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</p:sldMasterIdLst>
  <p:notesMasterIdLst>
    <p:notesMasterId r:id="rId65"/>
  </p:notesMasterIdLst>
  <p:sldIdLst>
    <p:sldId id="1430" r:id="rId4"/>
    <p:sldId id="1559" r:id="rId5"/>
    <p:sldId id="1507" r:id="rId6"/>
    <p:sldId id="1500" r:id="rId7"/>
    <p:sldId id="1516" r:id="rId8"/>
    <p:sldId id="1509" r:id="rId9"/>
    <p:sldId id="1561" r:id="rId10"/>
    <p:sldId id="1564" r:id="rId11"/>
    <p:sldId id="1562" r:id="rId12"/>
    <p:sldId id="1566" r:id="rId13"/>
    <p:sldId id="1506" r:id="rId14"/>
    <p:sldId id="1538" r:id="rId15"/>
    <p:sldId id="1539" r:id="rId16"/>
    <p:sldId id="1554" r:id="rId17"/>
    <p:sldId id="1557" r:id="rId18"/>
    <p:sldId id="1536" r:id="rId19"/>
    <p:sldId id="1543" r:id="rId20"/>
    <p:sldId id="1544" r:id="rId21"/>
    <p:sldId id="1545" r:id="rId22"/>
    <p:sldId id="1551" r:id="rId23"/>
    <p:sldId id="1546" r:id="rId24"/>
    <p:sldId id="1547" r:id="rId25"/>
    <p:sldId id="1550" r:id="rId26"/>
    <p:sldId id="1549" r:id="rId27"/>
    <p:sldId id="1522" r:id="rId28"/>
    <p:sldId id="1552" r:id="rId29"/>
    <p:sldId id="1524" r:id="rId30"/>
    <p:sldId id="1529" r:id="rId31"/>
    <p:sldId id="1567" r:id="rId32"/>
    <p:sldId id="1556" r:id="rId33"/>
    <p:sldId id="1526" r:id="rId34"/>
    <p:sldId id="1532" r:id="rId35"/>
    <p:sldId id="1533" r:id="rId36"/>
    <p:sldId id="1534" r:id="rId37"/>
    <p:sldId id="1540" r:id="rId38"/>
    <p:sldId id="1541" r:id="rId39"/>
    <p:sldId id="1485" r:id="rId40"/>
    <p:sldId id="1570" r:id="rId41"/>
    <p:sldId id="1569" r:id="rId42"/>
    <p:sldId id="1568" r:id="rId43"/>
    <p:sldId id="1233" r:id="rId44"/>
    <p:sldId id="1263" r:id="rId45"/>
    <p:sldId id="1264" r:id="rId46"/>
    <p:sldId id="1119" r:id="rId47"/>
    <p:sldId id="1123" r:id="rId48"/>
    <p:sldId id="1120" r:id="rId49"/>
    <p:sldId id="1121" r:id="rId50"/>
    <p:sldId id="1118" r:id="rId51"/>
    <p:sldId id="1124" r:id="rId52"/>
    <p:sldId id="1125" r:id="rId53"/>
    <p:sldId id="1131" r:id="rId54"/>
    <p:sldId id="1244" r:id="rId55"/>
    <p:sldId id="1243" r:id="rId56"/>
    <p:sldId id="1240" r:id="rId57"/>
    <p:sldId id="1134" r:id="rId58"/>
    <p:sldId id="1349" r:id="rId59"/>
    <p:sldId id="1350" r:id="rId60"/>
    <p:sldId id="1357" r:id="rId61"/>
    <p:sldId id="1373" r:id="rId62"/>
    <p:sldId id="1372" r:id="rId63"/>
    <p:sldId id="1375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006400"/>
    <a:srgbClr val="4169E1"/>
    <a:srgbClr val="FFC000"/>
    <a:srgbClr val="E0E7FA"/>
    <a:srgbClr val="DAE3F3"/>
    <a:srgbClr val="32648E"/>
    <a:srgbClr val="FF8B8B"/>
    <a:srgbClr val="FFB7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53" autoAdjust="0"/>
    <p:restoredTop sz="86027" autoAdjust="0"/>
  </p:normalViewPr>
  <p:slideViewPr>
    <p:cSldViewPr snapToGrid="0">
      <p:cViewPr>
        <p:scale>
          <a:sx n="33" d="100"/>
          <a:sy n="33" d="100"/>
        </p:scale>
        <p:origin x="1552" y="6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24T10:28:27.2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6341 3053 16383 0 0,'-4'0'0'0'0,"-25"9"0"0"0,-20 12 0 0 0,-6 12 0 0 0,-4-1 0 0 0,5 0 0 0 0,2-6 0 0 0,10-3 0 0 0,7-6 0 0 0,6 4 0 0 0,-2 3 0 0 0,5 6 0 0 0,2 2 0 0 0,-4-4 0 0 0,3-2 0 0 0,2 12 0 0 0,-6 5 0 0 0,4 8 0 0 0,5-1 0 0 0,2 2 0 0 0,3-14 0 0 0,6-17 0 0 0,12-17 0 0 0,5-23 0 0 0,7-8 0 0 0,10-8 0 0 0,4-3 0 0 0,2 5 0 0 0,-8 8 0 0 0,-18 9 0 0 0,-13 20 0 0 0,-15 18 0 0 0,-4 11 0 0 0,-1-1 0 0 0,-5 3 0 0 0,-11-4 0 0 0,-2-8 0 0 0,7-12 0 0 0,10-12 0 0 0,10-15 0 0 0,8-10 0 0 0,6-9 0 0 0,3-3 0 0 0,3-8 0 0 0,1-2 0 0 0,0-1 0 0 0,9 8 0 0 0,2 6 0 0 0,0 18 0 0 0,-4 17 0 0 0,-2 21 0 0 0,2 8 0 0 0,-1 3 0 0 0,7 18 0 0 0,2 11 0 0 0,-3-2 0 0 0,-3-1 0 0 0,-4-15 0 0 0,1-20 0 0 0,0-22 0 0 0,7-16 0 0 0,6-10 0 0 0,4-10 0 0 0,6-3 0 0 0,-2 4 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1-14T03:06:59.4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18327 3166 16383 0 0,'8'4'0'0'0,"7"2"0"0"0,5-1 0 0 0,16-1 0 0 0,14 3 0 0 0,7 1 0 0 0,-3-2 0 0 0,-1 3 0 0 0,-2-1 0 0 0,3 3 0 0 0,0 0 0 0 0,0-3 0 0 0,-2 2 0 0 0,0 4 0 0 0,-2-2 0 0 0,12 3 0 0 0,7-3 0 0 0,5 2 0 0 0,2-1 0 0 0,-4 0 0 0 0,-5-2 0 0 0,2 7 0 0 0,-7-2 0 0 0,-9 3 0 0 0,-10-4 0 0 0,-8-3 0 0 0,-6 0 0 0 0,-3 2 0 0 0,-3-1 0 0 0,4 1 0 0 0,1 2 0 0 0,0-1 0 0 0,-1-3 0 0 0,-1 0 0 0 0,4 2 0 0 0,1-1 0 0 0,7 10 0 0 0,6 5 0 0 0,-1-3 0 0 0,-3 0 0 0 0,-5-2 0 0 0,-3-4 0 0 0,0-1 0 0 0,-1 1 0 0 0,3 5 0 0 0,0 10 0 0 0,-3 5 0 0 0,-5-1 0 0 0,-8-3 0 0 0,-3-2 0 0 0,1-4 0 0 0,-3-2 0 0 0,5-6 0 0 0,-1-2 0 0 0,-3 4 0 0 0,-4 2 0 0 0,0-3 0 0 0,3-6 0 0 0,-1-13 0 0 0,-2-12 0 0 0,-4-8 0 0 0,-2-9 0 0 0,-1-10 0 0 0,-3-1 0 0 0,0-8 0 0 0,-4 0 0 0 0,-2 4 0 0 0,-8 4 0 0 0,-2 4 0 0 0,2 4 0 0 0,-1 7 0 0 0,3 3 0 0 0,-2 5 0 0 0,3 0 0 0 0,2-5 0 0 0,-1 0 0 0 0,1-1 0 0 0,2 0 0 0 0,2-2 0 0 0,3-1 0 0 0,0-1 0 0 0,2 8 0 0 0,0 11 0 0 0,0 15 0 0 0,1 13 0 0 0,-1 7 0 0 0,0 3 0 0 0,1 0 0 0 0,-1-2 0 0 0,0-1 0 0 0,0-3 0 0 0,0-1 0 0 0,0-1 0 0 0,0 4 0 0 0,0 0 0 0 0,0 0 0 0 0,0 0 0 0 0,0-2 0 0 0,0-1 0 0 0,0-1 0 0 0,4-5 0 0 0,1-1 0 0 0,1 0 0 0 0,-2 1 0 0 0,3-3 0 0 0,0-9 0 0 0,0-9 0 0 0,-3-9 0 0 0,-5-3 0 0 0,-3-3 0 0 0,-4-3 0 0 0,-6 1 0 0 0,0 1 0 0 0,-2 2 0 0 0,-2 4 0 0 0,-2 0 0 0 0,-7 1 0 0 0,3-1 0 0 0,0 1 0 0 0,0 2 0 0 0,0 3 0 0 0,1 2 0 0 0,-1 1 0 0 0,0 2 0 0 0,0 0 0 0 0,0 0 0 0 0,-1 1 0 0 0,1-1 0 0 0,0 0 0 0 0,3 1 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1-14T03:06:59.4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26670 4013 16383 0 0,'0'0'0'0'0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1-14T03:06:46.0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18327 3166 16383 0 0,'8'4'0'0'0,"7"2"0"0"0,5-1 0 0 0,16-1 0 0 0,14 3 0 0 0,7 1 0 0 0,-3-2 0 0 0,-1 3 0 0 0,-2-1 0 0 0,3 3 0 0 0,0 0 0 0 0,0-3 0 0 0,-2 2 0 0 0,0 4 0 0 0,-2-2 0 0 0,12 3 0 0 0,7-3 0 0 0,5 2 0 0 0,2-1 0 0 0,-4 0 0 0 0,-5-2 0 0 0,2 7 0 0 0,-7-2 0 0 0,-9 3 0 0 0,-10-4 0 0 0,-8-3 0 0 0,-6 0 0 0 0,-3 2 0 0 0,-3-1 0 0 0,4 1 0 0 0,1 2 0 0 0,0-1 0 0 0,-1-3 0 0 0,-1 0 0 0 0,4 2 0 0 0,1-1 0 0 0,7 10 0 0 0,6 5 0 0 0,-1-3 0 0 0,-3 0 0 0 0,-5-2 0 0 0,-3-4 0 0 0,0-1 0 0 0,-1 1 0 0 0,3 5 0 0 0,0 10 0 0 0,-3 5 0 0 0,-5-1 0 0 0,-8-3 0 0 0,-3-2 0 0 0,1-4 0 0 0,-3-2 0 0 0,5-6 0 0 0,-1-2 0 0 0,-3 4 0 0 0,-4 2 0 0 0,0-3 0 0 0,3-6 0 0 0,-1-13 0 0 0,-2-12 0 0 0,-4-8 0 0 0,-2-9 0 0 0,-1-10 0 0 0,-3-1 0 0 0,0-8 0 0 0,-4 0 0 0 0,-2 4 0 0 0,-8 4 0 0 0,-2 4 0 0 0,2 4 0 0 0,-1 7 0 0 0,3 3 0 0 0,-2 5 0 0 0,3 0 0 0 0,2-5 0 0 0,-1 0 0 0 0,1-1 0 0 0,2 0 0 0 0,2-2 0 0 0,3-1 0 0 0,0-1 0 0 0,2 8 0 0 0,0 11 0 0 0,0 15 0 0 0,1 13 0 0 0,-1 7 0 0 0,0 3 0 0 0,1 0 0 0 0,-1-2 0 0 0,0-1 0 0 0,0-3 0 0 0,0-1 0 0 0,0-1 0 0 0,0 4 0 0 0,0 0 0 0 0,0 0 0 0 0,0 0 0 0 0,0-2 0 0 0,0-1 0 0 0,0-1 0 0 0,4-5 0 0 0,1-1 0 0 0,1 0 0 0 0,-2 1 0 0 0,3-3 0 0 0,0-9 0 0 0,0-9 0 0 0,-3-9 0 0 0,-5-3 0 0 0,-3-3 0 0 0,-4-3 0 0 0,-6 1 0 0 0,0 1 0 0 0,-2 2 0 0 0,-2 4 0 0 0,-2 0 0 0 0,-7 1 0 0 0,3-1 0 0 0,0 1 0 0 0,0 2 0 0 0,0 3 0 0 0,1 2 0 0 0,-1 1 0 0 0,0 2 0 0 0,0 0 0 0 0,0 0 0 0 0,-1 1 0 0 0,1-1 0 0 0,0 0 0 0 0,3 1 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1-14T03:06:46.0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26670 4013 16383 0 0,'0'0'0'0'0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1-14T03:06:46.0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18327 3166 16383 0 0,'8'4'0'0'0,"7"2"0"0"0,5-1 0 0 0,16-1 0 0 0,14 3 0 0 0,7 1 0 0 0,-3-2 0 0 0,-1 3 0 0 0,-2-1 0 0 0,3 3 0 0 0,0 0 0 0 0,0-3 0 0 0,-2 2 0 0 0,0 4 0 0 0,-2-2 0 0 0,12 3 0 0 0,7-3 0 0 0,5 2 0 0 0,2-1 0 0 0,-4 0 0 0 0,-5-2 0 0 0,2 7 0 0 0,-7-2 0 0 0,-9 3 0 0 0,-10-4 0 0 0,-8-3 0 0 0,-6 0 0 0 0,-3 2 0 0 0,-3-1 0 0 0,4 1 0 0 0,1 2 0 0 0,0-1 0 0 0,-1-3 0 0 0,-1 0 0 0 0,4 2 0 0 0,1-1 0 0 0,7 10 0 0 0,6 5 0 0 0,-1-3 0 0 0,-3 0 0 0 0,-5-2 0 0 0,-3-4 0 0 0,0-1 0 0 0,-1 1 0 0 0,3 5 0 0 0,0 10 0 0 0,-3 5 0 0 0,-5-1 0 0 0,-8-3 0 0 0,-3-2 0 0 0,1-4 0 0 0,-3-2 0 0 0,5-6 0 0 0,-1-2 0 0 0,-3 4 0 0 0,-4 2 0 0 0,0-3 0 0 0,3-6 0 0 0,-1-13 0 0 0,-2-12 0 0 0,-4-8 0 0 0,-2-9 0 0 0,-1-10 0 0 0,-3-1 0 0 0,0-8 0 0 0,-4 0 0 0 0,-2 4 0 0 0,-8 4 0 0 0,-2 4 0 0 0,2 4 0 0 0,-1 7 0 0 0,3 3 0 0 0,-2 5 0 0 0,3 0 0 0 0,2-5 0 0 0,-1 0 0 0 0,1-1 0 0 0,2 0 0 0 0,2-2 0 0 0,3-1 0 0 0,0-1 0 0 0,2 8 0 0 0,0 11 0 0 0,0 15 0 0 0,1 13 0 0 0,-1 7 0 0 0,0 3 0 0 0,1 0 0 0 0,-1-2 0 0 0,0-1 0 0 0,0-3 0 0 0,0-1 0 0 0,0-1 0 0 0,0 4 0 0 0,0 0 0 0 0,0 0 0 0 0,0 0 0 0 0,0-2 0 0 0,0-1 0 0 0,0-1 0 0 0,4-5 0 0 0,1-1 0 0 0,1 0 0 0 0,-2 1 0 0 0,3-3 0 0 0,0-9 0 0 0,0-9 0 0 0,-3-9 0 0 0,-5-3 0 0 0,-3-3 0 0 0,-4-3 0 0 0,-6 1 0 0 0,0 1 0 0 0,-2 2 0 0 0,-2 4 0 0 0,-2 0 0 0 0,-7 1 0 0 0,3-1 0 0 0,0 1 0 0 0,0 2 0 0 0,0 3 0 0 0,1 2 0 0 0,-1 1 0 0 0,0 2 0 0 0,0 0 0 0 0,0 0 0 0 0,-1 1 0 0 0,1-1 0 0 0,0 0 0 0 0,3 1 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1-14T03:06:46.0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26670 4013 16383 0 0,'0'0'0'0'0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1-14T15:28:30.1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18327 3166 16383 0 0,'5'1'0'0'0,"3"0"0"0"0,4 0 0 0 0,8 1 0 0 0,9-1 0 0 0,4 1 0 0 0,-2-1 0 0 0,-1 2 0 0 0,-1-2 0 0 0,2 2 0 0 0,0 0 0 0 0,0-2 0 0 0,-1 2 0 0 0,-1 0 0 0 0,0 0 0 0 0,6 1 0 0 0,5-2 0 0 0,3 1 0 0 0,0 1 0 0 0,-2-1 0 0 0,-3-1 0 0 0,2 3 0 0 0,-5-2 0 0 0,-4 2 0 0 0,-6-2 0 0 0,-5 0 0 0 0,-4 0 0 0 0,-1 0 0 0 0,-2 1 0 0 0,3-2 0 0 0,0 3 0 0 0,0-2 0 0 0,-1 0 0 0 0,0 0 0 0 0,3 0 0 0 0,-1 0 0 0 0,5 2 0 0 0,3 2 0 0 0,-1-1 0 0 0,-1 0 0 0 0,-2-1 0 0 0,-3 0 0 0 0,0-1 0 0 0,0 1 0 0 0,2 0 0 0 0,-1 3 0 0 0,-1 1 0 0 0,-3 0 0 0 0,-5 0 0 0 0,-1-2 0 0 0,0 0 0 0 0,-2 0 0 0 0,4-3 0 0 0,-2 1 0 0 0,-1 0 0 0 0,-2 1 0 0 0,0-1 0 0 0,1-1 0 0 0,0-3 0 0 0,-1-3 0 0 0,-3-3 0 0 0,-1 0 0 0 0,0-4 0 0 0,-2 0 0 0 0,0-1 0 0 0,-2-1 0 0 0,-2 1 0 0 0,-4 2 0 0 0,-1 0 0 0 0,1 1 0 0 0,-1 2 0 0 0,3 0 0 0 0,-2 2 0 0 0,2 0 0 0 0,0-2 0 0 0,1 1 0 0 0,-1 0 0 0 0,2-2 0 0 0,2 2 0 0 0,0-2 0 0 0,1 0 0 0 0,1 3 0 0 0,0 1 0 0 0,0 5 0 0 0,1 2 0 0 0,-1 2 0 0 0,0 1 0 0 0,0 0 0 0 0,0-1 0 0 0,0 0 0 0 0,0 0 0 0 0,0-2 0 0 0,0 2 0 0 0,0-1 0 0 0,0 1 0 0 0,0 0 0 0 0,0 0 0 0 0,0-1 0 0 0,0 0 0 0 0,0 0 0 0 0,3-1 0 0 0,0-1 0 0 0,0 1 0 0 0,-1 0 0 0 0,2-1 0 0 0,0-3 0 0 0,0-1 0 0 0,-1-2 0 0 0,-4-1 0 0 0,-1-1 0 0 0,-3 0 0 0 0,-2-1 0 0 0,-2 1 0 0 0,0 1 0 0 0,-1 0 0 0 0,-2 1 0 0 0,-3-1 0 0 0,1 0 0 0 0,0 1 0 0 0,1 0 0 0 0,-1 1 0 0 0,1 1 0 0 0,-1-1 0 0 0,0 1 0 0 0,1 0 0 0 0,-2 0 0 0 0,1 0 0 0 0,1 0 0 0 0,-1 0 0 0 0,2 1 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1-14T15:28:30.2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4104 11777 16383 0 0,'-3'0'0'0'0,"0"4"0"0"0,-4 1 0 0 0,0 4 0 0 0,-2 4 0 0 0,1 4 0 0 0,-1-1 0 0 0,0 0 0 0 0,3 2 0 0 0,-2-3 0 0 0,2 5 0 0 0,-2 3 0 0 0,-3-5 0 0 0,2 2 0 0 0,-1-5 0 0 0,-6-4 0 0 0,1 0 0 0 0,1 2 0 0 0,-2-2 0 0 0,3 2 0 0 0,1-2 0 0 0,-2-2 0 0 0,0-4 0 0 0,-1-1 0 0 0,2 2 0 0 0,-2-1 0 0 0,0 4 0 0 0,1-1 0 0 0,0 7 0 0 0,-1 1 0 0 0,-1 1 0 0 0,-1-2 0 0 0,4 0 0 0 0,0-2 0 0 0,2 0 0 0 0,0-1 0 0 0,-3-4 0 0 0,-3-2 0 0 0,-1-4 0 0 0,0 3 0 0 0,2 4 0 0 0,2 2 0 0 0,-1 1 0 0 0,1-1 0 0 0,1 2 0 0 0,1-1 0 0 0,-1-4 0 0 0,-4 6 0 0 0,1 4 0 0 0,1-1 0 0 0,-1-4 0 0 0,3 0 0 0 0,0-2 0 0 0,0-3 0 0 0,2 1 0 0 0,0-1 0 0 0,-1-2 0 0 0,1 3 0 0 0,-3-2 0 0 0,2 2 0 0 0,-2 6 0 0 0,-1 0 0 0 0,3-2 0 0 0,6-7 0 0 0,4-6 0 0 0,8-4 0 0 0,3-5 0 0 0,1-4 0 0 0,0-1 0 0 0,-1-2 0 0 0,1 3 0 0 0,2 3 0 0 0,2 2 0 0 0,-2 1 0 0 0,0-1 0 0 0,1 2 0 0 0,-2-5 0 0 0,3-1 0 0 0,3 1 0 0 0,-3-1 0 0 0,0 1 0 0 0,1 3 0 0 0,0 2 0 0 0,-2 0 0 0 0,-1-2 0 0 0,-2 0 0 0 0,0-2 0 0 0,-1-1 0 0 0,0 1 0 0 0,1 1 0 0 0,6 4 0 0 0,2 1 0 0 0,2 3 0 0 0,-3-4 0 0 0,-5-4 0 0 0,-1 0 0 0 0,1-4 0 0 0,1 1 0 0 0,1-5 0 0 0,1 1 0 0 0,-2-1 0 0 0,2 2 0 0 0,0-1 0 0 0,-1 4 0 0 0,1 2 0 0 0,0 5 0 0 0,1 1 0 0 0,-3-1 0 0 0,0-1 0 0 0,1 2 0 0 0,-3-4 0 0 0,-3-2 0 0 0,4-2 0 0 0,1-1 0 0 0,3-3 0 0 0,0 2 0 0 0,2-6 0 0 0,0 2 0 0 0,-4-1 0 0 0,-2 1 0 0 0,-3 1 0 0 0,2 5 0 0 0,-2-1 0 0 0,1 4 0 0 0,-1-2 0 0 0,0 1 0 0 0,-1-1 0 0 0,-2-3 0 0 0,2 1 0 0 0,-3 6 0 0 0,0 9 0 0 0,-1 9 0 0 0,-2 4 0 0 0,-2 5 0 0 0,4-2 0 0 0,-1 6 0 0 0,1 0 0 0 0,-1 1 0 0 0,-2 1 0 0 0,1-2 0 0 0,-2 0 0 0 0,0 0 0 0 0,0-1 0 0 0,0 4 0 0 0,0 1 0 0 0,0 0 0 0 0,0-1 0 0 0,-3-6 0 0 0,-1-9 0 0 0,0-12 0 0 0,1-13 0 0 0,1-7 0 0 0,1-6 0 0 0,0-1 0 0 0,1-1 0 0 0,0 2 0 0 0,0 0 0 0 0,0 1 0 0 0,0-2 0 0 0,0-2 0 0 0,1 2 0 0 0,-5 3 0 0 0,1 5 0 0 0,-1-1 0 0 0,-2 4 0 0 0,0 1 0 0 0,-2 3 0 0 0,1 0 0 0 0,-2 1 0 0 0,0-1 0 0 0,3-2 0 0 0,-1 1 0 0 0,-2 3 0 0 0,-1 7 0 0 0,0 4 0 0 0,-1 2 0 0 0,0 3 0 0 0,0 3 0 0 0,-5-3 0 0 0,-1 4 0 0 0,-2-1 0 0 0,0 2 0 0 0,0 0 0 0 0,0-4 0 0 0,4 2 0 0 0,1 1 0 0 0,-3-4 0 0 0,2 3 0 0 0,0-2 0 0 0,0 0 0 0 0,0-2 0 0 0,1 1 0 0 0,2 1 0 0 0,-1-3 0 0 0,-1 1 0 0 0,2-3 0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1-14T15:28:30.2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18327 3166 16383 0 0,'8'2'0'0'0,"5"1"0"0"0,5-1 0 0 0,15 0 0 0 0,12 2 0 0 0,8-1 0 0 0,-4-1 0 0 0,-1 3 0 0 0,-1-2 0 0 0,2 3 0 0 0,0-2 0 0 0,0 0 0 0 0,-1 0 0 0 0,-1 3 0 0 0,0-1 0 0 0,8 1 0 0 0,8-1 0 0 0,5-1 0 0 0,1 2 0 0 0,-3-1 0 0 0,-6-2 0 0 0,3 5 0 0 0,-6-2 0 0 0,-8 2 0 0 0,-10-2 0 0 0,-7-1 0 0 0,-6 0 0 0 0,-2-1 0 0 0,-3 2 0 0 0,4-1 0 0 0,0 2 0 0 0,1-1 0 0 0,-2-2 0 0 0,0 1 0 0 0,4 0 0 0 0,0 1 0 0 0,6 3 0 0 0,6 2 0 0 0,-1 0 0 0 0,-2 0 0 0 0,-4-1 0 0 0,-4-2 0 0 0,0-1 0 0 0,-2 1 0 0 0,5 1 0 0 0,-1 6 0 0 0,-3 2 0 0 0,-4-1 0 0 0,-8 0 0 0 0,-2-2 0 0 0,0-1 0 0 0,-1-2 0 0 0,3-2 0 0 0,-1-1 0 0 0,-2 1 0 0 0,-4 1 0 0 0,1 0 0 0 0,1-3 0 0 0,0-7 0 0 0,-2-6 0 0 0,-4-3 0 0 0,-1-3 0 0 0,-1-6 0 0 0,-3 0 0 0 0,0-4 0 0 0,-3 1 0 0 0,-3 0 0 0 0,-7 3 0 0 0,-2 2 0 0 0,2 2 0 0 0,0 2 0 0 0,2 2 0 0 0,-1 4 0 0 0,2-2 0 0 0,1-2 0 0 0,0 1 0 0 0,0-2 0 0 0,3 0 0 0 0,2 1 0 0 0,2-2 0 0 0,0-1 0 0 0,2 5 0 0 0,0 5 0 0 0,0 7 0 0 0,2 5 0 0 0,-2 4 0 0 0,0 2 0 0 0,0-2 0 0 0,0 1 0 0 0,0-1 0 0 0,0-2 0 0 0,0 0 0 0 0,0 0 0 0 0,0 1 0 0 0,0 1 0 0 0,0-1 0 0 0,0 1 0 0 0,0-1 0 0 0,0-2 0 0 0,0 0 0 0 0,3-2 0 0 0,3 1 0 0 0,-1-1 0 0 0,-2 0 0 0 0,4-1 0 0 0,-1-5 0 0 0,0-3 0 0 0,-2-4 0 0 0,-5-3 0 0 0,-2 0 0 0 0,-4-2 0 0 0,-6 1 0 0 0,-1 0 0 0 0,0 1 0 0 0,-2 1 0 0 0,-3 2 0 0 0,-5-1 0 0 0,3 0 0 0 0,-2 0 0 0 0,2 2 0 0 0,-2 0 0 0 0,3 2 0 0 0,-3 0 0 0 0,2 1 0 0 0,-1 0 0 0 0,-1 0 0 0 0,1 0 0 0 0,0 0 0 0 0,1 0 0 0 0,1 1 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1-14T15:28:30.3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18327 3166 16383 0 0,'5'3'0'0'0,"4"2"0"0"0,3-2 0 0 0,10 0 0 0 0,8 3 0 0 0,6-1 0 0 0,-3-2 0 0 0,-1 5 0 0 0,-1-4 0 0 0,2 6 0 0 0,0-4 0 0 0,0 0 0 0 0,-1 0 0 0 0,-1 5 0 0 0,1-2 0 0 0,4 2 0 0 0,7-1 0 0 0,2-3 0 0 0,1 4 0 0 0,-2-1 0 0 0,-3-4 0 0 0,1 8 0 0 0,-4-3 0 0 0,-5 3 0 0 0,-7-4 0 0 0,-5 0 0 0 0,-3-1 0 0 0,-2-1 0 0 0,-2 3 0 0 0,3-2 0 0 0,-1 3 0 0 0,2-1 0 0 0,-2-3 0 0 0,0 1 0 0 0,3 1 0 0 0,-1 0 0 0 0,5 6 0 0 0,4 3 0 0 0,-1-1 0 0 0,-1 1 0 0 0,-3-2 0 0 0,-3-3 0 0 0,1-2 0 0 0,-2 2 0 0 0,3 2 0 0 0,0 9 0 0 0,-2 2 0 0 0,-3 0 0 0 0,-6-1 0 0 0,0-3 0 0 0,-1-1 0 0 0,0-3 0 0 0,2-4 0 0 0,-1-1 0 0 0,-2 2 0 0 0,-2 1 0 0 0,1 0 0 0 0,0-5 0 0 0,1-10 0 0 0,-2-10 0 0 0,-3-4 0 0 0,0-5 0 0 0,-1-10 0 0 0,-2 1 0 0 0,0-7 0 0 0,-2 2 0 0 0,-2 0 0 0 0,-5 5 0 0 0,-1 3 0 0 0,1 2 0 0 0,1 4 0 0 0,0 3 0 0 0,0 7 0 0 0,1-4 0 0 0,1-3 0 0 0,0 1 0 0 0,0-2 0 0 0,2-1 0 0 0,2 2 0 0 0,0-3 0 0 0,1-1 0 0 0,1 7 0 0 0,0 8 0 0 0,0 11 0 0 0,1 7 0 0 0,-1 7 0 0 0,0 3 0 0 0,0-4 0 0 0,0 3 0 0 0,0-3 0 0 0,0-2 0 0 0,0 0 0 0 0,0-1 0 0 0,0 2 0 0 0,0 2 0 0 0,0-2 0 0 0,0 2 0 0 0,0-2 0 0 0,0-3 0 0 0,0 0 0 0 0,2-3 0 0 0,2 2 0 0 0,0-2 0 0 0,-2 0 0 0 0,2-2 0 0 0,0-7 0 0 0,0-5 0 0 0,-1-6 0 0 0,-4-5 0 0 0,-1 0 0 0 0,-2-3 0 0 0,-5 1 0 0 0,0 1 0 0 0,-1 1 0 0 0,0 2 0 0 0,-3 3 0 0 0,-3-2 0 0 0,2 0 0 0 0,-2 0 0 0 0,2 4 0 0 0,-1-1 0 0 0,2 4 0 0 0,-3-1 0 0 0,2 2 0 0 0,-1 0 0 0 0,0 0 0 0 0,0 0 0 0 0,1 0 0 0 0,-1 0 0 0 0,2 2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24T10:28:27.2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11419 3074 16383 0 0,'5'5'0'0'0,"14"14"0"0"0,5 14 0 0 0,11 14 0 0 0,9 0 0 0 0,-3-5 0 0 0,-4-8 0 0 0,-8-2 0 0 0,-1-1 0 0 0,-4-2 0 0 0,-7 3 0 0 0,-1-3 0 0 0,-4-3 0 0 0,5 4 0 0 0,0 0 0 0 0,2 6 0 0 0,1-5 0 0 0,-2-2 0 0 0,5-7 0 0 0,3-7 0 0 0,-3-14 0 0 0,-6-13 0 0 0,4-13 0 0 0,3-6 0 0 0,-4-8 0 0 0,-4 8 0 0 0,-5 13 0 0 0,-4 20 0 0 0,-13 13 0 0 0,-10 4 0 0 0,-2 3 0 0 0,-6 8 0 0 0,-5 2 0 0 0,3 5 0 0 0,7-8 0 0 0,0-9 0 0 0,-4-12 0 0 0,-3-17 0 0 0,-6-12 0 0 0,-2-1 0 0 0,-5 2 0 0 0,1 1 0 0 0,1 3 0 0 0,8-5 0 0 0,8 2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24T10:32:22.1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13557 11119 16383 0 0,'9'0'0'0'0,"5"0"0"0"0,2-4 0 0 0,2-2 0 0 0,5 1 0 0 0,21-7 0 0 0,6-2 0 0 0,6-2 0 0 0,4-8 0 0 0,1 2 0 0 0,14-8 0 0 0,8 0 0 0 0,3-10 0 0 0,12-7 0 0 0,10-4 0 0 0,-3 3 0 0 0,-1 1 0 0 0,-6 2 0 0 0,-4 2 0 0 0,-5 2 0 0 0,-2-1 0 0 0,-3 7 0 0 0,4 1 0 0 0,5-7 0 0 0,5-3 0 0 0,5-3 0 0 0,-6 2 0 0 0,-1-15 0 0 0,4 2 0 0 0,-16 7 0 0 0,-10 12 0 0 0,-1 5 0 0 0,-9-1 0 0 0,-2 2 0 0 0,-1 7 0 0 0,7-9 0 0 0,3 1 0 0 0,0 4 0 0 0,-11-7 0 0 0,-6 3 0 0 0,-8 8 0 0 0,0 0 0 0 0,-8 0 0 0 0,-1 4 0 0 0,-4 7 0 0 0,-3-3 0 0 0,10-2 0 0 0,1 1 0 0 0,-4-2 0 0 0,-6 0 0 0 0,-12 6 0 0 0,-22 3 0 0 0,-17 5 0 0 0,-19 4 0 0 0,-7 2 0 0 0,-16 1 0 0 0,-4 1 0 0 0,-5 0 0 0 0,-3 0 0 0 0,8-1 0 0 0,7 0 0 0 0,9 1 0 0 0,10-1 0 0 0,2 0 0 0 0,5 0 0 0 0,-2 0 0 0 0,2 0 0 0 0,-2 0 0 0 0,10 4 0 0 0,29 5 0 0 0,17 3 0 0 0,15 5 0 0 0,5 1 0 0 0,-2-3 0 0 0,3-4 0 0 0,-3-3 0 0 0,4-4 0 0 0,4-2 0 0 0,-3-2 0 0 0,-1 0 0 0 0,-2-1 0 0 0,-5 0 0 0 0,-1 0 0 0 0,-1 1 0 0 0,0-1 0 0 0,0 1 0 0 0,-2-4 0 0 0,2-1 0 0 0,-10 0 0 0 0,-8 5 0 0 0,-11 14 0 0 0,-7 18 0 0 0,-11 4 0 0 0,-3 3 0 0 0,1-1 0 0 0,-1-3 0 0 0,-2 2 0 0 0,2-3 0 0 0,-4 3 0 0 0,-3-3 0 0 0,2 7 0 0 0,-3-5 0 0 0,3 1 0 0 0,-1-7 0 0 0,6-4 0 0 0,-1-6 0 0 0,4-3 0 0 0,-4 4 0 0 0,4-1 0 0 0,5-9 0 0 0,7-6 0 0 0,9-7 0 0 0,11-9 0 0 0,2-9 0 0 0,1-15 0 0 0,6-5 0 0 0,-2-3 0 0 0,-2-8 0 0 0,4-6 0 0 0,-3-12 0 0 0,-2 8 0 0 0,-4 9 0 0 0,-7 2 0 0 0,-4 4 0 0 0,-4 3 0 0 0,-2 4 0 0 0,-2 9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24T10:41:31.2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13557 10306 16383 0 0,'5'0'0'0'0,"2"0"0"0"0,1-2 0 0 0,1-1 0 0 0,3 0 0 0 0,9-2 0 0 0,5-2 0 0 0,2-1 0 0 0,3-3 0 0 0,0 0 0 0 0,7-3 0 0 0,4 0 0 0 0,2-6 0 0 0,5-3 0 0 0,6-1 0 0 0,-2 0 0 0 0,0 2 0 0 0,-4 0 0 0 0,-1 1 0 0 0,-3 2 0 0 0,-1-2 0 0 0,-1 4 0 0 0,2 1 0 0 0,1-4 0 0 0,5-1 0 0 0,0-2 0 0 0,-1 2 0 0 0,-2-9 0 0 0,3 2 0 0 0,-8 4 0 0 0,-6 5 0 0 0,0 3 0 0 0,-4-1 0 0 0,-3 1 0 0 0,2 3 0 0 0,2-4 0 0 0,2 1 0 0 0,0 1 0 0 0,-5-2 0 0 0,-4 1 0 0 0,-4 3 0 0 0,0 1 0 0 0,-3-1 0 0 0,-1 3 0 0 0,-3 2 0 0 0,-1 0 0 0 0,6-3 0 0 0,-1 3 0 0 0,-1-3 0 0 0,-3 2 0 0 0,-7 1 0 0 0,-10 3 0 0 0,-9 1 0 0 0,-11 2 0 0 0,-1 2 0 0 0,-10 0 0 0 0,-1 0 0 0 0,-4 1 0 0 0,0-1 0 0 0,4 1 0 0 0,3-1 0 0 0,5 0 0 0 0,4 0 0 0 0,3 0 0 0 0,0 0 0 0 0,0 0 0 0 0,2 0 0 0 0,-1 0 0 0 0,4 2 0 0 0,15 2 0 0 0,9 2 0 0 0,6 2 0 0 0,4 1 0 0 0,-1-2 0 0 0,1-1 0 0 0,-1-3 0 0 0,2-1 0 0 0,2-1 0 0 0,-2-1 0 0 0,0 0 0 0 0,-2-1 0 0 0,-1 1 0 0 0,-1-1 0 0 0,-2 1 0 0 0,2 0 0 0 0,-1 0 0 0 0,-1-1 0 0 0,1-2 0 0 0,-5 0 0 0 0,-3 3 0 0 0,-6 7 0 0 0,-4 9 0 0 0,-6 1 0 0 0,-1 2 0 0 0,0-1 0 0 0,0-1 0 0 0,-1 1 0 0 0,0-2 0 0 0,0 2 0 0 0,-3-1 0 0 0,2 2 0 0 0,-3-1 0 0 0,2 0 0 0 0,0-4 0 0 0,3-1 0 0 0,-1-4 0 0 0,3-1 0 0 0,-3 3 0 0 0,3-2 0 0 0,2-3 0 0 0,3-4 0 0 0,5-3 0 0 0,6-4 0 0 0,0-5 0 0 0,2-7 0 0 0,2-2 0 0 0,0-2 0 0 0,-2-3 0 0 0,2-4 0 0 0,-2-5 0 0 0,0 3 0 0 0,-3 5 0 0 0,-2 1 0 0 0,-4 2 0 0 0,-1 1 0 0 0,-1 3 0 0 0,-1 3 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24T10:41:31.2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13557 9548 16383 0 0,'9'0'0'0'0,"6"0"0"0"0,1 4 0 0 0,3 0 0 0 0,5 1 0 0 0,20 5 0 0 0,9 1 0 0 0,3 4 0 0 0,6 6 0 0 0,0-3 0 0 0,16 9 0 0 0,6-3 0 0 0,6 11 0 0 0,9 6 0 0 0,13 2 0 0 0,-5-1 0 0 0,1-3 0 0 0,-8 1 0 0 0,-4-4 0 0 0,-5-1 0 0 0,-1 1 0 0 0,-3-6 0 0 0,4 0 0 0 0,3 4 0 0 0,7 4 0 0 0,4 2 0 0 0,-4-2 0 0 0,-2 15 0 0 0,2-3 0 0 0,-14-7 0 0 0,-12-10 0 0 0,1-4 0 0 0,-10 1 0 0 0,-4-1 0 0 0,2-7 0 0 0,6 8 0 0 0,2-1 0 0 0,1-3 0 0 0,-10 5 0 0 0,-8-3 0 0 0,-9-4 0 0 0,2-3 0 0 0,-8 2 0 0 0,-3-5 0 0 0,-3-4 0 0 0,-4 0 0 0 0,12 4 0 0 0,-1-3 0 0 0,-3 5 0 0 0,-6-3 0 0 0,-13-4 0 0 0,-20-3 0 0 0,-21-4 0 0 0,-19-2 0 0 0,-4-4 0 0 0,-20 0 0 0 0,-3 0 0 0 0,-5-2 0 0 0,-3 2 0 0 0,9-2 0 0 0,6 2 0 0 0,10 0 0 0 0,10 0 0 0 0,3 0 0 0 0,2 0 0 0 0,0 0 0 0 0,2 0 0 0 0,0 0 0 0 0,8-3 0 0 0,30-5 0 0 0,18-2 0 0 0,14-5 0 0 0,5 0 0 0 0,1 2 0 0 0,0 3 0 0 0,-1 3 0 0 0,3 4 0 0 0,5 2 0 0 0,-4 1 0 0 0,-1 0 0 0 0,-3 1 0 0 0,-3-1 0 0 0,-3 2 0 0 0,0-2 0 0 0,0 0 0 0 0,-1 0 0 0 0,0 3 0 0 0,0 2 0 0 0,-9 0 0 0 0,-9-5 0 0 0,-9-13 0 0 0,-9-15 0 0 0,-12-2 0 0 0,-3-3 0 0 0,2 0 0 0 0,-1 3 0 0 0,-4-2 0 0 0,3 3 0 0 0,-1-2 0 0 0,-7 1 0 0 0,4-5 0 0 0,-3 4 0 0 0,1-1 0 0 0,0 7 0 0 0,6 2 0 0 0,1 7 0 0 0,3 1 0 0 0,-5-3 0 0 0,5 1 0 0 0,5 7 0 0 0,7 5 0 0 0,8 9 0 0 0,14 4 0 0 0,0 10 0 0 0,1 11 0 0 0,6 5 0 0 0,1 4 0 0 0,-5 5 0 0 0,5 6 0 0 0,-5 9 0 0 0,1-5 0 0 0,-6-8 0 0 0,-6-2 0 0 0,-5-3 0 0 0,-5-4 0 0 0,-1-3 0 0 0,-2-6 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1-14T02:54:33.5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18327 3166 16383 0 0,'8'4'0'0'0,"7"2"0"0"0,5-1 0 0 0,16-1 0 0 0,14 3 0 0 0,7 1 0 0 0,-3-2 0 0 0,-1 3 0 0 0,-2-1 0 0 0,3 3 0 0 0,0 0 0 0 0,0-3 0 0 0,-2 2 0 0 0,0 4 0 0 0,-2-2 0 0 0,12 3 0 0 0,7-3 0 0 0,5 2 0 0 0,2-1 0 0 0,-4 0 0 0 0,-5-2 0 0 0,2 7 0 0 0,-7-2 0 0 0,-9 3 0 0 0,-10-4 0 0 0,-8-3 0 0 0,-6 0 0 0 0,-3 2 0 0 0,-3-1 0 0 0,4 1 0 0 0,1 2 0 0 0,0-1 0 0 0,-1-3 0 0 0,-1 0 0 0 0,4 2 0 0 0,1-1 0 0 0,7 10 0 0 0,6 5 0 0 0,-1-3 0 0 0,-3 0 0 0 0,-5-2 0 0 0,-3-4 0 0 0,0-1 0 0 0,-1 1 0 0 0,3 5 0 0 0,0 10 0 0 0,-3 5 0 0 0,-5-1 0 0 0,-8-3 0 0 0,-3-2 0 0 0,1-4 0 0 0,-3-2 0 0 0,5-6 0 0 0,-1-2 0 0 0,-3 4 0 0 0,-4 2 0 0 0,0-3 0 0 0,3-6 0 0 0,-1-13 0 0 0,-2-12 0 0 0,-4-8 0 0 0,-2-9 0 0 0,-1-10 0 0 0,-3-1 0 0 0,0-8 0 0 0,-4 0 0 0 0,-2 4 0 0 0,-8 4 0 0 0,-2 4 0 0 0,2 4 0 0 0,-1 7 0 0 0,3 3 0 0 0,-2 5 0 0 0,3 0 0 0 0,2-5 0 0 0,-1 0 0 0 0,1-1 0 0 0,2 0 0 0 0,2-2 0 0 0,3-1 0 0 0,0-1 0 0 0,2 8 0 0 0,0 11 0 0 0,0 15 0 0 0,1 13 0 0 0,-1 7 0 0 0,0 3 0 0 0,1 0 0 0 0,-1-2 0 0 0,0-1 0 0 0,0-3 0 0 0,0-1 0 0 0,0-1 0 0 0,0 4 0 0 0,0 0 0 0 0,0 0 0 0 0,0 0 0 0 0,0-2 0 0 0,0-1 0 0 0,0-1 0 0 0,4-5 0 0 0,1-1 0 0 0,1 0 0 0 0,-2 1 0 0 0,3-3 0 0 0,0-9 0 0 0,0-9 0 0 0,-3-9 0 0 0,-5-3 0 0 0,-3-3 0 0 0,-4-3 0 0 0,-6 1 0 0 0,0 1 0 0 0,-2 2 0 0 0,-2 4 0 0 0,-2 0 0 0 0,-7 1 0 0 0,3-1 0 0 0,0 1 0 0 0,0 2 0 0 0,0 3 0 0 0,1 2 0 0 0,-1 1 0 0 0,0 2 0 0 0,0 0 0 0 0,0 0 0 0 0,-1 1 0 0 0,1-1 0 0 0,0 0 0 0 0,3 1 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1-14T02:54:31.9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18327 3166 16383 0 0,'8'4'0'0'0,"7"2"0"0"0,5-1 0 0 0,16-1 0 0 0,14 3 0 0 0,7 1 0 0 0,-3-2 0 0 0,-1 3 0 0 0,-2-1 0 0 0,3 3 0 0 0,0 0 0 0 0,0-3 0 0 0,-2 2 0 0 0,0 4 0 0 0,-2-2 0 0 0,12 3 0 0 0,7-3 0 0 0,5 2 0 0 0,2-1 0 0 0,-4 0 0 0 0,-5-2 0 0 0,2 7 0 0 0,-7-2 0 0 0,-9 3 0 0 0,-10-4 0 0 0,-8-3 0 0 0,-6 0 0 0 0,-3 2 0 0 0,-3-1 0 0 0,4 1 0 0 0,1 2 0 0 0,0-1 0 0 0,-1-3 0 0 0,-1 0 0 0 0,4 2 0 0 0,1-1 0 0 0,7 10 0 0 0,6 5 0 0 0,-1-3 0 0 0,-3 0 0 0 0,-5-2 0 0 0,-3-4 0 0 0,0-1 0 0 0,-1 1 0 0 0,3 5 0 0 0,0 10 0 0 0,-3 5 0 0 0,-5-1 0 0 0,-8-3 0 0 0,-3-2 0 0 0,1-4 0 0 0,-3-2 0 0 0,5-6 0 0 0,-1-2 0 0 0,-3 4 0 0 0,-4 2 0 0 0,0-3 0 0 0,3-6 0 0 0,-1-13 0 0 0,-2-12 0 0 0,-4-8 0 0 0,-2-9 0 0 0,-1-10 0 0 0,-3-1 0 0 0,0-8 0 0 0,-4 0 0 0 0,-2 4 0 0 0,-8 4 0 0 0,-2 4 0 0 0,2 4 0 0 0,-1 7 0 0 0,3 3 0 0 0,-2 5 0 0 0,3 0 0 0 0,2-5 0 0 0,-1 0 0 0 0,1-1 0 0 0,2 0 0 0 0,2-2 0 0 0,3-1 0 0 0,0-1 0 0 0,2 8 0 0 0,0 11 0 0 0,0 15 0 0 0,1 13 0 0 0,-1 7 0 0 0,0 3 0 0 0,1 0 0 0 0,-1-2 0 0 0,0-1 0 0 0,0-3 0 0 0,0-1 0 0 0,0-1 0 0 0,0 4 0 0 0,0 0 0 0 0,0 0 0 0 0,0 0 0 0 0,0-2 0 0 0,0-1 0 0 0,0-1 0 0 0,4-5 0 0 0,1-1 0 0 0,1 0 0 0 0,-2 1 0 0 0,3-3 0 0 0,0-9 0 0 0,0-9 0 0 0,-3-9 0 0 0,-5-3 0 0 0,-3-3 0 0 0,-4-3 0 0 0,-6 1 0 0 0,0 1 0 0 0,-2 2 0 0 0,-2 4 0 0 0,-2 0 0 0 0,-7 1 0 0 0,3-1 0 0 0,0 1 0 0 0,0 2 0 0 0,0 3 0 0 0,1 2 0 0 0,-1 1 0 0 0,0 2 0 0 0,0 0 0 0 0,0 0 0 0 0,-1 1 0 0 0,1-1 0 0 0,0 0 0 0 0,3 1 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1-14T06:53:43.2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18327 3166 16383 0 0,'8'4'0'0'0,"7"2"0"0"0,5-1 0 0 0,16-1 0 0 0,14 3 0 0 0,7 1 0 0 0,-3-2 0 0 0,-1 3 0 0 0,-2-1 0 0 0,3 3 0 0 0,0 0 0 0 0,0-3 0 0 0,-2 2 0 0 0,0 4 0 0 0,-2-2 0 0 0,12 3 0 0 0,7-3 0 0 0,5 2 0 0 0,2-1 0 0 0,-4 0 0 0 0,-5-2 0 0 0,2 7 0 0 0,-7-2 0 0 0,-9 3 0 0 0,-10-4 0 0 0,-8-3 0 0 0,-6 0 0 0 0,-3 2 0 0 0,-3-1 0 0 0,4 1 0 0 0,1 2 0 0 0,0-1 0 0 0,-1-3 0 0 0,-1 0 0 0 0,4 2 0 0 0,1-1 0 0 0,7 10 0 0 0,6 5 0 0 0,-1-3 0 0 0,-3 0 0 0 0,-5-2 0 0 0,-3-4 0 0 0,0-1 0 0 0,-1 1 0 0 0,3 5 0 0 0,0 10 0 0 0,-3 5 0 0 0,-5-1 0 0 0,-8-3 0 0 0,-3-2 0 0 0,1-4 0 0 0,-3-2 0 0 0,5-6 0 0 0,-1-2 0 0 0,-3 4 0 0 0,-4 2 0 0 0,0-3 0 0 0,3-6 0 0 0,-1-13 0 0 0,-2-12 0 0 0,-4-8 0 0 0,-2-9 0 0 0,-1-10 0 0 0,-3-1 0 0 0,0-8 0 0 0,-4 0 0 0 0,-2 4 0 0 0,-8 4 0 0 0,-2 4 0 0 0,2 4 0 0 0,-1 7 0 0 0,3 3 0 0 0,-2 5 0 0 0,3 0 0 0 0,2-5 0 0 0,-1 0 0 0 0,1-1 0 0 0,2 0 0 0 0,2-2 0 0 0,3-1 0 0 0,0-1 0 0 0,2 8 0 0 0,0 11 0 0 0,0 15 0 0 0,1 13 0 0 0,-1 7 0 0 0,0 3 0 0 0,1 0 0 0 0,-1-2 0 0 0,0-1 0 0 0,0-3 0 0 0,0-1 0 0 0,0-1 0 0 0,0 4 0 0 0,0 0 0 0 0,0 0 0 0 0,0 0 0 0 0,0-2 0 0 0,0-1 0 0 0,0-1 0 0 0,4-5 0 0 0,1-1 0 0 0,1 0 0 0 0,-2 1 0 0 0,3-3 0 0 0,0-9 0 0 0,0-9 0 0 0,-3-9 0 0 0,-5-3 0 0 0,-3-3 0 0 0,-4-3 0 0 0,-6 1 0 0 0,0 1 0 0 0,-2 2 0 0 0,-2 4 0 0 0,-2 0 0 0 0,-7 1 0 0 0,3-1 0 0 0,0 1 0 0 0,0 2 0 0 0,0 3 0 0 0,1 2 0 0 0,-1 1 0 0 0,0 2 0 0 0,0 0 0 0 0,0 0 0 0 0,-1 1 0 0 0,1-1 0 0 0,0 0 0 0 0,3 1 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1-14T06:53:43.2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26670 4013 16383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ptos" panose="020B0004020202020204" pitchFamily="34" charset="0"/>
              </a:defRPr>
            </a:lvl1pPr>
          </a:lstStyle>
          <a:p>
            <a:fld id="{44507FA9-97A4-4C8D-8F21-F91842021131}" type="datetimeFigureOut">
              <a:rPr lang="en-US" smtClean="0"/>
              <a:pPr/>
              <a:t>10/27/2025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ptos" panose="020B0004020202020204" pitchFamily="34" charset="0"/>
              </a:defRPr>
            </a:lvl1pPr>
          </a:lstStyle>
          <a:p>
            <a:fld id="{E2EC63AE-E4C5-48B2-89F0-52DA1DE932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652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57755-B558-002B-767F-2122A10EB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BF12BD-5239-D57D-CA38-35C4E405BF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ACDF0A-FEC0-4832-0493-BBF76E0995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BD16FD-6875-DE2F-E864-C77E678BC9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45D05F-8EC7-4679-8C7A-AB5995B8D8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1490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45D05F-8EC7-4679-8C7A-AB5995B8D8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8667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45D05F-8EC7-4679-8C7A-AB5995B8D8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7641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45D05F-8EC7-4679-8C7A-AB5995B8D8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7570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45D05F-8EC7-4679-8C7A-AB5995B8D8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6576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45D05F-8EC7-4679-8C7A-AB5995B8D8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1196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45D05F-8EC7-4679-8C7A-AB5995B8D8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917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2DC45-FB48-ED4E-D3B0-684BC11BE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E1884F-207E-AAEC-3B59-F736B4799B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88F563-B87B-1E11-DC0B-E4999430C5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7FA6D8-42EE-562C-569F-F3950C68EC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45D05F-8EC7-4679-8C7A-AB5995B8D8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178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86F24-4A84-4252-638B-E704CBCB2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DFB46E-6AE1-CC79-5DD2-3E9F6268E7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24182E-277B-AE99-5C59-EECBCAE533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D5E1F2-01AC-FA71-032F-80A35CE52A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45D05F-8EC7-4679-8C7A-AB5995B8D8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154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45D05F-8EC7-4679-8C7A-AB5995B8D8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825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45D05F-8EC7-4679-8C7A-AB5995B8D8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744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45D05F-8EC7-4679-8C7A-AB5995B8D8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571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45D05F-8EC7-4679-8C7A-AB5995B8D8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529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45D05F-8EC7-4679-8C7A-AB5995B8D8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242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45D05F-8EC7-4679-8C7A-AB5995B8D8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809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aps.org/prd/abstract/10.1103/PhysRevD.76.053004" TargetMode="External"/><Relationship Id="rId7" Type="http://schemas.openxmlformats.org/officeDocument/2006/relationships/image" Target="../media/image1.png"/><Relationship Id="rId2" Type="http://schemas.openxmlformats.org/officeDocument/2006/relationships/hyperlink" Target="https://journals.aps.org/prd/abstract/10.1103/PhysRevD.72.013009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nature.com/articles/s41598-022-09111-1#citeas" TargetMode="External"/><Relationship Id="rId5" Type="http://schemas.openxmlformats.org/officeDocument/2006/relationships/hyperlink" Target="https://journals.aps.org/prd/abstract/10.1103/PhysRevD.71.113009" TargetMode="External"/><Relationship Id="rId4" Type="http://schemas.openxmlformats.org/officeDocument/2006/relationships/hyperlink" Target="https://journals.aps.org/prd/abstract/10.1103/PhysRevD.74.053008" TargetMode="Externa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FF45E-98DE-4D22-8AC6-F27A894C3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006417"/>
            <a:ext cx="5257800" cy="1503546"/>
          </a:xfrm>
        </p:spPr>
        <p:txBody>
          <a:bodyPr anchor="b">
            <a:normAutofit/>
          </a:bodyPr>
          <a:lstStyle>
            <a:lvl1pPr algn="l">
              <a:defRPr sz="4800" b="1"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CB912B-B53F-40C1-82A4-7346891823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779839"/>
            <a:ext cx="5257800" cy="917335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595959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83110-E1FE-4D14-AB3D-7FFA0F502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16/03/2022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20DC7-CA92-4008-8E33-3269676EB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Serafini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ED0CF-F0CE-457B-8A58-65F268DB5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B122E-75DF-495C-87F3-AE07E065F4BB}" type="slidenum">
              <a:rPr lang="it-IT" smtClean="0"/>
              <a:t>‹#›</a:t>
            </a:fld>
            <a:endParaRPr lang="it-IT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4FD0A1-832C-449E-B8DD-F8C1E16B4BF4}"/>
              </a:ext>
            </a:extLst>
          </p:cNvPr>
          <p:cNvSpPr/>
          <p:nvPr userDrawn="1"/>
        </p:nvSpPr>
        <p:spPr>
          <a:xfrm>
            <a:off x="951396" y="1684867"/>
            <a:ext cx="1052074" cy="74488"/>
          </a:xfrm>
          <a:prstGeom prst="rect">
            <a:avLst/>
          </a:prstGeom>
          <a:solidFill>
            <a:srgbClr val="32648E"/>
          </a:solidFill>
          <a:ln>
            <a:solidFill>
              <a:srgbClr val="3264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6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A93B7-C835-45EF-B483-682872FDE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5CC84B-23FD-4C16-AD10-08FC6AC3C1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D567F6-79C7-4F5E-AB80-0D54834BB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16/03/2022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60718-8CEF-4CB5-9A67-50BB939C8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Serafini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A44D2-D673-45BF-976E-997731A0B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B122E-75DF-495C-87F3-AE07E065F4B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3840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E50730-B874-4512-AC5C-64C60B7C7C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A2C09B-D696-4D27-9032-E52C0B63A3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DE329-AFCA-4B07-B3CB-E41A71D8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16/03/2022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EE724-B38C-43B0-85C2-7D53CE7C1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Serafini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E3C0B-C549-4763-89D2-2CC1A80C1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B122E-75DF-495C-87F3-AE07E065F4B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7627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75500-1CB2-1C7C-6A4F-67B92F573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ED8351-36B7-98F1-2D76-203F01B827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C29C4-90F7-5DD7-19C7-CC201411A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D5C47-D0FF-AC4E-BEBD-A4A0FAF8D459}" type="datetime1">
              <a:rPr lang="it-IT" smtClean="0"/>
              <a:t>27/10/2025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E3297-C5F0-BFA8-E615-27C40547E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NeuroMCT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9A097-8705-3377-C1B1-98B86B8B9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DC934-1E68-FF41-8525-08D65F962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56731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694A3-E3F9-0C29-1596-88CA3F94E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7DF66A-AC44-F6C1-2A82-577198D680FD}"/>
                  </a:ext>
                </a:extLst>
              </p:cNvPr>
              <p:cNvSpPr>
                <a:spLocks noGrp="1"/>
              </p:cNvSpPr>
              <p:nvPr>
                <p:ph idx="1" hasCustomPrompt="1"/>
              </p:nvPr>
            </p:nvSpPr>
            <p:spPr/>
            <p:txBody>
              <a:bodyPr/>
              <a:lstStyle>
                <a:lvl1pPr>
                  <a:defRPr b="0" i="0">
                    <a:latin typeface="Segoe UI" panose="020B0502040204020203" pitchFamily="34" charset="0"/>
                    <a:cs typeface="Segoe UI" panose="020B0502040204020203" pitchFamily="34" charset="0"/>
                  </a:defRPr>
                </a:lvl1pPr>
                <a:lvl2pPr>
                  <a:defRPr b="0" i="0">
                    <a:latin typeface="Segoe UI" panose="020B0502040204020203" pitchFamily="34" charset="0"/>
                    <a:cs typeface="Segoe UI" panose="020B0502040204020203" pitchFamily="34" charset="0"/>
                  </a:defRPr>
                </a:lvl2pPr>
                <a:lvl3pPr>
                  <a:defRPr b="0" i="0">
                    <a:latin typeface="Segoe UI" panose="020B0502040204020203" pitchFamily="34" charset="0"/>
                    <a:cs typeface="Segoe UI" panose="020B0502040204020203" pitchFamily="34" charset="0"/>
                  </a:defRPr>
                </a:lvl3pPr>
                <a:lvl4pPr>
                  <a:defRPr b="0" i="0">
                    <a:latin typeface="Segoe UI" panose="020B0502040204020203" pitchFamily="34" charset="0"/>
                    <a:cs typeface="Segoe UI" panose="020B0502040204020203" pitchFamily="34" charset="0"/>
                  </a:defRPr>
                </a:lvl4pPr>
                <a:lvl5pPr>
                  <a:defRPr b="0" i="0">
                    <a:latin typeface="Segoe UI" panose="020B0502040204020203" pitchFamily="34" charset="0"/>
                    <a:cs typeface="Segoe UI" panose="020B0502040204020203" pitchFamily="34" charset="0"/>
                  </a:defRPr>
                </a:lvl5pPr>
              </a:lstStyle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2800">
                    <a:solidFill>
                      <a:schemeClr val="bg2"/>
                    </a:solidFill>
                    <a:latin typeface="Avenir Next LT Pro Light" panose="020B0304020202020204" pitchFamily="34" charset="77"/>
                  </a:rPr>
                  <a:t>Neutrino Mass Ordering (NMO) boosting combining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" panose="02000503000000020004" pitchFamily="2" charset="0"/>
                          </a:rPr>
                        </m:ctrlPr>
                      </m:accPr>
                      <m:e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" panose="02000503000000020004" pitchFamily="2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GB" sz="2800" baseline="-25000">
                    <a:solidFill>
                      <a:schemeClr val="bg2"/>
                    </a:solidFill>
                    <a:effectLst/>
                    <a:latin typeface="Avenir Next LT Pro" panose="020B0504020202020204" pitchFamily="34" charset="77"/>
                    <a:ea typeface="Cambria Math" panose="02040503050406030204" pitchFamily="18" charset="0"/>
                    <a:cs typeface="Helvetica Neue" panose="02000503000000020004" pitchFamily="2" charset="0"/>
                  </a:rPr>
                  <a:t>e</a:t>
                </a:r>
                <a:r>
                  <a:rPr lang="en-GB" sz="2800">
                    <a:solidFill>
                      <a:schemeClr val="bg2"/>
                    </a:solidFill>
                    <a:effectLst/>
                    <a:latin typeface="Avenir Next LT Pro" panose="020B0504020202020204" pitchFamily="34" charset="77"/>
                    <a:ea typeface="Cambria Math" panose="02040503050406030204" pitchFamily="18" charset="0"/>
                    <a:cs typeface="Helvetica Neue" panose="02000503000000020004" pitchFamily="2" charset="0"/>
                  </a:rPr>
                  <a:t> and</a:t>
                </a:r>
                <a:r>
                  <a:rPr lang="it-IT" sz="2800">
                    <a:solidFill>
                      <a:schemeClr val="bg2"/>
                    </a:solidFill>
                    <a:latin typeface="Avenir Next LT Pro" panose="020B0504020202020204" pitchFamily="34" charset="77"/>
                    <a:ea typeface="Cambria Math" panose="02040503050406030204" pitchFamily="18" charset="0"/>
                    <a:cs typeface="Helvetica Neue" panose="02000503000000020004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80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" panose="02000503000000020004" pitchFamily="2" charset="0"/>
                      </a:rPr>
                      <m:t>𝜈</m:t>
                    </m:r>
                    <m:r>
                      <a:rPr lang="en-GB" sz="2800" i="1" baseline="-2500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" panose="02000503000000020004" pitchFamily="2" charset="0"/>
                      </a:rPr>
                      <m:t>𝜇</m:t>
                    </m:r>
                    <m:r>
                      <a:rPr lang="it-IT" sz="2800" b="0" i="1" baseline="-2500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" panose="02000503000000020004" pitchFamily="2" charset="0"/>
                      </a:rPr>
                      <m:t> </m:t>
                    </m:r>
                    <m:r>
                      <a:rPr lang="it-IT" sz="2800" b="0" i="0" baseline="-2500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" panose="02000503000000020004" pitchFamily="2" charset="0"/>
                      </a:rPr>
                      <m:t> </m:t>
                    </m:r>
                  </m:oMath>
                </a14:m>
                <a:r>
                  <a:rPr lang="en-GB" sz="2800">
                    <a:solidFill>
                      <a:schemeClr val="bg2"/>
                    </a:solidFill>
                    <a:latin typeface="Avenir Next LT Pro" panose="020B0504020202020204" pitchFamily="34" charset="77"/>
                    <a:ea typeface="Cambria Math" panose="02040503050406030204" pitchFamily="18" charset="0"/>
                    <a:cs typeface="Helvetica Neue" panose="02000503000000020004" pitchFamily="2" charset="0"/>
                  </a:rPr>
                  <a:t>disappearance channels: highly documented in the literature</a:t>
                </a:r>
                <a:r>
                  <a:rPr lang="en-US" sz="2800">
                    <a:solidFill>
                      <a:schemeClr val="bg2"/>
                    </a:solidFill>
                    <a:latin typeface="Avenir Next LT Pro Light" panose="020B0304020202020204" pitchFamily="34" charset="77"/>
                  </a:rPr>
                  <a:t>, e.g., </a:t>
                </a:r>
                <a:r>
                  <a:rPr lang="en-GB">
                    <a:solidFill>
                      <a:schemeClr val="bg2"/>
                    </a:solidFill>
                    <a:latin typeface="Avenir Next LT Pro Light" panose="020B0304020202020204" pitchFamily="34" charset="77"/>
                    <a:hlinkClick r:id="rId2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PRD72(1)013009</a:t>
                </a:r>
                <a:r>
                  <a:rPr lang="en-GB">
                    <a:solidFill>
                      <a:schemeClr val="bg2"/>
                    </a:solidFill>
                    <a:latin typeface="Avenir Next LT Pro Light" panose="020B0304020202020204" pitchFamily="34" charset="77"/>
                  </a:rPr>
                  <a:t>, </a:t>
                </a:r>
                <a:r>
                  <a:rPr lang="en-GB">
                    <a:solidFill>
                      <a:schemeClr val="bg2"/>
                    </a:solidFill>
                    <a:latin typeface="Avenir Next LT Pro Light" panose="020B0304020202020204" pitchFamily="34" charset="77"/>
                    <a:hlinkClick r:id="rId3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PRD76(5)053004</a:t>
                </a:r>
                <a:r>
                  <a:rPr lang="en-GB">
                    <a:solidFill>
                      <a:schemeClr val="bg2"/>
                    </a:solidFill>
                    <a:latin typeface="Avenir Next LT Pro Light" panose="020B0304020202020204" pitchFamily="34" charset="77"/>
                  </a:rPr>
                  <a:t>, </a:t>
                </a:r>
                <a:r>
                  <a:rPr lang="en-GB">
                    <a:solidFill>
                      <a:schemeClr val="bg2"/>
                    </a:solidFill>
                    <a:latin typeface="Avenir Next LT Pro Light" panose="020B0304020202020204" pitchFamily="34" charset="77"/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PRD74(5)053008</a:t>
                </a:r>
                <a:r>
                  <a:rPr lang="en-GB">
                    <a:solidFill>
                      <a:schemeClr val="bg2"/>
                    </a:solidFill>
                    <a:latin typeface="Avenir Next LT Pro Light" panose="020B0304020202020204" pitchFamily="34" charset="77"/>
                  </a:rPr>
                  <a:t>, </a:t>
                </a:r>
                <a:r>
                  <a:rPr lang="en-GB">
                    <a:solidFill>
                      <a:schemeClr val="bg2"/>
                    </a:solidFill>
                    <a:latin typeface="Avenir Next LT Pro Light" panose="020B0304020202020204" pitchFamily="34" charset="77"/>
                    <a:hlinkClick r:id="rId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PRD71(11)113009</a:t>
                </a:r>
                <a:r>
                  <a:rPr lang="en-GB">
                    <a:solidFill>
                      <a:schemeClr val="bg2"/>
                    </a:solidFill>
                    <a:latin typeface="Avenir Next LT Pro Light" panose="020B0304020202020204" pitchFamily="34" charset="77"/>
                  </a:rPr>
                  <a:t>, </a:t>
                </a:r>
                <a:r>
                  <a:rPr lang="en-GB">
                    <a:solidFill>
                      <a:schemeClr val="bg2"/>
                    </a:solidFill>
                    <a:latin typeface="Avenir Next LT Pro Light" panose="020B0304020202020204" pitchFamily="34" charset="77"/>
                    <a:hlinkClick r:id="rId6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SciRep12,5393(2022)</a:t>
                </a:r>
                <a:r>
                  <a:rPr lang="en-GB">
                    <a:solidFill>
                      <a:schemeClr val="bg2"/>
                    </a:solidFill>
                    <a:latin typeface="Avenir Next LT Pro Light" panose="020B0304020202020204" pitchFamily="34" charset="77"/>
                  </a:rPr>
                  <a:t>, etc,…</a:t>
                </a:r>
              </a:p>
              <a:p>
                <a:pPr>
                  <a:buClr>
                    <a:schemeClr val="tx2"/>
                  </a:buClr>
                  <a:buSzPct val="110000"/>
                </a:pPr>
                <a:endParaRPr lang="en-GB">
                  <a:solidFill>
                    <a:schemeClr val="tx2"/>
                  </a:solidFill>
                  <a:latin typeface="Avenir Next LT Pro Light" panose="020B0304020202020204" pitchFamily="34" charset="77"/>
                </a:endParaRPr>
              </a:p>
              <a:p>
                <a:pPr marL="342900" indent="-342900">
                  <a:buClr>
                    <a:schemeClr val="tx2"/>
                  </a:buClr>
                  <a:buSzPct val="110000"/>
                  <a:buFont typeface="System Font Regular"/>
                  <a:buChar char="✶"/>
                </a:pPr>
                <a:r>
                  <a:rPr lang="en-GB" sz="2800">
                    <a:solidFill>
                      <a:schemeClr val="bg2"/>
                    </a:solidFill>
                    <a:latin typeface="Avenir Next LT Pro Light" panose="020B0304020202020204" pitchFamily="34" charset="77"/>
                  </a:rPr>
                  <a:t>Main idea: compare two distinct oscillation channels, electron antineutrino (JUNO)  and muon neutrino (long baseline [LBL], e.g., NO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GB" sz="2800">
                    <a:solidFill>
                      <a:schemeClr val="bg2"/>
                    </a:solidFill>
                    <a:latin typeface="Avenir Next LT Pro Light" panose="020B0304020202020204" pitchFamily="34" charset="77"/>
                  </a:rPr>
                  <a:t>A, T2K) disappearance channels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7DF66A-AC44-F6C1-2A82-577198D680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 hasCustomPrompt="1"/>
              </p:nvPr>
            </p:nvSpPr>
            <p:spPr>
              <a:blipFill>
                <a:blip r:embed="rId7"/>
                <a:stretch>
                  <a:fillRect l="-1623" t="-2241" r="-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6BABC-02BF-24E3-E05D-9953389A4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0322C-2AA6-0E41-8A34-1D3DFE1E7AD6}" type="datetime1">
              <a:rPr lang="it-IT" smtClean="0"/>
              <a:t>27/10/2025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C0A6C-394C-D703-7603-7ADF00CEC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NeuroMCT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D89DB-9558-1DC0-B5E5-6F7860402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DC934-1E68-FF41-8525-08D65F962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132834"/>
      </p:ext>
    </p:extLst>
  </p:cSld>
  <p:clrMapOvr>
    <a:masterClrMapping/>
  </p:clrMapOvr>
  <p:hf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A956A-5CA5-C0B1-8235-03B893403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3B0915-CEA6-FA6B-3660-57B66097E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CDC69-4AA6-27D7-46A8-8355E1EE3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9EA5F-164C-2243-A71E-11B8514BBD95}" type="datetime1">
              <a:rPr lang="it-IT" smtClean="0"/>
              <a:t>27/10/2025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CBC10-AB57-599F-1596-49A3A3BE2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NeuroMCT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6ECCE-7A05-A283-916A-1CD150AD6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DC934-1E68-FF41-8525-08D65F962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699972"/>
      </p:ext>
    </p:extLst>
  </p:cSld>
  <p:clrMapOvr>
    <a:masterClrMapping/>
  </p:clrMapOvr>
  <p:hf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D3F99-B63A-2349-6B09-E1E358E20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D9939-9C0D-D9D9-436B-6A8AE0BBC4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0B79E7-6927-4B80-FA00-9C259FBD01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E7458-71C4-5580-9976-85A24A5A1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4925C-6D62-BA45-8711-078ADF902F44}" type="datetime1">
              <a:rPr lang="it-IT" smtClean="0"/>
              <a:t>27/10/2025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6C8680-C9F7-6543-B8FC-E4E10446F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NeuroMCT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3E2257-1D97-E1E8-B0DD-65E48DBEA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DC934-1E68-FF41-8525-08D65F962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410555"/>
      </p:ext>
    </p:extLst>
  </p:cSld>
  <p:clrMapOvr>
    <a:masterClrMapping/>
  </p:clrMapOvr>
  <p:hf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906C7-E05C-E9B2-6AC7-68093191B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7EFE7-0EE0-DF13-B7F0-44E6CA6CC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0AB8D-9CA4-B7E2-1CAB-ED0D56FD84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8C41E-696B-AE62-468D-4CA050D97C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7FE7A8-6E68-04C2-48D6-D50D5AB1FD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46B158-271C-A60B-5198-EDE8FFB4A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84461-E2BE-6F4A-B877-D85F43102088}" type="datetime1">
              <a:rPr lang="it-IT" smtClean="0"/>
              <a:t>27/10/2025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ACB696-A315-6C1E-D487-4B6113B58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NeuroMCT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850398-99CE-FA6C-77A5-4F305179A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DC934-1E68-FF41-8525-08D65F962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331817"/>
      </p:ext>
    </p:extLst>
  </p:cSld>
  <p:clrMapOvr>
    <a:masterClrMapping/>
  </p:clrMapOvr>
  <p:hf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6E77F-9D58-0923-1B7E-C4A2D3C20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8D9841-1C67-6164-DA64-DEB03C5B5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2BB39-B661-8340-9149-880FC3E238E7}" type="datetime1">
              <a:rPr lang="it-IT" smtClean="0"/>
              <a:t>27/10/2025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D1DC8B-E435-4465-5C83-98D55502D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NeuroMCT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C4A748-4E95-219A-B8AF-FA5E42FE3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DC934-1E68-FF41-8525-08D65F962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8832"/>
      </p:ext>
    </p:extLst>
  </p:cSld>
  <p:clrMapOvr>
    <a:masterClrMapping/>
  </p:clrMapOvr>
  <p:hf hdr="0" ft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7D21E5-7DF0-B349-9DC5-5A8A54279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9202D-3BC6-B24C-998E-338E7C08F7CE}" type="datetime1">
              <a:rPr lang="it-IT" smtClean="0"/>
              <a:t>27/10/2025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2E6FAD-AA49-C60B-4C8D-BF0412719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NeuroMCT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8E836C-B0B1-573E-90F8-E8A5CDC9B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DC934-1E68-FF41-8525-08D65F962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215254"/>
      </p:ext>
    </p:extLst>
  </p:cSld>
  <p:clrMapOvr>
    <a:masterClrMapping/>
  </p:clrMapOvr>
  <p:hf hdr="0" ft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417F3-A662-0C98-0506-AEBA01902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7E986-F838-BBF2-AB0D-050134545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9E3AC4-2BA4-2E76-1AA2-6311C4A127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5D2CB3-391B-65AA-0150-BCAE12D4B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48198-5DA9-3942-B1E6-A858A8E5CBB4}" type="datetime1">
              <a:rPr lang="it-IT" smtClean="0"/>
              <a:t>27/10/2025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88EAC8-C285-0429-F810-39F74E2A1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NeuroMCT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3DA247-05FA-1B5F-61D3-C7AB6DDFA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DC934-1E68-FF41-8525-08D65F962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034441"/>
      </p:ext>
    </p:extLst>
  </p:cSld>
  <p:clrMapOvr>
    <a:masterClrMapping/>
  </p:clrMapOvr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04A6E-C061-404B-8518-431611FA3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3" y="228600"/>
            <a:ext cx="10515600" cy="904875"/>
          </a:xfrm>
          <a:gradFill flip="none" rotWithShape="1">
            <a:gsLst>
              <a:gs pos="0">
                <a:schemeClr val="bg1"/>
              </a:gs>
              <a:gs pos="74000">
                <a:srgbClr val="F8F8F8"/>
              </a:gs>
              <a:gs pos="83000">
                <a:srgbClr val="F8F8F8"/>
              </a:gs>
              <a:gs pos="100000">
                <a:srgbClr val="F8F8F8"/>
              </a:gs>
            </a:gsLst>
            <a:lin ang="10800000" scaled="1"/>
            <a:tileRect/>
          </a:gradFill>
        </p:spPr>
        <p:txBody>
          <a:bodyPr>
            <a:normAutofit/>
          </a:bodyPr>
          <a:lstStyle>
            <a:lvl1pPr marL="91440">
              <a:spcBef>
                <a:spcPts val="0"/>
              </a:spcBef>
              <a:defRPr sz="3600" b="1"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6871E-7450-4D8D-B2A6-D09E6B548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4799"/>
            <a:ext cx="10515600" cy="4602163"/>
          </a:xfr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716F5-6C42-4FF9-995E-C1B31519FA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4"/>
            <a:ext cx="2743200" cy="365125"/>
          </a:xfrm>
        </p:spPr>
        <p:txBody>
          <a:bodyPr/>
          <a:lstStyle/>
          <a:p>
            <a:r>
              <a:rPr lang="en-US"/>
              <a:t>16/03/2022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E6E7B-B707-48B0-8E5D-C44BC7D5A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3"/>
            <a:ext cx="4114800" cy="365125"/>
          </a:xfrm>
        </p:spPr>
        <p:txBody>
          <a:bodyPr/>
          <a:lstStyle/>
          <a:p>
            <a:r>
              <a:rPr lang="it-IT"/>
              <a:t>Andrea Serafini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3B9E2-E514-4D8D-A33D-322A5506C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9EBB122E-75DF-495C-87F3-AE07E065F4BB}" type="slidenum">
              <a:rPr lang="it-IT" smtClean="0"/>
              <a:t>‹#›</a:t>
            </a:fld>
            <a:endParaRPr lang="it-IT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622386-7383-42EF-A0D2-EF2186449F51}"/>
              </a:ext>
            </a:extLst>
          </p:cNvPr>
          <p:cNvCxnSpPr>
            <a:cxnSpLocks/>
          </p:cNvCxnSpPr>
          <p:nvPr userDrawn="1"/>
        </p:nvCxnSpPr>
        <p:spPr>
          <a:xfrm>
            <a:off x="546728" y="228600"/>
            <a:ext cx="0" cy="904875"/>
          </a:xfrm>
          <a:prstGeom prst="line">
            <a:avLst/>
          </a:prstGeom>
          <a:ln w="76200">
            <a:solidFill>
              <a:srgbClr val="3264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75632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99F2D-149B-8A14-7EA7-A9B542097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665D5C-4CCE-089C-EA82-2FE5A114F5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5D1EB2-B233-B6C4-37BA-64CF6CC937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FE804B-DAE7-714A-0D58-FBF05503F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AF684-2604-4343-9696-BD743A6C2AF6}" type="datetime1">
              <a:rPr lang="it-IT" smtClean="0"/>
              <a:t>27/10/2025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F41517-9029-9773-D6D0-760ACE251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NeuroMCT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A262A8-2360-F963-2109-F520E8C95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DC934-1E68-FF41-8525-08D65F962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893969"/>
      </p:ext>
    </p:extLst>
  </p:cSld>
  <p:clrMapOvr>
    <a:masterClrMapping/>
  </p:clrMapOvr>
  <p:hf hdr="0" ft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816BC-E0F1-EFBE-6BD7-BD2CAE3EC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911DC6-F3D1-8A91-F686-41BA0EDE4E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596F2-380F-3C1C-2572-53DA268A3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78F22-1207-4D41-BF09-F064AD69ACB7}" type="datetime1">
              <a:rPr lang="it-IT" smtClean="0"/>
              <a:t>27/10/2025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26D2A5-5EC4-AA75-50D0-9FF317703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NeuroMCT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18B8F-E2EC-24AA-2103-F4CD4FBE8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DC934-1E68-FF41-8525-08D65F962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32552"/>
      </p:ext>
    </p:extLst>
  </p:cSld>
  <p:clrMapOvr>
    <a:masterClrMapping/>
  </p:clrMapOvr>
  <p:hf hdr="0" ft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0D2258-21E4-1FEA-4BFD-497010DA66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E48E53-8531-2A1E-68C6-99F8BF9454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DD375-6124-03E8-5D8E-C61EE9FFC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51C3E-95EA-294E-B379-FCF7FB503BBD}" type="datetime1">
              <a:rPr lang="it-IT" smtClean="0"/>
              <a:t>27/10/2025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7FC79-1380-A43F-00CB-0C4C495BE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NeuroMCT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736D9-E2A1-2BD2-29CC-E0FD15D31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DC934-1E68-FF41-8525-08D65F962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02937"/>
      </p:ext>
    </p:extLst>
  </p:cSld>
  <p:clrMapOvr>
    <a:masterClrMapping/>
  </p:clrMapOvr>
  <p:hf hdr="0" ft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870803" y="272987"/>
            <a:ext cx="10710443" cy="114506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3991" b="1" strike="noStrike" spc="-1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870803" y="1959239"/>
            <a:ext cx="5098988" cy="189697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2540" b="0" strike="noStrike" spc="-1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25372" y="1959239"/>
            <a:ext cx="5098988" cy="397725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2540" b="0" strike="noStrike" spc="-1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870803" y="4036902"/>
            <a:ext cx="5098988" cy="189697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2540" b="0" strike="noStrike" spc="-1">
              <a:solidFill>
                <a:srgbClr val="333333"/>
              </a:solidFill>
              <a:latin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3994088464"/>
      </p:ext>
    </p:extLst>
  </p:cSld>
  <p:clrMapOvr>
    <a:masterClrMapping/>
  </p:clrMapOvr>
  <p:hf hdr="0" ft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870803" y="272987"/>
            <a:ext cx="10710443" cy="114506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3991" b="1" strike="noStrike" spc="-1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870803" y="1959239"/>
            <a:ext cx="10449638" cy="397725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2975998"/>
      </p:ext>
    </p:extLst>
  </p:cSld>
  <p:clrMapOvr>
    <a:masterClrMapping/>
  </p:clrMapOvr>
  <p:hf hdr="0" ft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FF45E-98DE-4D22-8AC6-F27A894C3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006417"/>
            <a:ext cx="5257800" cy="1503546"/>
          </a:xfrm>
        </p:spPr>
        <p:txBody>
          <a:bodyPr anchor="b">
            <a:normAutofit/>
          </a:bodyPr>
          <a:lstStyle>
            <a:lvl1pPr algn="l">
              <a:defRPr sz="4800" b="1"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CB912B-B53F-40C1-82A4-7346891823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779839"/>
            <a:ext cx="5257800" cy="917335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595959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83110-E1FE-4D14-AB3D-7FFA0F502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16/03/2022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20DC7-CA92-4008-8E33-3269676EB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Serafini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ED0CF-F0CE-457B-8A58-65F268DB5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B122E-75DF-495C-87F3-AE07E065F4BB}" type="slidenum">
              <a:rPr lang="it-IT" smtClean="0"/>
              <a:t>‹#›</a:t>
            </a:fld>
            <a:endParaRPr lang="it-IT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4FD0A1-832C-449E-B8DD-F8C1E16B4BF4}"/>
              </a:ext>
            </a:extLst>
          </p:cNvPr>
          <p:cNvSpPr/>
          <p:nvPr userDrawn="1"/>
        </p:nvSpPr>
        <p:spPr>
          <a:xfrm>
            <a:off x="951396" y="1684867"/>
            <a:ext cx="1052074" cy="74488"/>
          </a:xfrm>
          <a:prstGeom prst="rect">
            <a:avLst/>
          </a:prstGeom>
          <a:solidFill>
            <a:srgbClr val="32648E"/>
          </a:solidFill>
          <a:ln>
            <a:solidFill>
              <a:srgbClr val="3264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51997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04A6E-C061-404B-8518-431611FA3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3" y="228600"/>
            <a:ext cx="10515600" cy="904875"/>
          </a:xfrm>
          <a:gradFill flip="none" rotWithShape="1">
            <a:gsLst>
              <a:gs pos="0">
                <a:schemeClr val="bg1"/>
              </a:gs>
              <a:gs pos="74000">
                <a:srgbClr val="F8F8F8"/>
              </a:gs>
              <a:gs pos="83000">
                <a:srgbClr val="F8F8F8"/>
              </a:gs>
              <a:gs pos="100000">
                <a:srgbClr val="F8F8F8"/>
              </a:gs>
            </a:gsLst>
            <a:lin ang="10800000" scaled="1"/>
            <a:tileRect/>
          </a:gradFill>
        </p:spPr>
        <p:txBody>
          <a:bodyPr>
            <a:normAutofit/>
          </a:bodyPr>
          <a:lstStyle>
            <a:lvl1pPr marL="91440">
              <a:spcBef>
                <a:spcPts val="0"/>
              </a:spcBef>
              <a:defRPr sz="3600" b="0">
                <a:latin typeface="Raleway Bol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6871E-7450-4D8D-B2A6-D09E6B548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4799"/>
            <a:ext cx="10515600" cy="4602163"/>
          </a:xfrm>
        </p:spPr>
        <p:txBody>
          <a:bodyPr/>
          <a:lstStyle>
            <a:lvl1pPr>
              <a:defRPr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716F5-6C42-4FF9-995E-C1B31519FA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4"/>
            <a:ext cx="2743200" cy="365125"/>
          </a:xfrm>
        </p:spPr>
        <p:txBody>
          <a:bodyPr/>
          <a:lstStyle/>
          <a:p>
            <a:r>
              <a:rPr lang="en-US"/>
              <a:t>16/03/2022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E6E7B-B707-48B0-8E5D-C44BC7D5A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3"/>
            <a:ext cx="4114800" cy="365125"/>
          </a:xfrm>
        </p:spPr>
        <p:txBody>
          <a:bodyPr/>
          <a:lstStyle/>
          <a:p>
            <a:r>
              <a:rPr lang="it-IT"/>
              <a:t>Andrea Serafini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3B9E2-E514-4D8D-A33D-322A5506C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9EBB122E-75DF-495C-87F3-AE07E065F4BB}" type="slidenum">
              <a:rPr lang="it-IT" smtClean="0"/>
              <a:t>‹#›</a:t>
            </a:fld>
            <a:endParaRPr lang="it-IT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622386-7383-42EF-A0D2-EF2186449F51}"/>
              </a:ext>
            </a:extLst>
          </p:cNvPr>
          <p:cNvCxnSpPr>
            <a:cxnSpLocks/>
          </p:cNvCxnSpPr>
          <p:nvPr userDrawn="1"/>
        </p:nvCxnSpPr>
        <p:spPr>
          <a:xfrm>
            <a:off x="546728" y="228600"/>
            <a:ext cx="0" cy="904875"/>
          </a:xfrm>
          <a:prstGeom prst="line">
            <a:avLst/>
          </a:prstGeom>
          <a:ln w="76200">
            <a:solidFill>
              <a:srgbClr val="3264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58056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0B5A3-9C10-4D0C-A5D3-166A27E45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6EF1C2-E45E-457F-8A4B-D707BF35B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FF2B3-B8A6-46D3-A501-D51D6DB79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16/03/2022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DE1E3-A3A7-405A-AEE6-33CA2AEE4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Serafini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6750B-8524-4C2A-B2E4-544A238D2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B122E-75DF-495C-87F3-AE07E065F4B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43161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935C3-863E-4408-9252-37E45CD9F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7C32F-78C9-4CC0-9318-ED1D3637B0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760048-6AFD-4EFD-B288-B0121D6214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C5EEF4-0ECF-4CE1-BEAE-EAC4B377F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16/03/2022</a:t>
            </a:r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72B010-9318-4A89-9829-FFFD1860C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Serafini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4DFCD-3BE9-47B5-9337-846462120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B122E-75DF-495C-87F3-AE07E065F4B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46345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B9CD77-677B-41C9-84B3-BE3123F7E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59780"/>
            <a:ext cx="5157787" cy="469370"/>
          </a:xfrm>
        </p:spPr>
        <p:txBody>
          <a:bodyPr anchor="t"/>
          <a:lstStyle>
            <a:lvl1pPr marL="0" indent="0" algn="ctr">
              <a:buNone/>
              <a:defRPr sz="2400" b="1"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96388D-ABC4-46A8-8012-9F91A555B9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005350"/>
            <a:ext cx="5157787" cy="3962930"/>
          </a:xfrm>
        </p:spPr>
        <p:txBody>
          <a:bodyPr/>
          <a:lstStyle>
            <a:lvl1pPr>
              <a:defRPr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8408CA-8203-4D6E-9E3D-3C0B7DB27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59780"/>
            <a:ext cx="5183188" cy="469370"/>
          </a:xfrm>
        </p:spPr>
        <p:txBody>
          <a:bodyPr anchor="t"/>
          <a:lstStyle>
            <a:lvl1pPr marL="0" indent="0" algn="ctr">
              <a:buNone/>
              <a:defRPr sz="2400" b="1"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83B70C-9AF3-4935-ADE3-041A56D94C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05350"/>
            <a:ext cx="5183188" cy="3962930"/>
          </a:xfrm>
        </p:spPr>
        <p:txBody>
          <a:bodyPr/>
          <a:lstStyle>
            <a:lvl1pPr>
              <a:defRPr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8AAC16-4190-4B44-B447-844DF69B8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16/03/2022</a:t>
            </a:r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C93268-EB34-474C-BF9B-00DDAB8F2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Serafini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8B0D8A-02CF-40EA-8B6E-252C051B9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EBB122E-75DF-495C-87F3-AE07E065F4BB}" type="slidenum">
              <a:rPr lang="it-IT" smtClean="0"/>
              <a:t>‹#›</a:t>
            </a:fld>
            <a:endParaRPr lang="it-IT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FB8A399-A5C1-4C14-882B-E40E80D4F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3" y="228600"/>
            <a:ext cx="10515600" cy="904875"/>
          </a:xfrm>
          <a:gradFill flip="none" rotWithShape="1">
            <a:gsLst>
              <a:gs pos="0">
                <a:schemeClr val="bg1"/>
              </a:gs>
              <a:gs pos="74000">
                <a:srgbClr val="F8F8F8"/>
              </a:gs>
              <a:gs pos="83000">
                <a:srgbClr val="F8F8F8"/>
              </a:gs>
              <a:gs pos="100000">
                <a:srgbClr val="F8F8F8"/>
              </a:gs>
            </a:gsLst>
            <a:lin ang="10800000" scaled="1"/>
            <a:tileRect/>
          </a:gradFill>
        </p:spPr>
        <p:txBody>
          <a:bodyPr>
            <a:normAutofit/>
          </a:bodyPr>
          <a:lstStyle>
            <a:lvl1pPr marL="91440">
              <a:spcBef>
                <a:spcPts val="0"/>
              </a:spcBef>
              <a:defRPr sz="3600" b="0">
                <a:latin typeface="Raleway Bol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EBFA51B-13C9-4B1C-B229-7E206B97E76A}"/>
              </a:ext>
            </a:extLst>
          </p:cNvPr>
          <p:cNvCxnSpPr>
            <a:cxnSpLocks/>
          </p:cNvCxnSpPr>
          <p:nvPr userDrawn="1"/>
        </p:nvCxnSpPr>
        <p:spPr>
          <a:xfrm>
            <a:off x="546728" y="228600"/>
            <a:ext cx="0" cy="904875"/>
          </a:xfrm>
          <a:prstGeom prst="line">
            <a:avLst/>
          </a:prstGeom>
          <a:ln w="76200">
            <a:solidFill>
              <a:srgbClr val="3264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912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0B5A3-9C10-4D0C-A5D3-166A27E45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6EF1C2-E45E-457F-8A4B-D707BF35B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FF2B3-B8A6-46D3-A501-D51D6DB79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16/03/2022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DE1E3-A3A7-405A-AEE6-33CA2AEE4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Serafini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6750B-8524-4C2A-B2E4-544A238D2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B122E-75DF-495C-87F3-AE07E065F4B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10672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2DFD3-1A9E-412F-98C3-9776F45D9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DE10FC-AB58-4CBD-8766-6618EC387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16/03/2022</a:t>
            </a:r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C7BD6D-942E-4578-A63A-4EAC8061C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Serafini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E13049-6A80-4D8E-8334-3A55BE92D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B122E-75DF-495C-87F3-AE07E065F4B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41197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CD112F-6DA9-41D8-89B5-43D256095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16/03/2022</a:t>
            </a:r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DD2DA8-0338-40E5-93BC-682396EE9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Serafini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DA6C47-90E4-4663-BB9A-159A5E77A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B122E-75DF-495C-87F3-AE07E065F4B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84617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4AC14-6773-40C1-A853-8FDED983E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E336F-C6EC-471B-BB05-42433EB6F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3DF97-86E1-4AF2-8932-3F74F3477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C8EF2A-B27B-428F-B3B1-DB85291C5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16/03/2022</a:t>
            </a:r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08B0AB-6323-4927-B82F-D2A03C24E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Serafini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AB1C0D-BF89-4C6C-B8BC-031953AFF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B122E-75DF-495C-87F3-AE07E065F4B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74546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1E7B2-ECF5-4FE9-999C-57AA32BA4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E1B0C9-7478-4D54-982D-750D57D04E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907D8-599D-4F3A-AD35-E04766D09B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62B5CC-5514-4F06-BB17-8A12FFCE8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16/03/2022</a:t>
            </a:r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C5FAC0-1CC6-4EE3-8235-D40523CBD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Serafini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5EEE00-9259-44A6-AF91-D0A78ED90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B122E-75DF-495C-87F3-AE07E065F4B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11070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A93B7-C835-45EF-B483-682872FDE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5CC84B-23FD-4C16-AD10-08FC6AC3C1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D567F6-79C7-4F5E-AB80-0D54834BB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16/03/2022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60718-8CEF-4CB5-9A67-50BB939C8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Serafini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A44D2-D673-45BF-976E-997731A0B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B122E-75DF-495C-87F3-AE07E065F4B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32956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E50730-B874-4512-AC5C-64C60B7C7C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A2C09B-D696-4D27-9032-E52C0B63A3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DE329-AFCA-4B07-B3CB-E41A71D8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16/03/2022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EE724-B38C-43B0-85C2-7D53CE7C1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Serafini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E3C0B-C549-4763-89D2-2CC1A80C1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B122E-75DF-495C-87F3-AE07E065F4B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3829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935C3-863E-4408-9252-37E45CD9F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7C32F-78C9-4CC0-9318-ED1D3637B0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760048-6AFD-4EFD-B288-B0121D6214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C5EEF4-0ECF-4CE1-BEAE-EAC4B377F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16/03/2022</a:t>
            </a:r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72B010-9318-4A89-9829-FFFD1860C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Serafini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4DFCD-3BE9-47B5-9337-846462120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B122E-75DF-495C-87F3-AE07E065F4B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1028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B9CD77-677B-41C9-84B3-BE3123F7E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59780"/>
            <a:ext cx="5157787" cy="469370"/>
          </a:xfrm>
        </p:spPr>
        <p:txBody>
          <a:bodyPr anchor="t"/>
          <a:lstStyle>
            <a:lvl1pPr marL="0" indent="0" algn="ctr">
              <a:buNone/>
              <a:defRPr sz="2400" b="1">
                <a:latin typeface="Aptos" panose="020B00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96388D-ABC4-46A8-8012-9F91A555B9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005350"/>
            <a:ext cx="5157787" cy="3962930"/>
          </a:xfr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8408CA-8203-4D6E-9E3D-3C0B7DB27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59780"/>
            <a:ext cx="5183188" cy="469370"/>
          </a:xfrm>
        </p:spPr>
        <p:txBody>
          <a:bodyPr anchor="t"/>
          <a:lstStyle>
            <a:lvl1pPr marL="0" indent="0" algn="ctr">
              <a:buNone/>
              <a:defRPr sz="2400" b="1">
                <a:latin typeface="Aptos" panose="020B00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83B70C-9AF3-4935-ADE3-041A56D94C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05350"/>
            <a:ext cx="5183188" cy="3962930"/>
          </a:xfr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8AAC16-4190-4B44-B447-844DF69B8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16/03/2022</a:t>
            </a:r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C93268-EB34-474C-BF9B-00DDAB8F2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Serafini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8B0D8A-02CF-40EA-8B6E-252C051B9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EBB122E-75DF-495C-87F3-AE07E065F4BB}" type="slidenum">
              <a:rPr lang="it-IT" smtClean="0"/>
              <a:t>‹#›</a:t>
            </a:fld>
            <a:endParaRPr lang="it-IT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FB8A399-A5C1-4C14-882B-E40E80D4F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3" y="228600"/>
            <a:ext cx="10515600" cy="904875"/>
          </a:xfrm>
          <a:gradFill flip="none" rotWithShape="1">
            <a:gsLst>
              <a:gs pos="0">
                <a:schemeClr val="bg1"/>
              </a:gs>
              <a:gs pos="74000">
                <a:srgbClr val="F8F8F8"/>
              </a:gs>
              <a:gs pos="83000">
                <a:srgbClr val="F8F8F8"/>
              </a:gs>
              <a:gs pos="100000">
                <a:srgbClr val="F8F8F8"/>
              </a:gs>
            </a:gsLst>
            <a:lin ang="10800000" scaled="1"/>
            <a:tileRect/>
          </a:gradFill>
        </p:spPr>
        <p:txBody>
          <a:bodyPr>
            <a:normAutofit/>
          </a:bodyPr>
          <a:lstStyle>
            <a:lvl1pPr marL="91440">
              <a:spcBef>
                <a:spcPts val="0"/>
              </a:spcBef>
              <a:defRPr sz="3600" b="1"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EBFA51B-13C9-4B1C-B229-7E206B97E76A}"/>
              </a:ext>
            </a:extLst>
          </p:cNvPr>
          <p:cNvCxnSpPr>
            <a:cxnSpLocks/>
          </p:cNvCxnSpPr>
          <p:nvPr userDrawn="1"/>
        </p:nvCxnSpPr>
        <p:spPr>
          <a:xfrm>
            <a:off x="546728" y="228600"/>
            <a:ext cx="0" cy="904875"/>
          </a:xfrm>
          <a:prstGeom prst="line">
            <a:avLst/>
          </a:prstGeom>
          <a:ln w="76200">
            <a:solidFill>
              <a:srgbClr val="3264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2497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2DFD3-1A9E-412F-98C3-9776F45D9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DE10FC-AB58-4CBD-8766-6618EC387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16/03/2022</a:t>
            </a:r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C7BD6D-942E-4578-A63A-4EAC8061C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Serafini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E13049-6A80-4D8E-8334-3A55BE92D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B122E-75DF-495C-87F3-AE07E065F4B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4538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CD112F-6DA9-41D8-89B5-43D256095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16/03/2022</a:t>
            </a:r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DD2DA8-0338-40E5-93BC-682396EE9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Serafini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DA6C47-90E4-4663-BB9A-159A5E77A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B122E-75DF-495C-87F3-AE07E065F4B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59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4AC14-6773-40C1-A853-8FDED983E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E336F-C6EC-471B-BB05-42433EB6F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3DF97-86E1-4AF2-8932-3F74F3477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C8EF2A-B27B-428F-B3B1-DB85291C5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16/03/2022</a:t>
            </a:r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08B0AB-6323-4927-B82F-D2A03C24E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Serafini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AB1C0D-BF89-4C6C-B8BC-031953AFF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B122E-75DF-495C-87F3-AE07E065F4B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1390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1E7B2-ECF5-4FE9-999C-57AA32BA4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E1B0C9-7478-4D54-982D-750D57D04E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907D8-599D-4F3A-AD35-E04766D09B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62B5CC-5514-4F06-BB17-8A12FFCE8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16/03/2022</a:t>
            </a:r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C5FAC0-1CC6-4EE3-8235-D40523CBD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Serafini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5EEE00-9259-44A6-AF91-D0A78ED90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B122E-75DF-495C-87F3-AE07E065F4B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3023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E4D5DB-FF67-4F4A-8A6F-7E29E1213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F376E6-D994-4F85-A061-41068B884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208D6B-36CB-49B3-9AF5-1D2EADA5ED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16/03/2022</a:t>
            </a:r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B37A2-C216-418C-A347-DCE8571064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r>
              <a:rPr lang="it-IT" dirty="0"/>
              <a:t>Andrea Serafini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B5095-564B-4C51-982A-51C3802C70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fld id="{9EBB122E-75DF-495C-87F3-AE07E065F4BB}" type="slidenum">
              <a:rPr lang="it-IT" smtClean="0"/>
              <a:pPr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51264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9B124B-F313-5E4F-CC89-E4F82AC34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29912-8972-B369-B65B-8FFC54971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D32AC-478D-02F0-52DF-CCC6C0E5F6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E8E80-3D7B-D741-B328-B2A146A5872A}" type="datetime1">
              <a:rPr lang="it-IT" smtClean="0"/>
              <a:t>27/10/2025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221D5-4729-10B3-44CC-893A8C85BE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NeuroMCT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2BAD62-0D26-ECBC-DA16-40E674BA57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DC934-1E68-FF41-8525-08D65F962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73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/>
          </a:solidFill>
          <a:latin typeface="Avenir Next LT Pro" panose="020B050402020202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2"/>
          </a:solidFill>
          <a:latin typeface="Avenir Next LT Pro Light" panose="020B0304020202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2"/>
          </a:solidFill>
          <a:latin typeface="Avenir Next LT Pro Light" panose="020B0304020202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2"/>
          </a:solidFill>
          <a:latin typeface="Avenir Next LT Pro Light" panose="020B0304020202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2"/>
          </a:solidFill>
          <a:latin typeface="Avenir Next LT Pro Light" panose="020B0304020202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2"/>
          </a:solidFill>
          <a:latin typeface="Avenir Next LT Pro Light" panose="020B0304020202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E4D5DB-FF67-4F4A-8A6F-7E29E1213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F376E6-D994-4F85-A061-41068B884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208D6B-36CB-49B3-9AF5-1D2EADA5ED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16/03/2022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B37A2-C216-418C-A347-DCE8571064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Andrea Serafini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B5095-564B-4C51-982A-51C3802C70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B122E-75DF-495C-87F3-AE07E065F4B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1765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mailto:andrea.serafini@pd.infn.it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openxmlformats.org/officeDocument/2006/relationships/image" Target="../media/image18.svg"/><Relationship Id="rId7" Type="http://schemas.openxmlformats.org/officeDocument/2006/relationships/image" Target="../media/image24.svg"/><Relationship Id="rId12" Type="http://schemas.openxmlformats.org/officeDocument/2006/relationships/image" Target="../media/image32.png"/><Relationship Id="rId17" Type="http://schemas.openxmlformats.org/officeDocument/2006/relationships/image" Target="../media/image34.png"/><Relationship Id="rId2" Type="http://schemas.openxmlformats.org/officeDocument/2006/relationships/image" Target="../media/image17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33.png"/><Relationship Id="rId5" Type="http://schemas.openxmlformats.org/officeDocument/2006/relationships/image" Target="../media/image22.png"/><Relationship Id="rId1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7.png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mailto:andrea.serafini@pd.infn.it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0.png"/><Relationship Id="rId4" Type="http://schemas.openxmlformats.org/officeDocument/2006/relationships/customXml" Target="../ink/ink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0.png"/><Relationship Id="rId5" Type="http://schemas.openxmlformats.org/officeDocument/2006/relationships/customXml" Target="../ink/ink5.xml"/><Relationship Id="rId4" Type="http://schemas.openxmlformats.org/officeDocument/2006/relationships/image" Target="../media/image33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1.png"/><Relationship Id="rId18" Type="http://schemas.openxmlformats.org/officeDocument/2006/relationships/image" Target="../media/image211.png"/><Relationship Id="rId26" Type="http://schemas.openxmlformats.org/officeDocument/2006/relationships/image" Target="../media/image300.png"/><Relationship Id="rId3" Type="http://schemas.openxmlformats.org/officeDocument/2006/relationships/image" Target="../media/image67.png"/><Relationship Id="rId21" Type="http://schemas.openxmlformats.org/officeDocument/2006/relationships/image" Target="../media/image250.png"/><Relationship Id="rId12" Type="http://schemas.openxmlformats.org/officeDocument/2006/relationships/image" Target="../media/image210.png"/><Relationship Id="rId17" Type="http://schemas.openxmlformats.org/officeDocument/2006/relationships/image" Target="../media/image200.png"/><Relationship Id="rId25" Type="http://schemas.openxmlformats.org/officeDocument/2006/relationships/image" Target="../media/image29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0.png"/><Relationship Id="rId20" Type="http://schemas.openxmlformats.org/officeDocument/2006/relationships/image" Target="../media/image24.png"/><Relationship Id="rId29" Type="http://schemas.openxmlformats.org/officeDocument/2006/relationships/image" Target="../media/image3300.png"/><Relationship Id="rId1" Type="http://schemas.openxmlformats.org/officeDocument/2006/relationships/slideLayout" Target="../slideLayouts/slideLayout26.xml"/><Relationship Id="rId24" Type="http://schemas.openxmlformats.org/officeDocument/2006/relationships/image" Target="../media/image280.png"/><Relationship Id="rId32" Type="http://schemas.openxmlformats.org/officeDocument/2006/relationships/image" Target="../media/image360.png"/><Relationship Id="rId5" Type="http://schemas.openxmlformats.org/officeDocument/2006/relationships/image" Target="../media/image201.png"/><Relationship Id="rId15" Type="http://schemas.openxmlformats.org/officeDocument/2006/relationships/image" Target="../media/image70.svg"/><Relationship Id="rId23" Type="http://schemas.openxmlformats.org/officeDocument/2006/relationships/image" Target="../media/image271.png"/><Relationship Id="rId28" Type="http://schemas.openxmlformats.org/officeDocument/2006/relationships/image" Target="../media/image320.png"/><Relationship Id="rId19" Type="http://schemas.openxmlformats.org/officeDocument/2006/relationships/image" Target="../media/image220.png"/><Relationship Id="rId31" Type="http://schemas.openxmlformats.org/officeDocument/2006/relationships/image" Target="../media/image350.png"/><Relationship Id="rId4" Type="http://schemas.openxmlformats.org/officeDocument/2006/relationships/image" Target="../media/image68.jpg"/><Relationship Id="rId14" Type="http://schemas.openxmlformats.org/officeDocument/2006/relationships/image" Target="../media/image69.png"/><Relationship Id="rId22" Type="http://schemas.openxmlformats.org/officeDocument/2006/relationships/image" Target="../media/image2600.png"/><Relationship Id="rId27" Type="http://schemas.openxmlformats.org/officeDocument/2006/relationships/image" Target="../media/image310.png"/><Relationship Id="rId30" Type="http://schemas.openxmlformats.org/officeDocument/2006/relationships/image" Target="../media/image340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2.emf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agenda.infn.it/event/33107/contributions/205087/" TargetMode="External"/><Relationship Id="rId3" Type="http://schemas.openxmlformats.org/officeDocument/2006/relationships/image" Target="../media/image73.png"/><Relationship Id="rId7" Type="http://schemas.openxmlformats.org/officeDocument/2006/relationships/image" Target="../media/image6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10.png"/><Relationship Id="rId11" Type="http://schemas.openxmlformats.org/officeDocument/2006/relationships/image" Target="../media/image630.png"/><Relationship Id="rId5" Type="http://schemas.openxmlformats.org/officeDocument/2006/relationships/image" Target="../media/image600.png"/><Relationship Id="rId10" Type="http://schemas.openxmlformats.org/officeDocument/2006/relationships/image" Target="../media/image620.png"/><Relationship Id="rId4" Type="http://schemas.openxmlformats.org/officeDocument/2006/relationships/image" Target="../media/image590.png"/><Relationship Id="rId9" Type="http://schemas.openxmlformats.org/officeDocument/2006/relationships/hyperlink" Target="https://agenda.infn.it/event/33107/contributions/205095/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agenda.infn.it/event/33107/contributions/205087/" TargetMode="External"/><Relationship Id="rId3" Type="http://schemas.openxmlformats.org/officeDocument/2006/relationships/image" Target="../media/image74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60.png"/><Relationship Id="rId11" Type="http://schemas.openxmlformats.org/officeDocument/2006/relationships/image" Target="../media/image630.png"/><Relationship Id="rId5" Type="http://schemas.openxmlformats.org/officeDocument/2006/relationships/image" Target="../media/image850.png"/><Relationship Id="rId10" Type="http://schemas.openxmlformats.org/officeDocument/2006/relationships/image" Target="../media/image620.png"/><Relationship Id="rId4" Type="http://schemas.openxmlformats.org/officeDocument/2006/relationships/image" Target="../media/image590.png"/><Relationship Id="rId9" Type="http://schemas.openxmlformats.org/officeDocument/2006/relationships/hyperlink" Target="https://agenda.infn.it/event/33107/contributions/205095/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71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0.png"/><Relationship Id="rId3" Type="http://schemas.openxmlformats.org/officeDocument/2006/relationships/image" Target="../media/image81.png"/><Relationship Id="rId7" Type="http://schemas.openxmlformats.org/officeDocument/2006/relationships/image" Target="../media/image8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20.png"/><Relationship Id="rId11" Type="http://schemas.openxmlformats.org/officeDocument/2006/relationships/image" Target="../media/image84.svg"/><Relationship Id="rId5" Type="http://schemas.openxmlformats.org/officeDocument/2006/relationships/image" Target="../media/image810.png"/><Relationship Id="rId10" Type="http://schemas.openxmlformats.org/officeDocument/2006/relationships/image" Target="../media/image83.png"/><Relationship Id="rId4" Type="http://schemas.openxmlformats.org/officeDocument/2006/relationships/image" Target="../media/image82.svg"/><Relationship Id="rId9" Type="http://schemas.openxmlformats.org/officeDocument/2006/relationships/image" Target="../media/image85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141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1.svg"/><Relationship Id="rId5" Type="http://schemas.openxmlformats.org/officeDocument/2006/relationships/image" Target="../media/image90.png"/><Relationship Id="rId4" Type="http://schemas.openxmlformats.org/officeDocument/2006/relationships/image" Target="../media/image89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94.png"/><Relationship Id="rId4" Type="http://schemas.openxmlformats.org/officeDocument/2006/relationships/image" Target="../media/image93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30.png"/><Relationship Id="rId4" Type="http://schemas.openxmlformats.org/officeDocument/2006/relationships/customXml" Target="../ink/ink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30.png"/><Relationship Id="rId4" Type="http://schemas.openxmlformats.org/officeDocument/2006/relationships/customXml" Target="../ink/ink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8.jpeg"/><Relationship Id="rId7" Type="http://schemas.openxmlformats.org/officeDocument/2006/relationships/image" Target="../media/image2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customXml" Target="../ink/ink9.xml"/><Relationship Id="rId5" Type="http://schemas.openxmlformats.org/officeDocument/2006/relationships/image" Target="../media/image230.png"/><Relationship Id="rId4" Type="http://schemas.openxmlformats.org/officeDocument/2006/relationships/customXml" Target="../ink/ink8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.xml"/><Relationship Id="rId3" Type="http://schemas.openxmlformats.org/officeDocument/2006/relationships/image" Target="../media/image98.jpeg"/><Relationship Id="rId7" Type="http://schemas.openxmlformats.org/officeDocument/2006/relationships/image" Target="../media/image2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customXml" Target="../ink/ink10.xml"/><Relationship Id="rId5" Type="http://schemas.openxmlformats.org/officeDocument/2006/relationships/image" Target="../media/image99.png"/><Relationship Id="rId4" Type="http://schemas.openxmlformats.org/officeDocument/2006/relationships/image" Target="../media/image100.png"/><Relationship Id="rId9" Type="http://schemas.openxmlformats.org/officeDocument/2006/relationships/image" Target="../media/image2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8.jpeg"/><Relationship Id="rId7" Type="http://schemas.openxmlformats.org/officeDocument/2006/relationships/image" Target="../media/image2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customXml" Target="../ink/ink13.xml"/><Relationship Id="rId5" Type="http://schemas.openxmlformats.org/officeDocument/2006/relationships/image" Target="../media/image230.png"/><Relationship Id="rId4" Type="http://schemas.openxmlformats.org/officeDocument/2006/relationships/customXml" Target="../ink/ink12.xml"/><Relationship Id="rId9" Type="http://schemas.openxmlformats.org/officeDocument/2006/relationships/image" Target="../media/image99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customXml" Target="../ink/ink17.xml"/><Relationship Id="rId18" Type="http://schemas.openxmlformats.org/officeDocument/2006/relationships/image" Target="../media/image3100.png"/><Relationship Id="rId3" Type="http://schemas.openxmlformats.org/officeDocument/2006/relationships/image" Target="../media/image98.jpeg"/><Relationship Id="rId7" Type="http://schemas.openxmlformats.org/officeDocument/2006/relationships/image" Target="../media/image240.png"/><Relationship Id="rId12" Type="http://schemas.openxmlformats.org/officeDocument/2006/relationships/image" Target="../media/image2800.png"/><Relationship Id="rId17" Type="http://schemas.openxmlformats.org/officeDocument/2006/relationships/customXml" Target="../ink/ink19.xml"/><Relationship Id="rId2" Type="http://schemas.openxmlformats.org/officeDocument/2006/relationships/image" Target="../media/image4.png"/><Relationship Id="rId16" Type="http://schemas.openxmlformats.org/officeDocument/2006/relationships/image" Target="../media/image3000.png"/><Relationship Id="rId1" Type="http://schemas.openxmlformats.org/officeDocument/2006/relationships/slideLayout" Target="../slideLayouts/slideLayout23.xml"/><Relationship Id="rId6" Type="http://schemas.openxmlformats.org/officeDocument/2006/relationships/customXml" Target="../ink/ink15.xml"/><Relationship Id="rId11" Type="http://schemas.openxmlformats.org/officeDocument/2006/relationships/customXml" Target="../ink/ink16.xml"/><Relationship Id="rId5" Type="http://schemas.openxmlformats.org/officeDocument/2006/relationships/image" Target="../media/image230.png"/><Relationship Id="rId15" Type="http://schemas.openxmlformats.org/officeDocument/2006/relationships/customXml" Target="../ink/ink18.xml"/><Relationship Id="rId10" Type="http://schemas.openxmlformats.org/officeDocument/2006/relationships/image" Target="../media/image101.png"/><Relationship Id="rId4" Type="http://schemas.openxmlformats.org/officeDocument/2006/relationships/customXml" Target="../ink/ink14.xml"/><Relationship Id="rId9" Type="http://schemas.openxmlformats.org/officeDocument/2006/relationships/image" Target="../media/image99.png"/><Relationship Id="rId14" Type="http://schemas.openxmlformats.org/officeDocument/2006/relationships/image" Target="../media/image29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18.svg"/><Relationship Id="rId7" Type="http://schemas.openxmlformats.org/officeDocument/2006/relationships/image" Target="../media/image24.svg"/><Relationship Id="rId12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31.png"/><Relationship Id="rId5" Type="http://schemas.openxmlformats.org/officeDocument/2006/relationships/image" Target="../media/image22.png"/><Relationship Id="rId15" Type="http://schemas.openxmlformats.org/officeDocument/2006/relationships/image" Target="../media/image20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2A661-5089-96F8-28DD-807B23C94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399F48-12A7-1DBF-7C5F-4433C9E0B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5" t="11602" r="19815" b="7863"/>
          <a:stretch/>
        </p:blipFill>
        <p:spPr>
          <a:xfrm rot="16200000">
            <a:off x="5714999" y="380995"/>
            <a:ext cx="6858001" cy="609599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451D80A-87F1-22C3-F5D6-9494F2175332}"/>
              </a:ext>
            </a:extLst>
          </p:cNvPr>
          <p:cNvSpPr/>
          <p:nvPr/>
        </p:nvSpPr>
        <p:spPr>
          <a:xfrm>
            <a:off x="4881280" y="-3"/>
            <a:ext cx="6858003" cy="6858003"/>
          </a:xfrm>
          <a:prstGeom prst="ellipse">
            <a:avLst/>
          </a:prstGeom>
          <a:gradFill flip="none" rotWithShape="1">
            <a:gsLst>
              <a:gs pos="23000">
                <a:schemeClr val="bg1"/>
              </a:gs>
              <a:gs pos="77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Aptos" panose="020B00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4F6B3AE-4329-CE2C-AF48-8CA2CEC1DA39}"/>
              </a:ext>
            </a:extLst>
          </p:cNvPr>
          <p:cNvSpPr/>
          <p:nvPr/>
        </p:nvSpPr>
        <p:spPr>
          <a:xfrm>
            <a:off x="606392" y="1376413"/>
            <a:ext cx="2387065" cy="539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Aptos" panose="020B00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8DD40D-8FBE-06C7-1B4F-471539FDCE3B}"/>
              </a:ext>
            </a:extLst>
          </p:cNvPr>
          <p:cNvSpPr/>
          <p:nvPr/>
        </p:nvSpPr>
        <p:spPr>
          <a:xfrm>
            <a:off x="5525036" y="0"/>
            <a:ext cx="5118101" cy="6857999"/>
          </a:xfrm>
          <a:prstGeom prst="rect">
            <a:avLst/>
          </a:prstGeom>
          <a:gradFill>
            <a:gsLst>
              <a:gs pos="3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Aptos" panose="020B00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8E612E0-C496-A2A9-CE89-74DBD9D02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6808" y="2327308"/>
            <a:ext cx="9521787" cy="2212846"/>
          </a:xfrm>
        </p:spPr>
        <p:txBody>
          <a:bodyPr anchor="t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4900" dirty="0">
                <a:solidFill>
                  <a:srgbClr val="32648E"/>
                </a:solidFill>
              </a:rPr>
              <a:t>Simulation-based Inference</a:t>
            </a:r>
            <a:br>
              <a:rPr lang="en-US" sz="4900" dirty="0">
                <a:solidFill>
                  <a:srgbClr val="32648E"/>
                </a:solidFill>
              </a:rPr>
            </a:br>
            <a:r>
              <a:rPr lang="en-US" sz="4900" b="0" dirty="0"/>
              <a:t>f</a:t>
            </a:r>
            <a:r>
              <a:rPr lang="en-US" sz="4900" b="0" dirty="0">
                <a:latin typeface="Aptos" panose="020B0004020202020204" pitchFamily="34" charset="0"/>
              </a:rPr>
              <a:t>or Precision Neutrino Physics through</a:t>
            </a:r>
            <a:br>
              <a:rPr lang="en-US" sz="4900" b="0" dirty="0">
                <a:latin typeface="Aptos" panose="020B0004020202020204" pitchFamily="34" charset="0"/>
              </a:rPr>
            </a:br>
            <a:r>
              <a:rPr lang="en-US" sz="4900" dirty="0">
                <a:solidFill>
                  <a:srgbClr val="32648E"/>
                </a:solidFill>
              </a:rPr>
              <a:t>Neural Monte Carlo Tuning</a:t>
            </a:r>
            <a:br>
              <a:rPr lang="en-US" sz="4900" dirty="0">
                <a:solidFill>
                  <a:srgbClr val="32648E"/>
                </a:solidFill>
                <a:latin typeface="Aptos" panose="020B0004020202020204" pitchFamily="34" charset="0"/>
              </a:rPr>
            </a:br>
            <a:endParaRPr lang="en-US" sz="2800" b="0" dirty="0">
              <a:solidFill>
                <a:srgbClr val="32648E"/>
              </a:solidFill>
              <a:latin typeface="Aptos" panose="020B0004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340BF7B-A2A0-0ABF-A5F8-6AE24FC82EF7}"/>
              </a:ext>
            </a:extLst>
          </p:cNvPr>
          <p:cNvSpPr txBox="1">
            <a:spLocks/>
          </p:cNvSpPr>
          <p:nvPr/>
        </p:nvSpPr>
        <p:spPr>
          <a:xfrm>
            <a:off x="886809" y="4743449"/>
            <a:ext cx="7423474" cy="18383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595959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Arsenii Gavrikov,</a:t>
            </a:r>
            <a:r>
              <a:rPr lang="en-US" b="1" dirty="0">
                <a:solidFill>
                  <a:prstClr val="black"/>
                </a:solidFill>
                <a:latin typeface="Aptos" panose="020B0004020202020204" pitchFamily="34" charset="0"/>
              </a:rPr>
              <a:t> Andrea Serafini</a:t>
            </a:r>
            <a:r>
              <a:rPr lang="en-US" dirty="0">
                <a:solidFill>
                  <a:prstClr val="black"/>
                </a:solidFill>
                <a:latin typeface="Aptos" panose="020B0004020202020204" pitchFamily="34" charset="0"/>
              </a:rPr>
              <a:t>,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 Dmitry Dolzhikov</a:t>
            </a:r>
          </a:p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Aptos" panose="020B0004020202020204" pitchFamily="34" charset="0"/>
              </a:rPr>
              <a:t>o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n </a:t>
            </a:r>
            <a:r>
              <a:rPr lang="en-US" dirty="0">
                <a:solidFill>
                  <a:prstClr val="black"/>
                </a:solidFill>
                <a:latin typeface="Aptos" panose="020B0004020202020204" pitchFamily="34" charset="0"/>
              </a:rPr>
              <a:t>b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ehalf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Aptos" panose="020B0004020202020204" pitchFamily="34" charset="0"/>
              </a:rPr>
              <a:t>o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f </a:t>
            </a:r>
            <a:r>
              <a:rPr lang="en-US" dirty="0">
                <a:solidFill>
                  <a:prstClr val="black"/>
                </a:solidFill>
                <a:latin typeface="Aptos" panose="020B0004020202020204" pitchFamily="34" charset="0"/>
              </a:rPr>
              <a:t>t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he JUNO Collaboration</a:t>
            </a:r>
          </a:p>
          <a:p>
            <a:pPr>
              <a:defRPr/>
            </a:pPr>
            <a:endParaRPr lang="en-US" dirty="0">
              <a:solidFill>
                <a:prstClr val="black"/>
              </a:solidFill>
              <a:latin typeface="Aptos" panose="020B0004020202020204" pitchFamily="34" charset="0"/>
            </a:endParaRPr>
          </a:p>
          <a:p>
            <a:pPr>
              <a:defRPr/>
            </a:pPr>
            <a:r>
              <a:rPr kumimoji="0" lang="it-IT" sz="19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University of Padova &amp; INFN Padova, </a:t>
            </a:r>
            <a:r>
              <a:rPr kumimoji="0" lang="it-IT" sz="19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Italy</a:t>
            </a:r>
            <a:br>
              <a:rPr lang="it-IT" sz="1900" dirty="0">
                <a:solidFill>
                  <a:prstClr val="black"/>
                </a:solidFill>
                <a:latin typeface="Aptos" panose="020B0004020202020204" pitchFamily="34" charset="0"/>
              </a:rPr>
            </a:br>
            <a:r>
              <a:rPr kumimoji="0" lang="it-IT" sz="19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hlinkClick r:id="rId3"/>
              </a:rPr>
              <a:t>andrea.serafini@pd.infn.it</a:t>
            </a:r>
            <a:r>
              <a:rPr kumimoji="0" lang="it-IT" sz="19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 </a:t>
            </a:r>
          </a:p>
        </p:txBody>
      </p:sp>
      <p:pic>
        <p:nvPicPr>
          <p:cNvPr id="3" name="Picture 6_2" descr="Logo, company name&#10;&#10;Description automatically generated">
            <a:extLst>
              <a:ext uri="{FF2B5EF4-FFF2-40B4-BE49-F238E27FC236}">
                <a16:creationId xmlns:a16="http://schemas.microsoft.com/office/drawing/2014/main" id="{C40FCC88-B0AA-348C-4B89-CAB390286833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2198399" y="600678"/>
            <a:ext cx="2068956" cy="1099786"/>
          </a:xfrm>
          <a:prstGeom prst="rect">
            <a:avLst/>
          </a:prstGeom>
          <a:ln>
            <a:noFill/>
          </a:ln>
        </p:spPr>
      </p:pic>
      <p:pic>
        <p:nvPicPr>
          <p:cNvPr id="4" name="Picture 5_12" descr="A picture containing logo&#10;&#10;Description automatically generated">
            <a:extLst>
              <a:ext uri="{FF2B5EF4-FFF2-40B4-BE49-F238E27FC236}">
                <a16:creationId xmlns:a16="http://schemas.microsoft.com/office/drawing/2014/main" id="{9EB92CFE-2063-B9E9-88FA-97C790E53618}"/>
              </a:ext>
            </a:extLst>
          </p:cNvPr>
          <p:cNvPicPr/>
          <p:nvPr/>
        </p:nvPicPr>
        <p:blipFill>
          <a:blip r:embed="rId5"/>
          <a:srcRect r="53332"/>
          <a:stretch/>
        </p:blipFill>
        <p:spPr>
          <a:xfrm>
            <a:off x="4350513" y="568460"/>
            <a:ext cx="1220388" cy="1132004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26E850-E430-5E9C-002A-33B7B81920E2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868729" y="655537"/>
            <a:ext cx="1219082" cy="1067132"/>
          </a:xfrm>
          <a:prstGeom prst="rect">
            <a:avLst/>
          </a:prstGeom>
          <a:ln>
            <a:noFill/>
          </a:ln>
        </p:spPr>
      </p:pic>
      <p:pic>
        <p:nvPicPr>
          <p:cNvPr id="9" name="Picture 8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1EE4F60E-FF29-1388-A913-D6D793D5D9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8" t="5318" r="5318" b="5318"/>
          <a:stretch>
            <a:fillRect/>
          </a:stretch>
        </p:blipFill>
        <p:spPr>
          <a:xfrm>
            <a:off x="10967681" y="5662611"/>
            <a:ext cx="1065020" cy="1065020"/>
          </a:xfrm>
          <a:prstGeom prst="rect">
            <a:avLst/>
          </a:prstGeom>
        </p:spPr>
      </p:pic>
      <p:pic>
        <p:nvPicPr>
          <p:cNvPr id="12" name="Picture 11" descr="A qr code with a cat logo&#10;&#10;AI-generated content may be incorrect.">
            <a:extLst>
              <a:ext uri="{FF2B5EF4-FFF2-40B4-BE49-F238E27FC236}">
                <a16:creationId xmlns:a16="http://schemas.microsoft.com/office/drawing/2014/main" id="{B66EC967-D25F-569D-4EB5-6A2BE7BC3D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363" y="5662611"/>
            <a:ext cx="1065020" cy="10650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4B60ADF-6CDF-74DC-EE81-884B792FC3B8}"/>
              </a:ext>
            </a:extLst>
          </p:cNvPr>
          <p:cNvSpPr txBox="1"/>
          <p:nvPr/>
        </p:nvSpPr>
        <p:spPr>
          <a:xfrm>
            <a:off x="10967681" y="5378437"/>
            <a:ext cx="106502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Pre-print</a:t>
            </a:r>
            <a:endParaRPr lang="it-IT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7CFE11-52BD-CC83-1ABB-9B076586C055}"/>
              </a:ext>
            </a:extLst>
          </p:cNvPr>
          <p:cNvSpPr txBox="1"/>
          <p:nvPr/>
        </p:nvSpPr>
        <p:spPr>
          <a:xfrm>
            <a:off x="9743363" y="5378437"/>
            <a:ext cx="106502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Repo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851546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8D9DF-DA2A-FB73-5431-4798BCDA4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0FA51-CAB5-E2DB-910D-8D898A944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2" y="228600"/>
            <a:ext cx="8679393" cy="904875"/>
          </a:xfrm>
        </p:spPr>
        <p:txBody>
          <a:bodyPr>
            <a:normAutofit/>
          </a:bodyPr>
          <a:lstStyle/>
          <a:p>
            <a:r>
              <a:rPr lang="en-US" altLang="zh-CN" dirty="0"/>
              <a:t>Monte Carlo tuning strategy</a:t>
            </a:r>
            <a:endParaRPr lang="en-US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8F20770B-F578-14F0-2873-E21783168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B122E-75DF-495C-87F3-AE07E065F4B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893B34C-57F0-B24B-9249-B72FA5A3DE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6733" y="3808104"/>
            <a:ext cx="1045305" cy="1045305"/>
          </a:xfrm>
          <a:prstGeom prst="rect">
            <a:avLst/>
          </a:prstGeom>
        </p:spPr>
      </p:pic>
      <p:pic>
        <p:nvPicPr>
          <p:cNvPr id="8" name="Picture 7" descr="A computer with a cube on the screen&#10;&#10;Description automatically generated with low confidence">
            <a:extLst>
              <a:ext uri="{FF2B5EF4-FFF2-40B4-BE49-F238E27FC236}">
                <a16:creationId xmlns:a16="http://schemas.microsoft.com/office/drawing/2014/main" id="{F8682C1E-02A7-3537-25EB-387BBBE031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81" y="2315393"/>
            <a:ext cx="1145205" cy="1145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1C2594-4F6E-1C4A-C367-F387BB291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244" y="5064403"/>
            <a:ext cx="1116532" cy="1124478"/>
          </a:xfrm>
          <a:prstGeom prst="rect">
            <a:avLst/>
          </a:prstGeom>
        </p:spPr>
      </p:pic>
      <p:pic>
        <p:nvPicPr>
          <p:cNvPr id="17" name="Graphic 16" descr="Gears with solid fill">
            <a:extLst>
              <a:ext uri="{FF2B5EF4-FFF2-40B4-BE49-F238E27FC236}">
                <a16:creationId xmlns:a16="http://schemas.microsoft.com/office/drawing/2014/main" id="{092F7AF6-0F42-8213-C3A1-CE0CBD6DA7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25857" y="2850783"/>
            <a:ext cx="1675221" cy="16752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5F1BD4C-8AEE-D304-74E5-B9A96AC8269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20763" y="1939161"/>
            <a:ext cx="1804226" cy="13723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01949C2-B987-8B11-46FC-2910FE2A23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6338" y="4879641"/>
            <a:ext cx="1804226" cy="1372305"/>
          </a:xfrm>
          <a:prstGeom prst="rect">
            <a:avLst/>
          </a:prstGeom>
        </p:spPr>
      </p:pic>
      <p:pic>
        <p:nvPicPr>
          <p:cNvPr id="28" name="Picture 18">
            <a:extLst>
              <a:ext uri="{FF2B5EF4-FFF2-40B4-BE49-F238E27FC236}">
                <a16:creationId xmlns:a16="http://schemas.microsoft.com/office/drawing/2014/main" id="{956D0C7E-ADCD-43FB-0836-5F1074278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243" y="5368583"/>
            <a:ext cx="785808" cy="49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8">
            <a:extLst>
              <a:ext uri="{FF2B5EF4-FFF2-40B4-BE49-F238E27FC236}">
                <a16:creationId xmlns:a16="http://schemas.microsoft.com/office/drawing/2014/main" id="{58BA00A0-FD56-0314-7557-58F8B11C2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0000">
            <a:off x="4640987" y="4842947"/>
            <a:ext cx="973743" cy="49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8">
            <a:extLst>
              <a:ext uri="{FF2B5EF4-FFF2-40B4-BE49-F238E27FC236}">
                <a16:creationId xmlns:a16="http://schemas.microsoft.com/office/drawing/2014/main" id="{4A3E4AC8-26CA-4561-F3A8-5A02F9C2E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504" y="3688393"/>
            <a:ext cx="785808" cy="49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B82689A-5A54-2EA3-1F12-9EBFBC3A1495}"/>
              </a:ext>
            </a:extLst>
          </p:cNvPr>
          <p:cNvSpPr txBox="1"/>
          <p:nvPr/>
        </p:nvSpPr>
        <p:spPr>
          <a:xfrm>
            <a:off x="608244" y="1219871"/>
            <a:ext cx="7609068" cy="737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>
                <a:solidFill>
                  <a:srgbClr val="000000"/>
                </a:solidFill>
                <a:latin typeface="Aptos" panose="020B0004020202020204" pitchFamily="34" charset="0"/>
                <a:cs typeface="Arial"/>
              </a:rPr>
              <a:t>The </a:t>
            </a:r>
            <a:r>
              <a:rPr lang="en-US" sz="1800" b="1" dirty="0">
                <a:solidFill>
                  <a:srgbClr val="000000"/>
                </a:solidFill>
                <a:latin typeface="Aptos" panose="020B0004020202020204" pitchFamily="34" charset="0"/>
                <a:cs typeface="Arial"/>
              </a:rPr>
              <a:t>most straightforward approach</a:t>
            </a:r>
            <a:r>
              <a:rPr lang="en-US" sz="1800" dirty="0">
                <a:solidFill>
                  <a:srgbClr val="000000"/>
                </a:solidFill>
                <a:latin typeface="Aptos" panose="020B0004020202020204" pitchFamily="34" charset="0"/>
                <a:cs typeface="Arial"/>
              </a:rPr>
              <a:t> would be...</a:t>
            </a:r>
          </a:p>
          <a:p>
            <a:pPr>
              <a:lnSpc>
                <a:spcPct val="120000"/>
              </a:lnSpc>
            </a:pPr>
            <a:r>
              <a:rPr lang="en-US" sz="1800" dirty="0">
                <a:solidFill>
                  <a:srgbClr val="000000"/>
                </a:solidFill>
                <a:latin typeface="Aptos" panose="020B0004020202020204" pitchFamily="34" charset="0"/>
                <a:cs typeface="Arial"/>
              </a:rPr>
              <a:t> </a:t>
            </a:r>
            <a:r>
              <a:rPr lang="en-US" b="1" dirty="0">
                <a:solidFill>
                  <a:schemeClr val="accent1"/>
                </a:solidFill>
                <a:latin typeface="Aptos" panose="020B0004020202020204" pitchFamily="34" charset="0"/>
                <a:cs typeface="Arial"/>
              </a:rPr>
              <a:t>too</a:t>
            </a:r>
            <a:r>
              <a:rPr lang="en-US" sz="1800" b="1" dirty="0">
                <a:solidFill>
                  <a:schemeClr val="accent1"/>
                </a:solidFill>
                <a:latin typeface="Aptos" panose="020B0004020202020204" pitchFamily="34" charset="0"/>
                <a:cs typeface="Arial"/>
              </a:rPr>
              <a:t> i</a:t>
            </a:r>
            <a:r>
              <a:rPr lang="en-US" b="1" dirty="0">
                <a:solidFill>
                  <a:schemeClr val="accent1"/>
                </a:solidFill>
                <a:latin typeface="Aptos" panose="020B0004020202020204" pitchFamily="34" charset="0"/>
                <a:cs typeface="Arial"/>
              </a:rPr>
              <a:t>mpractical and slow! Can we replace it with a surrogate model?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CAD066-D92C-BEC4-AA05-E3FCC9BDBADB}"/>
              </a:ext>
            </a:extLst>
          </p:cNvPr>
          <p:cNvSpPr txBox="1"/>
          <p:nvPr/>
        </p:nvSpPr>
        <p:spPr>
          <a:xfrm>
            <a:off x="5664356" y="5404903"/>
            <a:ext cx="246150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</a:rPr>
              <a:t>Approximated with SBI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ptos" panose="020B0004020202020204" pitchFamily="34" charset="0"/>
              <a:ea typeface="+mn-lt"/>
              <a:cs typeface="Arial" panose="020B060402020202020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7B750CD-B777-6291-1C8E-1061A1195536}"/>
              </a:ext>
            </a:extLst>
          </p:cNvPr>
          <p:cNvGrpSpPr/>
          <p:nvPr/>
        </p:nvGrpSpPr>
        <p:grpSpPr>
          <a:xfrm rot="14319875">
            <a:off x="5672717" y="4633461"/>
            <a:ext cx="374744" cy="326484"/>
            <a:chOff x="2035157" y="4625551"/>
            <a:chExt cx="374744" cy="326484"/>
          </a:xfrm>
        </p:grpSpPr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A0F12EB4-FA33-133A-06C6-A5D4E431259E}"/>
                </a:ext>
              </a:extLst>
            </p:cNvPr>
            <p:cNvSpPr/>
            <p:nvPr/>
          </p:nvSpPr>
          <p:spPr>
            <a:xfrm>
              <a:off x="2035157" y="4625551"/>
              <a:ext cx="326484" cy="326484"/>
            </a:xfrm>
            <a:custGeom>
              <a:avLst/>
              <a:gdLst>
                <a:gd name="connsiteX0" fmla="*/ 129500 w 326484"/>
                <a:gd name="connsiteY0" fmla="*/ 3525 h 326484"/>
                <a:gd name="connsiteX1" fmla="*/ 273702 w 326484"/>
                <a:gd name="connsiteY1" fmla="*/ 43048 h 326484"/>
                <a:gd name="connsiteX2" fmla="*/ 325234 w 326484"/>
                <a:gd name="connsiteY2" fmla="*/ 183407 h 326484"/>
                <a:gd name="connsiteX3" fmla="*/ 163242 w 326484"/>
                <a:gd name="connsiteY3" fmla="*/ 163242 h 326484"/>
                <a:gd name="connsiteX4" fmla="*/ 129500 w 326484"/>
                <a:gd name="connsiteY4" fmla="*/ 3525 h 326484"/>
                <a:gd name="connsiteX0" fmla="*/ 129500 w 326484"/>
                <a:gd name="connsiteY0" fmla="*/ 3525 h 326484"/>
                <a:gd name="connsiteX1" fmla="*/ 273702 w 326484"/>
                <a:gd name="connsiteY1" fmla="*/ 43048 h 326484"/>
                <a:gd name="connsiteX2" fmla="*/ 325234 w 326484"/>
                <a:gd name="connsiteY2" fmla="*/ 183407 h 326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484" h="326484" stroke="0" extrusionOk="0">
                  <a:moveTo>
                    <a:pt x="129500" y="3525"/>
                  </a:moveTo>
                  <a:cubicBezTo>
                    <a:pt x="190214" y="-4122"/>
                    <a:pt x="230560" y="3417"/>
                    <a:pt x="273702" y="43048"/>
                  </a:cubicBezTo>
                  <a:cubicBezTo>
                    <a:pt x="311561" y="68192"/>
                    <a:pt x="337122" y="120762"/>
                    <a:pt x="325234" y="183407"/>
                  </a:cubicBezTo>
                  <a:cubicBezTo>
                    <a:pt x="259130" y="177037"/>
                    <a:pt x="225996" y="160221"/>
                    <a:pt x="163242" y="163242"/>
                  </a:cubicBezTo>
                  <a:cubicBezTo>
                    <a:pt x="146903" y="103433"/>
                    <a:pt x="154981" y="74388"/>
                    <a:pt x="129500" y="3525"/>
                  </a:cubicBezTo>
                  <a:close/>
                </a:path>
                <a:path w="326484" h="326484" fill="none" extrusionOk="0">
                  <a:moveTo>
                    <a:pt x="129500" y="3525"/>
                  </a:moveTo>
                  <a:cubicBezTo>
                    <a:pt x="181566" y="-2737"/>
                    <a:pt x="236443" y="17572"/>
                    <a:pt x="273702" y="43048"/>
                  </a:cubicBezTo>
                  <a:cubicBezTo>
                    <a:pt x="314814" y="70288"/>
                    <a:pt x="339442" y="134031"/>
                    <a:pt x="325234" y="183407"/>
                  </a:cubicBezTo>
                </a:path>
                <a:path w="326484" h="326484" fill="none" stroke="0" extrusionOk="0">
                  <a:moveTo>
                    <a:pt x="129500" y="3525"/>
                  </a:moveTo>
                  <a:cubicBezTo>
                    <a:pt x="174714" y="-17869"/>
                    <a:pt x="235152" y="19608"/>
                    <a:pt x="273702" y="43048"/>
                  </a:cubicBezTo>
                  <a:cubicBezTo>
                    <a:pt x="312194" y="77151"/>
                    <a:pt x="326935" y="127889"/>
                    <a:pt x="325234" y="183407"/>
                  </a:cubicBezTo>
                </a:path>
              </a:pathLst>
            </a:custGeom>
            <a:ln w="28575">
              <a:solidFill>
                <a:schemeClr val="accent1"/>
              </a:solidFill>
              <a:extLst>
                <a:ext uri="{C807C97D-BFC1-408E-A445-0C87EB9F89A2}">
                  <ask:lineSketchStyleProps xmlns:ask="http://schemas.microsoft.com/office/drawing/2018/sketchyshapes" sd="2796493278">
                    <a:prstGeom prst="arc">
                      <a:avLst>
                        <a:gd name="adj1" fmla="val 15484260"/>
                        <a:gd name="adj2" fmla="val 42573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EE583F33-48F7-6BA7-D2EC-EABAF0383FD1}"/>
                </a:ext>
              </a:extLst>
            </p:cNvPr>
            <p:cNvSpPr/>
            <p:nvPr/>
          </p:nvSpPr>
          <p:spPr>
            <a:xfrm rot="10800000">
              <a:off x="2313381" y="4774925"/>
              <a:ext cx="96520" cy="11684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8D3F7C6-BA79-2100-ECB3-7A3BD62BA2E2}"/>
              </a:ext>
            </a:extLst>
          </p:cNvPr>
          <p:cNvGrpSpPr/>
          <p:nvPr/>
        </p:nvGrpSpPr>
        <p:grpSpPr>
          <a:xfrm rot="5400000">
            <a:off x="6304127" y="3005883"/>
            <a:ext cx="636686" cy="1057823"/>
            <a:chOff x="5745651" y="3150957"/>
            <a:chExt cx="854073" cy="1057823"/>
          </a:xfrm>
        </p:grpSpPr>
        <p:pic>
          <p:nvPicPr>
            <p:cNvPr id="23" name="Picture 18">
              <a:extLst>
                <a:ext uri="{FF2B5EF4-FFF2-40B4-BE49-F238E27FC236}">
                  <a16:creationId xmlns:a16="http://schemas.microsoft.com/office/drawing/2014/main" id="{752FC86E-64D2-9F82-81ED-5847EDAB93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3916" y="3714719"/>
              <a:ext cx="785808" cy="494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8">
              <a:extLst>
                <a:ext uri="{FF2B5EF4-FFF2-40B4-BE49-F238E27FC236}">
                  <a16:creationId xmlns:a16="http://schemas.microsoft.com/office/drawing/2014/main" id="{57CDA8C6-7B30-6981-4E6C-57B42BB971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745651" y="3150957"/>
              <a:ext cx="785808" cy="494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" name="Picture 18">
            <a:extLst>
              <a:ext uri="{FF2B5EF4-FFF2-40B4-BE49-F238E27FC236}">
                <a16:creationId xmlns:a16="http://schemas.microsoft.com/office/drawing/2014/main" id="{F9043B20-C9A6-E9EA-EFC5-D59793FAB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570" y="2451271"/>
            <a:ext cx="785808" cy="49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8">
            <a:extLst>
              <a:ext uri="{FF2B5EF4-FFF2-40B4-BE49-F238E27FC236}">
                <a16:creationId xmlns:a16="http://schemas.microsoft.com/office/drawing/2014/main" id="{D26079CE-2DF2-50B2-4322-F597DF1E7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995011" y="1969349"/>
            <a:ext cx="785808" cy="49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74E02BB-4D0F-68A3-9FD1-95A3425044A6}"/>
                  </a:ext>
                </a:extLst>
              </p:cNvPr>
              <p:cNvSpPr txBox="1"/>
              <p:nvPr/>
            </p:nvSpPr>
            <p:spPr>
              <a:xfrm>
                <a:off x="5534681" y="2808368"/>
                <a:ext cx="322430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</a:rPr>
                  <a:t>ML generated data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𝑴</m:t>
                    </m:r>
                  </m:oMath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74E02BB-4D0F-68A3-9FD1-95A3425044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4681" y="2808368"/>
                <a:ext cx="3224308" cy="461665"/>
              </a:xfrm>
              <a:prstGeom prst="rect">
                <a:avLst/>
              </a:prstGeom>
              <a:blipFill>
                <a:blip r:embed="rId11"/>
                <a:stretch>
                  <a:fillRect l="-567" t="-10667" b="-30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51">
            <a:extLst>
              <a:ext uri="{FF2B5EF4-FFF2-40B4-BE49-F238E27FC236}">
                <a16:creationId xmlns:a16="http://schemas.microsoft.com/office/drawing/2014/main" id="{68C2C81E-FAD2-DEE2-5A9A-0367B14D60C8}"/>
              </a:ext>
            </a:extLst>
          </p:cNvPr>
          <p:cNvSpPr txBox="1"/>
          <p:nvPr/>
        </p:nvSpPr>
        <p:spPr>
          <a:xfrm>
            <a:off x="1810771" y="2422208"/>
            <a:ext cx="1015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</a:rPr>
              <a:t>Training</a:t>
            </a:r>
            <a:endParaRPr lang="it-IT" dirty="0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2A0C6C9C-138E-BA96-BF2C-BBB173E448EC}"/>
              </a:ext>
            </a:extLst>
          </p:cNvPr>
          <p:cNvSpPr/>
          <p:nvPr/>
        </p:nvSpPr>
        <p:spPr>
          <a:xfrm>
            <a:off x="2816438" y="2136039"/>
            <a:ext cx="2118411" cy="1643687"/>
          </a:xfrm>
          <a:prstGeom prst="roundRect">
            <a:avLst>
              <a:gd name="adj" fmla="val 7988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7F47A971-2721-428F-A0BE-6EEA44B9507F}"/>
                  </a:ext>
                </a:extLst>
              </p:cNvPr>
              <p:cNvSpPr txBox="1"/>
              <p:nvPr/>
            </p:nvSpPr>
            <p:spPr>
              <a:xfrm>
                <a:off x="2883902" y="2170208"/>
                <a:ext cx="2118412" cy="15542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chemeClr val="accent1"/>
                    </a:solidFill>
                    <a:latin typeface="Aptos" panose="020B0004020202020204" pitchFamily="34" charset="0"/>
                    <a:cs typeface="Arial"/>
                  </a:rPr>
                  <a:t>Fast ML model to get spectra for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+mn-lt"/>
                        <a:cs typeface="+mn-lt"/>
                      </a:rPr>
                      <m:t>𝝓</m:t>
                    </m:r>
                  </m:oMath>
                </a14:m>
                <a:endParaRPr lang="en-US" b="1" dirty="0">
                  <a:solidFill>
                    <a:schemeClr val="accent1"/>
                  </a:solidFill>
                  <a:latin typeface="Aptos" panose="020B0004020202020204" pitchFamily="34" charset="0"/>
                  <a:cs typeface="Arial"/>
                </a:endParaRPr>
              </a:p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cs typeface="Arial"/>
                        </a:rPr>
                        <m:t>𝒑</m:t>
                      </m:r>
                      <m:r>
                        <a:rPr lang="en-US" b="1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cs typeface="Arial"/>
                        </a:rPr>
                        <m:t>(</m:t>
                      </m:r>
                      <m:r>
                        <a:rPr lang="en-US" b="1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cs typeface="Arial"/>
                        </a:rPr>
                        <m:t>𝒙</m:t>
                      </m:r>
                      <m:r>
                        <a:rPr lang="en-US" b="1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cs typeface="Arial"/>
                        </a:rPr>
                        <m:t>|</m:t>
                      </m:r>
                      <m:r>
                        <a:rPr lang="en-US" b="1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cs typeface="Arial"/>
                        </a:rPr>
                        <m:t>𝝓</m:t>
                      </m:r>
                      <m:r>
                        <a:rPr lang="en-US" b="1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cs typeface="Arial"/>
                        </a:rPr>
                        <m:t>)</m:t>
                      </m:r>
                    </m:oMath>
                  </m:oMathPara>
                </a14:m>
                <a:endParaRPr lang="en-US" b="1" dirty="0">
                  <a:solidFill>
                    <a:schemeClr val="accent1"/>
                  </a:solidFill>
                  <a:latin typeface="Aptos" panose="020B0004020202020204" pitchFamily="34" charset="0"/>
                  <a:cs typeface="Arial"/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  <a:latin typeface="Aptos" panose="020B0004020202020204" pitchFamily="34" charset="0"/>
                    <a:cs typeface="Arial"/>
                  </a:rPr>
                  <a:t>(able to interpolate in param space)</a:t>
                </a: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7F47A971-2721-428F-A0BE-6EEA44B950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3902" y="2170208"/>
                <a:ext cx="2118412" cy="1554272"/>
              </a:xfrm>
              <a:prstGeom prst="rect">
                <a:avLst/>
              </a:prstGeom>
              <a:blipFill>
                <a:blip r:embed="rId12"/>
                <a:stretch>
                  <a:fillRect l="-2299" t="-1569" r="-1149" b="-54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41C3E725-47D9-F4A0-337A-67046F72A28C}"/>
                  </a:ext>
                </a:extLst>
              </p:cNvPr>
              <p:cNvSpPr txBox="1"/>
              <p:nvPr/>
            </p:nvSpPr>
            <p:spPr>
              <a:xfrm>
                <a:off x="4760498" y="4272637"/>
                <a:ext cx="3309252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32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+mn-lt"/>
                          <a:cs typeface="+mn-lt"/>
                        </a:rPr>
                        <m:t>𝜙</m:t>
                      </m:r>
                      <m:r>
                        <a:rPr lang="en-US" sz="32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+mn-lt"/>
                          <a:cs typeface="+mn-lt"/>
                        </a:rPr>
                        <m:t>)|</m:t>
                      </m:r>
                      <m:r>
                        <a:rPr lang="en-US" sz="32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+mn-lt"/>
                          <a:cs typeface="+mn-lt"/>
                        </a:rPr>
                        <m:t>𝐷</m:t>
                      </m:r>
                      <m:r>
                        <a:rPr lang="en-US" sz="32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+mn-lt"/>
                          <a:cs typeface="+mn-lt"/>
                        </a:rPr>
                        <m:t>)</m:t>
                      </m:r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41C3E725-47D9-F4A0-337A-67046F72A2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0498" y="4272637"/>
                <a:ext cx="3309252" cy="4924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90186991-EAD5-8BC2-B4FA-5A788AED1218}"/>
                  </a:ext>
                </a:extLst>
              </p:cNvPr>
              <p:cNvSpPr txBox="1"/>
              <p:nvPr/>
            </p:nvSpPr>
            <p:spPr>
              <a:xfrm>
                <a:off x="10250476" y="4901126"/>
                <a:ext cx="1941524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</a:rPr>
                  <a:t>Results</a:t>
                </a:r>
                <a:b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</a:rPr>
                </a:br>
                <a:r>
                  <a:rPr kumimoji="0" lang="en-US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</a:rPr>
                  <a:t>best</a:t>
                </a:r>
                <a:r>
                  <a:rPr kumimoji="0" lang="en-US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</a:rPr>
                  <a:t> fit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+mn-lt"/>
                        <a:cs typeface="+mn-lt"/>
                      </a:rPr>
                      <m:t>{</m:t>
                    </m:r>
                    <m:sSub>
                      <m:sSubPr>
                        <m:ctrlPr>
                          <a:rPr lang="en-US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𝑘</m:t>
                        </m:r>
                      </m:e>
                      <m:sub>
                        <m:r>
                          <a:rPr lang="en-US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𝐵</m:t>
                        </m:r>
                      </m:sub>
                    </m:sSub>
                    <m:r>
                      <a:rPr lang="en-US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+mn-lt"/>
                        <a:cs typeface="+mn-lt"/>
                      </a:rPr>
                      <m:t>, </m:t>
                    </m:r>
                    <m:sSub>
                      <m:sSubPr>
                        <m:ctrlPr>
                          <a:rPr lang="en-US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𝑓</m:t>
                        </m:r>
                      </m:e>
                      <m:sub>
                        <m:r>
                          <a:rPr lang="en-US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𝐶</m:t>
                        </m:r>
                      </m:sub>
                    </m:sSub>
                    <m:r>
                      <a:rPr lang="en-US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+mn-lt"/>
                        <a:cs typeface="+mn-lt"/>
                      </a:rPr>
                      <m:t>,</m:t>
                    </m:r>
                    <m:r>
                      <a:rPr lang="en-US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+mn-lt"/>
                        <a:cs typeface="+mn-lt"/>
                      </a:rPr>
                      <m:t>𝑌</m:t>
                    </m:r>
                    <m:r>
                      <a:rPr lang="en-US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+mn-lt"/>
                        <a:cs typeface="+mn-lt"/>
                      </a:rPr>
                      <m:t>}</m:t>
                    </m:r>
                  </m:oMath>
                </a14:m>
                <a:endParaRPr lang="it-IT" dirty="0">
                  <a:latin typeface="Aptos" panose="020B0004020202020204" pitchFamily="34" charset="0"/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90186991-EAD5-8BC2-B4FA-5A788AED12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0476" y="4901126"/>
                <a:ext cx="1941524" cy="738664"/>
              </a:xfrm>
              <a:prstGeom prst="rect">
                <a:avLst/>
              </a:prstGeom>
              <a:blipFill>
                <a:blip r:embed="rId14"/>
                <a:stretch>
                  <a:fillRect l="-943" t="-6612" b="-1322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D348F4AD-98F3-AC70-3DAE-042248AD2B61}"/>
                  </a:ext>
                </a:extLst>
              </p:cNvPr>
              <p:cNvSpPr txBox="1"/>
              <p:nvPr/>
            </p:nvSpPr>
            <p:spPr>
              <a:xfrm>
                <a:off x="149847" y="3475885"/>
                <a:ext cx="1997930" cy="764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</a:rPr>
                  <a:t>MC</a:t>
                </a:r>
              </a:p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+mn-lt"/>
                          <a:cs typeface="+mn-lt"/>
                        </a:rPr>
                        <m:t>𝜙</m:t>
                      </m:r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+mn-lt"/>
                          <a:cs typeface="+mn-lt"/>
                        </a:rPr>
                        <m:t>=</m:t>
                      </m:r>
                      <m:sSub>
                        <m:sSubPr>
                          <m:ctrlPr>
                            <a:rPr lang="en-US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lt"/>
                              <a:cs typeface="+mn-lt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lt"/>
                              <a:cs typeface="+mn-lt"/>
                            </a:rPr>
                            <m:t>{</m:t>
                          </m:r>
                          <m:sSub>
                            <m:sSubPr>
                              <m:ctrlPr>
                                <a:rPr lang="en-US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+mn-lt"/>
                                  <a:cs typeface="+mn-lt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+mn-lt"/>
                                  <a:cs typeface="+mn-lt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+mn-lt"/>
                                  <a:cs typeface="+mn-lt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lt"/>
                              <a:cs typeface="+mn-lt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+mn-lt"/>
                                  <a:cs typeface="+mn-lt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+mn-lt"/>
                                  <a:cs typeface="+mn-lt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+mn-lt"/>
                                  <a:cs typeface="+mn-lt"/>
                                </a:rPr>
                                <m:t>𝐶</m:t>
                              </m:r>
                            </m:sub>
                          </m:sSub>
                          <m:r>
                            <a:rPr lang="en-US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lt"/>
                              <a:cs typeface="+mn-lt"/>
                            </a:rPr>
                            <m:t>,</m:t>
                          </m:r>
                          <m:r>
                            <a:rPr lang="en-US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lt"/>
                              <a:cs typeface="+mn-lt"/>
                            </a:rPr>
                            <m:t>𝑌</m:t>
                          </m:r>
                          <m:r>
                            <a:rPr lang="en-US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lt"/>
                              <a:cs typeface="+mn-lt"/>
                            </a:rPr>
                            <m:t>}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lt"/>
                              <a:cs typeface="+mn-lt"/>
                            </a:rPr>
                            <m:t>g</m:t>
                          </m:r>
                        </m:sub>
                      </m:sSub>
                    </m:oMath>
                  </m:oMathPara>
                </a14:m>
                <a:endParaRPr lang="it-IT" dirty="0">
                  <a:latin typeface="Aptos" panose="020B0004020202020204" pitchFamily="34" charset="0"/>
                </a:endParaRP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D348F4AD-98F3-AC70-3DAE-042248AD2B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47" y="3475885"/>
                <a:ext cx="1997930" cy="764825"/>
              </a:xfrm>
              <a:prstGeom prst="rect">
                <a:avLst/>
              </a:prstGeom>
              <a:blipFill>
                <a:blip r:embed="rId15"/>
                <a:stretch>
                  <a:fillRect t="-6349" b="-39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Box 67">
            <a:extLst>
              <a:ext uri="{FF2B5EF4-FFF2-40B4-BE49-F238E27FC236}">
                <a16:creationId xmlns:a16="http://schemas.microsoft.com/office/drawing/2014/main" id="{5C5DBFD4-28E9-423A-9C95-32888CF5CA12}"/>
              </a:ext>
            </a:extLst>
          </p:cNvPr>
          <p:cNvSpPr txBox="1"/>
          <p:nvPr/>
        </p:nvSpPr>
        <p:spPr>
          <a:xfrm>
            <a:off x="422303" y="6215148"/>
            <a:ext cx="1451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JUNO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DCA798D-7392-BC2C-5638-EC2844F3EA38}"/>
              </a:ext>
            </a:extLst>
          </p:cNvPr>
          <p:cNvGrpSpPr/>
          <p:nvPr/>
        </p:nvGrpSpPr>
        <p:grpSpPr>
          <a:xfrm>
            <a:off x="8311980" y="4902423"/>
            <a:ext cx="2183051" cy="1383313"/>
            <a:chOff x="7796212" y="1208089"/>
            <a:chExt cx="2183051" cy="1383313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D031924A-FD00-8210-3DB9-B97050A8B809}"/>
                </a:ext>
              </a:extLst>
            </p:cNvPr>
            <p:cNvSpPr txBox="1"/>
            <p:nvPr/>
          </p:nvSpPr>
          <p:spPr>
            <a:xfrm>
              <a:off x="7796212" y="1208089"/>
              <a:ext cx="13811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Fitter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BFCAD34-4FC6-C5D4-B445-4953B58DEBC5}"/>
                </a:ext>
              </a:extLst>
            </p:cNvPr>
            <p:cNvSpPr txBox="1"/>
            <p:nvPr/>
          </p:nvSpPr>
          <p:spPr>
            <a:xfrm>
              <a:off x="7796213" y="1668072"/>
              <a:ext cx="21830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Minuit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MCMC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Nested sampling</a:t>
              </a: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BC1FED55-DA1A-4BBF-BE36-C3B80C1D1D28}"/>
              </a:ext>
            </a:extLst>
          </p:cNvPr>
          <p:cNvSpPr txBox="1"/>
          <p:nvPr/>
        </p:nvSpPr>
        <p:spPr>
          <a:xfrm>
            <a:off x="5855417" y="4393794"/>
            <a:ext cx="2188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Likelihood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D0AEF84B-3ED5-22B0-236A-014BDD6801E7}"/>
                  </a:ext>
                </a:extLst>
              </p:cNvPr>
              <p:cNvSpPr txBox="1"/>
              <p:nvPr/>
            </p:nvSpPr>
            <p:spPr>
              <a:xfrm>
                <a:off x="2136243" y="6215055"/>
                <a:ext cx="34564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</a:rPr>
                  <a:t>Calibration data </a:t>
                </a:r>
                <a14:m>
                  <m:oMath xmlns:m="http://schemas.openxmlformats.org/officeDocument/2006/math">
                    <m:r>
                      <a:rPr lang="en-US" sz="2400" b="1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+mn-lt"/>
                        <a:cs typeface="+mn-lt"/>
                      </a:rPr>
                      <m:t>𝑫</m:t>
                    </m:r>
                  </m:oMath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endParaRPr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D0AEF84B-3ED5-22B0-236A-014BDD680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6243" y="6215055"/>
                <a:ext cx="3456484" cy="461665"/>
              </a:xfrm>
              <a:prstGeom prst="rect">
                <a:avLst/>
              </a:prstGeom>
              <a:blipFill>
                <a:blip r:embed="rId16"/>
                <a:stretch>
                  <a:fillRect t="-10667" b="-30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A9F94A5-0126-BDB9-BA14-380D75DD405A}"/>
              </a:ext>
            </a:extLst>
          </p:cNvPr>
          <p:cNvSpPr/>
          <p:nvPr/>
        </p:nvSpPr>
        <p:spPr>
          <a:xfrm>
            <a:off x="2762088" y="1969783"/>
            <a:ext cx="7609068" cy="4666129"/>
          </a:xfrm>
          <a:custGeom>
            <a:avLst/>
            <a:gdLst>
              <a:gd name="connsiteX0" fmla="*/ 0 w 7666048"/>
              <a:gd name="connsiteY0" fmla="*/ 0 h 4666129"/>
              <a:gd name="connsiteX1" fmla="*/ 6880240 w 7666048"/>
              <a:gd name="connsiteY1" fmla="*/ 0 h 4666129"/>
              <a:gd name="connsiteX2" fmla="*/ 6880240 w 7666048"/>
              <a:gd name="connsiteY2" fmla="*/ 1347800 h 4666129"/>
              <a:gd name="connsiteX3" fmla="*/ 6880240 w 7666048"/>
              <a:gd name="connsiteY3" fmla="*/ 2248831 h 4666129"/>
              <a:gd name="connsiteX4" fmla="*/ 7666048 w 7666048"/>
              <a:gd name="connsiteY4" fmla="*/ 2248831 h 4666129"/>
              <a:gd name="connsiteX5" fmla="*/ 7666048 w 7666048"/>
              <a:gd name="connsiteY5" fmla="*/ 4666129 h 4666129"/>
              <a:gd name="connsiteX6" fmla="*/ 4500324 w 7666048"/>
              <a:gd name="connsiteY6" fmla="*/ 4666129 h 4666129"/>
              <a:gd name="connsiteX7" fmla="*/ 4500324 w 7666048"/>
              <a:gd name="connsiteY7" fmla="*/ 3765098 h 4666129"/>
              <a:gd name="connsiteX8" fmla="*/ 1827193 w 7666048"/>
              <a:gd name="connsiteY8" fmla="*/ 3765098 h 4666129"/>
              <a:gd name="connsiteX9" fmla="*/ 1827193 w 7666048"/>
              <a:gd name="connsiteY9" fmla="*/ 2289454 h 4666129"/>
              <a:gd name="connsiteX10" fmla="*/ 0 w 7666048"/>
              <a:gd name="connsiteY10" fmla="*/ 2289454 h 4666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66048" h="4666129">
                <a:moveTo>
                  <a:pt x="0" y="0"/>
                </a:moveTo>
                <a:lnTo>
                  <a:pt x="6880240" y="0"/>
                </a:lnTo>
                <a:lnTo>
                  <a:pt x="6880240" y="1347800"/>
                </a:lnTo>
                <a:lnTo>
                  <a:pt x="6880240" y="2248831"/>
                </a:lnTo>
                <a:lnTo>
                  <a:pt x="7666048" y="2248831"/>
                </a:lnTo>
                <a:lnTo>
                  <a:pt x="7666048" y="4666129"/>
                </a:lnTo>
                <a:lnTo>
                  <a:pt x="4500324" y="4666129"/>
                </a:lnTo>
                <a:lnTo>
                  <a:pt x="4500324" y="3765098"/>
                </a:lnTo>
                <a:lnTo>
                  <a:pt x="1827193" y="3765098"/>
                </a:lnTo>
                <a:lnTo>
                  <a:pt x="1827193" y="2289454"/>
                </a:lnTo>
                <a:lnTo>
                  <a:pt x="0" y="2289454"/>
                </a:lnTo>
                <a:close/>
              </a:path>
            </a:pathLst>
          </a:cu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22" name="Arrow: Curved Down 21">
            <a:extLst>
              <a:ext uri="{FF2B5EF4-FFF2-40B4-BE49-F238E27FC236}">
                <a16:creationId xmlns:a16="http://schemas.microsoft.com/office/drawing/2014/main" id="{E3E831D1-1FF7-02C8-9A5F-206D57DD52C9}"/>
              </a:ext>
            </a:extLst>
          </p:cNvPr>
          <p:cNvSpPr/>
          <p:nvPr/>
        </p:nvSpPr>
        <p:spPr>
          <a:xfrm>
            <a:off x="4010013" y="3730968"/>
            <a:ext cx="6606720" cy="1344620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2221684-4E45-61AD-2912-EFBAEDB93929}"/>
              </a:ext>
            </a:extLst>
          </p:cNvPr>
          <p:cNvSpPr/>
          <p:nvPr/>
        </p:nvSpPr>
        <p:spPr>
          <a:xfrm>
            <a:off x="5396525" y="3115340"/>
            <a:ext cx="2118411" cy="1643687"/>
          </a:xfrm>
          <a:prstGeom prst="roundRect">
            <a:avLst>
              <a:gd name="adj" fmla="val 7988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30E902B-AC8E-C716-8734-05860825C546}"/>
                  </a:ext>
                </a:extLst>
              </p:cNvPr>
              <p:cNvSpPr txBox="1"/>
              <p:nvPr/>
            </p:nvSpPr>
            <p:spPr>
              <a:xfrm>
                <a:off x="5463989" y="3149509"/>
                <a:ext cx="2118412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 dirty="0">
                    <a:solidFill>
                      <a:schemeClr val="accent1"/>
                    </a:solidFill>
                    <a:latin typeface="Aptos" panose="020B0004020202020204" pitchFamily="34" charset="0"/>
                    <a:cs typeface="Arial"/>
                  </a:rPr>
                  <a:t>Neural Posterior Estimation (NPE)</a:t>
                </a:r>
              </a:p>
              <a:p>
                <a:r>
                  <a:rPr lang="en-US" dirty="0">
                    <a:solidFill>
                      <a:schemeClr val="accent1"/>
                    </a:solidFill>
                    <a:latin typeface="Aptos" panose="020B0004020202020204" pitchFamily="34" charset="0"/>
                    <a:cs typeface="Arial"/>
                  </a:rPr>
                  <a:t>directly outputting the posterior for </a:t>
                </a:r>
                <a14:m>
                  <m:oMath xmlns:m="http://schemas.openxmlformats.org/officeDocument/2006/math">
                    <m:r>
                      <a:rPr lang="en-US" b="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+mn-lt"/>
                        <a:cs typeface="+mn-lt"/>
                      </a:rPr>
                      <m:t>𝜙</m:t>
                    </m:r>
                  </m:oMath>
                </a14:m>
                <a:r>
                  <a:rPr lang="en-US" sz="1800" dirty="0">
                    <a:solidFill>
                      <a:schemeClr val="accent1"/>
                    </a:solidFill>
                    <a:latin typeface="Aptos" panose="020B0004020202020204" pitchFamily="34" charset="0"/>
                    <a:cs typeface="Arial"/>
                  </a:rPr>
                  <a:t>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cs typeface="Arial"/>
                        </a:rPr>
                        <m:t>𝑞</m:t>
                      </m:r>
                      <m:r>
                        <a:rPr lang="en-US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cs typeface="Arial"/>
                        </a:rPr>
                        <m:t>(</m:t>
                      </m:r>
                      <m:r>
                        <a:rPr lang="en-US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cs typeface="Arial"/>
                        </a:rPr>
                        <m:t>𝜙</m:t>
                      </m:r>
                      <m:r>
                        <a:rPr lang="en-US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cs typeface="Arial"/>
                        </a:rPr>
                        <m:t>|</m:t>
                      </m:r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cs typeface="Arial"/>
                        </a:rPr>
                        <m:t>𝐷</m:t>
                      </m:r>
                      <m:r>
                        <a:rPr lang="en-US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cs typeface="Arial"/>
                        </a:rPr>
                        <m:t>)</m:t>
                      </m:r>
                    </m:oMath>
                  </m:oMathPara>
                </a14:m>
                <a:endParaRPr lang="en-US" sz="1800" dirty="0">
                  <a:solidFill>
                    <a:schemeClr val="accent1"/>
                  </a:solidFill>
                  <a:latin typeface="Aptos" panose="020B0004020202020204" pitchFamily="34" charset="0"/>
                  <a:cs typeface="Arial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30E902B-AC8E-C716-8734-05860825C5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3989" y="3149509"/>
                <a:ext cx="2118412" cy="1477328"/>
              </a:xfrm>
              <a:prstGeom prst="rect">
                <a:avLst/>
              </a:prstGeom>
              <a:blipFill>
                <a:blip r:embed="rId17"/>
                <a:stretch>
                  <a:fillRect l="-2299" t="-2066" b="-247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24AE5176-3E9A-82BA-C1F1-FEA88833CD23}"/>
              </a:ext>
            </a:extLst>
          </p:cNvPr>
          <p:cNvSpPr txBox="1"/>
          <p:nvPr/>
        </p:nvSpPr>
        <p:spPr>
          <a:xfrm>
            <a:off x="5281677" y="2286557"/>
            <a:ext cx="24433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</a:rPr>
              <a:t>WHY NOT?</a:t>
            </a:r>
            <a:endParaRPr lang="it-IT" sz="3600" dirty="0">
              <a:solidFill>
                <a:srgbClr val="C00000"/>
              </a:solidFill>
            </a:endParaRPr>
          </a:p>
        </p:txBody>
      </p:sp>
      <p:pic>
        <p:nvPicPr>
          <p:cNvPr id="31" name="Picture 18">
            <a:extLst>
              <a:ext uri="{FF2B5EF4-FFF2-40B4-BE49-F238E27FC236}">
                <a16:creationId xmlns:a16="http://schemas.microsoft.com/office/drawing/2014/main" id="{A6B80CBC-2AC3-5476-FD8C-204617CE4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807" y="2799183"/>
            <a:ext cx="785808" cy="49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AE04A70-3BC5-4E21-8C29-01F3ADDC6403}"/>
              </a:ext>
            </a:extLst>
          </p:cNvPr>
          <p:cNvSpPr txBox="1"/>
          <p:nvPr/>
        </p:nvSpPr>
        <p:spPr>
          <a:xfrm>
            <a:off x="8181763" y="1673210"/>
            <a:ext cx="390550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</a:rPr>
              <a:t>We wanted to:</a:t>
            </a:r>
          </a:p>
          <a:p>
            <a:pPr marL="339725" indent="-339725">
              <a:buFont typeface="+mj-lt"/>
              <a:buAutoNum type="arabicPeriod"/>
            </a:pPr>
            <a:r>
              <a:rPr lang="en-US" sz="2000" dirty="0">
                <a:solidFill>
                  <a:srgbClr val="C00000"/>
                </a:solidFill>
                <a:latin typeface="Aptos" panose="020B0004020202020204" pitchFamily="34" charset="0"/>
                <a:cs typeface="Arial"/>
              </a:rPr>
              <a:t>keep model </a:t>
            </a:r>
            <a:r>
              <a:rPr lang="en-US" sz="2000" b="1" dirty="0">
                <a:solidFill>
                  <a:srgbClr val="C00000"/>
                </a:solidFill>
                <a:latin typeface="Aptos" panose="020B0004020202020204" pitchFamily="34" charset="0"/>
                <a:cs typeface="Arial"/>
              </a:rPr>
              <a:t>under control</a:t>
            </a:r>
          </a:p>
          <a:p>
            <a:pPr marL="339725" indent="-339725">
              <a:buFont typeface="+mj-lt"/>
              <a:buAutoNum type="arabicPeriod"/>
            </a:pPr>
            <a:r>
              <a:rPr lang="en-US" sz="2000" dirty="0">
                <a:solidFill>
                  <a:srgbClr val="C00000"/>
                </a:solidFill>
                <a:latin typeface="Aptos" panose="020B0004020202020204" pitchFamily="34" charset="0"/>
                <a:cs typeface="Arial"/>
              </a:rPr>
              <a:t>use </a:t>
            </a:r>
            <a:r>
              <a:rPr lang="en-US" sz="2000" b="1" dirty="0">
                <a:solidFill>
                  <a:srgbClr val="C00000"/>
                </a:solidFill>
                <a:latin typeface="Aptos" panose="020B0004020202020204" pitchFamily="34" charset="0"/>
                <a:cs typeface="Arial"/>
              </a:rPr>
              <a:t>std. </a:t>
            </a:r>
            <a:r>
              <a:rPr lang="en-US" sz="2000" dirty="0">
                <a:solidFill>
                  <a:srgbClr val="C00000"/>
                </a:solidFill>
                <a:latin typeface="Aptos" panose="020B0004020202020204" pitchFamily="34" charset="0"/>
                <a:cs typeface="Arial"/>
              </a:rPr>
              <a:t>inference </a:t>
            </a:r>
            <a:r>
              <a:rPr lang="en-US" sz="2000" b="1" dirty="0">
                <a:solidFill>
                  <a:srgbClr val="C00000"/>
                </a:solidFill>
                <a:latin typeface="Aptos" panose="020B0004020202020204" pitchFamily="34" charset="0"/>
                <a:cs typeface="Arial"/>
              </a:rPr>
              <a:t>techniques</a:t>
            </a:r>
          </a:p>
          <a:p>
            <a:pPr marL="339725" indent="-339725">
              <a:buFont typeface="+mj-lt"/>
              <a:buAutoNum type="arabicPeriod"/>
            </a:pPr>
            <a:r>
              <a:rPr lang="en-US" sz="2000" dirty="0">
                <a:solidFill>
                  <a:srgbClr val="C00000"/>
                </a:solidFill>
                <a:latin typeface="Aptos" panose="020B0004020202020204" pitchFamily="34" charset="0"/>
                <a:cs typeface="Arial"/>
              </a:rPr>
              <a:t>eventually use NLE as </a:t>
            </a:r>
            <a:r>
              <a:rPr lang="en-US" sz="2000" b="1" dirty="0">
                <a:solidFill>
                  <a:srgbClr val="C00000"/>
                </a:solidFill>
                <a:latin typeface="Aptos" panose="020B0004020202020204" pitchFamily="34" charset="0"/>
                <a:cs typeface="Arial"/>
              </a:rPr>
              <a:t>spectra generator </a:t>
            </a:r>
            <a:r>
              <a:rPr lang="en-US" sz="2000" dirty="0">
                <a:solidFill>
                  <a:srgbClr val="C00000"/>
                </a:solidFill>
                <a:latin typeface="Aptos" panose="020B0004020202020204" pitchFamily="34" charset="0"/>
                <a:cs typeface="Arial"/>
              </a:rPr>
              <a:t>(MC surrogate) </a:t>
            </a:r>
            <a:endParaRPr lang="it-IT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93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2BF3E-7855-C01F-7183-F614E0347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71FCF-5C5D-70A1-36F4-5CB836C4D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2" y="228600"/>
            <a:ext cx="7860243" cy="904875"/>
          </a:xfrm>
        </p:spPr>
        <p:txBody>
          <a:bodyPr>
            <a:normAutofit/>
          </a:bodyPr>
          <a:lstStyle/>
          <a:p>
            <a:r>
              <a:rPr lang="en-US" altLang="zh-CN" dirty="0"/>
              <a:t>Two Neural Likelihood Estimators</a:t>
            </a:r>
            <a:endParaRPr lang="en-US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1EEEE051-AD55-631C-5782-250710A2F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B122E-75DF-495C-87F3-AE07E065F4B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515F4A-25D0-F3AE-C62F-E8C78D4B8C92}"/>
              </a:ext>
            </a:extLst>
          </p:cNvPr>
          <p:cNvSpPr txBox="1"/>
          <p:nvPr/>
        </p:nvSpPr>
        <p:spPr>
          <a:xfrm>
            <a:off x="0" y="6611779"/>
            <a:ext cx="3793787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000" dirty="0">
                <a:latin typeface="Aptos" panose="020B0004020202020204" pitchFamily="34" charset="0"/>
                <a:cs typeface="Arial"/>
              </a:rPr>
              <a:t>[1] </a:t>
            </a:r>
            <a:r>
              <a:rPr lang="it-IT" sz="1000" dirty="0" err="1">
                <a:latin typeface="Aptos" panose="020B0004020202020204" pitchFamily="34" charset="0"/>
                <a:ea typeface="+mn-lt"/>
                <a:cs typeface="+mn-lt"/>
              </a:rPr>
              <a:t>Vaswani</a:t>
            </a:r>
            <a:r>
              <a:rPr lang="it-IT" sz="1000" dirty="0">
                <a:latin typeface="Aptos" panose="020B0004020202020204" pitchFamily="34" charset="0"/>
                <a:ea typeface="+mn-lt"/>
                <a:cs typeface="+mn-lt"/>
              </a:rPr>
              <a:t> A et al, </a:t>
            </a:r>
            <a:r>
              <a:rPr lang="it-IT" sz="1000" dirty="0" err="1">
                <a:latin typeface="Aptos" panose="020B0004020202020204" pitchFamily="34" charset="0"/>
                <a:ea typeface="+mn-lt"/>
                <a:cs typeface="+mn-lt"/>
              </a:rPr>
              <a:t>arxiv</a:t>
            </a:r>
            <a:r>
              <a:rPr lang="it-IT" sz="1000" dirty="0">
                <a:latin typeface="Aptos" panose="020B0004020202020204" pitchFamily="34" charset="0"/>
                <a:ea typeface="+mn-lt"/>
                <a:cs typeface="+mn-lt"/>
              </a:rPr>
              <a:t>: 1706.03762</a:t>
            </a:r>
          </a:p>
        </p:txBody>
      </p:sp>
      <p:pic>
        <p:nvPicPr>
          <p:cNvPr id="3" name="Picture 2" descr="A graph with lines and a line pointing to the top&#10;&#10;Description automatically generated">
            <a:extLst>
              <a:ext uri="{FF2B5EF4-FFF2-40B4-BE49-F238E27FC236}">
                <a16:creationId xmlns:a16="http://schemas.microsoft.com/office/drawing/2014/main" id="{150442F8-FB26-5F12-3655-78C7E28C1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3770" y="1510930"/>
            <a:ext cx="2157142" cy="181707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A71447-51F3-933A-9FDB-F87596AB7FAE}"/>
              </a:ext>
            </a:extLst>
          </p:cNvPr>
          <p:cNvSpPr/>
          <p:nvPr/>
        </p:nvSpPr>
        <p:spPr>
          <a:xfrm>
            <a:off x="3945693" y="1464768"/>
            <a:ext cx="4317815" cy="1495937"/>
          </a:xfrm>
          <a:prstGeom prst="roundRect">
            <a:avLst/>
          </a:prstGeom>
          <a:solidFill>
            <a:srgbClr val="4C8C2B">
              <a:lumMod val="40000"/>
              <a:lumOff val="60000"/>
            </a:srgbClr>
          </a:solidFill>
          <a:ln w="285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F3B71A69-CB7A-9762-7347-8CBFEAB7F565}"/>
              </a:ext>
            </a:extLst>
          </p:cNvPr>
          <p:cNvSpPr txBox="1"/>
          <p:nvPr/>
        </p:nvSpPr>
        <p:spPr>
          <a:xfrm>
            <a:off x="4745056" y="1553174"/>
            <a:ext cx="3558557" cy="66841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</a:rPr>
              <a:t>Multi-output regressor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AF272F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</a:rPr>
            </a:b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cs typeface="Arial"/>
            </a:endParaRPr>
          </a:p>
        </p:txBody>
      </p:sp>
      <p:sp>
        <p:nvSpPr>
          <p:cNvPr id="6" name="TextBox 20">
            <a:extLst>
              <a:ext uri="{FF2B5EF4-FFF2-40B4-BE49-F238E27FC236}">
                <a16:creationId xmlns:a16="http://schemas.microsoft.com/office/drawing/2014/main" id="{0B7F388C-5C44-1940-596F-8026753CF1B3}"/>
              </a:ext>
            </a:extLst>
          </p:cNvPr>
          <p:cNvSpPr txBox="1"/>
          <p:nvPr/>
        </p:nvSpPr>
        <p:spPr>
          <a:xfrm>
            <a:off x="4074038" y="1977097"/>
            <a:ext cx="4214374" cy="87716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</a:rPr>
              <a:t>Aims to directly learn</a:t>
            </a: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</a:rPr>
              <a:t> a mapping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</a:rPr>
              <a:t> from the parameters and a source type to the histogram representing the </a:t>
            </a: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</a:rPr>
              <a:t>spectra PDF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E9996B1C-CC96-D7E9-D40A-F78C418C3EB0}"/>
              </a:ext>
            </a:extLst>
          </p:cNvPr>
          <p:cNvSpPr/>
          <p:nvPr/>
        </p:nvSpPr>
        <p:spPr>
          <a:xfrm>
            <a:off x="8644523" y="2048038"/>
            <a:ext cx="768228" cy="328487"/>
          </a:xfrm>
          <a:prstGeom prst="rightArrow">
            <a:avLst/>
          </a:prstGeom>
          <a:solidFill>
            <a:srgbClr val="4C8C2B">
              <a:lumMod val="60000"/>
              <a:lumOff val="40000"/>
            </a:srgbClr>
          </a:solidFill>
          <a:ln w="12700" cap="flat" cmpd="sng" algn="ctr">
            <a:solidFill>
              <a:srgbClr val="608FBE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73F70CAA-0467-2120-4201-617B94CC27EF}"/>
              </a:ext>
            </a:extLst>
          </p:cNvPr>
          <p:cNvSpPr txBox="1"/>
          <p:nvPr/>
        </p:nvSpPr>
        <p:spPr>
          <a:xfrm>
            <a:off x="8409680" y="873778"/>
            <a:ext cx="1727647" cy="107721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Provides </a:t>
            </a: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PDF estimation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 by outputting a histogram</a:t>
            </a:r>
          </a:p>
        </p:txBody>
      </p:sp>
      <p:sp>
        <p:nvSpPr>
          <p:cNvPr id="9" name="Прямоугольник: скругленные углы 1">
            <a:extLst>
              <a:ext uri="{FF2B5EF4-FFF2-40B4-BE49-F238E27FC236}">
                <a16:creationId xmlns:a16="http://schemas.microsoft.com/office/drawing/2014/main" id="{8AD4A1DC-6AF5-D190-6A59-A5025FEE0891}"/>
              </a:ext>
            </a:extLst>
          </p:cNvPr>
          <p:cNvSpPr/>
          <p:nvPr/>
        </p:nvSpPr>
        <p:spPr>
          <a:xfrm>
            <a:off x="485074" y="3090974"/>
            <a:ext cx="2509391" cy="1242936"/>
          </a:xfrm>
          <a:prstGeom prst="roundRect">
            <a:avLst/>
          </a:prstGeom>
          <a:solidFill>
            <a:srgbClr val="F68D2E">
              <a:lumMod val="20000"/>
              <a:lumOff val="80000"/>
            </a:srgbClr>
          </a:solidFill>
          <a:ln w="28575" cap="flat" cmpd="sng" algn="ctr">
            <a:solidFill>
              <a:srgbClr val="BE072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096C2E6D-7BA1-BECE-D0EB-CC26FDBBFB48}"/>
              </a:ext>
            </a:extLst>
          </p:cNvPr>
          <p:cNvSpPr txBox="1"/>
          <p:nvPr/>
        </p:nvSpPr>
        <p:spPr>
          <a:xfrm>
            <a:off x="492383" y="3210590"/>
            <a:ext cx="2500188" cy="101566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</a:rPr>
              <a:t>Conditions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</a:rPr>
              <a:t>:</a:t>
            </a:r>
            <a:b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AF272F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</a:rPr>
            </a:br>
            <a:r>
              <a:rPr kumimoji="0" lang="ru-RU" sz="2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lt"/>
                <a:cs typeface="Arial" panose="020B0604020202020204"/>
              </a:rPr>
              <a:t>kB</a:t>
            </a:r>
            <a:r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lt"/>
                <a:cs typeface="Arial" panose="020B0604020202020204"/>
              </a:rPr>
              <a:t>, </a:t>
            </a:r>
            <a:r>
              <a:rPr kumimoji="0" lang="ru-RU" sz="2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lt"/>
                <a:cs typeface="Arial" panose="020B0604020202020204"/>
              </a:rPr>
              <a:t>fC</a:t>
            </a:r>
            <a:r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lt"/>
                <a:cs typeface="Arial" panose="020B0604020202020204"/>
              </a:rPr>
              <a:t>, LY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</a:rPr>
              <a:t> + </a:t>
            </a:r>
            <a:r>
              <a:rPr kumimoji="0" lang="ru-RU" sz="2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</a:rPr>
              <a:t>source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</a:rPr>
              <a:t> </a:t>
            </a:r>
            <a:r>
              <a:rPr kumimoji="0" lang="ru-RU" sz="2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</a:rPr>
              <a:t>type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</a:rPr>
              <a:t> </a:t>
            </a:r>
            <a:r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</a:rPr>
              <a:t>S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cs typeface="Arial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3979131B-A3E3-05EA-B91E-5923B648508F}"/>
              </a:ext>
            </a:extLst>
          </p:cNvPr>
          <p:cNvSpPr/>
          <p:nvPr/>
        </p:nvSpPr>
        <p:spPr>
          <a:xfrm rot="19320000">
            <a:off x="3046540" y="2429018"/>
            <a:ext cx="692362" cy="421820"/>
          </a:xfrm>
          <a:prstGeom prst="rightArrow">
            <a:avLst/>
          </a:prstGeom>
          <a:solidFill>
            <a:srgbClr val="F68D2E">
              <a:lumMod val="20000"/>
              <a:lumOff val="80000"/>
            </a:srgbClr>
          </a:solidFill>
          <a:ln w="12700" cap="flat" cmpd="sng" algn="ctr">
            <a:solidFill>
              <a:srgbClr val="608FBE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48B61A7B-FC29-8045-FCF1-FABE87A65F3C}"/>
              </a:ext>
            </a:extLst>
          </p:cNvPr>
          <p:cNvSpPr txBox="1"/>
          <p:nvPr/>
        </p:nvSpPr>
        <p:spPr>
          <a:xfrm>
            <a:off x="502866" y="1484491"/>
            <a:ext cx="3118246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4C8C2B">
                    <a:lumMod val="76000"/>
                  </a:srgbClr>
                </a:solidFill>
                <a:effectLst/>
                <a:uLnTx/>
                <a:uFillTx/>
                <a:latin typeface="Aptos" panose="020B0004020202020204" pitchFamily="34" charset="0"/>
                <a:cs typeface="Arial"/>
              </a:rPr>
              <a:t>+ straight and reliable model</a:t>
            </a:r>
            <a:b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AF272F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AF272F">
                    <a:lumMod val="76000"/>
                  </a:srgbClr>
                </a:solidFill>
                <a:effectLst/>
                <a:uLnTx/>
                <a:uFillTx/>
                <a:latin typeface="Aptos" panose="020B0004020202020204" pitchFamily="34" charset="0"/>
                <a:ea typeface="+mn-lt"/>
                <a:cs typeface="Arial" panose="020B0604020202020204"/>
              </a:rPr>
              <a:t>- requires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AF272F">
                    <a:lumMod val="76000"/>
                  </a:srgbClr>
                </a:solidFill>
                <a:effectLst/>
                <a:uLnTx/>
                <a:uFillTx/>
                <a:latin typeface="Aptos" panose="020B0004020202020204" pitchFamily="34" charset="0"/>
                <a:cs typeface="Arial"/>
              </a:rPr>
              <a:t>pre-defined binning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F272F">
                  <a:lumMod val="76000"/>
                </a:srgbClr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5698F117-E6A0-D5FA-2593-EB241B0C3A9C}"/>
              </a:ext>
            </a:extLst>
          </p:cNvPr>
          <p:cNvSpPr txBox="1"/>
          <p:nvPr/>
        </p:nvSpPr>
        <p:spPr>
          <a:xfrm>
            <a:off x="462934" y="5084861"/>
            <a:ext cx="3459123" cy="7848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>
                <a:ln>
                  <a:noFill/>
                </a:ln>
                <a:solidFill>
                  <a:srgbClr val="4C8C2B">
                    <a:lumMod val="76000"/>
                  </a:srgbClr>
                </a:solidFill>
                <a:effectLst/>
                <a:uLnTx/>
                <a:uFillTx/>
                <a:latin typeface="Aptos" panose="020B0004020202020204" pitchFamily="34" charset="0"/>
                <a:cs typeface="Arial"/>
              </a:rPr>
              <a:t>+ exact probability density function</a:t>
            </a: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4C8C2B">
                  <a:lumMod val="76000"/>
                </a:srgbClr>
              </a:solidFill>
              <a:effectLst/>
              <a:uLnTx/>
              <a:uFillTx/>
              <a:latin typeface="Aptos" panose="020B0004020202020204" pitchFamily="34" charset="0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>
                <a:ln>
                  <a:noFill/>
                </a:ln>
                <a:solidFill>
                  <a:srgbClr val="4C8C2B">
                    <a:lumMod val="76000"/>
                  </a:srgbClr>
                </a:solidFill>
                <a:effectLst/>
                <a:uLnTx/>
                <a:uFillTx/>
                <a:latin typeface="Aptos" panose="020B0004020202020204" pitchFamily="34" charset="0"/>
                <a:cs typeface="Arial"/>
              </a:rPr>
              <a:t>+ no pre-defined binning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>
                <a:ln>
                  <a:noFill/>
                </a:ln>
                <a:solidFill>
                  <a:srgbClr val="4C8C2B">
                    <a:lumMod val="76000"/>
                  </a:srgbClr>
                </a:solidFill>
                <a:effectLst/>
                <a:uLnTx/>
                <a:uFillTx/>
                <a:latin typeface="Aptos" panose="020B0004020202020204" pitchFamily="34" charset="0"/>
                <a:cs typeface="Arial"/>
              </a:rPr>
              <a:t>+ opens a possibility of an </a:t>
            </a:r>
            <a:r>
              <a:rPr kumimoji="0" lang="en-US" sz="1500" b="0" i="1" u="none" strike="noStrike" kern="1200" cap="none" spc="0" normalizeH="0" baseline="0" noProof="0" err="1">
                <a:ln>
                  <a:noFill/>
                </a:ln>
                <a:solidFill>
                  <a:srgbClr val="4C8C2B">
                    <a:lumMod val="76000"/>
                  </a:srgbClr>
                </a:solidFill>
                <a:effectLst/>
                <a:uLnTx/>
                <a:uFillTx/>
                <a:latin typeface="Aptos" panose="020B0004020202020204" pitchFamily="34" charset="0"/>
                <a:cs typeface="Arial"/>
              </a:rPr>
              <a:t>unbinned</a:t>
            </a:r>
            <a:r>
              <a:rPr kumimoji="0" lang="en-US" sz="1500" b="0" i="1" u="none" strike="noStrike" kern="1200" cap="none" spc="0" normalizeH="0" baseline="0" noProof="0">
                <a:ln>
                  <a:noFill/>
                </a:ln>
                <a:solidFill>
                  <a:srgbClr val="4C8C2B">
                    <a:lumMod val="76000"/>
                  </a:srgbClr>
                </a:solidFill>
                <a:effectLst/>
                <a:uLnTx/>
                <a:uFillTx/>
                <a:latin typeface="Aptos" panose="020B0004020202020204" pitchFamily="34" charset="0"/>
                <a:cs typeface="Arial"/>
              </a:rPr>
              <a:t> fit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83E593FA-24BD-914A-FB2C-68414E5C2989}"/>
              </a:ext>
            </a:extLst>
          </p:cNvPr>
          <p:cNvSpPr/>
          <p:nvPr/>
        </p:nvSpPr>
        <p:spPr>
          <a:xfrm rot="1920000">
            <a:off x="3046539" y="4523220"/>
            <a:ext cx="692362" cy="421820"/>
          </a:xfrm>
          <a:prstGeom prst="rightArrow">
            <a:avLst/>
          </a:prstGeom>
          <a:solidFill>
            <a:srgbClr val="F68D2E">
              <a:lumMod val="20000"/>
              <a:lumOff val="80000"/>
            </a:srgbClr>
          </a:solidFill>
          <a:ln w="12700" cap="flat" cmpd="sng" algn="ctr">
            <a:solidFill>
              <a:srgbClr val="608FBE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FBABBEF-7296-18DF-7CA1-7147A63713A7}"/>
              </a:ext>
            </a:extLst>
          </p:cNvPr>
          <p:cNvSpPr/>
          <p:nvPr/>
        </p:nvSpPr>
        <p:spPr>
          <a:xfrm>
            <a:off x="4061640" y="3930859"/>
            <a:ext cx="3943864" cy="1966783"/>
          </a:xfrm>
          <a:prstGeom prst="roundRect">
            <a:avLst/>
          </a:prstGeom>
          <a:solidFill>
            <a:srgbClr val="608FBE">
              <a:lumMod val="40000"/>
              <a:lumOff val="60000"/>
            </a:srgbClr>
          </a:solidFill>
          <a:ln w="285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18" name="TextBox 19">
            <a:extLst>
              <a:ext uri="{FF2B5EF4-FFF2-40B4-BE49-F238E27FC236}">
                <a16:creationId xmlns:a16="http://schemas.microsoft.com/office/drawing/2014/main" id="{6435DFED-9A60-8069-7F6E-061521EC813E}"/>
              </a:ext>
            </a:extLst>
          </p:cNvPr>
          <p:cNvSpPr txBox="1"/>
          <p:nvPr/>
        </p:nvSpPr>
        <p:spPr>
          <a:xfrm>
            <a:off x="4281921" y="4017090"/>
            <a:ext cx="3564526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</a:rPr>
              <a:t>Normalizing Flow-based model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19" name="TextBox 23">
            <a:extLst>
              <a:ext uri="{FF2B5EF4-FFF2-40B4-BE49-F238E27FC236}">
                <a16:creationId xmlns:a16="http://schemas.microsoft.com/office/drawing/2014/main" id="{907AFA97-B01E-57AA-B0B7-D93FE4D9830D}"/>
              </a:ext>
            </a:extLst>
          </p:cNvPr>
          <p:cNvSpPr txBox="1"/>
          <p:nvPr/>
        </p:nvSpPr>
        <p:spPr>
          <a:xfrm>
            <a:off x="4210498" y="4437616"/>
            <a:ext cx="3947920" cy="8610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</a:rPr>
              <a:t>Aims to learn the exact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</a:rPr>
              <a:t>conditional probability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</a:rPr>
              <a:t> of the energies* for a given set of parameters and a source type: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20" name="TextBox 27">
            <a:extLst>
              <a:ext uri="{FF2B5EF4-FFF2-40B4-BE49-F238E27FC236}">
                <a16:creationId xmlns:a16="http://schemas.microsoft.com/office/drawing/2014/main" id="{23935FEB-B915-BE3B-2076-BCEFCFFC0544}"/>
              </a:ext>
            </a:extLst>
          </p:cNvPr>
          <p:cNvSpPr txBox="1"/>
          <p:nvPr/>
        </p:nvSpPr>
        <p:spPr>
          <a:xfrm>
            <a:off x="188034" y="6273198"/>
            <a:ext cx="5200427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lt"/>
                <a:cs typeface="Arial" panose="020B0604020202020204"/>
              </a:rPr>
              <a:t>*represented by amount of light collected</a:t>
            </a:r>
          </a:p>
        </p:txBody>
      </p:sp>
      <p:pic>
        <p:nvPicPr>
          <p:cNvPr id="21" name="Picture 20" descr="A blue line drawn on a white background&#10;&#10;Автоматически созданное описание">
            <a:extLst>
              <a:ext uri="{FF2B5EF4-FFF2-40B4-BE49-F238E27FC236}">
                <a16:creationId xmlns:a16="http://schemas.microsoft.com/office/drawing/2014/main" id="{DC5819A9-009F-DD86-8778-39D407CF4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2624" y="4206405"/>
            <a:ext cx="2162631" cy="1304891"/>
          </a:xfrm>
          <a:prstGeom prst="rect">
            <a:avLst/>
          </a:prstGeom>
        </p:spPr>
      </p:pic>
      <p:sp>
        <p:nvSpPr>
          <p:cNvPr id="22" name="Arrow: Right 21">
            <a:extLst>
              <a:ext uri="{FF2B5EF4-FFF2-40B4-BE49-F238E27FC236}">
                <a16:creationId xmlns:a16="http://schemas.microsoft.com/office/drawing/2014/main" id="{705DB5D4-1F05-3020-8768-B4E75EAB9DA9}"/>
              </a:ext>
            </a:extLst>
          </p:cNvPr>
          <p:cNvSpPr/>
          <p:nvPr/>
        </p:nvSpPr>
        <p:spPr>
          <a:xfrm>
            <a:off x="8640661" y="4602412"/>
            <a:ext cx="768228" cy="328487"/>
          </a:xfrm>
          <a:prstGeom prst="rightArrow">
            <a:avLst/>
          </a:prstGeom>
          <a:solidFill>
            <a:srgbClr val="004C97">
              <a:alpha val="25000"/>
            </a:srgbClr>
          </a:solidFill>
          <a:ln w="12700" cap="flat" cmpd="sng" algn="ctr">
            <a:solidFill>
              <a:srgbClr val="608FBE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23" name="TextBox 33">
            <a:extLst>
              <a:ext uri="{FF2B5EF4-FFF2-40B4-BE49-F238E27FC236}">
                <a16:creationId xmlns:a16="http://schemas.microsoft.com/office/drawing/2014/main" id="{AE24C989-4031-D10A-F71B-4C6C7E5A1403}"/>
              </a:ext>
            </a:extLst>
          </p:cNvPr>
          <p:cNvSpPr txBox="1"/>
          <p:nvPr/>
        </p:nvSpPr>
        <p:spPr>
          <a:xfrm>
            <a:off x="3517428" y="5917032"/>
            <a:ext cx="4875927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We use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Normalizing Flows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-based model [2] to evaluate the exact conditional probability for the events and build the PDF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cs typeface="Arial"/>
            </a:endParaRPr>
          </a:p>
        </p:txBody>
      </p:sp>
      <p:sp>
        <p:nvSpPr>
          <p:cNvPr id="24" name="TextBox 1">
            <a:extLst>
              <a:ext uri="{FF2B5EF4-FFF2-40B4-BE49-F238E27FC236}">
                <a16:creationId xmlns:a16="http://schemas.microsoft.com/office/drawing/2014/main" id="{996623AB-7CD3-B946-AE82-CA971AAA6868}"/>
              </a:ext>
            </a:extLst>
          </p:cNvPr>
          <p:cNvSpPr txBox="1"/>
          <p:nvPr/>
        </p:nvSpPr>
        <p:spPr>
          <a:xfrm>
            <a:off x="8131538" y="3364554"/>
            <a:ext cx="2176354" cy="8309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>
                <a:solidFill>
                  <a:srgbClr val="000000"/>
                </a:solidFill>
                <a:latin typeface="Aptos" panose="020B0004020202020204" pitchFamily="34" charset="0"/>
              </a:rPr>
              <a:t>Provides the </a:t>
            </a:r>
            <a:r>
              <a:rPr lang="en-US" sz="1600" b="1" i="1">
                <a:solidFill>
                  <a:srgbClr val="000000"/>
                </a:solidFill>
                <a:latin typeface="Aptos" panose="020B0004020202020204" pitchFamily="34" charset="0"/>
              </a:rPr>
              <a:t>exact conditional PDF </a:t>
            </a:r>
            <a:r>
              <a:rPr lang="en-US" sz="1600" i="1">
                <a:solidFill>
                  <a:srgbClr val="000000"/>
                </a:solidFill>
                <a:latin typeface="Aptos" panose="020B0004020202020204" pitchFamily="34" charset="0"/>
              </a:rPr>
              <a:t>for any energy value:</a:t>
            </a:r>
          </a:p>
        </p:txBody>
      </p:sp>
      <p:sp>
        <p:nvSpPr>
          <p:cNvPr id="25" name="TextBox 14">
            <a:extLst>
              <a:ext uri="{FF2B5EF4-FFF2-40B4-BE49-F238E27FC236}">
                <a16:creationId xmlns:a16="http://schemas.microsoft.com/office/drawing/2014/main" id="{BEB6BDEA-5294-4FA4-7380-488F864240AC}"/>
              </a:ext>
            </a:extLst>
          </p:cNvPr>
          <p:cNvSpPr txBox="1"/>
          <p:nvPr/>
        </p:nvSpPr>
        <p:spPr>
          <a:xfrm>
            <a:off x="3621112" y="2971418"/>
            <a:ext cx="4642396" cy="54114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We use a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Transformer encoder-based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 model [1] as the density estimator (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TEDE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26" name="Picture 25" descr="A close-up of a blue background&#10;&#10;Description automatically generated">
            <a:extLst>
              <a:ext uri="{FF2B5EF4-FFF2-40B4-BE49-F238E27FC236}">
                <a16:creationId xmlns:a16="http://schemas.microsoft.com/office/drawing/2014/main" id="{C26D963C-B76A-2E8B-85CD-F2CC94F99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0615" y="5224626"/>
            <a:ext cx="2145864" cy="562858"/>
          </a:xfrm>
          <a:prstGeom prst="rect">
            <a:avLst/>
          </a:prstGeom>
        </p:spPr>
      </p:pic>
      <p:sp>
        <p:nvSpPr>
          <p:cNvPr id="27" name="TextBox 28">
            <a:extLst>
              <a:ext uri="{FF2B5EF4-FFF2-40B4-BE49-F238E27FC236}">
                <a16:creationId xmlns:a16="http://schemas.microsoft.com/office/drawing/2014/main" id="{68B459C1-38CB-2C40-4D03-46B71CAA4E66}"/>
              </a:ext>
            </a:extLst>
          </p:cNvPr>
          <p:cNvSpPr txBox="1"/>
          <p:nvPr/>
        </p:nvSpPr>
        <p:spPr>
          <a:xfrm>
            <a:off x="2824242" y="6604169"/>
            <a:ext cx="3118068" cy="2616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</a:rPr>
              <a:t>[2] R. J. 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lt"/>
                <a:cs typeface="Arial" panose="020B0604020202020204"/>
              </a:rPr>
              <a:t>Rezende et al, </a:t>
            </a: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lt"/>
                <a:cs typeface="Arial" panose="020B0604020202020204"/>
              </a:rPr>
              <a:t>arxiv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lt"/>
                <a:cs typeface="Arial" panose="020B0604020202020204"/>
              </a:rPr>
              <a:t>: 1505.05770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67F0BD1-E01D-4641-6C85-5A002378F5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2683" y="4201894"/>
            <a:ext cx="1781175" cy="21907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2835019-7A58-DECD-CEF1-CF564FCFC762}"/>
              </a:ext>
            </a:extLst>
          </p:cNvPr>
          <p:cNvSpPr txBox="1"/>
          <p:nvPr/>
        </p:nvSpPr>
        <p:spPr>
          <a:xfrm>
            <a:off x="10346109" y="1004192"/>
            <a:ext cx="13430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TEDE</a:t>
            </a:r>
            <a:endParaRPr lang="it-IT" sz="28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99FDAD-C654-93C2-7BBD-9B9D6AED68E8}"/>
              </a:ext>
            </a:extLst>
          </p:cNvPr>
          <p:cNvSpPr txBox="1"/>
          <p:nvPr/>
        </p:nvSpPr>
        <p:spPr>
          <a:xfrm>
            <a:off x="10433926" y="3712442"/>
            <a:ext cx="13430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NFDE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465646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1E607-3E33-4FCC-5F40-ABE0D6AC8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42E7D-AAF4-245C-32FF-46C5C842E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2" y="228600"/>
            <a:ext cx="10181168" cy="904875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Transformer Encoder-based Density Estimator (TEDE)</a:t>
            </a:r>
            <a:endParaRPr lang="en-US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790C8698-C222-1235-AC4D-1E88C0B09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B122E-75DF-495C-87F3-AE07E065F4B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C4CB27-1B61-8454-00A7-AE0BA8A117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0118"/>
          <a:stretch>
            <a:fillRect/>
          </a:stretch>
        </p:blipFill>
        <p:spPr>
          <a:xfrm>
            <a:off x="588432" y="1407319"/>
            <a:ext cx="11046088" cy="30087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B055A0-3512-53B2-CBF5-409218783023}"/>
              </a:ext>
            </a:extLst>
          </p:cNvPr>
          <p:cNvSpPr txBox="1"/>
          <p:nvPr/>
        </p:nvSpPr>
        <p:spPr>
          <a:xfrm>
            <a:off x="336956" y="4645827"/>
            <a:ext cx="7217729" cy="19395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00000"/>
                </a:solidFill>
                <a:latin typeface="Aptos"/>
                <a:cs typeface="Arial"/>
              </a:rPr>
              <a:t>Multi-output regressor is based on the </a:t>
            </a:r>
            <a:r>
              <a:rPr lang="en-US" b="1" dirty="0">
                <a:solidFill>
                  <a:srgbClr val="000000"/>
                </a:solidFill>
                <a:latin typeface="Aptos"/>
                <a:cs typeface="Arial"/>
              </a:rPr>
              <a:t>Transformer's [1] encoder</a:t>
            </a:r>
            <a:r>
              <a:rPr lang="en-US" dirty="0">
                <a:solidFill>
                  <a:srgbClr val="000000"/>
                </a:solidFill>
                <a:latin typeface="Aptos"/>
                <a:cs typeface="Arial"/>
              </a:rPr>
              <a:t> :</a:t>
            </a:r>
          </a:p>
          <a:p>
            <a:pPr marL="285750" indent="-285750">
              <a:lnSpc>
                <a:spcPct val="150000"/>
              </a:lnSpc>
              <a:buFont typeface="Courier New"/>
              <a:buChar char="o"/>
            </a:pPr>
            <a:r>
              <a:rPr lang="en-US" sz="1600" dirty="0">
                <a:solidFill>
                  <a:srgbClr val="000000"/>
                </a:solidFill>
                <a:latin typeface="Aptos"/>
                <a:cs typeface="Arial"/>
              </a:rPr>
              <a:t>A powerful architecture, well known for NLP and CV applications</a:t>
            </a:r>
          </a:p>
          <a:p>
            <a:pPr marL="285750" indent="-285750">
              <a:lnSpc>
                <a:spcPct val="150000"/>
              </a:lnSpc>
              <a:buFont typeface="Courier New"/>
              <a:buChar char="o"/>
            </a:pPr>
            <a:r>
              <a:rPr lang="en-US" sz="1600" dirty="0">
                <a:solidFill>
                  <a:srgbClr val="000000"/>
                </a:solidFill>
                <a:latin typeface="Aptos"/>
                <a:cs typeface="Arial"/>
              </a:rPr>
              <a:t>Each condition (MC parameter or source type) is treated as a token</a:t>
            </a:r>
          </a:p>
          <a:p>
            <a:pPr marL="285750" indent="-285750">
              <a:lnSpc>
                <a:spcPct val="150000"/>
              </a:lnSpc>
              <a:buFont typeface="Courier New"/>
              <a:buChar char="o"/>
            </a:pPr>
            <a:r>
              <a:rPr lang="en-US" sz="1600" dirty="0">
                <a:solidFill>
                  <a:srgbClr val="000000"/>
                </a:solidFill>
                <a:latin typeface="Aptos"/>
                <a:cs typeface="Arial"/>
              </a:rPr>
              <a:t>Regressor Head block to convert outputs to the spectra PDF with pre-defined binning (</a:t>
            </a:r>
            <a:r>
              <a:rPr lang="en-US" sz="1600" b="1" dirty="0">
                <a:solidFill>
                  <a:srgbClr val="000000"/>
                </a:solidFill>
                <a:latin typeface="Aptos"/>
                <a:cs typeface="Arial"/>
              </a:rPr>
              <a:t>bin size of 20 PEs</a:t>
            </a:r>
            <a:r>
              <a:rPr lang="en-US" sz="1600" dirty="0">
                <a:solidFill>
                  <a:srgbClr val="000000"/>
                </a:solidFill>
                <a:latin typeface="Aptos"/>
                <a:cs typeface="Arial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95A78B-FF3A-1A0C-0525-5C91215703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212" t="61082" r="51714"/>
          <a:stretch>
            <a:fillRect/>
          </a:stretch>
        </p:blipFill>
        <p:spPr>
          <a:xfrm>
            <a:off x="7933180" y="4645827"/>
            <a:ext cx="3185476" cy="19395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BE16F3-C241-E46A-F3B0-29226859CBC5}"/>
              </a:ext>
            </a:extLst>
          </p:cNvPr>
          <p:cNvSpPr txBox="1"/>
          <p:nvPr/>
        </p:nvSpPr>
        <p:spPr>
          <a:xfrm>
            <a:off x="0" y="6611779"/>
            <a:ext cx="3793787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000" dirty="0">
                <a:latin typeface="Aptos" panose="020B0004020202020204" pitchFamily="34" charset="0"/>
                <a:cs typeface="Arial"/>
              </a:rPr>
              <a:t>[1] </a:t>
            </a:r>
            <a:r>
              <a:rPr lang="it-IT" sz="1000" dirty="0" err="1">
                <a:latin typeface="Aptos" panose="020B0004020202020204" pitchFamily="34" charset="0"/>
                <a:ea typeface="+mn-lt"/>
                <a:cs typeface="+mn-lt"/>
              </a:rPr>
              <a:t>Vaswani</a:t>
            </a:r>
            <a:r>
              <a:rPr lang="it-IT" sz="1000" dirty="0">
                <a:latin typeface="Aptos" panose="020B0004020202020204" pitchFamily="34" charset="0"/>
                <a:ea typeface="+mn-lt"/>
                <a:cs typeface="+mn-lt"/>
              </a:rPr>
              <a:t> A et al, </a:t>
            </a:r>
            <a:r>
              <a:rPr lang="it-IT" sz="1000" dirty="0" err="1">
                <a:latin typeface="Aptos" panose="020B0004020202020204" pitchFamily="34" charset="0"/>
                <a:ea typeface="+mn-lt"/>
                <a:cs typeface="+mn-lt"/>
              </a:rPr>
              <a:t>arxiv</a:t>
            </a:r>
            <a:r>
              <a:rPr lang="it-IT" sz="1000" dirty="0">
                <a:latin typeface="Aptos" panose="020B0004020202020204" pitchFamily="34" charset="0"/>
                <a:ea typeface="+mn-lt"/>
                <a:cs typeface="+mn-lt"/>
              </a:rPr>
              <a:t>: 1706.03762</a:t>
            </a:r>
          </a:p>
        </p:txBody>
      </p:sp>
    </p:spTree>
    <p:extLst>
      <p:ext uri="{BB962C8B-B14F-4D97-AF65-F5344CB8AC3E}">
        <p14:creationId xmlns:p14="http://schemas.microsoft.com/office/powerpoint/2010/main" val="3443496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F899A-F358-AA55-9E5F-7FAE9FFBA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700C5-A850-F4C8-440E-3B1B3EE10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2" y="228600"/>
            <a:ext cx="10181168" cy="904875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Normalizing Flows-based Density Estimator (NFDE)</a:t>
            </a:r>
            <a:endParaRPr lang="en-US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6AF0C719-1060-3E36-A69D-BED32D163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B122E-75DF-495C-87F3-AE07E065F4B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73CBC5-32B1-7F65-F4E6-B98D6CB75AE8}"/>
              </a:ext>
            </a:extLst>
          </p:cNvPr>
          <p:cNvSpPr txBox="1"/>
          <p:nvPr/>
        </p:nvSpPr>
        <p:spPr>
          <a:xfrm>
            <a:off x="239483" y="6501899"/>
            <a:ext cx="3118068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latin typeface="Aptos"/>
                <a:cs typeface="Arial"/>
              </a:rPr>
              <a:t>[1] R. J. </a:t>
            </a:r>
            <a:r>
              <a:rPr lang="en-US" sz="1100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Rezende et al, </a:t>
            </a:r>
            <a:r>
              <a:rPr lang="en-US" sz="1100" dirty="0" err="1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arxiv</a:t>
            </a:r>
            <a:r>
              <a:rPr lang="en-US" sz="1100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: 1505.05770</a:t>
            </a:r>
            <a:endParaRPr lang="en-US" sz="1100" dirty="0">
              <a:solidFill>
                <a:srgbClr val="000000"/>
              </a:solidFill>
              <a:latin typeface="Apto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B96202-29B3-EA25-80F7-39176418537B}"/>
              </a:ext>
            </a:extLst>
          </p:cNvPr>
          <p:cNvSpPr txBox="1"/>
          <p:nvPr/>
        </p:nvSpPr>
        <p:spPr>
          <a:xfrm>
            <a:off x="426894" y="1274788"/>
            <a:ext cx="7160449" cy="22728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000000"/>
                </a:solidFill>
                <a:latin typeface="Aptos"/>
                <a:cs typeface="Arial"/>
              </a:rPr>
              <a:t>Normalizing flows [1]:</a:t>
            </a:r>
          </a:p>
          <a:p>
            <a:pPr marL="285750" indent="-285750">
              <a:lnSpc>
                <a:spcPct val="150000"/>
              </a:lnSpc>
              <a:buFont typeface="Courier New"/>
              <a:buChar char="o"/>
            </a:pPr>
            <a:r>
              <a:rPr lang="en-US" sz="1600" b="1" dirty="0">
                <a:solidFill>
                  <a:srgbClr val="000000"/>
                </a:solidFill>
                <a:latin typeface="Aptos"/>
                <a:cs typeface="Arial"/>
              </a:rPr>
              <a:t>generative </a:t>
            </a:r>
            <a:r>
              <a:rPr lang="en-US" sz="1600" dirty="0">
                <a:solidFill>
                  <a:srgbClr val="000000"/>
                </a:solidFill>
                <a:latin typeface="Aptos"/>
                <a:cs typeface="Arial"/>
              </a:rPr>
              <a:t>ML model aimed to</a:t>
            </a:r>
            <a:r>
              <a:rPr lang="en-US" sz="1600" b="1" dirty="0">
                <a:solidFill>
                  <a:srgbClr val="000000"/>
                </a:solidFill>
                <a:latin typeface="Aptos"/>
                <a:cs typeface="Arial"/>
              </a:rPr>
              <a:t> explicitly model a density estimation</a:t>
            </a:r>
          </a:p>
          <a:p>
            <a:pPr marL="285750" indent="-285750">
              <a:lnSpc>
                <a:spcPct val="150000"/>
              </a:lnSpc>
              <a:buFont typeface="Courier New"/>
              <a:buChar char="o"/>
            </a:pPr>
            <a:r>
              <a:rPr lang="en-US" sz="1600" dirty="0">
                <a:solidFill>
                  <a:srgbClr val="000000"/>
                </a:solidFill>
                <a:latin typeface="Aptos"/>
                <a:cs typeface="Arial"/>
              </a:rPr>
              <a:t>generalizable for modeling </a:t>
            </a:r>
            <a:r>
              <a:rPr lang="en-US" sz="1600" b="1" dirty="0">
                <a:solidFill>
                  <a:srgbClr val="000000"/>
                </a:solidFill>
                <a:latin typeface="Aptos"/>
                <a:cs typeface="Arial"/>
              </a:rPr>
              <a:t>a conditional density estimation </a:t>
            </a:r>
            <a:r>
              <a:rPr lang="en-US" sz="1600" dirty="0">
                <a:solidFill>
                  <a:srgbClr val="000000"/>
                </a:solidFill>
                <a:latin typeface="Aptos"/>
                <a:cs typeface="Arial"/>
              </a:rPr>
              <a:t>as well</a:t>
            </a:r>
          </a:p>
          <a:p>
            <a:pPr marL="285750" indent="-285750">
              <a:lnSpc>
                <a:spcPct val="150000"/>
              </a:lnSpc>
              <a:buFont typeface="Courier New"/>
              <a:buChar char="o"/>
            </a:pPr>
            <a:r>
              <a:rPr lang="en-US" sz="1600" dirty="0">
                <a:solidFill>
                  <a:srgbClr val="000000"/>
                </a:solidFill>
                <a:latin typeface="Aptos"/>
                <a:cs typeface="Arial"/>
              </a:rPr>
              <a:t>based on an</a:t>
            </a:r>
            <a:r>
              <a:rPr lang="en-US" sz="1600" b="1" dirty="0">
                <a:solidFill>
                  <a:srgbClr val="000000"/>
                </a:solidFill>
                <a:latin typeface="Aptos"/>
                <a:cs typeface="Arial"/>
              </a:rPr>
              <a:t> idea of transforming a simple known distribution</a:t>
            </a:r>
            <a:r>
              <a:rPr lang="en-US" sz="1600" dirty="0">
                <a:solidFill>
                  <a:srgbClr val="000000"/>
                </a:solidFill>
                <a:latin typeface="Aptos"/>
                <a:cs typeface="Arial"/>
              </a:rPr>
              <a:t> (</a:t>
            </a:r>
            <a:r>
              <a:rPr lang="en-US" sz="1600" i="1" dirty="0">
                <a:solidFill>
                  <a:srgbClr val="000000"/>
                </a:solidFill>
                <a:latin typeface="Aptos"/>
                <a:cs typeface="Arial"/>
              </a:rPr>
              <a:t>e.g. standard Gaussian</a:t>
            </a:r>
            <a:r>
              <a:rPr lang="en-US" sz="1600" dirty="0">
                <a:solidFill>
                  <a:srgbClr val="000000"/>
                </a:solidFill>
                <a:latin typeface="Aptos"/>
                <a:cs typeface="Arial"/>
              </a:rPr>
              <a:t>)</a:t>
            </a:r>
            <a:r>
              <a:rPr lang="en-US" sz="1600" b="1" dirty="0">
                <a:solidFill>
                  <a:srgbClr val="000000"/>
                </a:solidFill>
                <a:latin typeface="Aptos"/>
                <a:cs typeface="Arial"/>
              </a:rPr>
              <a:t> to the complex</a:t>
            </a:r>
            <a:r>
              <a:rPr lang="en-US" sz="1600" dirty="0">
                <a:solidFill>
                  <a:srgbClr val="000000"/>
                </a:solidFill>
                <a:latin typeface="Aptos"/>
                <a:cs typeface="Arial"/>
              </a:rPr>
              <a:t>, </a:t>
            </a:r>
            <a:r>
              <a:rPr lang="en-US" sz="1600" b="1" dirty="0">
                <a:solidFill>
                  <a:srgbClr val="000000"/>
                </a:solidFill>
                <a:latin typeface="Aptos"/>
                <a:cs typeface="Arial"/>
              </a:rPr>
              <a:t>desired distribution</a:t>
            </a:r>
            <a:r>
              <a:rPr lang="en-US" sz="1600" dirty="0">
                <a:solidFill>
                  <a:srgbClr val="000000"/>
                </a:solidFill>
                <a:latin typeface="Aptos"/>
                <a:cs typeface="Arial"/>
              </a:rPr>
              <a:t> by applying multiple learnable (</a:t>
            </a:r>
            <a:r>
              <a:rPr lang="en-US" sz="1600" i="1" dirty="0">
                <a:solidFill>
                  <a:srgbClr val="000000"/>
                </a:solidFill>
                <a:latin typeface="Aptos"/>
                <a:cs typeface="Arial"/>
              </a:rPr>
              <a:t>using data</a:t>
            </a:r>
            <a:r>
              <a:rPr lang="en-US" sz="1600" dirty="0">
                <a:solidFill>
                  <a:srgbClr val="000000"/>
                </a:solidFill>
                <a:latin typeface="Aptos"/>
                <a:cs typeface="Arial"/>
              </a:rPr>
              <a:t>) and invertible transformations called </a:t>
            </a:r>
            <a:r>
              <a:rPr lang="en-US" sz="1600" b="1" dirty="0">
                <a:solidFill>
                  <a:srgbClr val="000000"/>
                </a:solidFill>
                <a:latin typeface="Aptos"/>
                <a:cs typeface="Arial"/>
              </a:rPr>
              <a:t>flows.</a:t>
            </a:r>
            <a:endParaRPr lang="en-US" sz="1600" dirty="0">
              <a:solidFill>
                <a:srgbClr val="000000"/>
              </a:solidFill>
              <a:latin typeface="Aptos"/>
              <a:cs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FBCF4C-489E-D21C-0440-BD314943E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514" y="1133475"/>
            <a:ext cx="4365174" cy="430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376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F81B0-9949-8CFD-0AAB-5C2B4FCD1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EBA88-3FD1-7052-9ED3-0BBADAE18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2" y="228600"/>
            <a:ext cx="10181168" cy="904875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Normalizing Flows-based Density Estimator (NFDE)</a:t>
            </a:r>
            <a:endParaRPr lang="en-US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9E5B0C7D-281F-3A70-EDE9-09BE41707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B122E-75DF-495C-87F3-AE07E065F4B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F55477-D12F-AC60-3047-8D5F30ED83DC}"/>
              </a:ext>
            </a:extLst>
          </p:cNvPr>
          <p:cNvSpPr txBox="1"/>
          <p:nvPr/>
        </p:nvSpPr>
        <p:spPr>
          <a:xfrm>
            <a:off x="239483" y="6501899"/>
            <a:ext cx="3118068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latin typeface="Aptos"/>
                <a:cs typeface="Arial"/>
              </a:rPr>
              <a:t>[1] R. J. </a:t>
            </a:r>
            <a:r>
              <a:rPr lang="en-US" sz="1100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Rezende et al, </a:t>
            </a:r>
            <a:r>
              <a:rPr lang="en-US" sz="1100" dirty="0" err="1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arxiv</a:t>
            </a:r>
            <a:r>
              <a:rPr lang="en-US" sz="1100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: 1505.05770</a:t>
            </a:r>
            <a:endParaRPr lang="en-US" sz="1100" dirty="0">
              <a:solidFill>
                <a:srgbClr val="000000"/>
              </a:solidFill>
              <a:latin typeface="Apto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A34B51-1E24-2212-1BC3-A94B4078DC68}"/>
              </a:ext>
            </a:extLst>
          </p:cNvPr>
          <p:cNvSpPr txBox="1"/>
          <p:nvPr/>
        </p:nvSpPr>
        <p:spPr>
          <a:xfrm>
            <a:off x="426894" y="1274788"/>
            <a:ext cx="7160449" cy="22728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000000"/>
                </a:solidFill>
                <a:latin typeface="Aptos"/>
                <a:cs typeface="Arial"/>
              </a:rPr>
              <a:t>Normalizing flows [1]:</a:t>
            </a:r>
          </a:p>
          <a:p>
            <a:pPr marL="285750" indent="-285750">
              <a:lnSpc>
                <a:spcPct val="150000"/>
              </a:lnSpc>
              <a:buFont typeface="Courier New"/>
              <a:buChar char="o"/>
            </a:pPr>
            <a:r>
              <a:rPr lang="en-US" sz="1600" b="1" dirty="0">
                <a:solidFill>
                  <a:srgbClr val="000000"/>
                </a:solidFill>
                <a:latin typeface="Aptos"/>
                <a:cs typeface="Arial"/>
              </a:rPr>
              <a:t>generative </a:t>
            </a:r>
            <a:r>
              <a:rPr lang="en-US" sz="1600" dirty="0">
                <a:solidFill>
                  <a:srgbClr val="000000"/>
                </a:solidFill>
                <a:latin typeface="Aptos"/>
                <a:cs typeface="Arial"/>
              </a:rPr>
              <a:t>ML model aimed to</a:t>
            </a:r>
            <a:r>
              <a:rPr lang="en-US" sz="1600" b="1" dirty="0">
                <a:solidFill>
                  <a:srgbClr val="000000"/>
                </a:solidFill>
                <a:latin typeface="Aptos"/>
                <a:cs typeface="Arial"/>
              </a:rPr>
              <a:t> explicitly model a density estimation</a:t>
            </a:r>
          </a:p>
          <a:p>
            <a:pPr marL="285750" indent="-285750">
              <a:lnSpc>
                <a:spcPct val="150000"/>
              </a:lnSpc>
              <a:buFont typeface="Courier New"/>
              <a:buChar char="o"/>
            </a:pPr>
            <a:r>
              <a:rPr lang="en-US" sz="1600" dirty="0">
                <a:solidFill>
                  <a:srgbClr val="000000"/>
                </a:solidFill>
                <a:latin typeface="Aptos"/>
                <a:cs typeface="Arial"/>
              </a:rPr>
              <a:t>generalizable for modeling </a:t>
            </a:r>
            <a:r>
              <a:rPr lang="en-US" sz="1600" b="1" dirty="0">
                <a:solidFill>
                  <a:srgbClr val="000000"/>
                </a:solidFill>
                <a:latin typeface="Aptos"/>
                <a:cs typeface="Arial"/>
              </a:rPr>
              <a:t>a conditional density estimation </a:t>
            </a:r>
            <a:r>
              <a:rPr lang="en-US" sz="1600" dirty="0">
                <a:solidFill>
                  <a:srgbClr val="000000"/>
                </a:solidFill>
                <a:latin typeface="Aptos"/>
                <a:cs typeface="Arial"/>
              </a:rPr>
              <a:t>as well</a:t>
            </a:r>
          </a:p>
          <a:p>
            <a:pPr marL="285750" indent="-285750">
              <a:lnSpc>
                <a:spcPct val="150000"/>
              </a:lnSpc>
              <a:buFont typeface="Courier New"/>
              <a:buChar char="o"/>
            </a:pPr>
            <a:r>
              <a:rPr lang="en-US" sz="1600" dirty="0">
                <a:solidFill>
                  <a:srgbClr val="000000"/>
                </a:solidFill>
                <a:latin typeface="Aptos"/>
                <a:cs typeface="Arial"/>
              </a:rPr>
              <a:t>based on an</a:t>
            </a:r>
            <a:r>
              <a:rPr lang="en-US" sz="1600" b="1" dirty="0">
                <a:solidFill>
                  <a:srgbClr val="000000"/>
                </a:solidFill>
                <a:latin typeface="Aptos"/>
                <a:cs typeface="Arial"/>
              </a:rPr>
              <a:t> idea of transforming a simple known distribution</a:t>
            </a:r>
            <a:r>
              <a:rPr lang="en-US" sz="1600" dirty="0">
                <a:solidFill>
                  <a:srgbClr val="000000"/>
                </a:solidFill>
                <a:latin typeface="Aptos"/>
                <a:cs typeface="Arial"/>
              </a:rPr>
              <a:t> (</a:t>
            </a:r>
            <a:r>
              <a:rPr lang="en-US" sz="1600" i="1" dirty="0">
                <a:solidFill>
                  <a:srgbClr val="000000"/>
                </a:solidFill>
                <a:latin typeface="Aptos"/>
                <a:cs typeface="Arial"/>
              </a:rPr>
              <a:t>e.g. standard Gaussian</a:t>
            </a:r>
            <a:r>
              <a:rPr lang="en-US" sz="1600" dirty="0">
                <a:solidFill>
                  <a:srgbClr val="000000"/>
                </a:solidFill>
                <a:latin typeface="Aptos"/>
                <a:cs typeface="Arial"/>
              </a:rPr>
              <a:t>)</a:t>
            </a:r>
            <a:r>
              <a:rPr lang="en-US" sz="1600" b="1" dirty="0">
                <a:solidFill>
                  <a:srgbClr val="000000"/>
                </a:solidFill>
                <a:latin typeface="Aptos"/>
                <a:cs typeface="Arial"/>
              </a:rPr>
              <a:t> to the complex</a:t>
            </a:r>
            <a:r>
              <a:rPr lang="en-US" sz="1600" dirty="0">
                <a:solidFill>
                  <a:srgbClr val="000000"/>
                </a:solidFill>
                <a:latin typeface="Aptos"/>
                <a:cs typeface="Arial"/>
              </a:rPr>
              <a:t>, </a:t>
            </a:r>
            <a:r>
              <a:rPr lang="en-US" sz="1600" b="1" dirty="0">
                <a:solidFill>
                  <a:srgbClr val="000000"/>
                </a:solidFill>
                <a:latin typeface="Aptos"/>
                <a:cs typeface="Arial"/>
              </a:rPr>
              <a:t>desired distribution</a:t>
            </a:r>
            <a:r>
              <a:rPr lang="en-US" sz="1600" dirty="0">
                <a:solidFill>
                  <a:srgbClr val="000000"/>
                </a:solidFill>
                <a:latin typeface="Aptos"/>
                <a:cs typeface="Arial"/>
              </a:rPr>
              <a:t> by applying multiple learnable (</a:t>
            </a:r>
            <a:r>
              <a:rPr lang="en-US" sz="1600" i="1" dirty="0">
                <a:solidFill>
                  <a:srgbClr val="000000"/>
                </a:solidFill>
                <a:latin typeface="Aptos"/>
                <a:cs typeface="Arial"/>
              </a:rPr>
              <a:t>using data</a:t>
            </a:r>
            <a:r>
              <a:rPr lang="en-US" sz="1600" dirty="0">
                <a:solidFill>
                  <a:srgbClr val="000000"/>
                </a:solidFill>
                <a:latin typeface="Aptos"/>
                <a:cs typeface="Arial"/>
              </a:rPr>
              <a:t>) and invertible transformations called </a:t>
            </a:r>
            <a:r>
              <a:rPr lang="en-US" sz="1600" b="1" dirty="0">
                <a:solidFill>
                  <a:srgbClr val="000000"/>
                </a:solidFill>
                <a:latin typeface="Aptos"/>
                <a:cs typeface="Arial"/>
              </a:rPr>
              <a:t>flows.</a:t>
            </a:r>
            <a:endParaRPr lang="en-US" sz="1600" dirty="0">
              <a:solidFill>
                <a:srgbClr val="000000"/>
              </a:solidFill>
              <a:latin typeface="Aptos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D66FE5-6DF6-F9AA-3827-26ABAF74C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514" y="1133475"/>
            <a:ext cx="4365174" cy="43077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EE8B44-F797-A18A-6E59-3010F7D9D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68" y="3586705"/>
            <a:ext cx="8109860" cy="290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51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C880B-C7B7-5D77-602F-40268F760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20D9-FC69-2674-4C9F-3A1D34605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2" y="228600"/>
            <a:ext cx="10181168" cy="904875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Normalizing Flows-based Density Estimator (NFDE)</a:t>
            </a:r>
            <a:endParaRPr lang="en-US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97840958-1DEA-D467-65B8-D7CBED4EA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B122E-75DF-495C-87F3-AE07E065F4B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F91B41-4221-00AC-44DC-CB2CC85ACB33}"/>
              </a:ext>
            </a:extLst>
          </p:cNvPr>
          <p:cNvSpPr txBox="1"/>
          <p:nvPr/>
        </p:nvSpPr>
        <p:spPr>
          <a:xfrm>
            <a:off x="239483" y="6501899"/>
            <a:ext cx="3118068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latin typeface="Aptos"/>
                <a:cs typeface="Arial"/>
              </a:rPr>
              <a:t>[1] R. J. </a:t>
            </a:r>
            <a:r>
              <a:rPr lang="en-US" sz="1100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Rezende et al, </a:t>
            </a:r>
            <a:r>
              <a:rPr lang="en-US" sz="1100" dirty="0" err="1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arxiv</a:t>
            </a:r>
            <a:r>
              <a:rPr lang="en-US" sz="1100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: 1505.05770</a:t>
            </a:r>
            <a:endParaRPr lang="en-US" sz="1100" dirty="0">
              <a:solidFill>
                <a:srgbClr val="000000"/>
              </a:solidFill>
              <a:latin typeface="Apto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D8E0CB-FBC6-3BEC-9FD7-16EEF22EBDE1}"/>
              </a:ext>
            </a:extLst>
          </p:cNvPr>
          <p:cNvSpPr txBox="1"/>
          <p:nvPr/>
        </p:nvSpPr>
        <p:spPr>
          <a:xfrm>
            <a:off x="426894" y="1274788"/>
            <a:ext cx="7160449" cy="22728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000000"/>
                </a:solidFill>
                <a:latin typeface="Aptos"/>
                <a:cs typeface="Arial"/>
              </a:rPr>
              <a:t>Normalizing flows [1]:</a:t>
            </a:r>
          </a:p>
          <a:p>
            <a:pPr marL="285750" indent="-285750">
              <a:lnSpc>
                <a:spcPct val="150000"/>
              </a:lnSpc>
              <a:buFont typeface="Courier New"/>
              <a:buChar char="o"/>
            </a:pPr>
            <a:r>
              <a:rPr lang="en-US" sz="1600" b="1" dirty="0">
                <a:solidFill>
                  <a:srgbClr val="000000"/>
                </a:solidFill>
                <a:latin typeface="Aptos"/>
                <a:cs typeface="Arial"/>
              </a:rPr>
              <a:t>generative </a:t>
            </a:r>
            <a:r>
              <a:rPr lang="en-US" sz="1600" dirty="0">
                <a:solidFill>
                  <a:srgbClr val="000000"/>
                </a:solidFill>
                <a:latin typeface="Aptos"/>
                <a:cs typeface="Arial"/>
              </a:rPr>
              <a:t>ML model aimed to</a:t>
            </a:r>
            <a:r>
              <a:rPr lang="en-US" sz="1600" b="1" dirty="0">
                <a:solidFill>
                  <a:srgbClr val="000000"/>
                </a:solidFill>
                <a:latin typeface="Aptos"/>
                <a:cs typeface="Arial"/>
              </a:rPr>
              <a:t> explicitly model a density estimation</a:t>
            </a:r>
          </a:p>
          <a:p>
            <a:pPr marL="285750" indent="-285750">
              <a:lnSpc>
                <a:spcPct val="150000"/>
              </a:lnSpc>
              <a:buFont typeface="Courier New"/>
              <a:buChar char="o"/>
            </a:pPr>
            <a:r>
              <a:rPr lang="en-US" sz="1600" dirty="0">
                <a:solidFill>
                  <a:srgbClr val="000000"/>
                </a:solidFill>
                <a:latin typeface="Aptos"/>
                <a:cs typeface="Arial"/>
              </a:rPr>
              <a:t>generalizable for modeling </a:t>
            </a:r>
            <a:r>
              <a:rPr lang="en-US" sz="1600" b="1" dirty="0">
                <a:solidFill>
                  <a:srgbClr val="000000"/>
                </a:solidFill>
                <a:latin typeface="Aptos"/>
                <a:cs typeface="Arial"/>
              </a:rPr>
              <a:t>a conditional density estimation </a:t>
            </a:r>
            <a:r>
              <a:rPr lang="en-US" sz="1600" dirty="0">
                <a:solidFill>
                  <a:srgbClr val="000000"/>
                </a:solidFill>
                <a:latin typeface="Aptos"/>
                <a:cs typeface="Arial"/>
              </a:rPr>
              <a:t>as well</a:t>
            </a:r>
          </a:p>
          <a:p>
            <a:pPr marL="285750" indent="-285750">
              <a:lnSpc>
                <a:spcPct val="150000"/>
              </a:lnSpc>
              <a:buFont typeface="Courier New"/>
              <a:buChar char="o"/>
            </a:pPr>
            <a:r>
              <a:rPr lang="en-US" sz="1600" dirty="0">
                <a:solidFill>
                  <a:srgbClr val="000000"/>
                </a:solidFill>
                <a:latin typeface="Aptos"/>
                <a:cs typeface="Arial"/>
              </a:rPr>
              <a:t>based on an</a:t>
            </a:r>
            <a:r>
              <a:rPr lang="en-US" sz="1600" b="1" dirty="0">
                <a:solidFill>
                  <a:srgbClr val="000000"/>
                </a:solidFill>
                <a:latin typeface="Aptos"/>
                <a:cs typeface="Arial"/>
              </a:rPr>
              <a:t> idea of transforming a simple known distribution</a:t>
            </a:r>
            <a:r>
              <a:rPr lang="en-US" sz="1600" dirty="0">
                <a:solidFill>
                  <a:srgbClr val="000000"/>
                </a:solidFill>
                <a:latin typeface="Aptos"/>
                <a:cs typeface="Arial"/>
              </a:rPr>
              <a:t> (</a:t>
            </a:r>
            <a:r>
              <a:rPr lang="en-US" sz="1600" i="1" dirty="0">
                <a:solidFill>
                  <a:srgbClr val="000000"/>
                </a:solidFill>
                <a:latin typeface="Aptos"/>
                <a:cs typeface="Arial"/>
              </a:rPr>
              <a:t>e.g. standard Gaussian</a:t>
            </a:r>
            <a:r>
              <a:rPr lang="en-US" sz="1600" dirty="0">
                <a:solidFill>
                  <a:srgbClr val="000000"/>
                </a:solidFill>
                <a:latin typeface="Aptos"/>
                <a:cs typeface="Arial"/>
              </a:rPr>
              <a:t>)</a:t>
            </a:r>
            <a:r>
              <a:rPr lang="en-US" sz="1600" b="1" dirty="0">
                <a:solidFill>
                  <a:srgbClr val="000000"/>
                </a:solidFill>
                <a:latin typeface="Aptos"/>
                <a:cs typeface="Arial"/>
              </a:rPr>
              <a:t> to the complex</a:t>
            </a:r>
            <a:r>
              <a:rPr lang="en-US" sz="1600" dirty="0">
                <a:solidFill>
                  <a:srgbClr val="000000"/>
                </a:solidFill>
                <a:latin typeface="Aptos"/>
                <a:cs typeface="Arial"/>
              </a:rPr>
              <a:t>, </a:t>
            </a:r>
            <a:r>
              <a:rPr lang="en-US" sz="1600" b="1" dirty="0">
                <a:solidFill>
                  <a:srgbClr val="000000"/>
                </a:solidFill>
                <a:latin typeface="Aptos"/>
                <a:cs typeface="Arial"/>
              </a:rPr>
              <a:t>desired distribution</a:t>
            </a:r>
            <a:r>
              <a:rPr lang="en-US" sz="1600" dirty="0">
                <a:solidFill>
                  <a:srgbClr val="000000"/>
                </a:solidFill>
                <a:latin typeface="Aptos"/>
                <a:cs typeface="Arial"/>
              </a:rPr>
              <a:t> by applying multiple learnable (</a:t>
            </a:r>
            <a:r>
              <a:rPr lang="en-US" sz="1600" i="1" dirty="0">
                <a:solidFill>
                  <a:srgbClr val="000000"/>
                </a:solidFill>
                <a:latin typeface="Aptos"/>
                <a:cs typeface="Arial"/>
              </a:rPr>
              <a:t>using data</a:t>
            </a:r>
            <a:r>
              <a:rPr lang="en-US" sz="1600" dirty="0">
                <a:solidFill>
                  <a:srgbClr val="000000"/>
                </a:solidFill>
                <a:latin typeface="Aptos"/>
                <a:cs typeface="Arial"/>
              </a:rPr>
              <a:t>) and invertible transformations called </a:t>
            </a:r>
            <a:r>
              <a:rPr lang="en-US" sz="1600" b="1" dirty="0">
                <a:solidFill>
                  <a:srgbClr val="000000"/>
                </a:solidFill>
                <a:latin typeface="Aptos"/>
                <a:cs typeface="Arial"/>
              </a:rPr>
              <a:t>flows.</a:t>
            </a:r>
            <a:endParaRPr lang="en-US" sz="1600" dirty="0">
              <a:solidFill>
                <a:srgbClr val="000000"/>
              </a:solidFill>
              <a:latin typeface="Aptos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B56B04-29D5-646F-B682-946C0F947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514" y="1133475"/>
            <a:ext cx="4365174" cy="43077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3FBC69-67FD-4386-F6DC-31626183F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68" y="3586705"/>
            <a:ext cx="8109860" cy="290617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EF73589-89EE-ABB5-63F0-CA25343C9354}"/>
              </a:ext>
            </a:extLst>
          </p:cNvPr>
          <p:cNvSpPr/>
          <p:nvPr/>
        </p:nvSpPr>
        <p:spPr>
          <a:xfrm>
            <a:off x="2884715" y="3891283"/>
            <a:ext cx="2703286" cy="264063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F819F5B-CB40-850B-1CA4-469FBA986B83}"/>
              </a:ext>
            </a:extLst>
          </p:cNvPr>
          <p:cNvGrpSpPr/>
          <p:nvPr/>
        </p:nvGrpSpPr>
        <p:grpSpPr>
          <a:xfrm>
            <a:off x="2816979" y="4373329"/>
            <a:ext cx="3191936" cy="1480767"/>
            <a:chOff x="2816979" y="4373329"/>
            <a:chExt cx="3191936" cy="1480767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5B0D0773-7570-1533-0FD5-E8513F8581C9}"/>
                </a:ext>
              </a:extLst>
            </p:cNvPr>
            <p:cNvCxnSpPr>
              <a:cxnSpLocks/>
            </p:cNvCxnSpPr>
            <p:nvPr/>
          </p:nvCxnSpPr>
          <p:spPr>
            <a:xfrm>
              <a:off x="2884714" y="4829628"/>
              <a:ext cx="2703286" cy="0"/>
            </a:xfrm>
            <a:prstGeom prst="straightConnector1">
              <a:avLst/>
            </a:prstGeom>
            <a:ln w="762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1D83CDB6-8C36-C80C-04B1-AED02AD91FC6}"/>
                </a:ext>
              </a:extLst>
            </p:cNvPr>
            <p:cNvCxnSpPr>
              <a:cxnSpLocks/>
            </p:cNvCxnSpPr>
            <p:nvPr/>
          </p:nvCxnSpPr>
          <p:spPr>
            <a:xfrm>
              <a:off x="2884714" y="5854096"/>
              <a:ext cx="2703286" cy="0"/>
            </a:xfrm>
            <a:prstGeom prst="straightConnector1">
              <a:avLst/>
            </a:prstGeom>
            <a:ln w="76200">
              <a:solidFill>
                <a:srgbClr val="00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8CD4434-582D-3767-44FD-78ABC131B4E6}"/>
                </a:ext>
              </a:extLst>
            </p:cNvPr>
            <p:cNvSpPr txBox="1"/>
            <p:nvPr/>
          </p:nvSpPr>
          <p:spPr>
            <a:xfrm>
              <a:off x="2816979" y="4373329"/>
              <a:ext cx="28956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1" dirty="0">
                  <a:solidFill>
                    <a:srgbClr val="000000"/>
                  </a:solidFill>
                  <a:latin typeface="Aptos"/>
                  <a:cs typeface="Arial"/>
                </a:rPr>
                <a:t>“Normalizing” </a:t>
              </a:r>
              <a:r>
                <a:rPr lang="en-US" sz="1800" dirty="0">
                  <a:solidFill>
                    <a:srgbClr val="000000"/>
                  </a:solidFill>
                  <a:latin typeface="Aptos"/>
                  <a:cs typeface="Arial"/>
                </a:rPr>
                <a:t>direction</a:t>
              </a:r>
              <a:endParaRPr lang="it-IT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C5703E1-BBA4-8230-6C79-7354BA9B80B7}"/>
                </a:ext>
              </a:extLst>
            </p:cNvPr>
            <p:cNvSpPr txBox="1"/>
            <p:nvPr/>
          </p:nvSpPr>
          <p:spPr>
            <a:xfrm>
              <a:off x="3113315" y="5441874"/>
              <a:ext cx="28956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1" dirty="0">
                  <a:solidFill>
                    <a:srgbClr val="000000"/>
                  </a:solidFill>
                  <a:latin typeface="Aptos"/>
                  <a:cs typeface="Arial"/>
                </a:rPr>
                <a:t>“Generative” </a:t>
              </a:r>
              <a:r>
                <a:rPr lang="en-US" sz="1800" dirty="0">
                  <a:solidFill>
                    <a:srgbClr val="000000"/>
                  </a:solidFill>
                  <a:latin typeface="Aptos"/>
                  <a:cs typeface="Arial"/>
                </a:rPr>
                <a:t>direction</a:t>
              </a:r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333691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5327F-CD0B-C0DE-5C3C-506DD8AC7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FD7D3-C318-493D-33D5-888FE4FF3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2" y="228600"/>
            <a:ext cx="9298518" cy="904875"/>
          </a:xfrm>
        </p:spPr>
        <p:txBody>
          <a:bodyPr>
            <a:normAutofit/>
          </a:bodyPr>
          <a:lstStyle/>
          <a:p>
            <a:r>
              <a:rPr lang="en-US" altLang="zh-CN" dirty="0"/>
              <a:t>Datasets: training/validation strategy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B43CFEE5-9465-EB3B-FBE3-61E70FA49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B122E-75DF-495C-87F3-AE07E065F4B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2925F0-D7DA-7B12-C030-BE66C9524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5526" y="1133475"/>
            <a:ext cx="6916940" cy="55461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229E3D-DD78-0ED7-891E-65A5FBA3E04C}"/>
              </a:ext>
            </a:extLst>
          </p:cNvPr>
          <p:cNvSpPr txBox="1"/>
          <p:nvPr/>
        </p:nvSpPr>
        <p:spPr>
          <a:xfrm>
            <a:off x="9710384" y="671810"/>
            <a:ext cx="301593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ptos"/>
                <a:cs typeface="Arial"/>
              </a:rPr>
              <a:t>Y and k</a:t>
            </a:r>
            <a:r>
              <a:rPr lang="en-US" sz="2400" baseline="-25000" dirty="0">
                <a:solidFill>
                  <a:srgbClr val="000000"/>
                </a:solidFill>
                <a:latin typeface="Aptos"/>
                <a:cs typeface="Arial"/>
              </a:rPr>
              <a:t>B</a:t>
            </a:r>
            <a:r>
              <a:rPr lang="en-US" sz="2400" dirty="0">
                <a:solidFill>
                  <a:srgbClr val="000000"/>
                </a:solidFill>
                <a:latin typeface="Aptos"/>
                <a:cs typeface="Arial"/>
              </a:rPr>
              <a:t> example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876120-ED80-95B4-64FF-C432432862C9}"/>
              </a:ext>
            </a:extLst>
          </p:cNvPr>
          <p:cNvSpPr txBox="1"/>
          <p:nvPr/>
        </p:nvSpPr>
        <p:spPr>
          <a:xfrm>
            <a:off x="588431" y="1282543"/>
            <a:ext cx="68090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Training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21 points per param (21</a:t>
            </a:r>
            <a:r>
              <a:rPr lang="en-US" sz="1600" baseline="300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3</a:t>
            </a: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 combs)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10k events x 5 sources per point (~500M events)</a:t>
            </a:r>
          </a:p>
        </p:txBody>
      </p:sp>
    </p:spTree>
    <p:extLst>
      <p:ext uri="{BB962C8B-B14F-4D97-AF65-F5344CB8AC3E}">
        <p14:creationId xmlns:p14="http://schemas.microsoft.com/office/powerpoint/2010/main" val="1324647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608BB-E2F7-7EC2-A001-ABB662158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4899D-3BF7-C2CE-4EF6-CFF558268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2" y="228600"/>
            <a:ext cx="9298518" cy="904875"/>
          </a:xfrm>
        </p:spPr>
        <p:txBody>
          <a:bodyPr>
            <a:normAutofit/>
          </a:bodyPr>
          <a:lstStyle/>
          <a:p>
            <a:r>
              <a:rPr lang="en-US" altLang="zh-CN" dirty="0"/>
              <a:t>Datasets: training/validation strategy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8D2319D6-6222-A6F4-CD0C-9193B9426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B122E-75DF-495C-87F3-AE07E065F4B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6FC0CF-96F1-FA6F-0483-FB0D7FC1E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5526" y="1133475"/>
            <a:ext cx="6916940" cy="55461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EE87D6-FD94-A2A6-488F-E1697D64044A}"/>
              </a:ext>
            </a:extLst>
          </p:cNvPr>
          <p:cNvSpPr txBox="1"/>
          <p:nvPr/>
        </p:nvSpPr>
        <p:spPr>
          <a:xfrm>
            <a:off x="9710384" y="671810"/>
            <a:ext cx="301593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ptos"/>
                <a:cs typeface="Arial"/>
              </a:rPr>
              <a:t>Y and k</a:t>
            </a:r>
            <a:r>
              <a:rPr lang="en-US" sz="2400" baseline="-25000" dirty="0">
                <a:solidFill>
                  <a:srgbClr val="000000"/>
                </a:solidFill>
                <a:latin typeface="Aptos"/>
                <a:cs typeface="Arial"/>
              </a:rPr>
              <a:t>B</a:t>
            </a:r>
            <a:r>
              <a:rPr lang="en-US" sz="2400" dirty="0">
                <a:solidFill>
                  <a:srgbClr val="000000"/>
                </a:solidFill>
                <a:latin typeface="Aptos"/>
                <a:cs typeface="Arial"/>
              </a:rPr>
              <a:t> example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9ACA2A-BDED-85C7-9313-045479321F81}"/>
              </a:ext>
            </a:extLst>
          </p:cNvPr>
          <p:cNvSpPr txBox="1"/>
          <p:nvPr/>
        </p:nvSpPr>
        <p:spPr>
          <a:xfrm>
            <a:off x="588431" y="1282543"/>
            <a:ext cx="68090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Training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21 points per param (21</a:t>
            </a:r>
            <a:r>
              <a:rPr lang="en-US" sz="1600" baseline="300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3</a:t>
            </a: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 combs)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10k events x 5 sources per point (~500M events)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7ADFDEA-C653-579F-13A2-F8A9A5D031FD}"/>
              </a:ext>
            </a:extLst>
          </p:cNvPr>
          <p:cNvSpPr/>
          <p:nvPr/>
        </p:nvSpPr>
        <p:spPr>
          <a:xfrm>
            <a:off x="4976640" y="2476936"/>
            <a:ext cx="2313543" cy="3648442"/>
          </a:xfrm>
          <a:custGeom>
            <a:avLst/>
            <a:gdLst>
              <a:gd name="connsiteX0" fmla="*/ 0 w 2313543"/>
              <a:gd name="connsiteY0" fmla="*/ 0 h 3635566"/>
              <a:gd name="connsiteX1" fmla="*/ 2313543 w 2313543"/>
              <a:gd name="connsiteY1" fmla="*/ 1145754 h 3635566"/>
              <a:gd name="connsiteX2" fmla="*/ 22034 w 2313543"/>
              <a:gd name="connsiteY2" fmla="*/ 3635566 h 3635566"/>
              <a:gd name="connsiteX3" fmla="*/ 0 w 2313543"/>
              <a:gd name="connsiteY3" fmla="*/ 0 h 3635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3543" h="3635566">
                <a:moveTo>
                  <a:pt x="0" y="0"/>
                </a:moveTo>
                <a:lnTo>
                  <a:pt x="2313543" y="1145754"/>
                </a:lnTo>
                <a:lnTo>
                  <a:pt x="22034" y="3635566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196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553EA30-7FD9-926F-DE7F-810293AC7523}"/>
              </a:ext>
            </a:extLst>
          </p:cNvPr>
          <p:cNvGrpSpPr/>
          <p:nvPr/>
        </p:nvGrpSpPr>
        <p:grpSpPr>
          <a:xfrm>
            <a:off x="259058" y="2476936"/>
            <a:ext cx="4736934" cy="3685674"/>
            <a:chOff x="259058" y="2476936"/>
            <a:chExt cx="4736934" cy="3685674"/>
          </a:xfrm>
        </p:grpSpPr>
        <p:pic>
          <p:nvPicPr>
            <p:cNvPr id="4" name="Picture 3" descr="A graph of a number of electrons&#10;&#10;Description automatically generated">
              <a:extLst>
                <a:ext uri="{FF2B5EF4-FFF2-40B4-BE49-F238E27FC236}">
                  <a16:creationId xmlns:a16="http://schemas.microsoft.com/office/drawing/2014/main" id="{1F787075-10ED-C242-1666-7B9B136DD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9058" y="2476936"/>
              <a:ext cx="4736934" cy="3685674"/>
            </a:xfrm>
            <a:prstGeom prst="rect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101600" sx="101000" sy="101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3263821-672E-1D27-9995-997A595FC87C}"/>
                </a:ext>
              </a:extLst>
            </p:cNvPr>
            <p:cNvSpPr/>
            <p:nvPr/>
          </p:nvSpPr>
          <p:spPr>
            <a:xfrm>
              <a:off x="1143000" y="2502337"/>
              <a:ext cx="3403600" cy="1731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500141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89F25-C1AE-AABC-9173-D893FCA01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268A-3F9D-8AB3-60DE-9847CFDB9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2" y="228600"/>
            <a:ext cx="9298518" cy="904875"/>
          </a:xfrm>
        </p:spPr>
        <p:txBody>
          <a:bodyPr>
            <a:normAutofit/>
          </a:bodyPr>
          <a:lstStyle/>
          <a:p>
            <a:r>
              <a:rPr lang="en-US" altLang="zh-CN" dirty="0"/>
              <a:t>Datasets: training/validation strategy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316F5326-117E-AABC-E7DE-FAD06AE6C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B122E-75DF-495C-87F3-AE07E065F4B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36C1B6-718E-1028-F057-3B7BCF988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5526" y="1122842"/>
            <a:ext cx="6916940" cy="55461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3F74C0-0848-8F45-E08B-F89897FBA54A}"/>
              </a:ext>
            </a:extLst>
          </p:cNvPr>
          <p:cNvSpPr txBox="1"/>
          <p:nvPr/>
        </p:nvSpPr>
        <p:spPr>
          <a:xfrm>
            <a:off x="9710384" y="671810"/>
            <a:ext cx="301593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ptos"/>
                <a:cs typeface="Arial"/>
              </a:rPr>
              <a:t>Y and k</a:t>
            </a:r>
            <a:r>
              <a:rPr lang="en-US" sz="2400" baseline="-25000" dirty="0">
                <a:solidFill>
                  <a:srgbClr val="000000"/>
                </a:solidFill>
                <a:latin typeface="Aptos"/>
                <a:cs typeface="Arial"/>
              </a:rPr>
              <a:t>B</a:t>
            </a:r>
            <a:r>
              <a:rPr lang="en-US" sz="2400" dirty="0">
                <a:solidFill>
                  <a:srgbClr val="000000"/>
                </a:solidFill>
                <a:latin typeface="Aptos"/>
                <a:cs typeface="Arial"/>
              </a:rPr>
              <a:t> example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6E1A20-9DB0-2FA5-4718-BC0309688194}"/>
              </a:ext>
            </a:extLst>
          </p:cNvPr>
          <p:cNvSpPr txBox="1"/>
          <p:nvPr/>
        </p:nvSpPr>
        <p:spPr>
          <a:xfrm>
            <a:off x="588431" y="1282543"/>
            <a:ext cx="6809078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Training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21 points per param (21</a:t>
            </a:r>
            <a:r>
              <a:rPr lang="en-US" sz="1600" baseline="300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3</a:t>
            </a: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 combs)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10k events x 5 sources per point (~500M events)</a:t>
            </a:r>
          </a:p>
          <a:p>
            <a:r>
              <a:rPr lang="en-US" sz="1600" b="1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</a:rPr>
              <a:t>Validation data #1</a:t>
            </a:r>
            <a:endParaRPr lang="en-US" sz="1600" b="1" dirty="0">
              <a:solidFill>
                <a:srgbClr val="000000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</a:rPr>
              <a:t>10 points per param (10</a:t>
            </a:r>
            <a:r>
              <a:rPr lang="en-US" sz="1600" baseline="30000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</a:rPr>
              <a:t>3</a:t>
            </a:r>
            <a:r>
              <a:rPr lang="en-US" sz="1600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</a:rPr>
              <a:t> combs)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</a:rPr>
              <a:t>10k x 5 events per point (50M events)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  <a:sym typeface="Wingdings" panose="05000000000000000000" pitchFamily="2" charset="2"/>
              </a:rPr>
              <a:t> cover most of parameter space</a:t>
            </a:r>
            <a:endParaRPr lang="en-US" sz="1600" b="1" dirty="0">
              <a:solidFill>
                <a:srgbClr val="4169E1"/>
              </a:solidFill>
              <a:latin typeface="Aptos" panose="020B0004020202020204" pitchFamily="34" charset="0"/>
              <a:ea typeface="+mn-lt"/>
              <a:cs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9E77E4-5ECF-1EE9-7485-A999885191BC}"/>
              </a:ext>
            </a:extLst>
          </p:cNvPr>
          <p:cNvSpPr/>
          <p:nvPr/>
        </p:nvSpPr>
        <p:spPr>
          <a:xfrm>
            <a:off x="588431" y="1282543"/>
            <a:ext cx="4547095" cy="90487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5970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3B2FE-0F4A-CA6F-378F-892631919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B991F-813A-DBE4-6D87-37C55E4F2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2" y="228600"/>
            <a:ext cx="9298518" cy="904875"/>
          </a:xfrm>
        </p:spPr>
        <p:txBody>
          <a:bodyPr>
            <a:normAutofit/>
          </a:bodyPr>
          <a:lstStyle/>
          <a:p>
            <a:r>
              <a:rPr lang="en-US" altLang="zh-CN" dirty="0"/>
              <a:t>Datasets: training/validation strategy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EBFBA78F-0B52-6835-3F19-7A13DA545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B122E-75DF-495C-87F3-AE07E065F4B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ADC3B4-7842-0AFA-2FE5-3FA634472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5527" y="1122842"/>
            <a:ext cx="6916938" cy="55461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3D9D0D-30BD-5041-31A8-2E38EFDF718E}"/>
              </a:ext>
            </a:extLst>
          </p:cNvPr>
          <p:cNvSpPr txBox="1"/>
          <p:nvPr/>
        </p:nvSpPr>
        <p:spPr>
          <a:xfrm>
            <a:off x="9710384" y="671810"/>
            <a:ext cx="301593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ptos"/>
                <a:cs typeface="Arial"/>
              </a:rPr>
              <a:t>Y and k</a:t>
            </a:r>
            <a:r>
              <a:rPr lang="en-US" sz="2400" baseline="-25000" dirty="0">
                <a:solidFill>
                  <a:srgbClr val="000000"/>
                </a:solidFill>
                <a:latin typeface="Aptos"/>
                <a:cs typeface="Arial"/>
              </a:rPr>
              <a:t>B</a:t>
            </a:r>
            <a:r>
              <a:rPr lang="en-US" sz="2400" dirty="0">
                <a:solidFill>
                  <a:srgbClr val="000000"/>
                </a:solidFill>
                <a:latin typeface="Aptos"/>
                <a:cs typeface="Arial"/>
              </a:rPr>
              <a:t> example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9490B4-945B-D0AD-6564-BC705A99366F}"/>
              </a:ext>
            </a:extLst>
          </p:cNvPr>
          <p:cNvSpPr txBox="1"/>
          <p:nvPr/>
        </p:nvSpPr>
        <p:spPr>
          <a:xfrm>
            <a:off x="588431" y="1282543"/>
            <a:ext cx="680907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Training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21 points per param (21</a:t>
            </a:r>
            <a:r>
              <a:rPr lang="en-US" sz="1600" baseline="300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3</a:t>
            </a: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 combs)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10k events x 5 sources per point (~500M events)</a:t>
            </a:r>
          </a:p>
          <a:p>
            <a:r>
              <a:rPr lang="en-US" sz="1600" b="1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</a:rPr>
              <a:t>Validation data #1</a:t>
            </a:r>
            <a:endParaRPr lang="en-US" sz="1600" b="1" dirty="0">
              <a:solidFill>
                <a:srgbClr val="000000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</a:rPr>
              <a:t>10 points per param (10</a:t>
            </a:r>
            <a:r>
              <a:rPr lang="en-US" sz="1600" baseline="30000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</a:rPr>
              <a:t>3</a:t>
            </a:r>
            <a:r>
              <a:rPr lang="en-US" sz="1600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</a:rPr>
              <a:t> combs)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</a:rPr>
              <a:t>10k x 5 events per point (50M events)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  <a:sym typeface="Wingdings" panose="05000000000000000000" pitchFamily="2" charset="2"/>
              </a:rPr>
              <a:t> cover most of parameter space</a:t>
            </a:r>
            <a:endParaRPr lang="en-US" sz="1600" b="1" dirty="0">
              <a:solidFill>
                <a:srgbClr val="4169E1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r>
              <a:rPr lang="en-US" sz="1600" b="1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</a:rPr>
              <a:t>Validation data #2</a:t>
            </a:r>
            <a:endParaRPr lang="en-US" sz="1600" b="1" dirty="0">
              <a:solidFill>
                <a:srgbClr val="000000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</a:rPr>
              <a:t>3 points in total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</a:rPr>
              <a:t>10M x 5 events per point (150M events)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à"/>
            </a:pPr>
            <a:r>
              <a:rPr lang="en-US" sz="1600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  <a:sym typeface="Wingdings" panose="05000000000000000000" pitchFamily="2" charset="2"/>
              </a:rPr>
              <a:t>anchor PDF  to high-stat spectra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E4A4B5-1FF3-3B3C-FF97-F6F976182A17}"/>
              </a:ext>
            </a:extLst>
          </p:cNvPr>
          <p:cNvSpPr/>
          <p:nvPr/>
        </p:nvSpPr>
        <p:spPr>
          <a:xfrm>
            <a:off x="588431" y="1282543"/>
            <a:ext cx="4547095" cy="197102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6854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91D64-FE1A-E505-B25D-9484CCCD9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ED317F-7410-75F4-B455-FA771A789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5" t="11602" r="19815" b="7863"/>
          <a:stretch/>
        </p:blipFill>
        <p:spPr>
          <a:xfrm rot="16200000">
            <a:off x="5714999" y="380995"/>
            <a:ext cx="6858001" cy="609599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F637807-DEAD-5BF8-6DD2-15816DFD5A0D}"/>
              </a:ext>
            </a:extLst>
          </p:cNvPr>
          <p:cNvSpPr/>
          <p:nvPr/>
        </p:nvSpPr>
        <p:spPr>
          <a:xfrm>
            <a:off x="4881280" y="-3"/>
            <a:ext cx="6858003" cy="6858003"/>
          </a:xfrm>
          <a:prstGeom prst="ellipse">
            <a:avLst/>
          </a:prstGeom>
          <a:gradFill flip="none" rotWithShape="1">
            <a:gsLst>
              <a:gs pos="23000">
                <a:schemeClr val="bg1"/>
              </a:gs>
              <a:gs pos="77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Aptos" panose="020B00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22F4FF6-60CF-592C-EED0-4BC7671EC608}"/>
              </a:ext>
            </a:extLst>
          </p:cNvPr>
          <p:cNvSpPr/>
          <p:nvPr/>
        </p:nvSpPr>
        <p:spPr>
          <a:xfrm>
            <a:off x="606392" y="1376413"/>
            <a:ext cx="2387065" cy="539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Aptos" panose="020B00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275545-DBB4-E717-4358-C2C378AA17AD}"/>
              </a:ext>
            </a:extLst>
          </p:cNvPr>
          <p:cNvSpPr/>
          <p:nvPr/>
        </p:nvSpPr>
        <p:spPr>
          <a:xfrm>
            <a:off x="5525036" y="0"/>
            <a:ext cx="5118101" cy="6857999"/>
          </a:xfrm>
          <a:prstGeom prst="rect">
            <a:avLst/>
          </a:prstGeom>
          <a:gradFill>
            <a:gsLst>
              <a:gs pos="3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Aptos" panose="020B00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92D886B-14B1-B3FA-6ACA-2B1B187DDC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6808" y="2327308"/>
            <a:ext cx="9521787" cy="2212846"/>
          </a:xfrm>
        </p:spPr>
        <p:txBody>
          <a:bodyPr anchor="t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4900" dirty="0">
                <a:solidFill>
                  <a:srgbClr val="32648E"/>
                </a:solidFill>
              </a:rPr>
              <a:t>Simulation-based Inference</a:t>
            </a:r>
            <a:br>
              <a:rPr lang="en-US" sz="4900" dirty="0">
                <a:solidFill>
                  <a:srgbClr val="32648E"/>
                </a:solidFill>
              </a:rPr>
            </a:br>
            <a:r>
              <a:rPr lang="en-US" sz="4900" b="0" dirty="0"/>
              <a:t>f</a:t>
            </a:r>
            <a:r>
              <a:rPr lang="en-US" sz="4900" b="0" dirty="0">
                <a:latin typeface="Aptos" panose="020B0004020202020204" pitchFamily="34" charset="0"/>
              </a:rPr>
              <a:t>or Precision Neutrino Physics through</a:t>
            </a:r>
            <a:br>
              <a:rPr lang="en-US" sz="4900" b="0" dirty="0">
                <a:latin typeface="Aptos" panose="020B0004020202020204" pitchFamily="34" charset="0"/>
              </a:rPr>
            </a:br>
            <a:r>
              <a:rPr lang="en-US" sz="4900" dirty="0">
                <a:solidFill>
                  <a:srgbClr val="32648E"/>
                </a:solidFill>
              </a:rPr>
              <a:t>Neural Monte Carlo Tuning</a:t>
            </a:r>
            <a:br>
              <a:rPr lang="en-US" sz="4900" dirty="0">
                <a:solidFill>
                  <a:srgbClr val="32648E"/>
                </a:solidFill>
                <a:latin typeface="Aptos" panose="020B0004020202020204" pitchFamily="34" charset="0"/>
              </a:rPr>
            </a:br>
            <a:endParaRPr lang="en-US" sz="2800" b="0" dirty="0">
              <a:solidFill>
                <a:srgbClr val="32648E"/>
              </a:solidFill>
              <a:latin typeface="Aptos" panose="020B0004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7EC30F9-5D80-C52D-A4EE-BA3A7AA9C3BB}"/>
              </a:ext>
            </a:extLst>
          </p:cNvPr>
          <p:cNvSpPr txBox="1">
            <a:spLocks/>
          </p:cNvSpPr>
          <p:nvPr/>
        </p:nvSpPr>
        <p:spPr>
          <a:xfrm>
            <a:off x="886809" y="4743449"/>
            <a:ext cx="7423474" cy="18383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595959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Arsenii Gavrikov,</a:t>
            </a:r>
            <a:r>
              <a:rPr lang="en-US" b="1" dirty="0">
                <a:solidFill>
                  <a:prstClr val="black"/>
                </a:solidFill>
                <a:latin typeface="Aptos" panose="020B0004020202020204" pitchFamily="34" charset="0"/>
              </a:rPr>
              <a:t> Andrea Serafini</a:t>
            </a:r>
            <a:r>
              <a:rPr lang="en-US" dirty="0">
                <a:solidFill>
                  <a:prstClr val="black"/>
                </a:solidFill>
                <a:latin typeface="Aptos" panose="020B0004020202020204" pitchFamily="34" charset="0"/>
              </a:rPr>
              <a:t>,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 Dmitry Dolzhikov</a:t>
            </a:r>
          </a:p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Aptos" panose="020B0004020202020204" pitchFamily="34" charset="0"/>
              </a:rPr>
              <a:t>o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n </a:t>
            </a:r>
            <a:r>
              <a:rPr lang="en-US" dirty="0">
                <a:solidFill>
                  <a:prstClr val="black"/>
                </a:solidFill>
                <a:latin typeface="Aptos" panose="020B0004020202020204" pitchFamily="34" charset="0"/>
              </a:rPr>
              <a:t>b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ehalf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Aptos" panose="020B0004020202020204" pitchFamily="34" charset="0"/>
              </a:rPr>
              <a:t>o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f </a:t>
            </a:r>
            <a:r>
              <a:rPr lang="en-US" dirty="0">
                <a:solidFill>
                  <a:prstClr val="black"/>
                </a:solidFill>
                <a:latin typeface="Aptos" panose="020B0004020202020204" pitchFamily="34" charset="0"/>
              </a:rPr>
              <a:t>t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he JUNO Collaboration</a:t>
            </a:r>
          </a:p>
          <a:p>
            <a:pPr>
              <a:defRPr/>
            </a:pPr>
            <a:endParaRPr lang="en-US" dirty="0">
              <a:solidFill>
                <a:prstClr val="black"/>
              </a:solidFill>
              <a:latin typeface="Aptos" panose="020B0004020202020204" pitchFamily="34" charset="0"/>
            </a:endParaRPr>
          </a:p>
          <a:p>
            <a:pPr>
              <a:defRPr/>
            </a:pPr>
            <a:r>
              <a:rPr kumimoji="0" lang="it-IT" sz="19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University of Padova &amp; INFN Padova, </a:t>
            </a:r>
            <a:r>
              <a:rPr kumimoji="0" lang="it-IT" sz="19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Italy</a:t>
            </a:r>
            <a:br>
              <a:rPr lang="it-IT" sz="1900" dirty="0">
                <a:solidFill>
                  <a:prstClr val="black"/>
                </a:solidFill>
                <a:latin typeface="Aptos" panose="020B0004020202020204" pitchFamily="34" charset="0"/>
              </a:rPr>
            </a:br>
            <a:r>
              <a:rPr kumimoji="0" lang="it-IT" sz="19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hlinkClick r:id="rId3"/>
              </a:rPr>
              <a:t>andrea.serafini@pd.infn.it</a:t>
            </a:r>
            <a:r>
              <a:rPr kumimoji="0" lang="it-IT" sz="19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 </a:t>
            </a:r>
          </a:p>
        </p:txBody>
      </p:sp>
      <p:pic>
        <p:nvPicPr>
          <p:cNvPr id="3" name="Picture 6_2" descr="Logo, company name&#10;&#10;Description automatically generated">
            <a:extLst>
              <a:ext uri="{FF2B5EF4-FFF2-40B4-BE49-F238E27FC236}">
                <a16:creationId xmlns:a16="http://schemas.microsoft.com/office/drawing/2014/main" id="{E81E5275-74C8-31B1-CB2E-3851BEB72CBA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2198399" y="600678"/>
            <a:ext cx="2068956" cy="1099786"/>
          </a:xfrm>
          <a:prstGeom prst="rect">
            <a:avLst/>
          </a:prstGeom>
          <a:ln>
            <a:noFill/>
          </a:ln>
        </p:spPr>
      </p:pic>
      <p:pic>
        <p:nvPicPr>
          <p:cNvPr id="4" name="Picture 5_12" descr="A picture containing logo&#10;&#10;Description automatically generated">
            <a:extLst>
              <a:ext uri="{FF2B5EF4-FFF2-40B4-BE49-F238E27FC236}">
                <a16:creationId xmlns:a16="http://schemas.microsoft.com/office/drawing/2014/main" id="{1725025D-63CB-F14D-396B-4322D244CD41}"/>
              </a:ext>
            </a:extLst>
          </p:cNvPr>
          <p:cNvPicPr/>
          <p:nvPr/>
        </p:nvPicPr>
        <p:blipFill>
          <a:blip r:embed="rId5"/>
          <a:srcRect r="53332"/>
          <a:stretch/>
        </p:blipFill>
        <p:spPr>
          <a:xfrm>
            <a:off x="4350513" y="568460"/>
            <a:ext cx="1220388" cy="1132004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3B805D-65B1-C01F-E240-6F77D15C9142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868729" y="655537"/>
            <a:ext cx="1219082" cy="1067132"/>
          </a:xfrm>
          <a:prstGeom prst="rect">
            <a:avLst/>
          </a:prstGeom>
          <a:ln>
            <a:noFill/>
          </a:ln>
        </p:spPr>
      </p:pic>
      <p:pic>
        <p:nvPicPr>
          <p:cNvPr id="9" name="Picture 8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8E58BE23-87D7-5B45-7092-0CC6210E36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8" t="5318" r="5318" b="5318"/>
          <a:stretch>
            <a:fillRect/>
          </a:stretch>
        </p:blipFill>
        <p:spPr>
          <a:xfrm>
            <a:off x="10967681" y="5662611"/>
            <a:ext cx="1065020" cy="1065020"/>
          </a:xfrm>
          <a:prstGeom prst="rect">
            <a:avLst/>
          </a:prstGeom>
        </p:spPr>
      </p:pic>
      <p:pic>
        <p:nvPicPr>
          <p:cNvPr id="12" name="Picture 11" descr="A qr code with a cat logo&#10;&#10;AI-generated content may be incorrect.">
            <a:extLst>
              <a:ext uri="{FF2B5EF4-FFF2-40B4-BE49-F238E27FC236}">
                <a16:creationId xmlns:a16="http://schemas.microsoft.com/office/drawing/2014/main" id="{F81B65DB-8C26-48CF-8893-6FE84118F1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363" y="5662611"/>
            <a:ext cx="1065020" cy="10650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395E0A1-DF3F-E9DC-3CC9-D720681B8890}"/>
              </a:ext>
            </a:extLst>
          </p:cNvPr>
          <p:cNvSpPr txBox="1"/>
          <p:nvPr/>
        </p:nvSpPr>
        <p:spPr>
          <a:xfrm>
            <a:off x="10967681" y="5378437"/>
            <a:ext cx="106502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Pre-print</a:t>
            </a:r>
            <a:endParaRPr lang="it-IT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FE2F54-54C7-839A-6ED4-29F44F918AE3}"/>
              </a:ext>
            </a:extLst>
          </p:cNvPr>
          <p:cNvSpPr txBox="1"/>
          <p:nvPr/>
        </p:nvSpPr>
        <p:spPr>
          <a:xfrm>
            <a:off x="9743363" y="5378437"/>
            <a:ext cx="106502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Repo</a:t>
            </a:r>
            <a:endParaRPr lang="it-IT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25F9CB-924D-5593-952A-D48B3F54B9F3}"/>
              </a:ext>
            </a:extLst>
          </p:cNvPr>
          <p:cNvSpPr txBox="1"/>
          <p:nvPr/>
        </p:nvSpPr>
        <p:spPr>
          <a:xfrm>
            <a:off x="254440" y="4242735"/>
            <a:ext cx="2270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Ilaria" panose="02000503000000000000" pitchFamily="2" charset="0"/>
              </a:rPr>
              <a:t>Our ML guru</a:t>
            </a:r>
            <a:endParaRPr lang="it-IT" sz="3200" dirty="0">
              <a:solidFill>
                <a:srgbClr val="C00000"/>
              </a:solidFill>
              <a:latin typeface="Ilaria" panose="02000503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361544-2FEC-797F-C074-A47B32DFB4E4}"/>
              </a:ext>
            </a:extLst>
          </p:cNvPr>
          <p:cNvSpPr txBox="1"/>
          <p:nvPr/>
        </p:nvSpPr>
        <p:spPr>
          <a:xfrm>
            <a:off x="4278252" y="4242735"/>
            <a:ext cx="6388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Ilaria" panose="02000503000000000000" pitchFamily="2" charset="0"/>
              </a:rPr>
              <a:t>JUNO analysis fit/statistics enthusiasts</a:t>
            </a:r>
            <a:endParaRPr lang="it-IT" sz="3200" dirty="0">
              <a:solidFill>
                <a:srgbClr val="C00000"/>
              </a:solidFill>
              <a:latin typeface="Ilaria" panose="02000503000000000000" pitchFamily="2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8EA0809-FCDD-3485-2E31-0BD440200D22}"/>
              </a:ext>
            </a:extLst>
          </p:cNvPr>
          <p:cNvGrpSpPr/>
          <p:nvPr/>
        </p:nvGrpSpPr>
        <p:grpSpPr>
          <a:xfrm>
            <a:off x="2035157" y="4625551"/>
            <a:ext cx="374744" cy="326484"/>
            <a:chOff x="2035157" y="4625551"/>
            <a:chExt cx="374744" cy="326484"/>
          </a:xfrm>
        </p:grpSpPr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FD422282-2872-F437-144D-F73D92AD8BCF}"/>
                </a:ext>
              </a:extLst>
            </p:cNvPr>
            <p:cNvSpPr/>
            <p:nvPr/>
          </p:nvSpPr>
          <p:spPr>
            <a:xfrm>
              <a:off x="2035157" y="4625551"/>
              <a:ext cx="326484" cy="326484"/>
            </a:xfrm>
            <a:custGeom>
              <a:avLst/>
              <a:gdLst>
                <a:gd name="connsiteX0" fmla="*/ 129500 w 326484"/>
                <a:gd name="connsiteY0" fmla="*/ 3525 h 326484"/>
                <a:gd name="connsiteX1" fmla="*/ 273702 w 326484"/>
                <a:gd name="connsiteY1" fmla="*/ 43048 h 326484"/>
                <a:gd name="connsiteX2" fmla="*/ 325234 w 326484"/>
                <a:gd name="connsiteY2" fmla="*/ 183407 h 326484"/>
                <a:gd name="connsiteX3" fmla="*/ 163242 w 326484"/>
                <a:gd name="connsiteY3" fmla="*/ 163242 h 326484"/>
                <a:gd name="connsiteX4" fmla="*/ 129500 w 326484"/>
                <a:gd name="connsiteY4" fmla="*/ 3525 h 326484"/>
                <a:gd name="connsiteX0" fmla="*/ 129500 w 326484"/>
                <a:gd name="connsiteY0" fmla="*/ 3525 h 326484"/>
                <a:gd name="connsiteX1" fmla="*/ 273702 w 326484"/>
                <a:gd name="connsiteY1" fmla="*/ 43048 h 326484"/>
                <a:gd name="connsiteX2" fmla="*/ 325234 w 326484"/>
                <a:gd name="connsiteY2" fmla="*/ 183407 h 326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484" h="326484" stroke="0" extrusionOk="0">
                  <a:moveTo>
                    <a:pt x="129500" y="3525"/>
                  </a:moveTo>
                  <a:cubicBezTo>
                    <a:pt x="190214" y="-4122"/>
                    <a:pt x="230560" y="3417"/>
                    <a:pt x="273702" y="43048"/>
                  </a:cubicBezTo>
                  <a:cubicBezTo>
                    <a:pt x="311561" y="68192"/>
                    <a:pt x="337122" y="120762"/>
                    <a:pt x="325234" y="183407"/>
                  </a:cubicBezTo>
                  <a:cubicBezTo>
                    <a:pt x="259130" y="177037"/>
                    <a:pt x="225996" y="160221"/>
                    <a:pt x="163242" y="163242"/>
                  </a:cubicBezTo>
                  <a:cubicBezTo>
                    <a:pt x="146903" y="103433"/>
                    <a:pt x="154981" y="74388"/>
                    <a:pt x="129500" y="3525"/>
                  </a:cubicBezTo>
                  <a:close/>
                </a:path>
                <a:path w="326484" h="326484" fill="none" extrusionOk="0">
                  <a:moveTo>
                    <a:pt x="129500" y="3525"/>
                  </a:moveTo>
                  <a:cubicBezTo>
                    <a:pt x="181566" y="-2737"/>
                    <a:pt x="236443" y="17572"/>
                    <a:pt x="273702" y="43048"/>
                  </a:cubicBezTo>
                  <a:cubicBezTo>
                    <a:pt x="314814" y="70288"/>
                    <a:pt x="339442" y="134031"/>
                    <a:pt x="325234" y="183407"/>
                  </a:cubicBezTo>
                </a:path>
                <a:path w="326484" h="326484" fill="none" stroke="0" extrusionOk="0">
                  <a:moveTo>
                    <a:pt x="129500" y="3525"/>
                  </a:moveTo>
                  <a:cubicBezTo>
                    <a:pt x="174714" y="-17869"/>
                    <a:pt x="235152" y="19608"/>
                    <a:pt x="273702" y="43048"/>
                  </a:cubicBezTo>
                  <a:cubicBezTo>
                    <a:pt x="312194" y="77151"/>
                    <a:pt x="326935" y="127889"/>
                    <a:pt x="325234" y="183407"/>
                  </a:cubicBezTo>
                </a:path>
              </a:pathLst>
            </a:custGeom>
            <a:ln w="28575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 sd="2796493278">
                    <a:prstGeom prst="arc">
                      <a:avLst>
                        <a:gd name="adj1" fmla="val 15484260"/>
                        <a:gd name="adj2" fmla="val 42573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4B30F05F-3DC5-862D-D6B4-47273351E56F}"/>
                </a:ext>
              </a:extLst>
            </p:cNvPr>
            <p:cNvSpPr/>
            <p:nvPr/>
          </p:nvSpPr>
          <p:spPr>
            <a:xfrm rot="10800000">
              <a:off x="2313381" y="4774925"/>
              <a:ext cx="96520" cy="116840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DDB736E-9E72-E988-2108-E34467E7F58E}"/>
              </a:ext>
            </a:extLst>
          </p:cNvPr>
          <p:cNvGrpSpPr/>
          <p:nvPr/>
        </p:nvGrpSpPr>
        <p:grpSpPr>
          <a:xfrm flipH="1">
            <a:off x="4123218" y="4590406"/>
            <a:ext cx="374744" cy="326484"/>
            <a:chOff x="2035157" y="4625551"/>
            <a:chExt cx="374744" cy="326484"/>
          </a:xfrm>
        </p:grpSpPr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E76FC44A-B0D5-15FD-B8D9-5E1F1F0AC904}"/>
                </a:ext>
              </a:extLst>
            </p:cNvPr>
            <p:cNvSpPr/>
            <p:nvPr/>
          </p:nvSpPr>
          <p:spPr>
            <a:xfrm>
              <a:off x="2035157" y="4625551"/>
              <a:ext cx="326484" cy="326484"/>
            </a:xfrm>
            <a:custGeom>
              <a:avLst/>
              <a:gdLst>
                <a:gd name="connsiteX0" fmla="*/ 129500 w 326484"/>
                <a:gd name="connsiteY0" fmla="*/ 3525 h 326484"/>
                <a:gd name="connsiteX1" fmla="*/ 273702 w 326484"/>
                <a:gd name="connsiteY1" fmla="*/ 43048 h 326484"/>
                <a:gd name="connsiteX2" fmla="*/ 325234 w 326484"/>
                <a:gd name="connsiteY2" fmla="*/ 183407 h 326484"/>
                <a:gd name="connsiteX3" fmla="*/ 163242 w 326484"/>
                <a:gd name="connsiteY3" fmla="*/ 163242 h 326484"/>
                <a:gd name="connsiteX4" fmla="*/ 129500 w 326484"/>
                <a:gd name="connsiteY4" fmla="*/ 3525 h 326484"/>
                <a:gd name="connsiteX0" fmla="*/ 129500 w 326484"/>
                <a:gd name="connsiteY0" fmla="*/ 3525 h 326484"/>
                <a:gd name="connsiteX1" fmla="*/ 273702 w 326484"/>
                <a:gd name="connsiteY1" fmla="*/ 43048 h 326484"/>
                <a:gd name="connsiteX2" fmla="*/ 325234 w 326484"/>
                <a:gd name="connsiteY2" fmla="*/ 183407 h 326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484" h="326484" stroke="0" extrusionOk="0">
                  <a:moveTo>
                    <a:pt x="129500" y="3525"/>
                  </a:moveTo>
                  <a:cubicBezTo>
                    <a:pt x="190214" y="-4122"/>
                    <a:pt x="230560" y="3417"/>
                    <a:pt x="273702" y="43048"/>
                  </a:cubicBezTo>
                  <a:cubicBezTo>
                    <a:pt x="311561" y="68192"/>
                    <a:pt x="337122" y="120762"/>
                    <a:pt x="325234" y="183407"/>
                  </a:cubicBezTo>
                  <a:cubicBezTo>
                    <a:pt x="259130" y="177037"/>
                    <a:pt x="225996" y="160221"/>
                    <a:pt x="163242" y="163242"/>
                  </a:cubicBezTo>
                  <a:cubicBezTo>
                    <a:pt x="146903" y="103433"/>
                    <a:pt x="154981" y="74388"/>
                    <a:pt x="129500" y="3525"/>
                  </a:cubicBezTo>
                  <a:close/>
                </a:path>
                <a:path w="326484" h="326484" fill="none" extrusionOk="0">
                  <a:moveTo>
                    <a:pt x="129500" y="3525"/>
                  </a:moveTo>
                  <a:cubicBezTo>
                    <a:pt x="181566" y="-2737"/>
                    <a:pt x="236443" y="17572"/>
                    <a:pt x="273702" y="43048"/>
                  </a:cubicBezTo>
                  <a:cubicBezTo>
                    <a:pt x="314814" y="70288"/>
                    <a:pt x="339442" y="134031"/>
                    <a:pt x="325234" y="183407"/>
                  </a:cubicBezTo>
                </a:path>
                <a:path w="326484" h="326484" fill="none" stroke="0" extrusionOk="0">
                  <a:moveTo>
                    <a:pt x="129500" y="3525"/>
                  </a:moveTo>
                  <a:cubicBezTo>
                    <a:pt x="174714" y="-17869"/>
                    <a:pt x="235152" y="19608"/>
                    <a:pt x="273702" y="43048"/>
                  </a:cubicBezTo>
                  <a:cubicBezTo>
                    <a:pt x="312194" y="77151"/>
                    <a:pt x="326935" y="127889"/>
                    <a:pt x="325234" y="183407"/>
                  </a:cubicBezTo>
                </a:path>
              </a:pathLst>
            </a:custGeom>
            <a:ln w="28575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 sd="2796493278">
                    <a:prstGeom prst="arc">
                      <a:avLst>
                        <a:gd name="adj1" fmla="val 15484260"/>
                        <a:gd name="adj2" fmla="val 42573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1EAF932A-B919-2114-70A8-8DA478423912}"/>
                </a:ext>
              </a:extLst>
            </p:cNvPr>
            <p:cNvSpPr/>
            <p:nvPr/>
          </p:nvSpPr>
          <p:spPr>
            <a:xfrm rot="10800000">
              <a:off x="2313381" y="4774925"/>
              <a:ext cx="96520" cy="116840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0A68D87-38E8-F2FF-8FD3-273F939CB13E}"/>
              </a:ext>
            </a:extLst>
          </p:cNvPr>
          <p:cNvGrpSpPr/>
          <p:nvPr/>
        </p:nvGrpSpPr>
        <p:grpSpPr>
          <a:xfrm flipH="1">
            <a:off x="7151530" y="4687368"/>
            <a:ext cx="326484" cy="369665"/>
            <a:chOff x="2059287" y="4226250"/>
            <a:chExt cx="326484" cy="369665"/>
          </a:xfrm>
        </p:grpSpPr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B4AD1DED-66E6-F6B9-A9F6-E618E66F6275}"/>
                </a:ext>
              </a:extLst>
            </p:cNvPr>
            <p:cNvSpPr/>
            <p:nvPr/>
          </p:nvSpPr>
          <p:spPr>
            <a:xfrm rot="10800000">
              <a:off x="2059287" y="4226250"/>
              <a:ext cx="326484" cy="326484"/>
            </a:xfrm>
            <a:custGeom>
              <a:avLst/>
              <a:gdLst>
                <a:gd name="connsiteX0" fmla="*/ 129500 w 326484"/>
                <a:gd name="connsiteY0" fmla="*/ 3525 h 326484"/>
                <a:gd name="connsiteX1" fmla="*/ 285997 w 326484"/>
                <a:gd name="connsiteY1" fmla="*/ 55635 h 326484"/>
                <a:gd name="connsiteX2" fmla="*/ 317166 w 326484"/>
                <a:gd name="connsiteY2" fmla="*/ 217608 h 326484"/>
                <a:gd name="connsiteX3" fmla="*/ 163242 w 326484"/>
                <a:gd name="connsiteY3" fmla="*/ 163242 h 326484"/>
                <a:gd name="connsiteX4" fmla="*/ 129500 w 326484"/>
                <a:gd name="connsiteY4" fmla="*/ 3525 h 326484"/>
                <a:gd name="connsiteX0" fmla="*/ 129500 w 326484"/>
                <a:gd name="connsiteY0" fmla="*/ 3525 h 326484"/>
                <a:gd name="connsiteX1" fmla="*/ 285997 w 326484"/>
                <a:gd name="connsiteY1" fmla="*/ 55635 h 326484"/>
                <a:gd name="connsiteX2" fmla="*/ 317166 w 326484"/>
                <a:gd name="connsiteY2" fmla="*/ 217608 h 326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484" h="326484" stroke="0" extrusionOk="0">
                  <a:moveTo>
                    <a:pt x="129500" y="3525"/>
                  </a:moveTo>
                  <a:cubicBezTo>
                    <a:pt x="191496" y="-7151"/>
                    <a:pt x="234181" y="-559"/>
                    <a:pt x="285997" y="55635"/>
                  </a:cubicBezTo>
                  <a:cubicBezTo>
                    <a:pt x="324169" y="92201"/>
                    <a:pt x="338856" y="158060"/>
                    <a:pt x="317166" y="217608"/>
                  </a:cubicBezTo>
                  <a:cubicBezTo>
                    <a:pt x="266527" y="208874"/>
                    <a:pt x="231986" y="177533"/>
                    <a:pt x="163242" y="163242"/>
                  </a:cubicBezTo>
                  <a:cubicBezTo>
                    <a:pt x="146903" y="103433"/>
                    <a:pt x="154981" y="74388"/>
                    <a:pt x="129500" y="3525"/>
                  </a:cubicBezTo>
                  <a:close/>
                </a:path>
                <a:path w="326484" h="326484" fill="none" extrusionOk="0">
                  <a:moveTo>
                    <a:pt x="129500" y="3525"/>
                  </a:moveTo>
                  <a:cubicBezTo>
                    <a:pt x="188902" y="8927"/>
                    <a:pt x="248359" y="19403"/>
                    <a:pt x="285997" y="55635"/>
                  </a:cubicBezTo>
                  <a:cubicBezTo>
                    <a:pt x="326439" y="94270"/>
                    <a:pt x="345708" y="165407"/>
                    <a:pt x="317166" y="217608"/>
                  </a:cubicBezTo>
                </a:path>
                <a:path w="326484" h="326484" fill="none" stroke="0" extrusionOk="0">
                  <a:moveTo>
                    <a:pt x="129500" y="3525"/>
                  </a:moveTo>
                  <a:cubicBezTo>
                    <a:pt x="183786" y="-14336"/>
                    <a:pt x="247325" y="20821"/>
                    <a:pt x="285997" y="55635"/>
                  </a:cubicBezTo>
                  <a:cubicBezTo>
                    <a:pt x="322415" y="88998"/>
                    <a:pt x="329991" y="157482"/>
                    <a:pt x="317166" y="217608"/>
                  </a:cubicBezTo>
                </a:path>
              </a:pathLst>
            </a:custGeom>
            <a:ln w="28575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 sd="2796493278">
                    <a:prstGeom prst="arc">
                      <a:avLst>
                        <a:gd name="adj1" fmla="val 15484260"/>
                        <a:gd name="adj2" fmla="val 1167192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411498B6-672E-522A-CA90-091CBC148AE8}"/>
                </a:ext>
              </a:extLst>
            </p:cNvPr>
            <p:cNvSpPr/>
            <p:nvPr/>
          </p:nvSpPr>
          <p:spPr>
            <a:xfrm rot="5400000">
              <a:off x="2232690" y="4489235"/>
              <a:ext cx="96520" cy="116840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058393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88888-C11D-6D21-DC1E-FA9059929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D83AC-EF2F-31AC-6154-F1078AB63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2" y="228600"/>
            <a:ext cx="9298518" cy="904875"/>
          </a:xfrm>
        </p:spPr>
        <p:txBody>
          <a:bodyPr>
            <a:normAutofit/>
          </a:bodyPr>
          <a:lstStyle/>
          <a:p>
            <a:r>
              <a:rPr lang="en-US" altLang="zh-CN" dirty="0"/>
              <a:t>Datasets: training/validation strategy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77BEAE5D-E357-4C93-3405-18F95ACF7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B122E-75DF-495C-87F3-AE07E065F4B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FEEB81-1BA5-BD17-50AB-3AE2CA840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5527" y="1122842"/>
            <a:ext cx="6916938" cy="55461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630BBC-243A-5ADC-F4BE-B268130FB5E5}"/>
              </a:ext>
            </a:extLst>
          </p:cNvPr>
          <p:cNvSpPr txBox="1"/>
          <p:nvPr/>
        </p:nvSpPr>
        <p:spPr>
          <a:xfrm>
            <a:off x="9710384" y="671810"/>
            <a:ext cx="301593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ptos"/>
                <a:cs typeface="Arial"/>
              </a:rPr>
              <a:t>Y and k</a:t>
            </a:r>
            <a:r>
              <a:rPr lang="en-US" sz="2400" baseline="-25000" dirty="0">
                <a:solidFill>
                  <a:srgbClr val="000000"/>
                </a:solidFill>
                <a:latin typeface="Aptos"/>
                <a:cs typeface="Arial"/>
              </a:rPr>
              <a:t>B</a:t>
            </a:r>
            <a:r>
              <a:rPr lang="en-US" sz="2400" dirty="0">
                <a:solidFill>
                  <a:srgbClr val="000000"/>
                </a:solidFill>
                <a:latin typeface="Aptos"/>
                <a:cs typeface="Arial"/>
              </a:rPr>
              <a:t> example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6C3777-8077-5080-7979-BE3CAE390078}"/>
              </a:ext>
            </a:extLst>
          </p:cNvPr>
          <p:cNvSpPr txBox="1"/>
          <p:nvPr/>
        </p:nvSpPr>
        <p:spPr>
          <a:xfrm>
            <a:off x="588431" y="1282543"/>
            <a:ext cx="680907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Training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21 points per param (21</a:t>
            </a:r>
            <a:r>
              <a:rPr lang="en-US" sz="1600" baseline="300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3</a:t>
            </a: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 combs)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10k events x 5 sources per point (~500M events)</a:t>
            </a:r>
          </a:p>
          <a:p>
            <a:r>
              <a:rPr lang="en-US" sz="1600" b="1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</a:rPr>
              <a:t>Validation data #1</a:t>
            </a:r>
            <a:endParaRPr lang="en-US" sz="1600" b="1" dirty="0">
              <a:solidFill>
                <a:srgbClr val="000000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</a:rPr>
              <a:t>10 points per param (10</a:t>
            </a:r>
            <a:r>
              <a:rPr lang="en-US" sz="1600" baseline="30000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</a:rPr>
              <a:t>3</a:t>
            </a:r>
            <a:r>
              <a:rPr lang="en-US" sz="1600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</a:rPr>
              <a:t> combs)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</a:rPr>
              <a:t>10k x 5 events per point (50M events)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  <a:sym typeface="Wingdings" panose="05000000000000000000" pitchFamily="2" charset="2"/>
              </a:rPr>
              <a:t> cover most of parameter space</a:t>
            </a:r>
            <a:endParaRPr lang="en-US" sz="1600" b="1" dirty="0">
              <a:solidFill>
                <a:srgbClr val="4169E1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r>
              <a:rPr lang="en-US" sz="1600" b="1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</a:rPr>
              <a:t>Validation data #2</a:t>
            </a:r>
            <a:endParaRPr lang="en-US" sz="1600" b="1" dirty="0">
              <a:solidFill>
                <a:srgbClr val="000000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</a:rPr>
              <a:t>3 points in total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</a:rPr>
              <a:t>10M x 5 events per point (150M events)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à"/>
            </a:pPr>
            <a:r>
              <a:rPr lang="en-US" sz="1600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  <a:sym typeface="Wingdings" panose="05000000000000000000" pitchFamily="2" charset="2"/>
              </a:rPr>
              <a:t>anchor PDF  to high-stat spectra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300083-D55B-1780-1E1A-97FB6143E698}"/>
              </a:ext>
            </a:extLst>
          </p:cNvPr>
          <p:cNvSpPr/>
          <p:nvPr/>
        </p:nvSpPr>
        <p:spPr>
          <a:xfrm>
            <a:off x="588431" y="1282543"/>
            <a:ext cx="4547095" cy="197102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310FA2A-F468-6867-B5F9-E39CD26C7962}"/>
              </a:ext>
            </a:extLst>
          </p:cNvPr>
          <p:cNvSpPr/>
          <p:nvPr/>
        </p:nvSpPr>
        <p:spPr>
          <a:xfrm>
            <a:off x="9325418" y="1702373"/>
            <a:ext cx="1861956" cy="4206774"/>
          </a:xfrm>
          <a:custGeom>
            <a:avLst/>
            <a:gdLst>
              <a:gd name="connsiteX0" fmla="*/ 0 w 2313543"/>
              <a:gd name="connsiteY0" fmla="*/ 0 h 3635566"/>
              <a:gd name="connsiteX1" fmla="*/ 2313543 w 2313543"/>
              <a:gd name="connsiteY1" fmla="*/ 1145754 h 3635566"/>
              <a:gd name="connsiteX2" fmla="*/ 22034 w 2313543"/>
              <a:gd name="connsiteY2" fmla="*/ 3635566 h 3635566"/>
              <a:gd name="connsiteX3" fmla="*/ 0 w 2313543"/>
              <a:gd name="connsiteY3" fmla="*/ 0 h 3635566"/>
              <a:gd name="connsiteX0" fmla="*/ 0 w 2313543"/>
              <a:gd name="connsiteY0" fmla="*/ 0 h 4798765"/>
              <a:gd name="connsiteX1" fmla="*/ 2313543 w 2313543"/>
              <a:gd name="connsiteY1" fmla="*/ 1145754 h 4798765"/>
              <a:gd name="connsiteX2" fmla="*/ 586238 w 2313543"/>
              <a:gd name="connsiteY2" fmla="*/ 4798765 h 4798765"/>
              <a:gd name="connsiteX3" fmla="*/ 0 w 2313543"/>
              <a:gd name="connsiteY3" fmla="*/ 0 h 4798765"/>
              <a:gd name="connsiteX0" fmla="*/ 0 w 1762699"/>
              <a:gd name="connsiteY0" fmla="*/ 17913 h 3653011"/>
              <a:gd name="connsiteX1" fmla="*/ 1762699 w 1762699"/>
              <a:gd name="connsiteY1" fmla="*/ 0 h 3653011"/>
              <a:gd name="connsiteX2" fmla="*/ 35394 w 1762699"/>
              <a:gd name="connsiteY2" fmla="*/ 3653011 h 3653011"/>
              <a:gd name="connsiteX3" fmla="*/ 0 w 1762699"/>
              <a:gd name="connsiteY3" fmla="*/ 17913 h 3653011"/>
              <a:gd name="connsiteX0" fmla="*/ 0 w 1751682"/>
              <a:gd name="connsiteY0" fmla="*/ 0 h 3953461"/>
              <a:gd name="connsiteX1" fmla="*/ 1751682 w 1751682"/>
              <a:gd name="connsiteY1" fmla="*/ 300450 h 3953461"/>
              <a:gd name="connsiteX2" fmla="*/ 24377 w 1751682"/>
              <a:gd name="connsiteY2" fmla="*/ 3953461 h 3953461"/>
              <a:gd name="connsiteX3" fmla="*/ 0 w 1751682"/>
              <a:gd name="connsiteY3" fmla="*/ 0 h 3953461"/>
              <a:gd name="connsiteX0" fmla="*/ 8674 w 1760356"/>
              <a:gd name="connsiteY0" fmla="*/ 0 h 3635100"/>
              <a:gd name="connsiteX1" fmla="*/ 1760356 w 1760356"/>
              <a:gd name="connsiteY1" fmla="*/ 300450 h 3635100"/>
              <a:gd name="connsiteX2" fmla="*/ 0 w 1760356"/>
              <a:gd name="connsiteY2" fmla="*/ 3635100 h 3635100"/>
              <a:gd name="connsiteX3" fmla="*/ 8674 w 1760356"/>
              <a:gd name="connsiteY3" fmla="*/ 0 h 3635100"/>
              <a:gd name="connsiteX0" fmla="*/ 195 w 1784928"/>
              <a:gd name="connsiteY0" fmla="*/ 0 h 3635100"/>
              <a:gd name="connsiteX1" fmla="*/ 1784928 w 1784928"/>
              <a:gd name="connsiteY1" fmla="*/ 300450 h 3635100"/>
              <a:gd name="connsiteX2" fmla="*/ 24572 w 1784928"/>
              <a:gd name="connsiteY2" fmla="*/ 3635100 h 3635100"/>
              <a:gd name="connsiteX3" fmla="*/ 195 w 1784928"/>
              <a:gd name="connsiteY3" fmla="*/ 0 h 3635100"/>
              <a:gd name="connsiteX0" fmla="*/ 109 w 1810242"/>
              <a:gd name="connsiteY0" fmla="*/ 0 h 3913514"/>
              <a:gd name="connsiteX1" fmla="*/ 1810242 w 1810242"/>
              <a:gd name="connsiteY1" fmla="*/ 578864 h 3913514"/>
              <a:gd name="connsiteX2" fmla="*/ 49886 w 1810242"/>
              <a:gd name="connsiteY2" fmla="*/ 3913514 h 3913514"/>
              <a:gd name="connsiteX3" fmla="*/ 109 w 1810242"/>
              <a:gd name="connsiteY3" fmla="*/ 0 h 3913514"/>
              <a:gd name="connsiteX0" fmla="*/ 51823 w 1861956"/>
              <a:gd name="connsiteY0" fmla="*/ 0 h 4191928"/>
              <a:gd name="connsiteX1" fmla="*/ 1861956 w 1861956"/>
              <a:gd name="connsiteY1" fmla="*/ 578864 h 4191928"/>
              <a:gd name="connsiteX2" fmla="*/ 0 w 1861956"/>
              <a:gd name="connsiteY2" fmla="*/ 4191928 h 4191928"/>
              <a:gd name="connsiteX3" fmla="*/ 51823 w 1861956"/>
              <a:gd name="connsiteY3" fmla="*/ 0 h 419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1956" h="4191928">
                <a:moveTo>
                  <a:pt x="51823" y="0"/>
                </a:moveTo>
                <a:lnTo>
                  <a:pt x="1861956" y="578864"/>
                </a:lnTo>
                <a:lnTo>
                  <a:pt x="0" y="4191928"/>
                </a:lnTo>
                <a:cubicBezTo>
                  <a:pt x="2891" y="2980228"/>
                  <a:pt x="48932" y="1211700"/>
                  <a:pt x="51823" y="0"/>
                </a:cubicBezTo>
                <a:close/>
              </a:path>
            </a:pathLst>
          </a:custGeom>
          <a:solidFill>
            <a:srgbClr val="000000">
              <a:alpha val="10196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55B379F-C327-7BF6-73FB-96556BCC42D6}"/>
              </a:ext>
            </a:extLst>
          </p:cNvPr>
          <p:cNvGrpSpPr/>
          <p:nvPr/>
        </p:nvGrpSpPr>
        <p:grpSpPr>
          <a:xfrm>
            <a:off x="4696359" y="1663504"/>
            <a:ext cx="4666348" cy="4267396"/>
            <a:chOff x="4696359" y="1663504"/>
            <a:chExt cx="4666348" cy="426739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AE63C10-29BD-3016-BD4A-969C06C89FF4}"/>
                </a:ext>
              </a:extLst>
            </p:cNvPr>
            <p:cNvGrpSpPr/>
            <p:nvPr/>
          </p:nvGrpSpPr>
          <p:grpSpPr>
            <a:xfrm>
              <a:off x="4696359" y="1663504"/>
              <a:ext cx="4666348" cy="4267396"/>
              <a:chOff x="612403" y="2476936"/>
              <a:chExt cx="4030243" cy="3685674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D0DD8FAC-65BB-4A50-1EDD-A0BB3D2D5A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12403" y="2476936"/>
                <a:ext cx="4030243" cy="3685674"/>
              </a:xfrm>
              <a:prstGeom prst="rect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101600" sx="101000" sy="101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517D752-AC50-51FC-6CE0-EA2EBC56BE73}"/>
                  </a:ext>
                </a:extLst>
              </p:cNvPr>
              <p:cNvSpPr/>
              <p:nvPr/>
            </p:nvSpPr>
            <p:spPr>
              <a:xfrm>
                <a:off x="989710" y="2502337"/>
                <a:ext cx="3556890" cy="2385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74104D1-56DE-13EF-53C6-FE1638F74C46}"/>
                </a:ext>
              </a:extLst>
            </p:cNvPr>
            <p:cNvSpPr/>
            <p:nvPr/>
          </p:nvSpPr>
          <p:spPr>
            <a:xfrm>
              <a:off x="6375401" y="2307419"/>
              <a:ext cx="1264090" cy="3722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42611045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3A29F-04E4-0742-37E7-531DE534E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5D2C7-59AC-B433-6B90-4BE774698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2" y="228600"/>
            <a:ext cx="9298518" cy="904875"/>
          </a:xfrm>
        </p:spPr>
        <p:txBody>
          <a:bodyPr>
            <a:normAutofit/>
          </a:bodyPr>
          <a:lstStyle/>
          <a:p>
            <a:r>
              <a:rPr lang="en-US" altLang="zh-CN" dirty="0"/>
              <a:t>Datasets: training/validation strategy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4274C723-D548-1DA7-9F9B-50769BB2C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B122E-75DF-495C-87F3-AE07E065F4B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AF650B-0C24-B32F-EF3E-87A69037E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5527" y="1122842"/>
            <a:ext cx="6916938" cy="55461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089BF0-E734-4C80-5AD7-86FAD6A26DF1}"/>
              </a:ext>
            </a:extLst>
          </p:cNvPr>
          <p:cNvSpPr txBox="1"/>
          <p:nvPr/>
        </p:nvSpPr>
        <p:spPr>
          <a:xfrm>
            <a:off x="9710384" y="671810"/>
            <a:ext cx="301593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ptos"/>
                <a:cs typeface="Arial"/>
              </a:rPr>
              <a:t>Y and k</a:t>
            </a:r>
            <a:r>
              <a:rPr lang="en-US" sz="2400" baseline="-25000" dirty="0">
                <a:solidFill>
                  <a:srgbClr val="000000"/>
                </a:solidFill>
                <a:latin typeface="Aptos"/>
                <a:cs typeface="Arial"/>
              </a:rPr>
              <a:t>B</a:t>
            </a:r>
            <a:r>
              <a:rPr lang="en-US" sz="2400" dirty="0">
                <a:solidFill>
                  <a:srgbClr val="000000"/>
                </a:solidFill>
                <a:latin typeface="Aptos"/>
                <a:cs typeface="Arial"/>
              </a:rPr>
              <a:t> example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27B035-82F1-123E-0451-A72F36F85D7C}"/>
              </a:ext>
            </a:extLst>
          </p:cNvPr>
          <p:cNvSpPr txBox="1"/>
          <p:nvPr/>
        </p:nvSpPr>
        <p:spPr>
          <a:xfrm>
            <a:off x="588431" y="1282543"/>
            <a:ext cx="680907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Training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21 points per param (21</a:t>
            </a:r>
            <a:r>
              <a:rPr lang="en-US" sz="1600" baseline="300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3</a:t>
            </a: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 combs)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10k events x 5 sources per point (~500M events)</a:t>
            </a:r>
          </a:p>
          <a:p>
            <a:r>
              <a:rPr lang="en-US" sz="1600" b="1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</a:rPr>
              <a:t>Validation data #1</a:t>
            </a:r>
            <a:endParaRPr lang="en-US" sz="1600" b="1" dirty="0">
              <a:solidFill>
                <a:srgbClr val="000000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</a:rPr>
              <a:t>10 points per param (10</a:t>
            </a:r>
            <a:r>
              <a:rPr lang="en-US" sz="1600" baseline="30000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</a:rPr>
              <a:t>3</a:t>
            </a:r>
            <a:r>
              <a:rPr lang="en-US" sz="1600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</a:rPr>
              <a:t> combs)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</a:rPr>
              <a:t>10k x 5 events per point (50M events)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  <a:sym typeface="Wingdings" panose="05000000000000000000" pitchFamily="2" charset="2"/>
              </a:rPr>
              <a:t> cover most of parameter space</a:t>
            </a:r>
            <a:endParaRPr lang="en-US" sz="1600" b="1" dirty="0">
              <a:solidFill>
                <a:srgbClr val="4169E1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r>
              <a:rPr lang="en-US" sz="1600" b="1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</a:rPr>
              <a:t>Validation data #2</a:t>
            </a:r>
            <a:endParaRPr lang="en-US" sz="1600" b="1" dirty="0">
              <a:solidFill>
                <a:srgbClr val="000000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</a:rPr>
              <a:t>3 points in total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</a:rPr>
              <a:t>10M x 5 events per point (150M events)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à"/>
            </a:pPr>
            <a:r>
              <a:rPr lang="en-US" sz="1600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  <a:sym typeface="Wingdings" panose="05000000000000000000" pitchFamily="2" charset="2"/>
              </a:rPr>
              <a:t>anchor PDF  to high-stat spectra</a:t>
            </a:r>
          </a:p>
          <a:p>
            <a:r>
              <a:rPr lang="en-US" sz="1600" b="1" dirty="0">
                <a:solidFill>
                  <a:srgbClr val="006400"/>
                </a:solidFill>
                <a:latin typeface="Aptos" panose="020B0004020202020204" pitchFamily="34" charset="0"/>
                <a:ea typeface="+mn-lt"/>
                <a:cs typeface="+mn-lt"/>
              </a:rPr>
              <a:t>Testing data #1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400"/>
                </a:solidFill>
                <a:latin typeface="Aptos" panose="020B0004020202020204" pitchFamily="34" charset="0"/>
                <a:ea typeface="+mn-lt"/>
                <a:cs typeface="+mn-lt"/>
              </a:rPr>
              <a:t>10 points per param (10</a:t>
            </a:r>
            <a:r>
              <a:rPr lang="en-US" sz="1600" baseline="30000" dirty="0">
                <a:solidFill>
                  <a:srgbClr val="006400"/>
                </a:solidFill>
                <a:latin typeface="Aptos" panose="020B0004020202020204" pitchFamily="34" charset="0"/>
                <a:ea typeface="+mn-lt"/>
                <a:cs typeface="+mn-lt"/>
              </a:rPr>
              <a:t>3</a:t>
            </a:r>
            <a:r>
              <a:rPr lang="en-US" sz="1600" dirty="0">
                <a:solidFill>
                  <a:srgbClr val="006400"/>
                </a:solidFill>
                <a:latin typeface="Aptos" panose="020B0004020202020204" pitchFamily="34" charset="0"/>
                <a:ea typeface="+mn-lt"/>
                <a:cs typeface="+mn-lt"/>
              </a:rPr>
              <a:t> combs)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400"/>
                </a:solidFill>
                <a:latin typeface="Aptos" panose="020B0004020202020204" pitchFamily="34" charset="0"/>
                <a:ea typeface="+mn-lt"/>
                <a:cs typeface="+mn-lt"/>
              </a:rPr>
              <a:t>10k x 5 events per point (50M events)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solidFill>
                  <a:srgbClr val="006400"/>
                </a:solidFill>
                <a:latin typeface="Aptos" panose="020B0004020202020204" pitchFamily="34" charset="0"/>
                <a:ea typeface="+mn-lt"/>
                <a:cs typeface="+mn-lt"/>
                <a:sym typeface="Wingdings" panose="05000000000000000000" pitchFamily="2" charset="2"/>
              </a:rPr>
              <a:t> check possible </a:t>
            </a:r>
            <a:r>
              <a:rPr lang="en-US" sz="1600" b="1" dirty="0">
                <a:solidFill>
                  <a:srgbClr val="006400"/>
                </a:solidFill>
                <a:latin typeface="Aptos" panose="020B0004020202020204" pitchFamily="34" charset="0"/>
                <a:ea typeface="+mn-lt"/>
                <a:cs typeface="+mn-lt"/>
                <a:sym typeface="Wingdings" panose="05000000000000000000" pitchFamily="2" charset="2"/>
              </a:rPr>
              <a:t>biases over parameter space</a:t>
            </a:r>
            <a:endParaRPr lang="en-US" sz="1600" b="1" dirty="0">
              <a:solidFill>
                <a:srgbClr val="006400"/>
              </a:solidFill>
              <a:latin typeface="Aptos" panose="020B0004020202020204" pitchFamily="34" charset="0"/>
              <a:ea typeface="+mn-lt"/>
              <a:cs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18AF41-709F-B4DD-B68E-8048D79CE6CC}"/>
              </a:ext>
            </a:extLst>
          </p:cNvPr>
          <p:cNvSpPr/>
          <p:nvPr/>
        </p:nvSpPr>
        <p:spPr>
          <a:xfrm>
            <a:off x="588431" y="1282543"/>
            <a:ext cx="4547095" cy="308743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00282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A8795-9661-3C3A-A8C5-FE98DD0B8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122E9-3859-511F-CE26-4269494C1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2" y="228600"/>
            <a:ext cx="9298518" cy="904875"/>
          </a:xfrm>
        </p:spPr>
        <p:txBody>
          <a:bodyPr>
            <a:normAutofit/>
          </a:bodyPr>
          <a:lstStyle/>
          <a:p>
            <a:r>
              <a:rPr lang="en-US" altLang="zh-CN" dirty="0"/>
              <a:t>Datasets: training/validation strategy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FCA08CF1-A6F8-0A30-1DFF-FBB517E4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B122E-75DF-495C-87F3-AE07E065F4B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14ABA2-41E5-89A7-5811-820C6B2B9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5528" y="1122842"/>
            <a:ext cx="6916937" cy="55461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5B7126-B10C-A4B7-642A-89A5E53C9409}"/>
              </a:ext>
            </a:extLst>
          </p:cNvPr>
          <p:cNvSpPr txBox="1"/>
          <p:nvPr/>
        </p:nvSpPr>
        <p:spPr>
          <a:xfrm>
            <a:off x="9710384" y="671810"/>
            <a:ext cx="301593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ptos"/>
                <a:cs typeface="Arial"/>
              </a:rPr>
              <a:t>Y and k</a:t>
            </a:r>
            <a:r>
              <a:rPr lang="en-US" sz="2400" baseline="-25000" dirty="0">
                <a:solidFill>
                  <a:srgbClr val="000000"/>
                </a:solidFill>
                <a:latin typeface="Aptos"/>
                <a:cs typeface="Arial"/>
              </a:rPr>
              <a:t>B</a:t>
            </a:r>
            <a:r>
              <a:rPr lang="en-US" sz="2400" dirty="0">
                <a:solidFill>
                  <a:srgbClr val="000000"/>
                </a:solidFill>
                <a:latin typeface="Aptos"/>
                <a:cs typeface="Arial"/>
              </a:rPr>
              <a:t> example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B5A397-C769-5414-C7C0-69ABFEDEF4B9}"/>
              </a:ext>
            </a:extLst>
          </p:cNvPr>
          <p:cNvSpPr txBox="1"/>
          <p:nvPr/>
        </p:nvSpPr>
        <p:spPr>
          <a:xfrm>
            <a:off x="588431" y="1282543"/>
            <a:ext cx="6809078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Training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21 points per param (21</a:t>
            </a:r>
            <a:r>
              <a:rPr lang="en-US" sz="1600" baseline="300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3</a:t>
            </a: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 combs)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10k events x 5 sources per point (~500M events)</a:t>
            </a:r>
          </a:p>
          <a:p>
            <a:r>
              <a:rPr lang="en-US" sz="1600" b="1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</a:rPr>
              <a:t>Validation data #1</a:t>
            </a:r>
            <a:endParaRPr lang="en-US" sz="1600" b="1" dirty="0">
              <a:solidFill>
                <a:srgbClr val="000000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</a:rPr>
              <a:t>10 points per param (10</a:t>
            </a:r>
            <a:r>
              <a:rPr lang="en-US" sz="1600" baseline="30000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</a:rPr>
              <a:t>3</a:t>
            </a:r>
            <a:r>
              <a:rPr lang="en-US" sz="1600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</a:rPr>
              <a:t> combs)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</a:rPr>
              <a:t>10k x 5 events per point (50M events)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  <a:sym typeface="Wingdings" panose="05000000000000000000" pitchFamily="2" charset="2"/>
              </a:rPr>
              <a:t> cover most of parameter space</a:t>
            </a:r>
            <a:endParaRPr lang="en-US" sz="1600" b="1" dirty="0">
              <a:solidFill>
                <a:srgbClr val="4169E1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r>
              <a:rPr lang="en-US" sz="1600" b="1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</a:rPr>
              <a:t>Validation data #2</a:t>
            </a:r>
            <a:endParaRPr lang="en-US" sz="1600" b="1" dirty="0">
              <a:solidFill>
                <a:srgbClr val="000000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</a:rPr>
              <a:t>3 points in total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</a:rPr>
              <a:t>10M x 5 events per point (150M events)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à"/>
            </a:pPr>
            <a:r>
              <a:rPr lang="en-US" sz="1600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  <a:sym typeface="Wingdings" panose="05000000000000000000" pitchFamily="2" charset="2"/>
              </a:rPr>
              <a:t>anchor PDF  to high-stat spectra</a:t>
            </a:r>
          </a:p>
          <a:p>
            <a:r>
              <a:rPr lang="en-US" sz="1600" b="1" dirty="0">
                <a:solidFill>
                  <a:srgbClr val="006400"/>
                </a:solidFill>
                <a:latin typeface="Aptos" panose="020B0004020202020204" pitchFamily="34" charset="0"/>
                <a:ea typeface="+mn-lt"/>
                <a:cs typeface="+mn-lt"/>
              </a:rPr>
              <a:t>Testing data #1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400"/>
                </a:solidFill>
                <a:latin typeface="Aptos" panose="020B0004020202020204" pitchFamily="34" charset="0"/>
                <a:ea typeface="+mn-lt"/>
                <a:cs typeface="+mn-lt"/>
              </a:rPr>
              <a:t>10 points per param (10</a:t>
            </a:r>
            <a:r>
              <a:rPr lang="en-US" sz="1600" baseline="30000" dirty="0">
                <a:solidFill>
                  <a:srgbClr val="006400"/>
                </a:solidFill>
                <a:latin typeface="Aptos" panose="020B0004020202020204" pitchFamily="34" charset="0"/>
                <a:ea typeface="+mn-lt"/>
                <a:cs typeface="+mn-lt"/>
              </a:rPr>
              <a:t>3</a:t>
            </a:r>
            <a:r>
              <a:rPr lang="en-US" sz="1600" dirty="0">
                <a:solidFill>
                  <a:srgbClr val="006400"/>
                </a:solidFill>
                <a:latin typeface="Aptos" panose="020B0004020202020204" pitchFamily="34" charset="0"/>
                <a:ea typeface="+mn-lt"/>
                <a:cs typeface="+mn-lt"/>
              </a:rPr>
              <a:t> combs)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400"/>
                </a:solidFill>
                <a:latin typeface="Aptos" panose="020B0004020202020204" pitchFamily="34" charset="0"/>
                <a:ea typeface="+mn-lt"/>
                <a:cs typeface="+mn-lt"/>
              </a:rPr>
              <a:t>10k x 5 events per point (50M events)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solidFill>
                  <a:srgbClr val="006400"/>
                </a:solidFill>
                <a:latin typeface="Aptos" panose="020B0004020202020204" pitchFamily="34" charset="0"/>
                <a:ea typeface="+mn-lt"/>
                <a:cs typeface="+mn-lt"/>
                <a:sym typeface="Wingdings" panose="05000000000000000000" pitchFamily="2" charset="2"/>
              </a:rPr>
              <a:t> check possible </a:t>
            </a:r>
            <a:r>
              <a:rPr lang="en-US" sz="1600" b="1" dirty="0">
                <a:solidFill>
                  <a:srgbClr val="006400"/>
                </a:solidFill>
                <a:latin typeface="Aptos" panose="020B0004020202020204" pitchFamily="34" charset="0"/>
                <a:ea typeface="+mn-lt"/>
                <a:cs typeface="+mn-lt"/>
                <a:sym typeface="Wingdings" panose="05000000000000000000" pitchFamily="2" charset="2"/>
              </a:rPr>
              <a:t>biases over parameter space</a:t>
            </a:r>
            <a:endParaRPr lang="en-US" sz="1600" b="1" dirty="0">
              <a:solidFill>
                <a:srgbClr val="006400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r>
              <a:rPr lang="en-US" sz="1600" b="1" dirty="0">
                <a:solidFill>
                  <a:srgbClr val="006400"/>
                </a:solidFill>
                <a:latin typeface="Aptos" panose="020B0004020202020204" pitchFamily="34" charset="0"/>
                <a:ea typeface="+mn-lt"/>
                <a:cs typeface="+mn-lt"/>
              </a:rPr>
              <a:t>Testing data #2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400"/>
                </a:solidFill>
                <a:latin typeface="Aptos" panose="020B0004020202020204" pitchFamily="34" charset="0"/>
                <a:ea typeface="+mn-lt"/>
                <a:cs typeface="+mn-lt"/>
              </a:rPr>
              <a:t>1 point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400"/>
                </a:solidFill>
                <a:latin typeface="Aptos" panose="020B0004020202020204" pitchFamily="34" charset="0"/>
                <a:ea typeface="+mn-lt"/>
                <a:cs typeface="+mn-lt"/>
              </a:rPr>
              <a:t>1000 x [1k; 2k; 5k; 10k; 25k] events x 5 with diff. seeds </a:t>
            </a:r>
          </a:p>
          <a:p>
            <a:r>
              <a:rPr lang="en-US" sz="1600" dirty="0">
                <a:solidFill>
                  <a:srgbClr val="006400"/>
                </a:solidFill>
                <a:latin typeface="Aptos" panose="020B0004020202020204" pitchFamily="34" charset="0"/>
                <a:ea typeface="+mn-lt"/>
                <a:cs typeface="+mn-lt"/>
                <a:sym typeface="Wingdings" panose="05000000000000000000" pitchFamily="2" charset="2"/>
              </a:rPr>
              <a:t> Analysis of </a:t>
            </a:r>
            <a:r>
              <a:rPr lang="en-US" sz="1600" b="1" dirty="0">
                <a:solidFill>
                  <a:srgbClr val="006400"/>
                </a:solidFill>
                <a:latin typeface="Aptos" panose="020B0004020202020204" pitchFamily="34" charset="0"/>
                <a:ea typeface="+mn-lt"/>
                <a:cs typeface="+mn-lt"/>
                <a:sym typeface="Wingdings" panose="05000000000000000000" pitchFamily="2" charset="2"/>
              </a:rPr>
              <a:t>systematic uncertainty </a:t>
            </a:r>
            <a:r>
              <a:rPr lang="en-US" sz="1600" dirty="0">
                <a:solidFill>
                  <a:srgbClr val="006400"/>
                </a:solidFill>
                <a:latin typeface="Aptos" panose="020B0004020202020204" pitchFamily="34" charset="0"/>
                <a:ea typeface="+mn-lt"/>
                <a:cs typeface="+mn-lt"/>
                <a:sym typeface="Wingdings" panose="05000000000000000000" pitchFamily="2" charset="2"/>
              </a:rPr>
              <a:t>of the model</a:t>
            </a:r>
            <a:endParaRPr lang="en-US" sz="1600" dirty="0">
              <a:solidFill>
                <a:srgbClr val="006400"/>
              </a:solidFill>
              <a:latin typeface="Aptos" panose="020B0004020202020204" pitchFamily="34" charset="0"/>
              <a:ea typeface="+mn-lt"/>
              <a:cs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08B777-F610-8C67-D631-EB53D8EDD602}"/>
              </a:ext>
            </a:extLst>
          </p:cNvPr>
          <p:cNvSpPr/>
          <p:nvPr/>
        </p:nvSpPr>
        <p:spPr>
          <a:xfrm>
            <a:off x="588431" y="1282543"/>
            <a:ext cx="4547095" cy="429291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00673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E8489-6ECA-379C-503F-3E2EC306F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B6341-E924-464F-8803-7093D9E33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2" y="228600"/>
            <a:ext cx="9298518" cy="904875"/>
          </a:xfrm>
        </p:spPr>
        <p:txBody>
          <a:bodyPr>
            <a:normAutofit/>
          </a:bodyPr>
          <a:lstStyle/>
          <a:p>
            <a:r>
              <a:rPr lang="en-US" altLang="zh-CN" dirty="0"/>
              <a:t>Datasets: training/validation strategy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D7265636-F4F9-A066-4139-7F98660E1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B122E-75DF-495C-87F3-AE07E065F4B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879D82-C291-5DEA-9C00-B3DF07161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5528" y="1122842"/>
            <a:ext cx="6916937" cy="55461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1FE1C8-AB89-2399-2C2A-3516EEF4158F}"/>
              </a:ext>
            </a:extLst>
          </p:cNvPr>
          <p:cNvSpPr txBox="1"/>
          <p:nvPr/>
        </p:nvSpPr>
        <p:spPr>
          <a:xfrm>
            <a:off x="9710384" y="671810"/>
            <a:ext cx="301593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ptos"/>
                <a:cs typeface="Arial"/>
              </a:rPr>
              <a:t>Y and k</a:t>
            </a:r>
            <a:r>
              <a:rPr lang="en-US" sz="2400" baseline="-25000" dirty="0">
                <a:solidFill>
                  <a:srgbClr val="000000"/>
                </a:solidFill>
                <a:latin typeface="Aptos"/>
                <a:cs typeface="Arial"/>
              </a:rPr>
              <a:t>B</a:t>
            </a:r>
            <a:r>
              <a:rPr lang="en-US" sz="2400" dirty="0">
                <a:solidFill>
                  <a:srgbClr val="000000"/>
                </a:solidFill>
                <a:latin typeface="Aptos"/>
                <a:cs typeface="Arial"/>
              </a:rPr>
              <a:t> example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F18F25-7845-F650-7334-B48700C223B3}"/>
              </a:ext>
            </a:extLst>
          </p:cNvPr>
          <p:cNvSpPr txBox="1"/>
          <p:nvPr/>
        </p:nvSpPr>
        <p:spPr>
          <a:xfrm>
            <a:off x="588431" y="1282543"/>
            <a:ext cx="6809078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Training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21 points per param (21</a:t>
            </a:r>
            <a:r>
              <a:rPr lang="en-US" sz="1600" baseline="300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3</a:t>
            </a: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 combs)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10k events x 5 sources per point (~500M events)</a:t>
            </a:r>
          </a:p>
          <a:p>
            <a:r>
              <a:rPr lang="en-US" sz="1600" b="1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</a:rPr>
              <a:t>Validation data #1</a:t>
            </a:r>
            <a:endParaRPr lang="en-US" sz="1600" b="1" dirty="0">
              <a:solidFill>
                <a:srgbClr val="000000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</a:rPr>
              <a:t>10 points per param (10</a:t>
            </a:r>
            <a:r>
              <a:rPr lang="en-US" sz="1600" baseline="30000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</a:rPr>
              <a:t>3</a:t>
            </a:r>
            <a:r>
              <a:rPr lang="en-US" sz="1600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</a:rPr>
              <a:t> combs)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</a:rPr>
              <a:t>10k x 5 events per point (50M events)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  <a:sym typeface="Wingdings" panose="05000000000000000000" pitchFamily="2" charset="2"/>
              </a:rPr>
              <a:t> cover most of parameter space</a:t>
            </a:r>
            <a:endParaRPr lang="en-US" sz="1600" b="1" dirty="0">
              <a:solidFill>
                <a:srgbClr val="4169E1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r>
              <a:rPr lang="en-US" sz="1600" b="1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</a:rPr>
              <a:t>Validation data #2</a:t>
            </a:r>
            <a:endParaRPr lang="en-US" sz="1600" b="1" dirty="0">
              <a:solidFill>
                <a:srgbClr val="000000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</a:rPr>
              <a:t>3 points in total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</a:rPr>
              <a:t>10M x 5 events per point (150M events)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à"/>
            </a:pPr>
            <a:r>
              <a:rPr lang="en-US" sz="1600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  <a:sym typeface="Wingdings" panose="05000000000000000000" pitchFamily="2" charset="2"/>
              </a:rPr>
              <a:t>anchor PDF  to high-stat spectra</a:t>
            </a:r>
          </a:p>
          <a:p>
            <a:r>
              <a:rPr lang="en-US" sz="1600" b="1" dirty="0">
                <a:solidFill>
                  <a:srgbClr val="006400"/>
                </a:solidFill>
                <a:latin typeface="Aptos" panose="020B0004020202020204" pitchFamily="34" charset="0"/>
                <a:ea typeface="+mn-lt"/>
                <a:cs typeface="+mn-lt"/>
              </a:rPr>
              <a:t>Testing data #1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400"/>
                </a:solidFill>
                <a:latin typeface="Aptos" panose="020B0004020202020204" pitchFamily="34" charset="0"/>
                <a:ea typeface="+mn-lt"/>
                <a:cs typeface="+mn-lt"/>
              </a:rPr>
              <a:t>10 points per param (10</a:t>
            </a:r>
            <a:r>
              <a:rPr lang="en-US" sz="1600" baseline="30000" dirty="0">
                <a:solidFill>
                  <a:srgbClr val="006400"/>
                </a:solidFill>
                <a:latin typeface="Aptos" panose="020B0004020202020204" pitchFamily="34" charset="0"/>
                <a:ea typeface="+mn-lt"/>
                <a:cs typeface="+mn-lt"/>
              </a:rPr>
              <a:t>3</a:t>
            </a:r>
            <a:r>
              <a:rPr lang="en-US" sz="1600" dirty="0">
                <a:solidFill>
                  <a:srgbClr val="006400"/>
                </a:solidFill>
                <a:latin typeface="Aptos" panose="020B0004020202020204" pitchFamily="34" charset="0"/>
                <a:ea typeface="+mn-lt"/>
                <a:cs typeface="+mn-lt"/>
              </a:rPr>
              <a:t> combs)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400"/>
                </a:solidFill>
                <a:latin typeface="Aptos" panose="020B0004020202020204" pitchFamily="34" charset="0"/>
                <a:ea typeface="+mn-lt"/>
                <a:cs typeface="+mn-lt"/>
              </a:rPr>
              <a:t>10k x 5 events per point (50M events)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solidFill>
                  <a:srgbClr val="006400"/>
                </a:solidFill>
                <a:latin typeface="Aptos" panose="020B0004020202020204" pitchFamily="34" charset="0"/>
                <a:ea typeface="+mn-lt"/>
                <a:cs typeface="+mn-lt"/>
                <a:sym typeface="Wingdings" panose="05000000000000000000" pitchFamily="2" charset="2"/>
              </a:rPr>
              <a:t> check possible </a:t>
            </a:r>
            <a:r>
              <a:rPr lang="en-US" sz="1600" b="1" dirty="0">
                <a:solidFill>
                  <a:srgbClr val="006400"/>
                </a:solidFill>
                <a:latin typeface="Aptos" panose="020B0004020202020204" pitchFamily="34" charset="0"/>
                <a:ea typeface="+mn-lt"/>
                <a:cs typeface="+mn-lt"/>
                <a:sym typeface="Wingdings" panose="05000000000000000000" pitchFamily="2" charset="2"/>
              </a:rPr>
              <a:t>biases over parameter space</a:t>
            </a:r>
            <a:endParaRPr lang="en-US" sz="1600" b="1" dirty="0">
              <a:solidFill>
                <a:srgbClr val="006400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r>
              <a:rPr lang="en-US" sz="1600" b="1" dirty="0">
                <a:solidFill>
                  <a:srgbClr val="006400"/>
                </a:solidFill>
                <a:latin typeface="Aptos" panose="020B0004020202020204" pitchFamily="34" charset="0"/>
                <a:ea typeface="+mn-lt"/>
                <a:cs typeface="+mn-lt"/>
              </a:rPr>
              <a:t>Testing data #2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400"/>
                </a:solidFill>
                <a:latin typeface="Aptos" panose="020B0004020202020204" pitchFamily="34" charset="0"/>
                <a:ea typeface="+mn-lt"/>
                <a:cs typeface="+mn-lt"/>
              </a:rPr>
              <a:t>1 point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400"/>
                </a:solidFill>
                <a:latin typeface="Aptos" panose="020B0004020202020204" pitchFamily="34" charset="0"/>
                <a:ea typeface="+mn-lt"/>
                <a:cs typeface="+mn-lt"/>
              </a:rPr>
              <a:t>1000 x [1k; 2k; 5k; 10k; 25k] events x 5 with diff. seeds </a:t>
            </a:r>
          </a:p>
          <a:p>
            <a:r>
              <a:rPr lang="en-US" sz="1600" dirty="0">
                <a:solidFill>
                  <a:srgbClr val="006400"/>
                </a:solidFill>
                <a:latin typeface="Aptos" panose="020B0004020202020204" pitchFamily="34" charset="0"/>
                <a:ea typeface="+mn-lt"/>
                <a:cs typeface="+mn-lt"/>
                <a:sym typeface="Wingdings" panose="05000000000000000000" pitchFamily="2" charset="2"/>
              </a:rPr>
              <a:t> Analysis of </a:t>
            </a:r>
            <a:r>
              <a:rPr lang="en-US" sz="1600" b="1" dirty="0">
                <a:solidFill>
                  <a:srgbClr val="006400"/>
                </a:solidFill>
                <a:latin typeface="Aptos" panose="020B0004020202020204" pitchFamily="34" charset="0"/>
                <a:ea typeface="+mn-lt"/>
                <a:cs typeface="+mn-lt"/>
                <a:sym typeface="Wingdings" panose="05000000000000000000" pitchFamily="2" charset="2"/>
              </a:rPr>
              <a:t>systematic uncertainty </a:t>
            </a:r>
            <a:r>
              <a:rPr lang="en-US" sz="1600" dirty="0">
                <a:solidFill>
                  <a:srgbClr val="006400"/>
                </a:solidFill>
                <a:latin typeface="Aptos" panose="020B0004020202020204" pitchFamily="34" charset="0"/>
                <a:ea typeface="+mn-lt"/>
                <a:cs typeface="+mn-lt"/>
                <a:sym typeface="Wingdings" panose="05000000000000000000" pitchFamily="2" charset="2"/>
              </a:rPr>
              <a:t>of the model</a:t>
            </a:r>
            <a:endParaRPr lang="en-US" sz="1600" dirty="0">
              <a:solidFill>
                <a:srgbClr val="006400"/>
              </a:solidFill>
              <a:latin typeface="Aptos" panose="020B0004020202020204" pitchFamily="34" charset="0"/>
              <a:ea typeface="+mn-lt"/>
              <a:cs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2A485E-0585-3487-BB66-8F2E4F791D20}"/>
              </a:ext>
            </a:extLst>
          </p:cNvPr>
          <p:cNvSpPr/>
          <p:nvPr/>
        </p:nvSpPr>
        <p:spPr>
          <a:xfrm>
            <a:off x="588431" y="1282543"/>
            <a:ext cx="4547095" cy="429291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808A58D-76F2-6154-5B30-85A08E711121}"/>
              </a:ext>
            </a:extLst>
          </p:cNvPr>
          <p:cNvSpPr/>
          <p:nvPr/>
        </p:nvSpPr>
        <p:spPr>
          <a:xfrm>
            <a:off x="9378925" y="910779"/>
            <a:ext cx="2313543" cy="5845542"/>
          </a:xfrm>
          <a:custGeom>
            <a:avLst/>
            <a:gdLst>
              <a:gd name="connsiteX0" fmla="*/ 0 w 2313543"/>
              <a:gd name="connsiteY0" fmla="*/ 0 h 3635566"/>
              <a:gd name="connsiteX1" fmla="*/ 2313543 w 2313543"/>
              <a:gd name="connsiteY1" fmla="*/ 1145754 h 3635566"/>
              <a:gd name="connsiteX2" fmla="*/ 22034 w 2313543"/>
              <a:gd name="connsiteY2" fmla="*/ 3635566 h 3635566"/>
              <a:gd name="connsiteX3" fmla="*/ 0 w 2313543"/>
              <a:gd name="connsiteY3" fmla="*/ 0 h 3635566"/>
              <a:gd name="connsiteX0" fmla="*/ 0 w 2313543"/>
              <a:gd name="connsiteY0" fmla="*/ 0 h 6002085"/>
              <a:gd name="connsiteX1" fmla="*/ 2313543 w 2313543"/>
              <a:gd name="connsiteY1" fmla="*/ 1145754 h 6002085"/>
              <a:gd name="connsiteX2" fmla="*/ 34734 w 2313543"/>
              <a:gd name="connsiteY2" fmla="*/ 6002085 h 6002085"/>
              <a:gd name="connsiteX3" fmla="*/ 0 w 2313543"/>
              <a:gd name="connsiteY3" fmla="*/ 0 h 6002085"/>
              <a:gd name="connsiteX0" fmla="*/ 0 w 2313543"/>
              <a:gd name="connsiteY0" fmla="*/ 0 h 5824912"/>
              <a:gd name="connsiteX1" fmla="*/ 2313543 w 2313543"/>
              <a:gd name="connsiteY1" fmla="*/ 968581 h 5824912"/>
              <a:gd name="connsiteX2" fmla="*/ 34734 w 2313543"/>
              <a:gd name="connsiteY2" fmla="*/ 5824912 h 5824912"/>
              <a:gd name="connsiteX3" fmla="*/ 0 w 2313543"/>
              <a:gd name="connsiteY3" fmla="*/ 0 h 582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3543" h="5824912">
                <a:moveTo>
                  <a:pt x="0" y="0"/>
                </a:moveTo>
                <a:lnTo>
                  <a:pt x="2313543" y="968581"/>
                </a:lnTo>
                <a:lnTo>
                  <a:pt x="34734" y="5824912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196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F492BE1-11AC-AAB0-3070-39C182CE0278}"/>
              </a:ext>
            </a:extLst>
          </p:cNvPr>
          <p:cNvGrpSpPr/>
          <p:nvPr/>
        </p:nvGrpSpPr>
        <p:grpSpPr>
          <a:xfrm>
            <a:off x="5177841" y="905933"/>
            <a:ext cx="4253142" cy="5867870"/>
            <a:chOff x="5495341" y="1007533"/>
            <a:chExt cx="4253142" cy="586787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6A5B6BE-0F24-8408-98B1-CB96CCCEB561}"/>
                </a:ext>
              </a:extLst>
            </p:cNvPr>
            <p:cNvSpPr/>
            <p:nvPr/>
          </p:nvSpPr>
          <p:spPr>
            <a:xfrm>
              <a:off x="5495341" y="1007533"/>
              <a:ext cx="4253142" cy="586787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1016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5CF1F5E-1D57-CE06-42DB-A6E67136D937}"/>
                </a:ext>
              </a:extLst>
            </p:cNvPr>
            <p:cNvGrpSpPr/>
            <p:nvPr/>
          </p:nvGrpSpPr>
          <p:grpSpPr>
            <a:xfrm>
              <a:off x="5544853" y="1112456"/>
              <a:ext cx="4165530" cy="5726263"/>
              <a:chOff x="7129837" y="435749"/>
              <a:chExt cx="4406214" cy="6057126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F73D5787-DDEA-82DB-588C-7818CC807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29838" y="435749"/>
                <a:ext cx="4313539" cy="2864967"/>
              </a:xfrm>
              <a:prstGeom prst="rect">
                <a:avLst/>
              </a:prstGeom>
            </p:spPr>
          </p:pic>
          <p:pic>
            <p:nvPicPr>
              <p:cNvPr id="7" name="Picture 6" descr="A graph of different colored lines&#10;&#10;Description automatically generated">
                <a:extLst>
                  <a:ext uri="{FF2B5EF4-FFF2-40B4-BE49-F238E27FC236}">
                    <a16:creationId xmlns:a16="http://schemas.microsoft.com/office/drawing/2014/main" id="{21F4763B-A8C7-ECF2-8082-4C46E359C7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29837" y="3432263"/>
                <a:ext cx="4406214" cy="3060612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86DD8B4-DDCB-3E73-88B4-EEF361938127}"/>
                  </a:ext>
                </a:extLst>
              </p:cNvPr>
              <p:cNvSpPr txBox="1"/>
              <p:nvPr/>
            </p:nvSpPr>
            <p:spPr>
              <a:xfrm>
                <a:off x="9020022" y="1281215"/>
                <a:ext cx="2329271" cy="33855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latin typeface="Aptos"/>
                    <a:cs typeface="Arial"/>
                  </a:rPr>
                  <a:t>1k events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FADD061-D249-9773-70A7-67B0E031624B}"/>
                  </a:ext>
                </a:extLst>
              </p:cNvPr>
              <p:cNvSpPr txBox="1"/>
              <p:nvPr/>
            </p:nvSpPr>
            <p:spPr>
              <a:xfrm>
                <a:off x="9009725" y="4308620"/>
                <a:ext cx="2329271" cy="33855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latin typeface="Aptos"/>
                    <a:cs typeface="Arial"/>
                  </a:rPr>
                  <a:t>25k events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377522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CB1F3-1273-02A6-0995-624F43D6C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F13A1-F7A6-1AC1-9106-1B45D7148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2" y="228600"/>
            <a:ext cx="9298518" cy="904875"/>
          </a:xfrm>
        </p:spPr>
        <p:txBody>
          <a:bodyPr>
            <a:normAutofit/>
          </a:bodyPr>
          <a:lstStyle/>
          <a:p>
            <a:r>
              <a:rPr lang="en-US" altLang="zh-CN" dirty="0"/>
              <a:t>Datasets: training/validation strategy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381B1CF3-C1BA-D9DE-47C3-5AE86263A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B122E-75DF-495C-87F3-AE07E065F4B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84DE40-55E3-7B5C-6F59-742949EB0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5528" y="1122842"/>
            <a:ext cx="6916937" cy="55461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A7F96F-7B67-951B-E284-5371EE9F09C4}"/>
              </a:ext>
            </a:extLst>
          </p:cNvPr>
          <p:cNvSpPr txBox="1"/>
          <p:nvPr/>
        </p:nvSpPr>
        <p:spPr>
          <a:xfrm>
            <a:off x="9710384" y="671810"/>
            <a:ext cx="301593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ptos"/>
                <a:cs typeface="Arial"/>
              </a:rPr>
              <a:t>Y and k</a:t>
            </a:r>
            <a:r>
              <a:rPr lang="en-US" sz="2400" baseline="-25000" dirty="0">
                <a:solidFill>
                  <a:srgbClr val="000000"/>
                </a:solidFill>
                <a:latin typeface="Aptos"/>
                <a:cs typeface="Arial"/>
              </a:rPr>
              <a:t>B</a:t>
            </a:r>
            <a:r>
              <a:rPr lang="en-US" sz="2400" dirty="0">
                <a:solidFill>
                  <a:srgbClr val="000000"/>
                </a:solidFill>
                <a:latin typeface="Aptos"/>
                <a:cs typeface="Arial"/>
              </a:rPr>
              <a:t> example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F6554D-261E-DB9F-B1C2-F35FAC54D70D}"/>
              </a:ext>
            </a:extLst>
          </p:cNvPr>
          <p:cNvSpPr txBox="1"/>
          <p:nvPr/>
        </p:nvSpPr>
        <p:spPr>
          <a:xfrm>
            <a:off x="588432" y="1289347"/>
            <a:ext cx="6809078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Training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21 points per param (21</a:t>
            </a:r>
            <a:r>
              <a:rPr lang="en-US" sz="1600" baseline="300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3</a:t>
            </a: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 combs)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10k events x 5 sources per point (~500M events)</a:t>
            </a:r>
          </a:p>
          <a:p>
            <a:r>
              <a:rPr lang="en-US" sz="1600" b="1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</a:rPr>
              <a:t>Validation data #1</a:t>
            </a:r>
            <a:endParaRPr lang="en-US" sz="1600" b="1" dirty="0">
              <a:solidFill>
                <a:srgbClr val="000000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</a:rPr>
              <a:t>10 points per param (10</a:t>
            </a:r>
            <a:r>
              <a:rPr lang="en-US" sz="1600" baseline="30000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</a:rPr>
              <a:t>3</a:t>
            </a:r>
            <a:r>
              <a:rPr lang="en-US" sz="1600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</a:rPr>
              <a:t> combs)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</a:rPr>
              <a:t>10k x 5 events per point (50M events)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  <a:sym typeface="Wingdings" panose="05000000000000000000" pitchFamily="2" charset="2"/>
              </a:rPr>
              <a:t> cover most of parameter space</a:t>
            </a:r>
            <a:endParaRPr lang="en-US" sz="1600" b="1" dirty="0">
              <a:solidFill>
                <a:srgbClr val="4169E1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r>
              <a:rPr lang="en-US" sz="1600" b="1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</a:rPr>
              <a:t>Validation data #2</a:t>
            </a:r>
            <a:endParaRPr lang="en-US" sz="1600" b="1" dirty="0">
              <a:solidFill>
                <a:srgbClr val="000000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</a:rPr>
              <a:t>3 points in total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</a:rPr>
              <a:t>10M x 5 events per point (150M events)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à"/>
            </a:pPr>
            <a:r>
              <a:rPr lang="en-US" sz="1600" dirty="0">
                <a:solidFill>
                  <a:srgbClr val="4169E1"/>
                </a:solidFill>
                <a:latin typeface="Aptos" panose="020B0004020202020204" pitchFamily="34" charset="0"/>
                <a:ea typeface="+mn-lt"/>
                <a:cs typeface="+mn-lt"/>
                <a:sym typeface="Wingdings" panose="05000000000000000000" pitchFamily="2" charset="2"/>
              </a:rPr>
              <a:t>anchor PDF  to high-stat spectra</a:t>
            </a:r>
          </a:p>
          <a:p>
            <a:r>
              <a:rPr lang="en-US" sz="1600" b="1" dirty="0">
                <a:solidFill>
                  <a:srgbClr val="006400"/>
                </a:solidFill>
                <a:latin typeface="Aptos" panose="020B0004020202020204" pitchFamily="34" charset="0"/>
                <a:ea typeface="+mn-lt"/>
                <a:cs typeface="+mn-lt"/>
              </a:rPr>
              <a:t>Testing data #1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400"/>
                </a:solidFill>
                <a:latin typeface="Aptos" panose="020B0004020202020204" pitchFamily="34" charset="0"/>
                <a:ea typeface="+mn-lt"/>
                <a:cs typeface="+mn-lt"/>
              </a:rPr>
              <a:t>10 points per param (10</a:t>
            </a:r>
            <a:r>
              <a:rPr lang="en-US" sz="1600" baseline="30000" dirty="0">
                <a:solidFill>
                  <a:srgbClr val="006400"/>
                </a:solidFill>
                <a:latin typeface="Aptos" panose="020B0004020202020204" pitchFamily="34" charset="0"/>
                <a:ea typeface="+mn-lt"/>
                <a:cs typeface="+mn-lt"/>
              </a:rPr>
              <a:t>3</a:t>
            </a:r>
            <a:r>
              <a:rPr lang="en-US" sz="1600" dirty="0">
                <a:solidFill>
                  <a:srgbClr val="006400"/>
                </a:solidFill>
                <a:latin typeface="Aptos" panose="020B0004020202020204" pitchFamily="34" charset="0"/>
                <a:ea typeface="+mn-lt"/>
                <a:cs typeface="+mn-lt"/>
              </a:rPr>
              <a:t> combs)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400"/>
                </a:solidFill>
                <a:latin typeface="Aptos" panose="020B0004020202020204" pitchFamily="34" charset="0"/>
                <a:ea typeface="+mn-lt"/>
                <a:cs typeface="+mn-lt"/>
              </a:rPr>
              <a:t>10k x 5 events per point (50M events)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solidFill>
                  <a:srgbClr val="006400"/>
                </a:solidFill>
                <a:latin typeface="Aptos" panose="020B0004020202020204" pitchFamily="34" charset="0"/>
                <a:ea typeface="+mn-lt"/>
                <a:cs typeface="+mn-lt"/>
                <a:sym typeface="Wingdings" panose="05000000000000000000" pitchFamily="2" charset="2"/>
              </a:rPr>
              <a:t> check possible </a:t>
            </a:r>
            <a:r>
              <a:rPr lang="en-US" sz="1600" b="1" dirty="0">
                <a:solidFill>
                  <a:srgbClr val="006400"/>
                </a:solidFill>
                <a:latin typeface="Aptos" panose="020B0004020202020204" pitchFamily="34" charset="0"/>
                <a:ea typeface="+mn-lt"/>
                <a:cs typeface="+mn-lt"/>
                <a:sym typeface="Wingdings" panose="05000000000000000000" pitchFamily="2" charset="2"/>
              </a:rPr>
              <a:t>biases over parameter space</a:t>
            </a:r>
            <a:endParaRPr lang="en-US" sz="1600" b="1" dirty="0">
              <a:solidFill>
                <a:srgbClr val="006400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r>
              <a:rPr lang="en-US" sz="1600" b="1" dirty="0">
                <a:solidFill>
                  <a:srgbClr val="006400"/>
                </a:solidFill>
                <a:latin typeface="Aptos" panose="020B0004020202020204" pitchFamily="34" charset="0"/>
                <a:ea typeface="+mn-lt"/>
                <a:cs typeface="+mn-lt"/>
              </a:rPr>
              <a:t>Testing data #2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400"/>
                </a:solidFill>
                <a:latin typeface="Aptos" panose="020B0004020202020204" pitchFamily="34" charset="0"/>
                <a:ea typeface="+mn-lt"/>
                <a:cs typeface="+mn-lt"/>
              </a:rPr>
              <a:t>1 point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400"/>
                </a:solidFill>
                <a:latin typeface="Aptos" panose="020B0004020202020204" pitchFamily="34" charset="0"/>
                <a:ea typeface="+mn-lt"/>
                <a:cs typeface="+mn-lt"/>
              </a:rPr>
              <a:t>1000 x [1k; 2k; 5k; 10k; 25k] events x 5 with diff. seeds </a:t>
            </a:r>
          </a:p>
          <a:p>
            <a:r>
              <a:rPr lang="en-US" sz="1600" dirty="0">
                <a:solidFill>
                  <a:srgbClr val="006400"/>
                </a:solidFill>
                <a:latin typeface="Aptos" panose="020B0004020202020204" pitchFamily="34" charset="0"/>
                <a:ea typeface="+mn-lt"/>
                <a:cs typeface="+mn-lt"/>
                <a:sym typeface="Wingdings" panose="05000000000000000000" pitchFamily="2" charset="2"/>
              </a:rPr>
              <a:t> Analysis of </a:t>
            </a:r>
            <a:r>
              <a:rPr lang="en-US" sz="1600" b="1" dirty="0">
                <a:solidFill>
                  <a:srgbClr val="006400"/>
                </a:solidFill>
                <a:latin typeface="Aptos" panose="020B0004020202020204" pitchFamily="34" charset="0"/>
                <a:ea typeface="+mn-lt"/>
                <a:cs typeface="+mn-lt"/>
                <a:sym typeface="Wingdings" panose="05000000000000000000" pitchFamily="2" charset="2"/>
              </a:rPr>
              <a:t>systematic uncertainty </a:t>
            </a:r>
            <a:r>
              <a:rPr lang="en-US" sz="1600" dirty="0">
                <a:solidFill>
                  <a:srgbClr val="006400"/>
                </a:solidFill>
                <a:latin typeface="Aptos" panose="020B0004020202020204" pitchFamily="34" charset="0"/>
                <a:ea typeface="+mn-lt"/>
                <a:cs typeface="+mn-lt"/>
                <a:sym typeface="Wingdings" panose="05000000000000000000" pitchFamily="2" charset="2"/>
              </a:rPr>
              <a:t>of the model</a:t>
            </a:r>
            <a:endParaRPr lang="en-US" sz="1600" dirty="0">
              <a:solidFill>
                <a:srgbClr val="006400"/>
              </a:solidFill>
              <a:latin typeface="Aptos" panose="020B0004020202020204" pitchFamily="34" charset="0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512786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E6502-AD6A-2FCD-E1CD-7F38B4DFB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FB1CB-3020-3454-522C-0AC1F8D75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2" y="228600"/>
            <a:ext cx="9298518" cy="904875"/>
          </a:xfrm>
        </p:spPr>
        <p:txBody>
          <a:bodyPr>
            <a:normAutofit/>
          </a:bodyPr>
          <a:lstStyle/>
          <a:p>
            <a:r>
              <a:rPr lang="en-US" altLang="zh-CN" dirty="0"/>
              <a:t>Training and validation of the models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88D57E9A-C888-BA24-AC5E-1DDF2C4EC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B122E-75DF-495C-87F3-AE07E065F4B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781659-7935-5B10-0857-FCD03B6784AC}"/>
              </a:ext>
            </a:extLst>
          </p:cNvPr>
          <p:cNvSpPr txBox="1"/>
          <p:nvPr/>
        </p:nvSpPr>
        <p:spPr>
          <a:xfrm>
            <a:off x="546894" y="1242332"/>
            <a:ext cx="9766153" cy="19851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500" dirty="0">
                <a:solidFill>
                  <a:srgbClr val="000000"/>
                </a:solidFill>
                <a:latin typeface="Aptos" panose="020B0004020202020204" pitchFamily="34" charset="0"/>
                <a:cs typeface="Arial"/>
              </a:rPr>
              <a:t>For both models we use </a:t>
            </a:r>
            <a:r>
              <a:rPr lang="en-US" sz="1500" b="1" dirty="0" err="1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Arial" panose="020B0604020202020204"/>
              </a:rPr>
              <a:t>Kullback</a:t>
            </a:r>
            <a:r>
              <a:rPr lang="en-US" sz="1500" b="1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Arial" panose="020B0604020202020204"/>
              </a:rPr>
              <a:t>–</a:t>
            </a:r>
            <a:r>
              <a:rPr lang="en-US" sz="1500" b="1" dirty="0" err="1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Arial" panose="020B0604020202020204"/>
              </a:rPr>
              <a:t>Leibler</a:t>
            </a:r>
            <a:r>
              <a:rPr lang="en-US" sz="1500" b="1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Arial" panose="020B0604020202020204"/>
              </a:rPr>
              <a:t> divergence as the loss function</a:t>
            </a:r>
            <a:r>
              <a:rPr lang="en-US" sz="15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Arial" panose="020B0604020202020204"/>
              </a:rPr>
              <a:t> for training: </a:t>
            </a:r>
            <a:endParaRPr lang="en-US" sz="1500" dirty="0">
              <a:solidFill>
                <a:srgbClr val="000000"/>
              </a:solidFill>
              <a:latin typeface="Aptos" panose="020B0004020202020204" pitchFamily="34" charset="0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500" dirty="0">
                <a:solidFill>
                  <a:srgbClr val="000000"/>
                </a:solidFill>
                <a:latin typeface="Aptos" panose="020B0004020202020204" pitchFamily="34" charset="0"/>
                <a:cs typeface="Arial"/>
              </a:rPr>
              <a:t>As validation metrics we use p-norm distances between distributions' CDFs: </a:t>
            </a:r>
          </a:p>
          <a:p>
            <a:pPr lvl="1">
              <a:lnSpc>
                <a:spcPct val="200000"/>
              </a:lnSpc>
            </a:pPr>
            <a:r>
              <a:rPr lang="en-US" sz="1500" dirty="0">
                <a:solidFill>
                  <a:srgbClr val="000000"/>
                </a:solidFill>
                <a:latin typeface="Aptos" panose="020B0004020202020204" pitchFamily="34" charset="0"/>
                <a:cs typeface="Arial"/>
              </a:rPr>
              <a:t>  </a:t>
            </a:r>
          </a:p>
          <a:p>
            <a:pPr lvl="1">
              <a:lnSpc>
                <a:spcPct val="200000"/>
              </a:lnSpc>
            </a:pPr>
            <a:r>
              <a:rPr lang="en-US" sz="1500" dirty="0">
                <a:solidFill>
                  <a:srgbClr val="000000"/>
                </a:solidFill>
                <a:latin typeface="Aptos" panose="020B0004020202020204" pitchFamily="34" charset="0"/>
                <a:cs typeface="Arial"/>
              </a:rPr>
              <a:t>as it is applicable for both TEDE and NFDE cases</a:t>
            </a:r>
          </a:p>
          <a:p>
            <a:r>
              <a:rPr lang="en-US" dirty="0">
                <a:solidFill>
                  <a:srgbClr val="AF272F"/>
                </a:solidFill>
                <a:latin typeface="Aptos" panose="020B0004020202020204" pitchFamily="34" charset="0"/>
                <a:cs typeface="Arial"/>
              </a:rPr>
              <a:t> 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D6D234-D198-22EC-8B89-BA0825D819FB}"/>
              </a:ext>
            </a:extLst>
          </p:cNvPr>
          <p:cNvSpPr txBox="1"/>
          <p:nvPr/>
        </p:nvSpPr>
        <p:spPr>
          <a:xfrm>
            <a:off x="6033368" y="2011697"/>
            <a:ext cx="5602941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Arial"/>
              </a:rPr>
              <a:t>p = 1:</a:t>
            </a:r>
            <a:r>
              <a:rPr lang="en-US" sz="1400" i="1" dirty="0">
                <a:solidFill>
                  <a:srgbClr val="000000"/>
                </a:solidFill>
                <a:latin typeface="Aptos" panose="020B0004020202020204" pitchFamily="34" charset="0"/>
                <a:cs typeface="Arial"/>
              </a:rPr>
              <a:t> Wasserstein distance</a:t>
            </a:r>
          </a:p>
          <a:p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Arial"/>
              </a:rPr>
              <a:t>p = 2: </a:t>
            </a:r>
            <a:r>
              <a:rPr lang="en-US" sz="1400" b="1" i="1" dirty="0">
                <a:solidFill>
                  <a:srgbClr val="000000"/>
                </a:solidFill>
                <a:latin typeface="Aptos" panose="020B0004020202020204" pitchFamily="34" charset="0"/>
                <a:cs typeface="Arial"/>
              </a:rPr>
              <a:t>Cramer-von Mises distance</a:t>
            </a:r>
          </a:p>
          <a:p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Arial"/>
              </a:rPr>
              <a:t>p =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Arial" panose="020B0604020202020204"/>
              </a:rPr>
              <a:t>∞: </a:t>
            </a:r>
            <a:r>
              <a:rPr lang="en-US" sz="1400" i="1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Arial" panose="020B0604020202020204"/>
              </a:rPr>
              <a:t>Kolmogorov-Smirnov distance</a:t>
            </a:r>
            <a:endParaRPr lang="en-US" sz="1400" i="1" dirty="0">
              <a:solidFill>
                <a:srgbClr val="000000"/>
              </a:solidFill>
              <a:latin typeface="Aptos" panose="020B0004020202020204" pitchFamily="34" charset="0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C646DE-44DC-EB7D-68C6-FA52254A9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144" y="1922611"/>
            <a:ext cx="4042522" cy="6264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8F1442-53EA-BAB0-9D71-61D7B6005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96" y="3142091"/>
            <a:ext cx="11063943" cy="368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238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BBD85-EEF2-08F7-7C6D-CF1926D2F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1D8BC-72A5-9EEE-A6F3-92EF6213E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2" y="228600"/>
            <a:ext cx="9298518" cy="904875"/>
          </a:xfrm>
        </p:spPr>
        <p:txBody>
          <a:bodyPr>
            <a:normAutofit/>
          </a:bodyPr>
          <a:lstStyle/>
          <a:p>
            <a:r>
              <a:rPr lang="en-US" altLang="zh-CN" dirty="0"/>
              <a:t>Training and validation of the models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599F61AB-7B76-21A3-CEDC-6D5BF6BD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B122E-75DF-495C-87F3-AE07E065F4B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155D4A-7984-9F60-C7D4-1E00028A3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859" y="3062517"/>
            <a:ext cx="11345912" cy="37819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F1FBAD-DF8D-6F82-5B12-90A727A35DCE}"/>
              </a:ext>
            </a:extLst>
          </p:cNvPr>
          <p:cNvSpPr txBox="1"/>
          <p:nvPr/>
        </p:nvSpPr>
        <p:spPr>
          <a:xfrm>
            <a:off x="546894" y="1242332"/>
            <a:ext cx="9766153" cy="19851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500" dirty="0">
                <a:solidFill>
                  <a:srgbClr val="000000"/>
                </a:solidFill>
                <a:latin typeface="Aptos" panose="020B0004020202020204" pitchFamily="34" charset="0"/>
                <a:cs typeface="Arial"/>
              </a:rPr>
              <a:t>For both models we use </a:t>
            </a:r>
            <a:r>
              <a:rPr lang="en-US" sz="1500" b="1" dirty="0" err="1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Arial" panose="020B0604020202020204"/>
              </a:rPr>
              <a:t>Kullback</a:t>
            </a:r>
            <a:r>
              <a:rPr lang="en-US" sz="1500" b="1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Arial" panose="020B0604020202020204"/>
              </a:rPr>
              <a:t>–</a:t>
            </a:r>
            <a:r>
              <a:rPr lang="en-US" sz="1500" b="1" dirty="0" err="1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Arial" panose="020B0604020202020204"/>
              </a:rPr>
              <a:t>Leibler</a:t>
            </a:r>
            <a:r>
              <a:rPr lang="en-US" sz="1500" b="1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Arial" panose="020B0604020202020204"/>
              </a:rPr>
              <a:t> divergence as the loss function</a:t>
            </a:r>
            <a:r>
              <a:rPr lang="en-US" sz="15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Arial" panose="020B0604020202020204"/>
              </a:rPr>
              <a:t> for training: </a:t>
            </a:r>
            <a:endParaRPr lang="en-US" sz="1500" dirty="0">
              <a:solidFill>
                <a:srgbClr val="000000"/>
              </a:solidFill>
              <a:latin typeface="Aptos" panose="020B0004020202020204" pitchFamily="34" charset="0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500" dirty="0">
                <a:solidFill>
                  <a:srgbClr val="000000"/>
                </a:solidFill>
                <a:latin typeface="Aptos" panose="020B0004020202020204" pitchFamily="34" charset="0"/>
                <a:cs typeface="Arial"/>
              </a:rPr>
              <a:t>As validation metrics we use p-norm distances* between distributions' CDFs: </a:t>
            </a:r>
          </a:p>
          <a:p>
            <a:pPr lvl="1">
              <a:lnSpc>
                <a:spcPct val="200000"/>
              </a:lnSpc>
            </a:pPr>
            <a:r>
              <a:rPr lang="en-US" sz="1500" dirty="0">
                <a:solidFill>
                  <a:srgbClr val="000000"/>
                </a:solidFill>
                <a:latin typeface="Aptos" panose="020B0004020202020204" pitchFamily="34" charset="0"/>
                <a:cs typeface="Arial"/>
              </a:rPr>
              <a:t>  </a:t>
            </a:r>
          </a:p>
          <a:p>
            <a:pPr lvl="1">
              <a:lnSpc>
                <a:spcPct val="200000"/>
              </a:lnSpc>
            </a:pPr>
            <a:r>
              <a:rPr lang="en-US" sz="1500" dirty="0">
                <a:solidFill>
                  <a:srgbClr val="000000"/>
                </a:solidFill>
                <a:latin typeface="Aptos" panose="020B0004020202020204" pitchFamily="34" charset="0"/>
                <a:cs typeface="Arial"/>
              </a:rPr>
              <a:t>as it is applicable for both TEDE and NFDE cases</a:t>
            </a:r>
          </a:p>
          <a:p>
            <a:r>
              <a:rPr lang="en-US" dirty="0">
                <a:solidFill>
                  <a:srgbClr val="AF272F"/>
                </a:solidFill>
                <a:latin typeface="Aptos" panose="020B0004020202020204" pitchFamily="34" charset="0"/>
                <a:cs typeface="Arial"/>
              </a:rPr>
              <a:t> 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646BE9-E3DD-1264-3E11-625ADA6F4D97}"/>
              </a:ext>
            </a:extLst>
          </p:cNvPr>
          <p:cNvSpPr txBox="1"/>
          <p:nvPr/>
        </p:nvSpPr>
        <p:spPr>
          <a:xfrm>
            <a:off x="6033368" y="2011697"/>
            <a:ext cx="5602941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Arial"/>
              </a:rPr>
              <a:t>p = 1:</a:t>
            </a:r>
            <a:r>
              <a:rPr lang="en-US" sz="1400" i="1" dirty="0">
                <a:solidFill>
                  <a:srgbClr val="000000"/>
                </a:solidFill>
                <a:latin typeface="Aptos" panose="020B0004020202020204" pitchFamily="34" charset="0"/>
                <a:cs typeface="Arial"/>
              </a:rPr>
              <a:t> Wasserstein distance</a:t>
            </a:r>
          </a:p>
          <a:p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Arial"/>
              </a:rPr>
              <a:t>p = 2: </a:t>
            </a:r>
            <a:r>
              <a:rPr lang="en-US" sz="1400" b="1" i="1" dirty="0">
                <a:solidFill>
                  <a:srgbClr val="000000"/>
                </a:solidFill>
                <a:latin typeface="Aptos" panose="020B0004020202020204" pitchFamily="34" charset="0"/>
                <a:cs typeface="Arial"/>
              </a:rPr>
              <a:t>Cramer von Mises distance</a:t>
            </a:r>
          </a:p>
          <a:p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Arial"/>
              </a:rPr>
              <a:t>p =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Arial" panose="020B0604020202020204"/>
              </a:rPr>
              <a:t>∞: </a:t>
            </a:r>
            <a:r>
              <a:rPr lang="en-US" sz="1400" i="1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Arial" panose="020B0604020202020204"/>
              </a:rPr>
              <a:t>Kolmogorov-Smirnov distance</a:t>
            </a:r>
            <a:endParaRPr lang="en-US" sz="1400" i="1" dirty="0">
              <a:solidFill>
                <a:srgbClr val="000000"/>
              </a:solidFill>
              <a:latin typeface="Aptos" panose="020B0004020202020204" pitchFamily="34" charset="0"/>
              <a:cs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7FAFE9A-8232-A5F5-877E-B4A874363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144" y="1922611"/>
            <a:ext cx="4042522" cy="62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929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5FD04-E81E-E7C5-FC67-0E47AB3E8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C2A76-F8E7-7A36-1E3D-D36B67473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2" y="228600"/>
            <a:ext cx="5531553" cy="904875"/>
          </a:xfrm>
        </p:spPr>
        <p:txBody>
          <a:bodyPr>
            <a:normAutofit/>
          </a:bodyPr>
          <a:lstStyle/>
          <a:p>
            <a:r>
              <a:rPr lang="en-US" altLang="zh-CN" dirty="0"/>
              <a:t>Parameter estimation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5876B88E-E364-880B-5A34-A597A09CC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B122E-75DF-495C-87F3-AE07E065F4B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82306941-D72B-D254-0CB4-03934F6C292D}"/>
              </a:ext>
            </a:extLst>
          </p:cNvPr>
          <p:cNvSpPr txBox="1"/>
          <p:nvPr/>
        </p:nvSpPr>
        <p:spPr>
          <a:xfrm>
            <a:off x="588431" y="1133475"/>
            <a:ext cx="5932669" cy="29608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Example with NFDE:</a:t>
            </a: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b="1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Combined fit </a:t>
            </a:r>
            <a:r>
              <a:rPr lang="en-US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on all sources together</a:t>
            </a:r>
            <a:endParaRPr lang="en-US" b="1" dirty="0">
              <a:solidFill>
                <a:srgbClr val="000000"/>
              </a:solidFill>
              <a:latin typeface="Aptos"/>
              <a:ea typeface="+mn-lt"/>
              <a:cs typeface="Arial" panose="020B0604020202020204"/>
            </a:endParaRP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b="1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Cost function:</a:t>
            </a:r>
            <a:r>
              <a:rPr lang="en-US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 Extended unbinned likelihood</a:t>
            </a: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b="1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Optimizer: </a:t>
            </a:r>
            <a:r>
              <a:rPr lang="en-US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Nested Sampling (</a:t>
            </a:r>
            <a:r>
              <a:rPr lang="en-US" dirty="0" err="1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ultranest</a:t>
            </a:r>
            <a:r>
              <a:rPr lang="en-US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)*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Estimate the </a:t>
            </a:r>
            <a:r>
              <a:rPr lang="en-US" b="1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kB, </a:t>
            </a:r>
            <a:r>
              <a:rPr lang="en-US" b="1" dirty="0" err="1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fC</a:t>
            </a:r>
            <a:r>
              <a:rPr lang="en-US" b="1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, LY best parameters</a:t>
            </a:r>
            <a:endParaRPr lang="en-US" sz="2400" dirty="0">
              <a:solidFill>
                <a:srgbClr val="000000"/>
              </a:solidFill>
              <a:latin typeface="Aptos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Explores full phase space, </a:t>
            </a:r>
            <a:r>
              <a:rPr lang="en-US" b="1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provides full posterior</a:t>
            </a:r>
            <a:endParaRPr lang="en-US" dirty="0">
              <a:solidFill>
                <a:srgbClr val="000000"/>
              </a:solidFill>
              <a:latin typeface="Aptos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Shows correlations </a:t>
            </a:r>
            <a:r>
              <a:rPr lang="en-US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between the parameters</a:t>
            </a:r>
            <a:endParaRPr lang="en-US" dirty="0">
              <a:solidFill>
                <a:srgbClr val="000000"/>
              </a:solidFill>
              <a:latin typeface="Aptos"/>
              <a:cs typeface="Arial" panose="020B0604020202020204"/>
            </a:endParaRPr>
          </a:p>
        </p:txBody>
      </p:sp>
      <p:sp>
        <p:nvSpPr>
          <p:cNvPr id="9" name="Arrow: Left-Right 7">
            <a:extLst>
              <a:ext uri="{FF2B5EF4-FFF2-40B4-BE49-F238E27FC236}">
                <a16:creationId xmlns:a16="http://schemas.microsoft.com/office/drawing/2014/main" id="{0AEA644C-3383-C3A5-ACDC-16F549EF6E9A}"/>
              </a:ext>
            </a:extLst>
          </p:cNvPr>
          <p:cNvSpPr/>
          <p:nvPr/>
        </p:nvSpPr>
        <p:spPr>
          <a:xfrm>
            <a:off x="7282261" y="943858"/>
            <a:ext cx="3920434" cy="165652"/>
          </a:xfrm>
          <a:prstGeom prst="leftRightArrow">
            <a:avLst/>
          </a:prstGeom>
          <a:noFill/>
          <a:ln w="12700" cap="flat" cmpd="sng" algn="ctr">
            <a:solidFill>
              <a:srgbClr val="608FBE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41" name="Oval 13">
            <a:extLst>
              <a:ext uri="{FF2B5EF4-FFF2-40B4-BE49-F238E27FC236}">
                <a16:creationId xmlns:a16="http://schemas.microsoft.com/office/drawing/2014/main" id="{805E0CE6-9C9E-4325-E429-56B5DF09C68C}"/>
              </a:ext>
            </a:extLst>
          </p:cNvPr>
          <p:cNvSpPr/>
          <p:nvPr/>
        </p:nvSpPr>
        <p:spPr>
          <a:xfrm>
            <a:off x="7654979" y="921772"/>
            <a:ext cx="209826" cy="198782"/>
          </a:xfrm>
          <a:prstGeom prst="ellipse">
            <a:avLst/>
          </a:prstGeom>
          <a:solidFill>
            <a:srgbClr val="000000"/>
          </a:solidFill>
          <a:ln w="12700" cap="flat" cmpd="sng" algn="ctr">
            <a:solidFill>
              <a:srgbClr val="608FBE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42" name="Oval 14">
            <a:extLst>
              <a:ext uri="{FF2B5EF4-FFF2-40B4-BE49-F238E27FC236}">
                <a16:creationId xmlns:a16="http://schemas.microsoft.com/office/drawing/2014/main" id="{9B2146ED-3818-321C-6A03-7974D5949AAF}"/>
              </a:ext>
            </a:extLst>
          </p:cNvPr>
          <p:cNvSpPr/>
          <p:nvPr/>
        </p:nvSpPr>
        <p:spPr>
          <a:xfrm>
            <a:off x="10611431" y="921771"/>
            <a:ext cx="209826" cy="198782"/>
          </a:xfrm>
          <a:prstGeom prst="ellipse">
            <a:avLst/>
          </a:prstGeom>
          <a:solidFill>
            <a:srgbClr val="000000"/>
          </a:solidFill>
          <a:ln w="12700" cap="flat" cmpd="sng" algn="ctr">
            <a:solidFill>
              <a:srgbClr val="608FBE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43" name="Arrow: Left-Right 21">
            <a:extLst>
              <a:ext uri="{FF2B5EF4-FFF2-40B4-BE49-F238E27FC236}">
                <a16:creationId xmlns:a16="http://schemas.microsoft.com/office/drawing/2014/main" id="{70611FAC-3FA9-84A9-0C0C-00641307275C}"/>
              </a:ext>
            </a:extLst>
          </p:cNvPr>
          <p:cNvSpPr/>
          <p:nvPr/>
        </p:nvSpPr>
        <p:spPr>
          <a:xfrm>
            <a:off x="7289382" y="1592803"/>
            <a:ext cx="3920434" cy="165652"/>
          </a:xfrm>
          <a:prstGeom prst="leftRightArrow">
            <a:avLst/>
          </a:prstGeom>
          <a:noFill/>
          <a:ln w="12700" cap="flat" cmpd="sng" algn="ctr">
            <a:solidFill>
              <a:srgbClr val="608FBE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44" name="Oval 22">
            <a:extLst>
              <a:ext uri="{FF2B5EF4-FFF2-40B4-BE49-F238E27FC236}">
                <a16:creationId xmlns:a16="http://schemas.microsoft.com/office/drawing/2014/main" id="{A2956A1A-3990-DE20-C70E-7EE8DC774898}"/>
              </a:ext>
            </a:extLst>
          </p:cNvPr>
          <p:cNvSpPr/>
          <p:nvPr/>
        </p:nvSpPr>
        <p:spPr>
          <a:xfrm>
            <a:off x="7654979" y="1570717"/>
            <a:ext cx="209826" cy="198782"/>
          </a:xfrm>
          <a:prstGeom prst="ellipse">
            <a:avLst/>
          </a:prstGeom>
          <a:solidFill>
            <a:srgbClr val="000000"/>
          </a:solidFill>
          <a:ln w="12700" cap="flat" cmpd="sng" algn="ctr">
            <a:solidFill>
              <a:srgbClr val="608FBE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45" name="Oval 23">
            <a:extLst>
              <a:ext uri="{FF2B5EF4-FFF2-40B4-BE49-F238E27FC236}">
                <a16:creationId xmlns:a16="http://schemas.microsoft.com/office/drawing/2014/main" id="{61118B99-CD39-B343-75F1-FE392A2D7A65}"/>
              </a:ext>
            </a:extLst>
          </p:cNvPr>
          <p:cNvSpPr/>
          <p:nvPr/>
        </p:nvSpPr>
        <p:spPr>
          <a:xfrm>
            <a:off x="10611430" y="1570716"/>
            <a:ext cx="209826" cy="198782"/>
          </a:xfrm>
          <a:prstGeom prst="ellipse">
            <a:avLst/>
          </a:prstGeom>
          <a:solidFill>
            <a:srgbClr val="000000"/>
          </a:solidFill>
          <a:ln w="12700" cap="flat" cmpd="sng" algn="ctr">
            <a:solidFill>
              <a:srgbClr val="608FBE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46" name="Arrow: Left-Right 24">
            <a:extLst>
              <a:ext uri="{FF2B5EF4-FFF2-40B4-BE49-F238E27FC236}">
                <a16:creationId xmlns:a16="http://schemas.microsoft.com/office/drawing/2014/main" id="{3BC02D73-CD7A-BB15-BBEA-7459669BAB46}"/>
              </a:ext>
            </a:extLst>
          </p:cNvPr>
          <p:cNvSpPr/>
          <p:nvPr/>
        </p:nvSpPr>
        <p:spPr>
          <a:xfrm>
            <a:off x="7289382" y="2221357"/>
            <a:ext cx="3920434" cy="165652"/>
          </a:xfrm>
          <a:prstGeom prst="leftRightArrow">
            <a:avLst/>
          </a:prstGeom>
          <a:noFill/>
          <a:ln w="12700" cap="flat" cmpd="sng" algn="ctr">
            <a:solidFill>
              <a:srgbClr val="608FBE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47" name="Oval 25">
            <a:extLst>
              <a:ext uri="{FF2B5EF4-FFF2-40B4-BE49-F238E27FC236}">
                <a16:creationId xmlns:a16="http://schemas.microsoft.com/office/drawing/2014/main" id="{91D4E411-970B-F6B2-C11A-D53932BE5C47}"/>
              </a:ext>
            </a:extLst>
          </p:cNvPr>
          <p:cNvSpPr/>
          <p:nvPr/>
        </p:nvSpPr>
        <p:spPr>
          <a:xfrm>
            <a:off x="7654979" y="2207930"/>
            <a:ext cx="209826" cy="198782"/>
          </a:xfrm>
          <a:prstGeom prst="ellipse">
            <a:avLst/>
          </a:prstGeom>
          <a:solidFill>
            <a:srgbClr val="000000"/>
          </a:solidFill>
          <a:ln w="12700" cap="flat" cmpd="sng" algn="ctr">
            <a:solidFill>
              <a:srgbClr val="608FBE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48" name="Oval 26">
            <a:extLst>
              <a:ext uri="{FF2B5EF4-FFF2-40B4-BE49-F238E27FC236}">
                <a16:creationId xmlns:a16="http://schemas.microsoft.com/office/drawing/2014/main" id="{1B51D37F-5800-A530-36D6-E1B840B1AE02}"/>
              </a:ext>
            </a:extLst>
          </p:cNvPr>
          <p:cNvSpPr/>
          <p:nvPr/>
        </p:nvSpPr>
        <p:spPr>
          <a:xfrm>
            <a:off x="10611430" y="2207929"/>
            <a:ext cx="209826" cy="198782"/>
          </a:xfrm>
          <a:prstGeom prst="ellipse">
            <a:avLst/>
          </a:prstGeom>
          <a:solidFill>
            <a:srgbClr val="000000"/>
          </a:solidFill>
          <a:ln w="12700" cap="flat" cmpd="sng" algn="ctr">
            <a:solidFill>
              <a:srgbClr val="608FBE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7FEEB0F-E1B6-37AC-2A31-7E5D2946A16B}"/>
              </a:ext>
            </a:extLst>
          </p:cNvPr>
          <p:cNvSpPr txBox="1"/>
          <p:nvPr/>
        </p:nvSpPr>
        <p:spPr>
          <a:xfrm>
            <a:off x="7456668" y="575681"/>
            <a:ext cx="1501912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0000"/>
                </a:solidFill>
                <a:latin typeface="Arial" panose="020B0604020202020204"/>
                <a:cs typeface="Arial"/>
              </a:rPr>
              <a:t>9.6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94BC03B-0DDE-9C3B-532D-1711906995CC}"/>
              </a:ext>
            </a:extLst>
          </p:cNvPr>
          <p:cNvSpPr txBox="1"/>
          <p:nvPr/>
        </p:nvSpPr>
        <p:spPr>
          <a:xfrm>
            <a:off x="10414431" y="565653"/>
            <a:ext cx="80007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0000"/>
                </a:solidFill>
                <a:latin typeface="Arial" panose="020B0604020202020204"/>
                <a:cs typeface="Arial"/>
              </a:rPr>
              <a:t>10.5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4284F01-988C-C639-4B40-0CDCA1AD187A}"/>
              </a:ext>
            </a:extLst>
          </p:cNvPr>
          <p:cNvSpPr txBox="1"/>
          <p:nvPr/>
        </p:nvSpPr>
        <p:spPr>
          <a:xfrm>
            <a:off x="7496772" y="1217364"/>
            <a:ext cx="1501912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0000"/>
                </a:solidFill>
                <a:latin typeface="Arial" panose="020B0604020202020204"/>
                <a:cs typeface="Arial"/>
              </a:rPr>
              <a:t>0.200</a:t>
            </a:r>
            <a:endParaRPr lang="en-US" dirty="0">
              <a:solidFill>
                <a:srgbClr val="AF272F"/>
              </a:solidFill>
              <a:latin typeface="Arial" panose="020B0604020202020204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00420F8-F084-DEDA-917C-CCD9FC90F753}"/>
              </a:ext>
            </a:extLst>
          </p:cNvPr>
          <p:cNvSpPr txBox="1"/>
          <p:nvPr/>
        </p:nvSpPr>
        <p:spPr>
          <a:xfrm>
            <a:off x="10464561" y="1217364"/>
            <a:ext cx="1501912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0000"/>
                </a:solidFill>
                <a:latin typeface="Arial" panose="020B0604020202020204"/>
                <a:cs typeface="Arial"/>
              </a:rPr>
              <a:t>0.250</a:t>
            </a:r>
            <a:endParaRPr lang="en-US" dirty="0">
              <a:solidFill>
                <a:srgbClr val="AF272F"/>
              </a:solidFill>
              <a:latin typeface="Arial" panose="020B0604020202020204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140E2F2-0BFB-790F-49A1-27AC3AFC7794}"/>
              </a:ext>
            </a:extLst>
          </p:cNvPr>
          <p:cNvSpPr txBox="1"/>
          <p:nvPr/>
        </p:nvSpPr>
        <p:spPr>
          <a:xfrm>
            <a:off x="7351890" y="1889126"/>
            <a:ext cx="904846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0000"/>
                </a:solidFill>
                <a:latin typeface="Arial" panose="020B0604020202020204"/>
                <a:cs typeface="Arial"/>
              </a:rPr>
              <a:t>11600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47D59-84CB-5C3C-815C-310E0C3BF91F}"/>
              </a:ext>
            </a:extLst>
          </p:cNvPr>
          <p:cNvSpPr txBox="1"/>
          <p:nvPr/>
        </p:nvSpPr>
        <p:spPr>
          <a:xfrm>
            <a:off x="10324193" y="1899153"/>
            <a:ext cx="1501912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0000"/>
                </a:solidFill>
                <a:latin typeface="Arial" panose="020B0604020202020204"/>
                <a:cs typeface="Arial"/>
              </a:rPr>
              <a:t>11800</a:t>
            </a:r>
            <a:endParaRPr lang="en-US" dirty="0">
              <a:solidFill>
                <a:srgbClr val="AF272F"/>
              </a:solidFill>
              <a:latin typeface="Arial" panose="020B0604020202020204"/>
            </a:endParaRPr>
          </a:p>
        </p:txBody>
      </p:sp>
      <p:sp>
        <p:nvSpPr>
          <p:cNvPr id="55" name="Oval 42">
            <a:extLst>
              <a:ext uri="{FF2B5EF4-FFF2-40B4-BE49-F238E27FC236}">
                <a16:creationId xmlns:a16="http://schemas.microsoft.com/office/drawing/2014/main" id="{D06FF380-D374-FC7A-1979-7079C43EBD35}"/>
              </a:ext>
            </a:extLst>
          </p:cNvPr>
          <p:cNvSpPr/>
          <p:nvPr/>
        </p:nvSpPr>
        <p:spPr>
          <a:xfrm>
            <a:off x="9239329" y="921771"/>
            <a:ext cx="209826" cy="198782"/>
          </a:xfrm>
          <a:prstGeom prst="ellipse">
            <a:avLst/>
          </a:prstGeom>
          <a:solidFill>
            <a:srgbClr val="4C8C2B"/>
          </a:solidFill>
          <a:ln w="12700" cap="flat" cmpd="sng" algn="ctr">
            <a:solidFill>
              <a:srgbClr val="608FBE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56" name="Oval 43">
            <a:extLst>
              <a:ext uri="{FF2B5EF4-FFF2-40B4-BE49-F238E27FC236}">
                <a16:creationId xmlns:a16="http://schemas.microsoft.com/office/drawing/2014/main" id="{9B8317E0-6A61-23EA-FC52-E53B9ED39D4C}"/>
              </a:ext>
            </a:extLst>
          </p:cNvPr>
          <p:cNvSpPr/>
          <p:nvPr/>
        </p:nvSpPr>
        <p:spPr>
          <a:xfrm>
            <a:off x="9241334" y="1553929"/>
            <a:ext cx="209826" cy="198782"/>
          </a:xfrm>
          <a:prstGeom prst="ellipse">
            <a:avLst/>
          </a:prstGeom>
          <a:solidFill>
            <a:srgbClr val="4C8C2B"/>
          </a:solidFill>
          <a:ln w="12700" cap="flat" cmpd="sng" algn="ctr">
            <a:solidFill>
              <a:srgbClr val="608FBE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57" name="Oval 44">
            <a:extLst>
              <a:ext uri="{FF2B5EF4-FFF2-40B4-BE49-F238E27FC236}">
                <a16:creationId xmlns:a16="http://schemas.microsoft.com/office/drawing/2014/main" id="{5E7E91A9-9D89-7F18-A595-AB6543BC0EA9}"/>
              </a:ext>
            </a:extLst>
          </p:cNvPr>
          <p:cNvSpPr/>
          <p:nvPr/>
        </p:nvSpPr>
        <p:spPr>
          <a:xfrm>
            <a:off x="9238974" y="2184069"/>
            <a:ext cx="209826" cy="198782"/>
          </a:xfrm>
          <a:prstGeom prst="ellipse">
            <a:avLst/>
          </a:prstGeom>
          <a:solidFill>
            <a:srgbClr val="4C8C2B"/>
          </a:solidFill>
          <a:ln w="12700" cap="flat" cmpd="sng" algn="ctr">
            <a:solidFill>
              <a:srgbClr val="608FBE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rgbClr val="4C8C2B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91E65D6-B0A6-1008-C863-261EF82C9528}"/>
              </a:ext>
            </a:extLst>
          </p:cNvPr>
          <p:cNvSpPr txBox="1"/>
          <p:nvPr/>
        </p:nvSpPr>
        <p:spPr>
          <a:xfrm>
            <a:off x="8938612" y="1879601"/>
            <a:ext cx="895321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4C8C2B"/>
                </a:solidFill>
                <a:latin typeface="Arial" panose="020B0604020202020204"/>
                <a:cs typeface="Arial"/>
              </a:rPr>
              <a:t>11700</a:t>
            </a:r>
            <a:endParaRPr lang="en-US" dirty="0">
              <a:solidFill>
                <a:srgbClr val="AF272F"/>
              </a:solidFill>
              <a:latin typeface="Arial" panose="020B0604020202020204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C71F23B-06E5-8D48-224A-4B45805494A4}"/>
              </a:ext>
            </a:extLst>
          </p:cNvPr>
          <p:cNvSpPr txBox="1"/>
          <p:nvPr/>
        </p:nvSpPr>
        <p:spPr>
          <a:xfrm>
            <a:off x="8937049" y="1188787"/>
            <a:ext cx="800071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4C8C2B"/>
                </a:solidFill>
                <a:latin typeface="Arial" panose="020B0604020202020204"/>
                <a:cs typeface="Arial"/>
              </a:rPr>
              <a:t>0.225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123679A-577C-E079-46AC-59A90B033F17}"/>
              </a:ext>
            </a:extLst>
          </p:cNvPr>
          <p:cNvSpPr txBox="1"/>
          <p:nvPr/>
        </p:nvSpPr>
        <p:spPr>
          <a:xfrm>
            <a:off x="8980663" y="546100"/>
            <a:ext cx="800071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4C8C2B"/>
                </a:solidFill>
                <a:latin typeface="Arial" panose="020B0604020202020204"/>
                <a:cs typeface="Arial"/>
              </a:rPr>
              <a:t>10.05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32AACB6-EC3D-1B94-696B-F0960F9D3E66}"/>
              </a:ext>
            </a:extLst>
          </p:cNvPr>
          <p:cNvSpPr txBox="1"/>
          <p:nvPr/>
        </p:nvSpPr>
        <p:spPr>
          <a:xfrm>
            <a:off x="11329097" y="801146"/>
            <a:ext cx="57751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Avenir Next LT Pro Light"/>
              </a:rPr>
              <a:t>kB</a:t>
            </a:r>
            <a:endParaRPr lang="en-US" sz="2400" b="1">
              <a:solidFill>
                <a:srgbClr val="000000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32B8691-F637-EF4F-DDAF-EB8C9F33859B}"/>
              </a:ext>
            </a:extLst>
          </p:cNvPr>
          <p:cNvSpPr txBox="1"/>
          <p:nvPr/>
        </p:nvSpPr>
        <p:spPr>
          <a:xfrm>
            <a:off x="11331575" y="1450382"/>
            <a:ext cx="57751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err="1">
                <a:solidFill>
                  <a:srgbClr val="000000"/>
                </a:solidFill>
                <a:latin typeface="Avenir Next LT Pro Light"/>
              </a:rPr>
              <a:t>fC</a:t>
            </a:r>
            <a:endParaRPr lang="en-US" sz="2400" b="1" err="1">
              <a:solidFill>
                <a:srgbClr val="000000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1305766-E324-C861-0759-82587D76B076}"/>
              </a:ext>
            </a:extLst>
          </p:cNvPr>
          <p:cNvSpPr txBox="1"/>
          <p:nvPr/>
        </p:nvSpPr>
        <p:spPr>
          <a:xfrm>
            <a:off x="11338506" y="2055056"/>
            <a:ext cx="57751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Avenir Next LT Pro Light"/>
              </a:rPr>
              <a:t>LY</a:t>
            </a:r>
            <a:endParaRPr lang="en-US" sz="2400" b="1">
              <a:solidFill>
                <a:srgbClr val="000000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E2787C1-9A93-43DB-E674-4D7D6DA7FE74}"/>
              </a:ext>
            </a:extLst>
          </p:cNvPr>
          <p:cNvSpPr txBox="1"/>
          <p:nvPr/>
        </p:nvSpPr>
        <p:spPr>
          <a:xfrm>
            <a:off x="7183896" y="2679690"/>
            <a:ext cx="4524846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 dirty="0">
                <a:solidFill>
                  <a:srgbClr val="000000"/>
                </a:solidFill>
                <a:latin typeface="Aptos"/>
                <a:cs typeface="Arial"/>
              </a:rPr>
              <a:t>the testing dataset </a:t>
            </a:r>
            <a:r>
              <a:rPr lang="en-US" sz="1600" i="1" dirty="0">
                <a:solidFill>
                  <a:srgbClr val="474747"/>
                </a:solidFill>
                <a:latin typeface="Aptos"/>
                <a:cs typeface="Arial"/>
              </a:rPr>
              <a:t>№</a:t>
            </a:r>
            <a:r>
              <a:rPr lang="en-US" sz="1600" i="1" dirty="0">
                <a:solidFill>
                  <a:srgbClr val="000000"/>
                </a:solidFill>
                <a:latin typeface="Aptos"/>
                <a:cs typeface="Arial"/>
              </a:rPr>
              <a:t>1 point is between the points from the training dataset: </a:t>
            </a:r>
            <a:r>
              <a:rPr lang="en-US" sz="1600" b="1" i="1" dirty="0">
                <a:solidFill>
                  <a:srgbClr val="000000"/>
                </a:solidFill>
                <a:latin typeface="Aptos"/>
                <a:cs typeface="Arial"/>
              </a:rPr>
              <a:t>interpolation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7" name="Рукописный ввод 2">
                <a:extLst>
                  <a:ext uri="{FF2B5EF4-FFF2-40B4-BE49-F238E27FC236}">
                    <a16:creationId xmlns:a16="http://schemas.microsoft.com/office/drawing/2014/main" id="{FFF454AB-70EF-B39F-280C-4155E8FCD0FD}"/>
                  </a:ext>
                </a:extLst>
              </p14:cNvPr>
              <p14:cNvContentPartPr/>
              <p14:nvPr/>
            </p14:nvContentPartPr>
            <p14:xfrm>
              <a:off x="7689631" y="339031"/>
              <a:ext cx="308068" cy="242491"/>
            </p14:xfrm>
          </p:contentPart>
        </mc:Choice>
        <mc:Fallback xmlns="">
          <p:pic>
            <p:nvPicPr>
              <p:cNvPr id="67" name="Рукописный ввод 2">
                <a:extLst>
                  <a:ext uri="{FF2B5EF4-FFF2-40B4-BE49-F238E27FC236}">
                    <a16:creationId xmlns:a16="http://schemas.microsoft.com/office/drawing/2014/main" id="{FFF454AB-70EF-B39F-280C-4155E8FCD0F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71657" y="321069"/>
                <a:ext cx="343656" cy="2780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8" name="Рукописный ввод 3">
                <a:extLst>
                  <a:ext uri="{FF2B5EF4-FFF2-40B4-BE49-F238E27FC236}">
                    <a16:creationId xmlns:a16="http://schemas.microsoft.com/office/drawing/2014/main" id="{5761DFB8-4109-8F08-A13B-3561B43CE50B}"/>
                  </a:ext>
                </a:extLst>
              </p14:cNvPr>
              <p14:cNvContentPartPr/>
              <p14:nvPr/>
            </p14:nvContentPartPr>
            <p14:xfrm>
              <a:off x="10359900" y="348557"/>
              <a:ext cx="219284" cy="236566"/>
            </p14:xfrm>
          </p:contentPart>
        </mc:Choice>
        <mc:Fallback xmlns="">
          <p:pic>
            <p:nvPicPr>
              <p:cNvPr id="68" name="Рукописный ввод 3">
                <a:extLst>
                  <a:ext uri="{FF2B5EF4-FFF2-40B4-BE49-F238E27FC236}">
                    <a16:creationId xmlns:a16="http://schemas.microsoft.com/office/drawing/2014/main" id="{5761DFB8-4109-8F08-A13B-3561B43CE50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341955" y="330608"/>
                <a:ext cx="254814" cy="272105"/>
              </a:xfrm>
              <a:prstGeom prst="rect">
                <a:avLst/>
              </a:prstGeom>
            </p:spPr>
          </p:pic>
        </mc:Fallback>
      </mc:AlternateContent>
      <p:sp>
        <p:nvSpPr>
          <p:cNvPr id="69" name="TextBox 68">
            <a:extLst>
              <a:ext uri="{FF2B5EF4-FFF2-40B4-BE49-F238E27FC236}">
                <a16:creationId xmlns:a16="http://schemas.microsoft.com/office/drawing/2014/main" id="{D7FB4D4E-B631-C4D5-1D69-1EA11EE1D270}"/>
              </a:ext>
            </a:extLst>
          </p:cNvPr>
          <p:cNvSpPr txBox="1"/>
          <p:nvPr/>
        </p:nvSpPr>
        <p:spPr>
          <a:xfrm>
            <a:off x="8344583" y="82888"/>
            <a:ext cx="373579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training points</a:t>
            </a:r>
            <a:endParaRPr lang="en-US">
              <a:solidFill>
                <a:srgbClr val="000000"/>
              </a:solidFill>
              <a:latin typeface="Aptos"/>
              <a:cs typeface="Arial"/>
            </a:endParaRPr>
          </a:p>
        </p:txBody>
      </p:sp>
      <p:sp>
        <p:nvSpPr>
          <p:cNvPr id="70" name="Стрелка: вверх 8">
            <a:extLst>
              <a:ext uri="{FF2B5EF4-FFF2-40B4-BE49-F238E27FC236}">
                <a16:creationId xmlns:a16="http://schemas.microsoft.com/office/drawing/2014/main" id="{A4BEAE66-C0E1-F493-B0D6-A5FC61892308}"/>
              </a:ext>
            </a:extLst>
          </p:cNvPr>
          <p:cNvSpPr/>
          <p:nvPr/>
        </p:nvSpPr>
        <p:spPr>
          <a:xfrm>
            <a:off x="9241903" y="2475360"/>
            <a:ext cx="204416" cy="172125"/>
          </a:xfrm>
          <a:prstGeom prst="upArrow">
            <a:avLst/>
          </a:prstGeom>
          <a:solidFill>
            <a:srgbClr val="4C8C2B"/>
          </a:solidFill>
          <a:ln w="12700" cap="flat" cmpd="sng" algn="ctr">
            <a:solidFill>
              <a:srgbClr val="608FBE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29A2FB-D99F-4CB6-0801-F11EB14503D3}"/>
              </a:ext>
            </a:extLst>
          </p:cNvPr>
          <p:cNvSpPr txBox="1"/>
          <p:nvPr/>
        </p:nvSpPr>
        <p:spPr>
          <a:xfrm>
            <a:off x="28954" y="6638284"/>
            <a:ext cx="6877658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rgbClr val="000000"/>
                </a:solidFill>
                <a:latin typeface="Avenir Next LT Pro Light Bold"/>
                <a:cs typeface="Arial"/>
              </a:rPr>
              <a:t>*all fits performed with Minuit, MCMC (emcee), Nested Sampling (</a:t>
            </a:r>
            <a:r>
              <a:rPr lang="en-US" sz="1050" dirty="0" err="1">
                <a:solidFill>
                  <a:srgbClr val="000000"/>
                </a:solidFill>
                <a:latin typeface="Avenir Next LT Pro Light Bold"/>
                <a:cs typeface="Arial"/>
              </a:rPr>
              <a:t>ultranest</a:t>
            </a:r>
            <a:r>
              <a:rPr lang="en-US" sz="1050" dirty="0">
                <a:solidFill>
                  <a:srgbClr val="000000"/>
                </a:solidFill>
                <a:latin typeface="Avenir Next LT Pro Light Bold"/>
                <a:cs typeface="Arial"/>
              </a:rPr>
              <a:t>) </a:t>
            </a:r>
            <a:r>
              <a:rPr lang="en-US" sz="1050" dirty="0">
                <a:solidFill>
                  <a:srgbClr val="000000"/>
                </a:solidFill>
                <a:latin typeface="Avenir Next LT Pro Light Bold"/>
                <a:cs typeface="Arial"/>
                <a:sym typeface="Wingdings" panose="05000000000000000000" pitchFamily="2" charset="2"/>
              </a:rPr>
              <a:t> consistent results</a:t>
            </a:r>
            <a:endParaRPr lang="ru-RU" sz="1050" dirty="0">
              <a:solidFill>
                <a:srgbClr val="000000"/>
              </a:solidFill>
              <a:latin typeface="Avenir Next LT Pro Light Bold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96241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29A22-5DC3-F5FA-1432-B55C1964C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09651-A9F2-3473-C088-8F26A8FAD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2" y="228600"/>
            <a:ext cx="5531553" cy="904875"/>
          </a:xfrm>
        </p:spPr>
        <p:txBody>
          <a:bodyPr>
            <a:normAutofit/>
          </a:bodyPr>
          <a:lstStyle/>
          <a:p>
            <a:r>
              <a:rPr lang="en-US" altLang="zh-CN" dirty="0"/>
              <a:t>Parameter estimation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7676AA39-3285-72C8-FA84-45B290CFC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B122E-75DF-495C-87F3-AE07E065F4B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CCDACC-FB38-1F16-D5B3-0137A531F53E}"/>
              </a:ext>
            </a:extLst>
          </p:cNvPr>
          <p:cNvSpPr txBox="1"/>
          <p:nvPr/>
        </p:nvSpPr>
        <p:spPr>
          <a:xfrm>
            <a:off x="28954" y="6638284"/>
            <a:ext cx="6877658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rgbClr val="000000"/>
                </a:solidFill>
                <a:latin typeface="Avenir Next LT Pro Light Bold"/>
                <a:cs typeface="Arial"/>
              </a:rPr>
              <a:t>*all fits performed with Minuit, MCMC (emcee), Nested Sampling (</a:t>
            </a:r>
            <a:r>
              <a:rPr lang="en-US" sz="1050" dirty="0" err="1">
                <a:solidFill>
                  <a:srgbClr val="000000"/>
                </a:solidFill>
                <a:latin typeface="Avenir Next LT Pro Light Bold"/>
                <a:cs typeface="Arial"/>
              </a:rPr>
              <a:t>ultranest</a:t>
            </a:r>
            <a:r>
              <a:rPr lang="en-US" sz="1050" dirty="0">
                <a:solidFill>
                  <a:srgbClr val="000000"/>
                </a:solidFill>
                <a:latin typeface="Avenir Next LT Pro Light Bold"/>
                <a:cs typeface="Arial"/>
              </a:rPr>
              <a:t>) </a:t>
            </a:r>
            <a:r>
              <a:rPr lang="en-US" sz="1050" dirty="0">
                <a:solidFill>
                  <a:srgbClr val="000000"/>
                </a:solidFill>
                <a:latin typeface="Avenir Next LT Pro Light Bold"/>
                <a:cs typeface="Arial"/>
                <a:sym typeface="Wingdings" panose="05000000000000000000" pitchFamily="2" charset="2"/>
              </a:rPr>
              <a:t> consistent results</a:t>
            </a:r>
            <a:endParaRPr lang="ru-RU" sz="1050" dirty="0">
              <a:solidFill>
                <a:srgbClr val="000000"/>
              </a:solidFill>
              <a:latin typeface="Avenir Next LT Pro Light Bold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13D31B-A060-0DE5-70A9-1EC34EC1608B}"/>
              </a:ext>
            </a:extLst>
          </p:cNvPr>
          <p:cNvSpPr txBox="1"/>
          <p:nvPr/>
        </p:nvSpPr>
        <p:spPr>
          <a:xfrm>
            <a:off x="1527267" y="5569074"/>
            <a:ext cx="499383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Model </a:t>
            </a:r>
            <a:r>
              <a:rPr lang="en-US" sz="2000" b="1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interpolation</a:t>
            </a:r>
            <a:r>
              <a:rPr lang="en-US" sz="2000" b="1" dirty="0">
                <a:solidFill>
                  <a:srgbClr val="AF272F"/>
                </a:solidFill>
                <a:latin typeface="Aptos"/>
                <a:ea typeface="+mn-lt"/>
                <a:cs typeface="Arial" panose="020B0604020202020204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ptos"/>
                <a:ea typeface="+mn-lt"/>
                <a:cs typeface="Arial"/>
              </a:rPr>
              <a:t>s</a:t>
            </a:r>
            <a:r>
              <a:rPr lang="en-US" sz="2000" dirty="0">
                <a:solidFill>
                  <a:srgbClr val="000000"/>
                </a:solidFill>
                <a:latin typeface="Aptos"/>
                <a:cs typeface="Arial"/>
              </a:rPr>
              <a:t>mooth and denoised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6B3EB1-B871-B202-E6D2-8D7EE8E5D3E5}"/>
              </a:ext>
            </a:extLst>
          </p:cNvPr>
          <p:cNvSpPr txBox="1"/>
          <p:nvPr/>
        </p:nvSpPr>
        <p:spPr>
          <a:xfrm>
            <a:off x="1527267" y="4763450"/>
            <a:ext cx="459271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ptos"/>
                <a:cs typeface="Arial"/>
              </a:rPr>
              <a:t>Model provides </a:t>
            </a:r>
            <a:r>
              <a:rPr lang="en-US" sz="2000" dirty="0" err="1">
                <a:solidFill>
                  <a:srgbClr val="000000"/>
                </a:solidFill>
                <a:latin typeface="Aptos"/>
                <a:cs typeface="Arial"/>
              </a:rPr>
              <a:t>spctra</a:t>
            </a:r>
            <a:r>
              <a:rPr lang="en-US" sz="2000" dirty="0">
                <a:solidFill>
                  <a:srgbClr val="000000"/>
                </a:solidFill>
                <a:latin typeface="Aptos"/>
                <a:cs typeface="Arial"/>
              </a:rPr>
              <a:t> estimates</a:t>
            </a:r>
            <a:r>
              <a:rPr lang="en-US" sz="2000" dirty="0">
                <a:solidFill>
                  <a:srgbClr val="AF272F"/>
                </a:solidFill>
                <a:latin typeface="Aptos"/>
                <a:cs typeface="Arial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ptos"/>
                <a:cs typeface="Arial"/>
              </a:rPr>
              <a:t>for </a:t>
            </a:r>
            <a:r>
              <a:rPr lang="en-US" sz="2000" b="1" i="1" dirty="0">
                <a:solidFill>
                  <a:srgbClr val="000000"/>
                </a:solidFill>
                <a:latin typeface="Aptos"/>
                <a:cs typeface="Arial"/>
              </a:rPr>
              <a:t>any continuous </a:t>
            </a:r>
            <a:r>
              <a:rPr lang="en-US" sz="2000" dirty="0">
                <a:solidFill>
                  <a:srgbClr val="000000"/>
                </a:solidFill>
                <a:latin typeface="Aptos"/>
                <a:cs typeface="Arial"/>
              </a:rPr>
              <a:t>values of the parameters​</a:t>
            </a:r>
            <a:endParaRPr lang="en-US" sz="2000" dirty="0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14" name="Picture 13" descr="A graph of a number of electrons&#10;&#10;Description automatically generated">
            <a:extLst>
              <a:ext uri="{FF2B5EF4-FFF2-40B4-BE49-F238E27FC236}">
                <a16:creationId xmlns:a16="http://schemas.microsoft.com/office/drawing/2014/main" id="{EFDAB7DE-631A-665C-80F4-5DD64300F7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561"/>
          <a:stretch>
            <a:fillRect/>
          </a:stretch>
        </p:blipFill>
        <p:spPr>
          <a:xfrm>
            <a:off x="6731000" y="3070866"/>
            <a:ext cx="5174900" cy="379716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001D4E5-0062-A56C-5865-E73A284838B5}"/>
                  </a:ext>
                </a:extLst>
              </p14:cNvPr>
              <p14:cNvContentPartPr/>
              <p14:nvPr/>
            </p14:nvContentPartPr>
            <p14:xfrm rot="7200000">
              <a:off x="8659862" y="2942502"/>
              <a:ext cx="1179476" cy="565606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001D4E5-0062-A56C-5865-E73A284838B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rot="7200000">
                <a:off x="8641871" y="2924512"/>
                <a:ext cx="1215098" cy="601226"/>
              </a:xfrm>
              <a:prstGeom prst="rect">
                <a:avLst/>
              </a:prstGeom>
            </p:spPr>
          </p:pic>
        </mc:Fallback>
      </mc:AlternateContent>
      <p:sp>
        <p:nvSpPr>
          <p:cNvPr id="5" name="Arrow: Left-Right 7">
            <a:extLst>
              <a:ext uri="{FF2B5EF4-FFF2-40B4-BE49-F238E27FC236}">
                <a16:creationId xmlns:a16="http://schemas.microsoft.com/office/drawing/2014/main" id="{1B140204-828D-7281-B2E0-D6896C3A1D09}"/>
              </a:ext>
            </a:extLst>
          </p:cNvPr>
          <p:cNvSpPr/>
          <p:nvPr/>
        </p:nvSpPr>
        <p:spPr>
          <a:xfrm>
            <a:off x="7282261" y="943858"/>
            <a:ext cx="3920434" cy="165652"/>
          </a:xfrm>
          <a:prstGeom prst="leftRightArrow">
            <a:avLst/>
          </a:prstGeom>
          <a:noFill/>
          <a:ln w="12700" cap="flat" cmpd="sng" algn="ctr">
            <a:solidFill>
              <a:srgbClr val="608FBE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7" name="Oval 13">
            <a:extLst>
              <a:ext uri="{FF2B5EF4-FFF2-40B4-BE49-F238E27FC236}">
                <a16:creationId xmlns:a16="http://schemas.microsoft.com/office/drawing/2014/main" id="{C3D5749B-95A5-0895-80EC-D07AD7C26EEA}"/>
              </a:ext>
            </a:extLst>
          </p:cNvPr>
          <p:cNvSpPr/>
          <p:nvPr/>
        </p:nvSpPr>
        <p:spPr>
          <a:xfrm>
            <a:off x="7654979" y="921772"/>
            <a:ext cx="209826" cy="198782"/>
          </a:xfrm>
          <a:prstGeom prst="ellipse">
            <a:avLst/>
          </a:prstGeom>
          <a:solidFill>
            <a:srgbClr val="000000"/>
          </a:solidFill>
          <a:ln w="12700" cap="flat" cmpd="sng" algn="ctr">
            <a:solidFill>
              <a:srgbClr val="608FBE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8" name="Oval 14">
            <a:extLst>
              <a:ext uri="{FF2B5EF4-FFF2-40B4-BE49-F238E27FC236}">
                <a16:creationId xmlns:a16="http://schemas.microsoft.com/office/drawing/2014/main" id="{FF7F167D-75CD-131B-6E41-F02020D9EC5E}"/>
              </a:ext>
            </a:extLst>
          </p:cNvPr>
          <p:cNvSpPr/>
          <p:nvPr/>
        </p:nvSpPr>
        <p:spPr>
          <a:xfrm>
            <a:off x="10611431" y="921771"/>
            <a:ext cx="209826" cy="198782"/>
          </a:xfrm>
          <a:prstGeom prst="ellipse">
            <a:avLst/>
          </a:prstGeom>
          <a:solidFill>
            <a:srgbClr val="000000"/>
          </a:solidFill>
          <a:ln w="12700" cap="flat" cmpd="sng" algn="ctr">
            <a:solidFill>
              <a:srgbClr val="608FBE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12" name="Arrow: Left-Right 21">
            <a:extLst>
              <a:ext uri="{FF2B5EF4-FFF2-40B4-BE49-F238E27FC236}">
                <a16:creationId xmlns:a16="http://schemas.microsoft.com/office/drawing/2014/main" id="{D059DAE0-64E8-B1DD-975D-97306B27D046}"/>
              </a:ext>
            </a:extLst>
          </p:cNvPr>
          <p:cNvSpPr/>
          <p:nvPr/>
        </p:nvSpPr>
        <p:spPr>
          <a:xfrm>
            <a:off x="7289382" y="1592803"/>
            <a:ext cx="3920434" cy="165652"/>
          </a:xfrm>
          <a:prstGeom prst="leftRightArrow">
            <a:avLst/>
          </a:prstGeom>
          <a:noFill/>
          <a:ln w="12700" cap="flat" cmpd="sng" algn="ctr">
            <a:solidFill>
              <a:srgbClr val="608FBE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16" name="Oval 22">
            <a:extLst>
              <a:ext uri="{FF2B5EF4-FFF2-40B4-BE49-F238E27FC236}">
                <a16:creationId xmlns:a16="http://schemas.microsoft.com/office/drawing/2014/main" id="{679DBECC-DDA9-3658-6487-66D8C8782DFE}"/>
              </a:ext>
            </a:extLst>
          </p:cNvPr>
          <p:cNvSpPr/>
          <p:nvPr/>
        </p:nvSpPr>
        <p:spPr>
          <a:xfrm>
            <a:off x="7654979" y="1570717"/>
            <a:ext cx="209826" cy="198782"/>
          </a:xfrm>
          <a:prstGeom prst="ellipse">
            <a:avLst/>
          </a:prstGeom>
          <a:solidFill>
            <a:srgbClr val="000000"/>
          </a:solidFill>
          <a:ln w="12700" cap="flat" cmpd="sng" algn="ctr">
            <a:solidFill>
              <a:srgbClr val="608FBE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17" name="Oval 23">
            <a:extLst>
              <a:ext uri="{FF2B5EF4-FFF2-40B4-BE49-F238E27FC236}">
                <a16:creationId xmlns:a16="http://schemas.microsoft.com/office/drawing/2014/main" id="{62E086A8-1714-91C5-FBDB-7EA943951CD0}"/>
              </a:ext>
            </a:extLst>
          </p:cNvPr>
          <p:cNvSpPr/>
          <p:nvPr/>
        </p:nvSpPr>
        <p:spPr>
          <a:xfrm>
            <a:off x="10611430" y="1570716"/>
            <a:ext cx="209826" cy="198782"/>
          </a:xfrm>
          <a:prstGeom prst="ellipse">
            <a:avLst/>
          </a:prstGeom>
          <a:solidFill>
            <a:srgbClr val="000000"/>
          </a:solidFill>
          <a:ln w="12700" cap="flat" cmpd="sng" algn="ctr">
            <a:solidFill>
              <a:srgbClr val="608FBE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18" name="Arrow: Left-Right 24">
            <a:extLst>
              <a:ext uri="{FF2B5EF4-FFF2-40B4-BE49-F238E27FC236}">
                <a16:creationId xmlns:a16="http://schemas.microsoft.com/office/drawing/2014/main" id="{374264FB-8726-DFD9-895A-BC13CA359A59}"/>
              </a:ext>
            </a:extLst>
          </p:cNvPr>
          <p:cNvSpPr/>
          <p:nvPr/>
        </p:nvSpPr>
        <p:spPr>
          <a:xfrm>
            <a:off x="7289382" y="2221357"/>
            <a:ext cx="3920434" cy="165652"/>
          </a:xfrm>
          <a:prstGeom prst="leftRightArrow">
            <a:avLst/>
          </a:prstGeom>
          <a:noFill/>
          <a:ln w="12700" cap="flat" cmpd="sng" algn="ctr">
            <a:solidFill>
              <a:srgbClr val="608FBE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19" name="Oval 25">
            <a:extLst>
              <a:ext uri="{FF2B5EF4-FFF2-40B4-BE49-F238E27FC236}">
                <a16:creationId xmlns:a16="http://schemas.microsoft.com/office/drawing/2014/main" id="{39025D70-4CA0-DFA0-1DE5-E68E3F7C1B53}"/>
              </a:ext>
            </a:extLst>
          </p:cNvPr>
          <p:cNvSpPr/>
          <p:nvPr/>
        </p:nvSpPr>
        <p:spPr>
          <a:xfrm>
            <a:off x="7654979" y="2207930"/>
            <a:ext cx="209826" cy="198782"/>
          </a:xfrm>
          <a:prstGeom prst="ellipse">
            <a:avLst/>
          </a:prstGeom>
          <a:solidFill>
            <a:srgbClr val="000000"/>
          </a:solidFill>
          <a:ln w="12700" cap="flat" cmpd="sng" algn="ctr">
            <a:solidFill>
              <a:srgbClr val="608FBE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20" name="Oval 26">
            <a:extLst>
              <a:ext uri="{FF2B5EF4-FFF2-40B4-BE49-F238E27FC236}">
                <a16:creationId xmlns:a16="http://schemas.microsoft.com/office/drawing/2014/main" id="{696339F4-B700-5877-18F2-C3E3E1315E75}"/>
              </a:ext>
            </a:extLst>
          </p:cNvPr>
          <p:cNvSpPr/>
          <p:nvPr/>
        </p:nvSpPr>
        <p:spPr>
          <a:xfrm>
            <a:off x="10611430" y="2207929"/>
            <a:ext cx="209826" cy="198782"/>
          </a:xfrm>
          <a:prstGeom prst="ellipse">
            <a:avLst/>
          </a:prstGeom>
          <a:solidFill>
            <a:srgbClr val="000000"/>
          </a:solidFill>
          <a:ln w="12700" cap="flat" cmpd="sng" algn="ctr">
            <a:solidFill>
              <a:srgbClr val="608FBE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D8D91F-7A84-3817-C786-38D083991916}"/>
              </a:ext>
            </a:extLst>
          </p:cNvPr>
          <p:cNvSpPr txBox="1"/>
          <p:nvPr/>
        </p:nvSpPr>
        <p:spPr>
          <a:xfrm>
            <a:off x="7456668" y="575681"/>
            <a:ext cx="1501912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0000"/>
                </a:solidFill>
                <a:latin typeface="Arial" panose="020B0604020202020204"/>
                <a:cs typeface="Arial"/>
              </a:rPr>
              <a:t>9.6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985CC4-A668-336C-8EC8-F203E7497F3D}"/>
              </a:ext>
            </a:extLst>
          </p:cNvPr>
          <p:cNvSpPr txBox="1"/>
          <p:nvPr/>
        </p:nvSpPr>
        <p:spPr>
          <a:xfrm>
            <a:off x="10414431" y="565653"/>
            <a:ext cx="80007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0000"/>
                </a:solidFill>
                <a:latin typeface="Arial" panose="020B0604020202020204"/>
                <a:cs typeface="Arial"/>
              </a:rPr>
              <a:t>10.5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E8B29F-D346-62B2-A674-A8A97956F070}"/>
              </a:ext>
            </a:extLst>
          </p:cNvPr>
          <p:cNvSpPr txBox="1"/>
          <p:nvPr/>
        </p:nvSpPr>
        <p:spPr>
          <a:xfrm>
            <a:off x="7496772" y="1217364"/>
            <a:ext cx="1501912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0000"/>
                </a:solidFill>
                <a:latin typeface="Arial" panose="020B0604020202020204"/>
                <a:cs typeface="Arial"/>
              </a:rPr>
              <a:t>0.200</a:t>
            </a:r>
            <a:endParaRPr lang="en-US" dirty="0">
              <a:solidFill>
                <a:srgbClr val="AF272F"/>
              </a:solidFill>
              <a:latin typeface="Arial" panose="020B060402020202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33C92C9-49D6-66A2-BB40-005423F02124}"/>
              </a:ext>
            </a:extLst>
          </p:cNvPr>
          <p:cNvSpPr txBox="1"/>
          <p:nvPr/>
        </p:nvSpPr>
        <p:spPr>
          <a:xfrm>
            <a:off x="10464561" y="1217364"/>
            <a:ext cx="1501912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0000"/>
                </a:solidFill>
                <a:latin typeface="Arial" panose="020B0604020202020204"/>
                <a:cs typeface="Arial"/>
              </a:rPr>
              <a:t>0.250</a:t>
            </a:r>
            <a:endParaRPr lang="en-US" dirty="0">
              <a:solidFill>
                <a:srgbClr val="AF272F"/>
              </a:solidFill>
              <a:latin typeface="Arial" panose="020B060402020202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6947BA-9971-C246-D400-373EF6D7020D}"/>
              </a:ext>
            </a:extLst>
          </p:cNvPr>
          <p:cNvSpPr txBox="1"/>
          <p:nvPr/>
        </p:nvSpPr>
        <p:spPr>
          <a:xfrm>
            <a:off x="7351890" y="1889126"/>
            <a:ext cx="904846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0000"/>
                </a:solidFill>
                <a:latin typeface="Arial" panose="020B0604020202020204"/>
                <a:cs typeface="Arial"/>
              </a:rPr>
              <a:t>11600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5CD8EB-7D3E-6320-64AD-F38CC3579785}"/>
              </a:ext>
            </a:extLst>
          </p:cNvPr>
          <p:cNvSpPr txBox="1"/>
          <p:nvPr/>
        </p:nvSpPr>
        <p:spPr>
          <a:xfrm>
            <a:off x="10324193" y="1899153"/>
            <a:ext cx="1501912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0000"/>
                </a:solidFill>
                <a:latin typeface="Arial" panose="020B0604020202020204"/>
                <a:cs typeface="Arial"/>
              </a:rPr>
              <a:t>11800</a:t>
            </a:r>
            <a:endParaRPr lang="en-US" dirty="0">
              <a:solidFill>
                <a:srgbClr val="AF272F"/>
              </a:solidFill>
              <a:latin typeface="Arial" panose="020B0604020202020204"/>
            </a:endParaRPr>
          </a:p>
        </p:txBody>
      </p:sp>
      <p:sp>
        <p:nvSpPr>
          <p:cNvPr id="27" name="Oval 42">
            <a:extLst>
              <a:ext uri="{FF2B5EF4-FFF2-40B4-BE49-F238E27FC236}">
                <a16:creationId xmlns:a16="http://schemas.microsoft.com/office/drawing/2014/main" id="{EEC22F62-6DD7-30CD-EF97-754CDF139097}"/>
              </a:ext>
            </a:extLst>
          </p:cNvPr>
          <p:cNvSpPr/>
          <p:nvPr/>
        </p:nvSpPr>
        <p:spPr>
          <a:xfrm>
            <a:off x="9239329" y="921771"/>
            <a:ext cx="209826" cy="198782"/>
          </a:xfrm>
          <a:prstGeom prst="ellipse">
            <a:avLst/>
          </a:prstGeom>
          <a:solidFill>
            <a:srgbClr val="4C8C2B"/>
          </a:solidFill>
          <a:ln w="12700" cap="flat" cmpd="sng" algn="ctr">
            <a:solidFill>
              <a:srgbClr val="608FBE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28" name="Oval 43">
            <a:extLst>
              <a:ext uri="{FF2B5EF4-FFF2-40B4-BE49-F238E27FC236}">
                <a16:creationId xmlns:a16="http://schemas.microsoft.com/office/drawing/2014/main" id="{42C838D5-64C3-0C76-0CF3-E697CFC7C2A2}"/>
              </a:ext>
            </a:extLst>
          </p:cNvPr>
          <p:cNvSpPr/>
          <p:nvPr/>
        </p:nvSpPr>
        <p:spPr>
          <a:xfrm>
            <a:off x="9241334" y="1553929"/>
            <a:ext cx="209826" cy="198782"/>
          </a:xfrm>
          <a:prstGeom prst="ellipse">
            <a:avLst/>
          </a:prstGeom>
          <a:solidFill>
            <a:srgbClr val="4C8C2B"/>
          </a:solidFill>
          <a:ln w="12700" cap="flat" cmpd="sng" algn="ctr">
            <a:solidFill>
              <a:srgbClr val="608FBE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29" name="Oval 44">
            <a:extLst>
              <a:ext uri="{FF2B5EF4-FFF2-40B4-BE49-F238E27FC236}">
                <a16:creationId xmlns:a16="http://schemas.microsoft.com/office/drawing/2014/main" id="{26D857E5-42C1-FAA7-0792-ABA4F4CD49DC}"/>
              </a:ext>
            </a:extLst>
          </p:cNvPr>
          <p:cNvSpPr/>
          <p:nvPr/>
        </p:nvSpPr>
        <p:spPr>
          <a:xfrm>
            <a:off x="9238974" y="2184069"/>
            <a:ext cx="209826" cy="198782"/>
          </a:xfrm>
          <a:prstGeom prst="ellipse">
            <a:avLst/>
          </a:prstGeom>
          <a:solidFill>
            <a:srgbClr val="4C8C2B"/>
          </a:solidFill>
          <a:ln w="12700" cap="flat" cmpd="sng" algn="ctr">
            <a:solidFill>
              <a:srgbClr val="608FBE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rgbClr val="4C8C2B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E56BD73-A1F5-6B8F-AD8A-CA1A1CEF2E1B}"/>
              </a:ext>
            </a:extLst>
          </p:cNvPr>
          <p:cNvSpPr txBox="1"/>
          <p:nvPr/>
        </p:nvSpPr>
        <p:spPr>
          <a:xfrm>
            <a:off x="8938612" y="1879601"/>
            <a:ext cx="895321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4C8C2B"/>
                </a:solidFill>
                <a:latin typeface="Arial" panose="020B0604020202020204"/>
                <a:cs typeface="Arial"/>
              </a:rPr>
              <a:t>11700</a:t>
            </a:r>
            <a:endParaRPr lang="en-US" dirty="0">
              <a:solidFill>
                <a:srgbClr val="AF272F"/>
              </a:solidFill>
              <a:latin typeface="Arial" panose="020B060402020202020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C1E8B00-F156-73BE-83C9-12A84561CB9C}"/>
              </a:ext>
            </a:extLst>
          </p:cNvPr>
          <p:cNvSpPr txBox="1"/>
          <p:nvPr/>
        </p:nvSpPr>
        <p:spPr>
          <a:xfrm>
            <a:off x="8937049" y="1188787"/>
            <a:ext cx="800071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4C8C2B"/>
                </a:solidFill>
                <a:latin typeface="Arial" panose="020B0604020202020204"/>
                <a:cs typeface="Arial"/>
              </a:rPr>
              <a:t>0.225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1EA8B6-4797-4D66-B290-620BAAEB69E0}"/>
              </a:ext>
            </a:extLst>
          </p:cNvPr>
          <p:cNvSpPr txBox="1"/>
          <p:nvPr/>
        </p:nvSpPr>
        <p:spPr>
          <a:xfrm>
            <a:off x="8980663" y="546100"/>
            <a:ext cx="800071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4C8C2B"/>
                </a:solidFill>
                <a:latin typeface="Arial" panose="020B0604020202020204"/>
                <a:cs typeface="Arial"/>
              </a:rPr>
              <a:t>10.05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2C0C755-0B5E-0DCC-B97A-8EC63910325D}"/>
              </a:ext>
            </a:extLst>
          </p:cNvPr>
          <p:cNvSpPr txBox="1"/>
          <p:nvPr/>
        </p:nvSpPr>
        <p:spPr>
          <a:xfrm>
            <a:off x="11329097" y="801146"/>
            <a:ext cx="57751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Avenir Next LT Pro Light"/>
              </a:rPr>
              <a:t>kB</a:t>
            </a:r>
            <a:endParaRPr lang="en-US" sz="2400" b="1">
              <a:solidFill>
                <a:srgbClr val="000000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8AF70DB-71C5-A09E-F6B0-96AC38007016}"/>
              </a:ext>
            </a:extLst>
          </p:cNvPr>
          <p:cNvSpPr txBox="1"/>
          <p:nvPr/>
        </p:nvSpPr>
        <p:spPr>
          <a:xfrm>
            <a:off x="11331575" y="1450382"/>
            <a:ext cx="57751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err="1">
                <a:solidFill>
                  <a:srgbClr val="000000"/>
                </a:solidFill>
                <a:latin typeface="Avenir Next LT Pro Light"/>
              </a:rPr>
              <a:t>fC</a:t>
            </a:r>
            <a:endParaRPr lang="en-US" sz="2400" b="1" err="1">
              <a:solidFill>
                <a:srgbClr val="000000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88A78CC-D1BE-A5E3-3C43-8D33E4BF6290}"/>
              </a:ext>
            </a:extLst>
          </p:cNvPr>
          <p:cNvSpPr txBox="1"/>
          <p:nvPr/>
        </p:nvSpPr>
        <p:spPr>
          <a:xfrm>
            <a:off x="11338506" y="2055056"/>
            <a:ext cx="57751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Avenir Next LT Pro Light"/>
              </a:rPr>
              <a:t>LY</a:t>
            </a:r>
            <a:endParaRPr lang="en-US" sz="2400" b="1">
              <a:solidFill>
                <a:srgbClr val="000000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37" name="TextBox 5">
            <a:extLst>
              <a:ext uri="{FF2B5EF4-FFF2-40B4-BE49-F238E27FC236}">
                <a16:creationId xmlns:a16="http://schemas.microsoft.com/office/drawing/2014/main" id="{7EC8F941-3F0B-9B54-EB40-D4DDEA5A339B}"/>
              </a:ext>
            </a:extLst>
          </p:cNvPr>
          <p:cNvSpPr txBox="1"/>
          <p:nvPr/>
        </p:nvSpPr>
        <p:spPr>
          <a:xfrm>
            <a:off x="588431" y="1133475"/>
            <a:ext cx="5932669" cy="29608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Example with NFDE:</a:t>
            </a: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b="1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Combined fit </a:t>
            </a:r>
            <a:r>
              <a:rPr lang="en-US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on all sources together</a:t>
            </a:r>
            <a:endParaRPr lang="en-US" b="1" dirty="0">
              <a:solidFill>
                <a:srgbClr val="000000"/>
              </a:solidFill>
              <a:latin typeface="Aptos"/>
              <a:ea typeface="+mn-lt"/>
              <a:cs typeface="Arial" panose="020B0604020202020204"/>
            </a:endParaRP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b="1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Cost function:</a:t>
            </a:r>
            <a:r>
              <a:rPr lang="en-US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 Extended unbinned likelihood</a:t>
            </a: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b="1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Optimizer: </a:t>
            </a:r>
            <a:r>
              <a:rPr lang="en-US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Nested Sampling (</a:t>
            </a:r>
            <a:r>
              <a:rPr lang="en-US" dirty="0" err="1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ultranest</a:t>
            </a:r>
            <a:r>
              <a:rPr lang="en-US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)*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Estimate the </a:t>
            </a:r>
            <a:r>
              <a:rPr lang="en-US" b="1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kB, </a:t>
            </a:r>
            <a:r>
              <a:rPr lang="en-US" b="1" dirty="0" err="1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fC</a:t>
            </a:r>
            <a:r>
              <a:rPr lang="en-US" b="1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, LY best parameters</a:t>
            </a:r>
            <a:endParaRPr lang="en-US" sz="2400" dirty="0">
              <a:solidFill>
                <a:srgbClr val="000000"/>
              </a:solidFill>
              <a:latin typeface="Aptos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Explores full phase space, </a:t>
            </a:r>
            <a:r>
              <a:rPr lang="en-US" b="1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provides full posterior</a:t>
            </a:r>
            <a:endParaRPr lang="en-US" dirty="0">
              <a:solidFill>
                <a:srgbClr val="000000"/>
              </a:solidFill>
              <a:latin typeface="Aptos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Shows correlations </a:t>
            </a:r>
            <a:r>
              <a:rPr lang="en-US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between the parameters</a:t>
            </a:r>
            <a:endParaRPr lang="en-US" dirty="0">
              <a:solidFill>
                <a:srgbClr val="000000"/>
              </a:solidFill>
              <a:latin typeface="Aptos"/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064084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30598B-76CC-6324-EB78-A991CBF52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FB2FB9-981C-41CC-4494-75A54349F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668" y="508999"/>
            <a:ext cx="6293017" cy="6129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3703AD-FD94-BC6E-1A4E-64BC42F8A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2" y="228600"/>
            <a:ext cx="5531553" cy="904875"/>
          </a:xfrm>
        </p:spPr>
        <p:txBody>
          <a:bodyPr>
            <a:normAutofit/>
          </a:bodyPr>
          <a:lstStyle/>
          <a:p>
            <a:r>
              <a:rPr lang="en-US" altLang="zh-CN" dirty="0"/>
              <a:t>Parameter estimation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E294CF34-A309-1033-F7D1-0D4481D9E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B122E-75DF-495C-87F3-AE07E065F4B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37" name="TextBox 5">
            <a:extLst>
              <a:ext uri="{FF2B5EF4-FFF2-40B4-BE49-F238E27FC236}">
                <a16:creationId xmlns:a16="http://schemas.microsoft.com/office/drawing/2014/main" id="{820A2085-7AAF-0A81-7073-1A48EA771C1B}"/>
              </a:ext>
            </a:extLst>
          </p:cNvPr>
          <p:cNvSpPr txBox="1"/>
          <p:nvPr/>
        </p:nvSpPr>
        <p:spPr>
          <a:xfrm>
            <a:off x="588431" y="1133475"/>
            <a:ext cx="5932669" cy="29608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Example with NFDE:</a:t>
            </a: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b="1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Combined fit </a:t>
            </a:r>
            <a:r>
              <a:rPr lang="en-US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on all sources together</a:t>
            </a:r>
            <a:endParaRPr lang="en-US" b="1" dirty="0">
              <a:solidFill>
                <a:srgbClr val="000000"/>
              </a:solidFill>
              <a:latin typeface="Aptos"/>
              <a:ea typeface="+mn-lt"/>
              <a:cs typeface="Arial" panose="020B0604020202020204"/>
            </a:endParaRP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b="1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Cost function:</a:t>
            </a:r>
            <a:r>
              <a:rPr lang="en-US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 Extended unbinned likelihood</a:t>
            </a: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b="1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Optimizer: </a:t>
            </a:r>
            <a:r>
              <a:rPr lang="en-US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Nested Sampling (</a:t>
            </a:r>
            <a:r>
              <a:rPr lang="en-US" dirty="0" err="1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ultranest</a:t>
            </a:r>
            <a:r>
              <a:rPr lang="en-US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)*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Estimate the </a:t>
            </a:r>
            <a:r>
              <a:rPr lang="en-US" b="1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kB, </a:t>
            </a:r>
            <a:r>
              <a:rPr lang="en-US" b="1" dirty="0" err="1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fC</a:t>
            </a:r>
            <a:r>
              <a:rPr lang="en-US" b="1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, LY best parameters</a:t>
            </a:r>
            <a:endParaRPr lang="en-US" sz="2400" dirty="0">
              <a:solidFill>
                <a:srgbClr val="000000"/>
              </a:solidFill>
              <a:latin typeface="Aptos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Explores full phase space, </a:t>
            </a:r>
            <a:r>
              <a:rPr lang="en-US" b="1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provides full posterior</a:t>
            </a:r>
            <a:endParaRPr lang="en-US" dirty="0">
              <a:solidFill>
                <a:srgbClr val="000000"/>
              </a:solidFill>
              <a:latin typeface="Aptos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Shows correlations </a:t>
            </a:r>
            <a:r>
              <a:rPr lang="en-US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between the parameters</a:t>
            </a:r>
            <a:endParaRPr lang="en-US" dirty="0">
              <a:solidFill>
                <a:srgbClr val="000000"/>
              </a:solidFill>
              <a:latin typeface="Aptos"/>
              <a:cs typeface="Arial" panose="020B060402020202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A62C6B-ABB7-BF37-90D1-B78CABB3837A}"/>
              </a:ext>
            </a:extLst>
          </p:cNvPr>
          <p:cNvSpPr txBox="1"/>
          <p:nvPr/>
        </p:nvSpPr>
        <p:spPr>
          <a:xfrm>
            <a:off x="28954" y="6638284"/>
            <a:ext cx="6877658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rgbClr val="000000"/>
                </a:solidFill>
                <a:latin typeface="Avenir Next LT Pro Light Bold"/>
                <a:cs typeface="Arial"/>
              </a:rPr>
              <a:t>*all fits performed with Minuit, MCMC (emcee), Nested Sampling (</a:t>
            </a:r>
            <a:r>
              <a:rPr lang="en-US" sz="1050" dirty="0" err="1">
                <a:solidFill>
                  <a:srgbClr val="000000"/>
                </a:solidFill>
                <a:latin typeface="Avenir Next LT Pro Light Bold"/>
                <a:cs typeface="Arial"/>
              </a:rPr>
              <a:t>ultranest</a:t>
            </a:r>
            <a:r>
              <a:rPr lang="en-US" sz="1050" dirty="0">
                <a:solidFill>
                  <a:srgbClr val="000000"/>
                </a:solidFill>
                <a:latin typeface="Avenir Next LT Pro Light Bold"/>
                <a:cs typeface="Arial"/>
              </a:rPr>
              <a:t>) </a:t>
            </a:r>
            <a:r>
              <a:rPr lang="en-US" sz="1050" dirty="0">
                <a:solidFill>
                  <a:srgbClr val="000000"/>
                </a:solidFill>
                <a:latin typeface="Avenir Next LT Pro Light Bold"/>
                <a:cs typeface="Arial"/>
                <a:sym typeface="Wingdings" panose="05000000000000000000" pitchFamily="2" charset="2"/>
              </a:rPr>
              <a:t> consistent results</a:t>
            </a:r>
            <a:endParaRPr lang="ru-RU" sz="1050" dirty="0">
              <a:solidFill>
                <a:srgbClr val="000000"/>
              </a:solidFill>
              <a:latin typeface="Avenir Next LT Pro Light Bold"/>
              <a:cs typeface="Arial"/>
            </a:endParaRPr>
          </a:p>
        </p:txBody>
      </p:sp>
      <p:sp>
        <p:nvSpPr>
          <p:cNvPr id="9" name="TextBox 52">
            <a:extLst>
              <a:ext uri="{FF2B5EF4-FFF2-40B4-BE49-F238E27FC236}">
                <a16:creationId xmlns:a16="http://schemas.microsoft.com/office/drawing/2014/main" id="{A652AC7F-1AC5-E286-633F-CF84A5105185}"/>
              </a:ext>
            </a:extLst>
          </p:cNvPr>
          <p:cNvSpPr txBox="1"/>
          <p:nvPr/>
        </p:nvSpPr>
        <p:spPr>
          <a:xfrm>
            <a:off x="939017" y="4399060"/>
            <a:ext cx="4520066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  <a:latin typeface="Aptos"/>
                <a:cs typeface="Arial"/>
              </a:rPr>
              <a:t>Parameters estimation combined:</a:t>
            </a:r>
          </a:p>
          <a:p>
            <a:pPr marL="285750" indent="-285750">
              <a:buFont typeface="Courier New"/>
              <a:buChar char="o"/>
            </a:pPr>
            <a:r>
              <a:rPr lang="en-US" dirty="0">
                <a:solidFill>
                  <a:srgbClr val="000000"/>
                </a:solidFill>
                <a:latin typeface="Aptos"/>
                <a:cs typeface="Arial"/>
              </a:rPr>
              <a:t>kB: </a:t>
            </a:r>
            <a:r>
              <a:rPr lang="en-US" b="1" dirty="0">
                <a:solidFill>
                  <a:srgbClr val="000000"/>
                </a:solidFill>
                <a:latin typeface="Aptos"/>
                <a:cs typeface="Arial"/>
              </a:rPr>
              <a:t>10.13  +-  0.26</a:t>
            </a:r>
            <a:r>
              <a:rPr lang="en-US" dirty="0">
                <a:solidFill>
                  <a:srgbClr val="000000"/>
                </a:solidFill>
                <a:latin typeface="Aptos"/>
                <a:cs typeface="Arial"/>
              </a:rPr>
              <a:t>     10.05 [g/cm</a:t>
            </a:r>
            <a:r>
              <a:rPr lang="en-US" baseline="30000" dirty="0">
                <a:solidFill>
                  <a:srgbClr val="000000"/>
                </a:solidFill>
                <a:latin typeface="Aptos"/>
                <a:cs typeface="Arial"/>
              </a:rPr>
              <a:t>2</a:t>
            </a:r>
            <a:r>
              <a:rPr lang="en-US" dirty="0">
                <a:solidFill>
                  <a:srgbClr val="000000"/>
                </a:solidFill>
                <a:latin typeface="Aptos"/>
                <a:cs typeface="Arial"/>
              </a:rPr>
              <a:t>/GeV]</a:t>
            </a:r>
          </a:p>
          <a:p>
            <a:pPr marL="285750" indent="-285750">
              <a:buFont typeface="Courier New"/>
              <a:buChar char="o"/>
            </a:pPr>
            <a:r>
              <a:rPr lang="en-US" dirty="0" err="1">
                <a:solidFill>
                  <a:srgbClr val="000000"/>
                </a:solidFill>
                <a:latin typeface="Aptos"/>
                <a:cs typeface="Arial"/>
              </a:rPr>
              <a:t>fC</a:t>
            </a:r>
            <a:r>
              <a:rPr lang="en-US" dirty="0">
                <a:solidFill>
                  <a:srgbClr val="000000"/>
                </a:solidFill>
                <a:latin typeface="Aptos"/>
                <a:cs typeface="Arial"/>
              </a:rPr>
              <a:t>: </a:t>
            </a:r>
            <a:r>
              <a:rPr lang="en-US" b="1" dirty="0">
                <a:solidFill>
                  <a:srgbClr val="000000"/>
                </a:solidFill>
                <a:latin typeface="Aptos"/>
                <a:cs typeface="Arial"/>
              </a:rPr>
              <a:t>0.238  +- 0.029</a:t>
            </a:r>
            <a:r>
              <a:rPr lang="en-US" dirty="0">
                <a:solidFill>
                  <a:srgbClr val="000000"/>
                </a:solidFill>
                <a:latin typeface="Aptos"/>
                <a:cs typeface="Arial"/>
              </a:rPr>
              <a:t>     0.225 </a:t>
            </a:r>
            <a:endParaRPr lang="en-US" baseline="30000" dirty="0">
              <a:solidFill>
                <a:srgbClr val="000000"/>
              </a:solidFill>
              <a:latin typeface="Aptos"/>
              <a:cs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en-US" dirty="0">
                <a:solidFill>
                  <a:srgbClr val="000000"/>
                </a:solidFill>
                <a:latin typeface="Aptos"/>
                <a:cs typeface="Arial"/>
              </a:rPr>
              <a:t>LY: </a:t>
            </a:r>
            <a:r>
              <a:rPr lang="en-US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 </a:t>
            </a:r>
            <a:r>
              <a:rPr lang="en-US" b="1" dirty="0">
                <a:solidFill>
                  <a:srgbClr val="000000"/>
                </a:solidFill>
                <a:latin typeface="Aptos"/>
                <a:cs typeface="Arial"/>
              </a:rPr>
              <a:t>11701 +-  23</a:t>
            </a:r>
            <a:r>
              <a:rPr lang="en-US" dirty="0">
                <a:solidFill>
                  <a:srgbClr val="000000"/>
                </a:solidFill>
                <a:latin typeface="Aptos"/>
                <a:cs typeface="Arial"/>
              </a:rPr>
              <a:t>          11700 [1/MeV]</a:t>
            </a:r>
          </a:p>
        </p:txBody>
      </p:sp>
      <p:cxnSp>
        <p:nvCxnSpPr>
          <p:cNvPr id="36" name="Прямая со стрелкой 2">
            <a:extLst>
              <a:ext uri="{FF2B5EF4-FFF2-40B4-BE49-F238E27FC236}">
                <a16:creationId xmlns:a16="http://schemas.microsoft.com/office/drawing/2014/main" id="{1AD89161-60A1-FC2C-3B78-82404BA903A1}"/>
              </a:ext>
            </a:extLst>
          </p:cNvPr>
          <p:cNvCxnSpPr>
            <a:cxnSpLocks/>
          </p:cNvCxnSpPr>
          <p:nvPr/>
        </p:nvCxnSpPr>
        <p:spPr>
          <a:xfrm flipH="1">
            <a:off x="3209427" y="4744530"/>
            <a:ext cx="2060" cy="729048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AEAD715-6053-17F3-A57A-3EF2B17BC993}"/>
              </a:ext>
            </a:extLst>
          </p:cNvPr>
          <p:cNvSpPr txBox="1"/>
          <p:nvPr/>
        </p:nvSpPr>
        <p:spPr>
          <a:xfrm>
            <a:off x="939017" y="5613584"/>
            <a:ext cx="6096000" cy="465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Calibri" panose="020F0502020204030204"/>
                <a:cs typeface="Arial" panose="020B0604020202020204"/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000000"/>
                </a:solidFill>
                <a:latin typeface="Aptos"/>
                <a:ea typeface="Calibri" panose="020F0502020204030204"/>
                <a:cs typeface="Arial" panose="020B0604020202020204"/>
                <a:sym typeface="Wingdings" panose="05000000000000000000" pitchFamily="2" charset="2"/>
              </a:rPr>
              <a:t>w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Calibri" panose="020F0502020204030204"/>
                <a:cs typeface="Arial" panose="020B0604020202020204"/>
              </a:rPr>
              <a:t>ell within 1σ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Calibri" panose="020F0502020204030204"/>
                <a:cs typeface="Arial" panose="020B0604020202020204"/>
              </a:rPr>
              <a:t>(fluctuations expected for 1 fit)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5873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7C4D2-A345-B392-5992-589905301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028E67-063D-7934-95A5-412E61ED3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6236" y="2809752"/>
            <a:ext cx="4599794" cy="40482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D7CAA6-AA0B-A144-D916-63059329D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2" y="228600"/>
            <a:ext cx="5744991" cy="904875"/>
          </a:xfrm>
        </p:spPr>
        <p:txBody>
          <a:bodyPr>
            <a:normAutofit/>
          </a:bodyPr>
          <a:lstStyle/>
          <a:p>
            <a:r>
              <a:rPr lang="en-US" altLang="zh-CN" dirty="0"/>
              <a:t>The JUNO experiment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46400B9D-2269-65F7-08FE-1CC17A73B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B122E-75DF-495C-87F3-AE07E065F4B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252C92E-596B-7CCC-6521-D2D981E8AAB3}"/>
                  </a:ext>
                </a:extLst>
              </p:cNvPr>
              <p:cNvSpPr txBox="1"/>
              <p:nvPr/>
            </p:nvSpPr>
            <p:spPr>
              <a:xfrm>
                <a:off x="588430" y="1181753"/>
                <a:ext cx="7003423" cy="51706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600" b="1" dirty="0">
                    <a:latin typeface="Aptos" panose="020B0004020202020204" pitchFamily="34" charset="0"/>
                    <a:ea typeface="+mn-lt"/>
                    <a:cs typeface="+mn-lt"/>
                  </a:rPr>
                  <a:t>What is JUNO (Jiangmen Underground Neutrino Observatory)? </a:t>
                </a:r>
                <a:r>
                  <a:rPr lang="en-US" sz="1600" dirty="0">
                    <a:latin typeface="Aptos" panose="020B0004020202020204" pitchFamily="34" charset="0"/>
                    <a:ea typeface="+mn-lt"/>
                    <a:cs typeface="+mn-lt"/>
                  </a:rPr>
                  <a:t>[1]</a:t>
                </a:r>
                <a:endParaRPr lang="en-US" sz="1600" b="1" dirty="0">
                  <a:latin typeface="Aptos" panose="020B0004020202020204" pitchFamily="34" charset="0"/>
                  <a:ea typeface="+mn-lt"/>
                  <a:cs typeface="+mn-lt"/>
                </a:endParaRPr>
              </a:p>
              <a:p>
                <a:pPr marL="285750" indent="-285750">
                  <a:lnSpc>
                    <a:spcPct val="150000"/>
                  </a:lnSpc>
                  <a:buFont typeface="Arial"/>
                  <a:buChar char="•"/>
                </a:pPr>
                <a:r>
                  <a:rPr lang="en-US" sz="1600" dirty="0">
                    <a:latin typeface="Aptos" panose="020B0004020202020204" pitchFamily="34" charset="0"/>
                    <a:ea typeface="+mn-lt"/>
                    <a:cs typeface="+mn-lt"/>
                  </a:rPr>
                  <a:t>Large-scale, next-generation </a:t>
                </a:r>
                <a:r>
                  <a:rPr lang="en-US" sz="1600" b="1" dirty="0">
                    <a:latin typeface="Aptos" panose="020B0004020202020204" pitchFamily="34" charset="0"/>
                    <a:ea typeface="+mn-lt"/>
                    <a:cs typeface="+mn-lt"/>
                  </a:rPr>
                  <a:t>liquid scintillator </a:t>
                </a:r>
                <a:r>
                  <a:rPr lang="en-US" sz="1600" dirty="0">
                    <a:latin typeface="Aptos" panose="020B0004020202020204" pitchFamily="34" charset="0"/>
                    <a:ea typeface="+mn-lt"/>
                    <a:cs typeface="+mn-lt"/>
                  </a:rPr>
                  <a:t>(LS) detector</a:t>
                </a:r>
              </a:p>
              <a:p>
                <a:pPr marL="285750" indent="-285750">
                  <a:lnSpc>
                    <a:spcPct val="150000"/>
                  </a:lnSpc>
                  <a:buFont typeface="Arial"/>
                  <a:buChar char="•"/>
                </a:pPr>
                <a:r>
                  <a:rPr lang="en-US" sz="1600" dirty="0">
                    <a:latin typeface="Aptos" panose="020B0004020202020204" pitchFamily="34" charset="0"/>
                    <a:ea typeface="+mn-lt"/>
                    <a:cs typeface="+mn-lt"/>
                  </a:rPr>
                  <a:t>It features a massive </a:t>
                </a:r>
                <a:r>
                  <a:rPr lang="en-US" sz="1600" b="1" dirty="0">
                    <a:latin typeface="Aptos" panose="020B0004020202020204" pitchFamily="34" charset="0"/>
                    <a:ea typeface="+mn-lt"/>
                    <a:cs typeface="+mn-lt"/>
                  </a:rPr>
                  <a:t>20-kiloton LS target</a:t>
                </a:r>
              </a:p>
              <a:p>
                <a:pPr marL="285750" indent="-285750">
                  <a:lnSpc>
                    <a:spcPct val="150000"/>
                  </a:lnSpc>
                  <a:buFont typeface="Arial"/>
                  <a:buChar char="•"/>
                </a:pPr>
                <a:r>
                  <a:rPr lang="en-US" sz="1600" dirty="0">
                    <a:latin typeface="Aptos" panose="020B0004020202020204" pitchFamily="34" charset="0"/>
                    <a:ea typeface="+mn-lt"/>
                    <a:cs typeface="+mn-lt"/>
                  </a:rPr>
                  <a:t>Monitored by over </a:t>
                </a:r>
                <a:r>
                  <a:rPr lang="en-US" sz="1600" b="1" dirty="0">
                    <a:latin typeface="Aptos" panose="020B0004020202020204" pitchFamily="34" charset="0"/>
                    <a:ea typeface="+mn-lt"/>
                    <a:cs typeface="+mn-lt"/>
                  </a:rPr>
                  <a:t>43,000 Photomultiplier Tubes (PMTs)</a:t>
                </a:r>
                <a:r>
                  <a:rPr lang="en-US" sz="1600" dirty="0">
                    <a:latin typeface="Aptos" panose="020B0004020202020204" pitchFamily="34" charset="0"/>
                    <a:ea typeface="+mn-lt"/>
                    <a:cs typeface="+mn-lt"/>
                  </a:rPr>
                  <a:t> to detect light</a:t>
                </a: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1600" b="1" dirty="0">
                    <a:latin typeface="Aptos" panose="020B0004020202020204" pitchFamily="34" charset="0"/>
                    <a:ea typeface="+mn-lt"/>
                    <a:cs typeface="+mn-lt"/>
                  </a:rPr>
                  <a:t>Primary Physics Goals</a:t>
                </a:r>
                <a:r>
                  <a:rPr lang="en-US" sz="1600" dirty="0">
                    <a:latin typeface="Aptos" panose="020B0004020202020204" pitchFamily="34" charset="0"/>
                    <a:ea typeface="+mn-lt"/>
                    <a:cs typeface="+mn-lt"/>
                  </a:rPr>
                  <a:t> [2, 3]</a:t>
                </a:r>
                <a:endParaRPr lang="en-US" sz="1600" b="1" dirty="0">
                  <a:latin typeface="Aptos" panose="020B0004020202020204" pitchFamily="34" charset="0"/>
                  <a:ea typeface="+mn-lt"/>
                  <a:cs typeface="+mn-lt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ptos" panose="020B0004020202020204" pitchFamily="34" charset="0"/>
                    <a:ea typeface="+mn-lt"/>
                    <a:cs typeface="+mn-lt"/>
                  </a:rPr>
                  <a:t>Determine the </a:t>
                </a:r>
                <a:r>
                  <a:rPr lang="en-US" sz="1600" b="1" dirty="0">
                    <a:latin typeface="Aptos" panose="020B0004020202020204" pitchFamily="34" charset="0"/>
                    <a:ea typeface="+mn-lt"/>
                    <a:cs typeface="+mn-lt"/>
                  </a:rPr>
                  <a:t>Neutrino Mass Ordering </a:t>
                </a:r>
                <a:r>
                  <a:rPr lang="en-US" sz="1600" dirty="0">
                    <a:latin typeface="Aptos" panose="020B0004020202020204" pitchFamily="34" charset="0"/>
                    <a:ea typeface="+mn-lt"/>
                    <a:cs typeface="+mn-lt"/>
                  </a:rPr>
                  <a:t>(NMO).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ptos" panose="020B0004020202020204" pitchFamily="34" charset="0"/>
                    <a:ea typeface="+mn-lt"/>
                    <a:cs typeface="+mn-lt"/>
                  </a:rPr>
                  <a:t>Measure three </a:t>
                </a:r>
                <a:r>
                  <a:rPr lang="en-US" sz="1600" b="1" dirty="0">
                    <a:latin typeface="Aptos" panose="020B0004020202020204" pitchFamily="34" charset="0"/>
                    <a:ea typeface="+mn-lt"/>
                    <a:cs typeface="+mn-lt"/>
                  </a:rPr>
                  <a:t>neutrino oscillation parameters </a:t>
                </a:r>
                <a:r>
                  <a:rPr lang="en-US" sz="1600" dirty="0">
                    <a:latin typeface="Aptos" panose="020B0004020202020204" pitchFamily="34" charset="0"/>
                    <a:ea typeface="+mn-lt"/>
                    <a:cs typeface="+mn-lt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 dirty="0" smtClean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Δ</m:t>
                    </m:r>
                    <m:sSubSup>
                      <m:sSubSupPr>
                        <m:ctrlPr>
                          <a:rPr lang="en-US" sz="1600" i="1" dirty="0" smtClean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</m:ctrlPr>
                      </m:sSubSupPr>
                      <m:e>
                        <m:r>
                          <a:rPr lang="en-US" sz="1600" i="1" dirty="0" smtClean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𝑚</m:t>
                        </m:r>
                      </m:e>
                      <m:sub>
                        <m:r>
                          <a:rPr lang="en-US" sz="1600" i="1" dirty="0" smtClean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21</m:t>
                        </m:r>
                      </m:sub>
                      <m:sup>
                        <m:r>
                          <a:rPr lang="en-US" sz="1600" i="1" dirty="0" smtClean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1600" dirty="0">
                    <a:latin typeface="Aptos" panose="020B0004020202020204" pitchFamily="34" charset="0"/>
                    <a:ea typeface="+mn-lt"/>
                    <a:cs typeface="+mn-lt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 dirty="0" smtClean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Δ</m:t>
                    </m:r>
                    <m:sSubSup>
                      <m:sSubSupPr>
                        <m:ctrlPr>
                          <a:rPr lang="en-US" sz="1600" i="1" dirty="0" smtClean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</m:ctrlPr>
                      </m:sSubSupPr>
                      <m:e>
                        <m:r>
                          <a:rPr lang="en-US" sz="1600" i="1" dirty="0" smtClean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𝑚</m:t>
                        </m:r>
                      </m:e>
                      <m:sub>
                        <m:r>
                          <a:rPr lang="en-US" sz="1600" i="1" dirty="0" smtClean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31</m:t>
                        </m:r>
                      </m:sub>
                      <m:sup>
                        <m:r>
                          <a:rPr lang="en-US" sz="1600" i="1" dirty="0" smtClean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1600" dirty="0">
                    <a:latin typeface="Aptos" panose="020B0004020202020204" pitchFamily="34" charset="0"/>
                    <a:ea typeface="+mn-lt"/>
                    <a:cs typeface="+mn-lt"/>
                  </a:rPr>
                  <a:t>,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600" i="1" dirty="0" smtClean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1600" i="1" dirty="0" smtClean="0">
                                <a:latin typeface="Cambria Math" panose="02040503050406030204" pitchFamily="18" charset="0"/>
                                <a:ea typeface="+mn-lt"/>
                                <a:cs typeface="+mn-lt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600" i="0" dirty="0" smtClean="0">
                                <a:latin typeface="Cambria Math" panose="02040503050406030204" pitchFamily="18" charset="0"/>
                                <a:ea typeface="+mn-lt"/>
                                <a:cs typeface="+mn-lt"/>
                              </a:rPr>
                              <m:t>sin</m:t>
                            </m:r>
                          </m:e>
                          <m:sup>
                            <m:r>
                              <a:rPr lang="en-US" sz="1600" i="1" dirty="0" smtClean="0">
                                <a:latin typeface="Cambria Math" panose="02040503050406030204" pitchFamily="18" charset="0"/>
                                <a:ea typeface="+mn-lt"/>
                                <a:cs typeface="+mn-lt"/>
                              </a:rPr>
                              <m:t>2</m:t>
                            </m:r>
                          </m:sup>
                        </m:sSup>
                      </m:fName>
                      <m:e>
                        <m:sSub>
                          <m:sSubPr>
                            <m:ctrlPr>
                              <a:rPr lang="en-US" sz="1600" i="1" dirty="0">
                                <a:latin typeface="Cambria Math" panose="02040503050406030204" pitchFamily="18" charset="0"/>
                                <a:ea typeface="+mn-lt"/>
                                <a:cs typeface="+mn-lt"/>
                              </a:rPr>
                            </m:ctrlPr>
                          </m:sSubPr>
                          <m:e>
                            <m:r>
                              <a:rPr lang="en-US" sz="1600" i="1" dirty="0">
                                <a:latin typeface="Cambria Math" panose="02040503050406030204" pitchFamily="18" charset="0"/>
                                <a:ea typeface="+mn-lt"/>
                                <a:cs typeface="+mn-lt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600" i="1" dirty="0">
                                <a:latin typeface="Cambria Math" panose="02040503050406030204" pitchFamily="18" charset="0"/>
                                <a:ea typeface="+mn-lt"/>
                                <a:cs typeface="+mn-lt"/>
                              </a:rPr>
                              <m:t>12</m:t>
                            </m:r>
                          </m:sub>
                        </m:sSub>
                      </m:e>
                    </m:func>
                  </m:oMath>
                </a14:m>
                <a:r>
                  <a:rPr lang="en-US" sz="1600" dirty="0">
                    <a:latin typeface="Aptos" panose="020B0004020202020204" pitchFamily="34" charset="0"/>
                    <a:ea typeface="+mn-lt"/>
                    <a:cs typeface="+mn-lt"/>
                  </a:rPr>
                  <a:t>) with </a:t>
                </a:r>
                <a:r>
                  <a:rPr lang="en-US" sz="1600" b="1" dirty="0">
                    <a:latin typeface="Aptos" panose="020B0004020202020204" pitchFamily="34" charset="0"/>
                    <a:ea typeface="+mn-lt"/>
                    <a:cs typeface="+mn-lt"/>
                  </a:rPr>
                  <a:t>sub-percent precision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ptos" panose="020B0004020202020204" pitchFamily="34" charset="0"/>
                    <a:ea typeface="+mn-lt"/>
                    <a:cs typeface="+mn-lt"/>
                  </a:rPr>
                  <a:t>Broad physics program including geoneutrinos, supernovae, and more</a:t>
                </a: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1600" b="1" dirty="0">
                    <a:latin typeface="Aptos" panose="020B0004020202020204" pitchFamily="34" charset="0"/>
                    <a:ea typeface="+mn-lt"/>
                    <a:cs typeface="+mn-lt"/>
                  </a:rPr>
                  <a:t>The Core Challenge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ptos" panose="020B0004020202020204" pitchFamily="34" charset="0"/>
                    <a:ea typeface="+mn-lt"/>
                    <a:cs typeface="+mn-lt"/>
                  </a:rPr>
                  <a:t>Unprecedented &lt;3% @ 1 MeV energy resolution and </a:t>
                </a:r>
                <a:br>
                  <a:rPr lang="en-US" sz="1600" dirty="0">
                    <a:latin typeface="Aptos" panose="020B0004020202020204" pitchFamily="34" charset="0"/>
                    <a:ea typeface="+mn-lt"/>
                    <a:cs typeface="+mn-lt"/>
                  </a:rPr>
                </a:br>
                <a:r>
                  <a:rPr lang="en-US" sz="1600" b="1" dirty="0">
                    <a:latin typeface="Aptos" panose="020B0004020202020204" pitchFamily="34" charset="0"/>
                    <a:ea typeface="+mn-lt"/>
                    <a:cs typeface="+mn-lt"/>
                  </a:rPr>
                  <a:t>&lt;1% control over energy-scale systematic </a:t>
                </a:r>
                <a:r>
                  <a:rPr lang="en-US" sz="1600" dirty="0">
                    <a:latin typeface="Aptos" panose="020B0004020202020204" pitchFamily="34" charset="0"/>
                    <a:ea typeface="+mn-lt"/>
                    <a:cs typeface="+mn-lt"/>
                  </a:rPr>
                  <a:t>uncertainties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600" dirty="0">
                    <a:latin typeface="Aptos" panose="020B0004020202020204" pitchFamily="34" charset="0"/>
                    <a:ea typeface="+mn-lt"/>
                    <a:cs typeface="+mn-lt"/>
                    <a:sym typeface="Wingdings" panose="05000000000000000000" pitchFamily="2" charset="2"/>
                  </a:rPr>
                  <a:t> </a:t>
                </a:r>
                <a:r>
                  <a:rPr lang="en-US" sz="1600" dirty="0">
                    <a:latin typeface="Aptos" panose="020B0004020202020204" pitchFamily="34" charset="0"/>
                    <a:ea typeface="+mn-lt"/>
                    <a:cs typeface="+mn-lt"/>
                  </a:rPr>
                  <a:t>need for on highly accurate and </a:t>
                </a:r>
                <a:r>
                  <a:rPr lang="en-US" sz="1600" b="1" dirty="0">
                    <a:latin typeface="Aptos" panose="020B0004020202020204" pitchFamily="34" charset="0"/>
                    <a:ea typeface="+mn-lt"/>
                    <a:cs typeface="+mn-lt"/>
                  </a:rPr>
                  <a:t>well-tuned Monte Carlo </a:t>
                </a:r>
                <a:r>
                  <a:rPr lang="en-US" sz="1600" dirty="0">
                    <a:latin typeface="Aptos" panose="020B0004020202020204" pitchFamily="34" charset="0"/>
                    <a:ea typeface="+mn-lt"/>
                    <a:cs typeface="+mn-lt"/>
                  </a:rPr>
                  <a:t>(MC) simulations!</a:t>
                </a:r>
                <a:endParaRPr lang="en-US" sz="1600" b="1" dirty="0">
                  <a:latin typeface="Aptos" panose="020B0004020202020204" pitchFamily="34" charset="0"/>
                  <a:cs typeface="Arial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252C92E-596B-7CCC-6521-D2D981E8A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430" y="1181753"/>
                <a:ext cx="7003423" cy="5170646"/>
              </a:xfrm>
              <a:prstGeom prst="rect">
                <a:avLst/>
              </a:prstGeom>
              <a:blipFill>
                <a:blip r:embed="rId3"/>
                <a:stretch>
                  <a:fillRect l="-523" b="-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F0D1F47-785F-8CBB-3666-BFB566B14F8D}"/>
              </a:ext>
            </a:extLst>
          </p:cNvPr>
          <p:cNvSpPr txBox="1"/>
          <p:nvPr/>
        </p:nvSpPr>
        <p:spPr>
          <a:xfrm>
            <a:off x="1" y="6350169"/>
            <a:ext cx="3695700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900" dirty="0">
                <a:latin typeface="Aptos" panose="020B0004020202020204" pitchFamily="34" charset="0"/>
                <a:cs typeface="Arial"/>
              </a:rPr>
              <a:t>[1] </a:t>
            </a:r>
            <a:r>
              <a:rPr lang="ru-RU" sz="900" dirty="0">
                <a:latin typeface="Aptos" panose="020B0004020202020204" pitchFamily="34" charset="0"/>
                <a:ea typeface="+mn-lt"/>
                <a:cs typeface="+mn-lt"/>
              </a:rPr>
              <a:t>JUNO Collaboration 2016 </a:t>
            </a:r>
            <a:r>
              <a:rPr lang="ru-RU" sz="900" i="1" dirty="0">
                <a:latin typeface="Aptos" panose="020B0004020202020204" pitchFamily="34" charset="0"/>
                <a:ea typeface="+mn-lt"/>
                <a:cs typeface="+mn-lt"/>
              </a:rPr>
              <a:t>J. Phys. G: Nucl. Part. Phys.</a:t>
            </a:r>
            <a:r>
              <a:rPr lang="ru-RU" sz="900" dirty="0">
                <a:latin typeface="Aptos" panose="020B0004020202020204" pitchFamily="34" charset="0"/>
                <a:ea typeface="+mn-lt"/>
                <a:cs typeface="+mn-lt"/>
              </a:rPr>
              <a:t> </a:t>
            </a:r>
            <a:r>
              <a:rPr lang="ru-RU" sz="900" b="1" dirty="0">
                <a:latin typeface="Aptos" panose="020B0004020202020204" pitchFamily="34" charset="0"/>
                <a:ea typeface="+mn-lt"/>
                <a:cs typeface="+mn-lt"/>
              </a:rPr>
              <a:t>43</a:t>
            </a:r>
            <a:r>
              <a:rPr lang="ru-RU" sz="900" dirty="0">
                <a:latin typeface="Aptos" panose="020B0004020202020204" pitchFamily="34" charset="0"/>
                <a:ea typeface="+mn-lt"/>
                <a:cs typeface="+mn-lt"/>
              </a:rPr>
              <a:t> 030401</a:t>
            </a:r>
            <a:br>
              <a:rPr lang="ru-RU" sz="900" dirty="0">
                <a:latin typeface="Aptos" panose="020B0004020202020204" pitchFamily="34" charset="0"/>
                <a:ea typeface="+mn-lt"/>
                <a:cs typeface="+mn-lt"/>
              </a:rPr>
            </a:br>
            <a:r>
              <a:rPr lang="ru-RU" sz="900" dirty="0">
                <a:latin typeface="Aptos" panose="020B0004020202020204" pitchFamily="34" charset="0"/>
                <a:ea typeface="+mn-lt"/>
                <a:cs typeface="+mn-lt"/>
              </a:rPr>
              <a:t>[2] JUNO Collaboration 2022 </a:t>
            </a:r>
            <a:r>
              <a:rPr lang="ru-RU" sz="900" i="1" dirty="0">
                <a:latin typeface="Aptos" panose="020B0004020202020204" pitchFamily="34" charset="0"/>
                <a:ea typeface="+mn-lt"/>
                <a:cs typeface="+mn-lt"/>
              </a:rPr>
              <a:t>Chinese Phys. C</a:t>
            </a:r>
            <a:r>
              <a:rPr lang="ru-RU" sz="900" dirty="0">
                <a:latin typeface="Aptos" panose="020B0004020202020204" pitchFamily="34" charset="0"/>
                <a:ea typeface="+mn-lt"/>
                <a:cs typeface="+mn-lt"/>
              </a:rPr>
              <a:t> </a:t>
            </a:r>
            <a:r>
              <a:rPr lang="ru-RU" sz="900" b="1" dirty="0">
                <a:latin typeface="Aptos" panose="020B0004020202020204" pitchFamily="34" charset="0"/>
                <a:ea typeface="+mn-lt"/>
                <a:cs typeface="+mn-lt"/>
              </a:rPr>
              <a:t>46</a:t>
            </a:r>
            <a:r>
              <a:rPr lang="ru-RU" sz="900" dirty="0">
                <a:latin typeface="Aptos" panose="020B0004020202020204" pitchFamily="34" charset="0"/>
                <a:ea typeface="+mn-lt"/>
                <a:cs typeface="+mn-lt"/>
              </a:rPr>
              <a:t> 123001</a:t>
            </a:r>
            <a:br>
              <a:rPr lang="ru-RU" sz="900" dirty="0">
                <a:latin typeface="Aptos" panose="020B0004020202020204" pitchFamily="34" charset="0"/>
                <a:ea typeface="+mn-lt"/>
                <a:cs typeface="+mn-lt"/>
              </a:rPr>
            </a:br>
            <a:r>
              <a:rPr lang="ru-RU" sz="900" dirty="0">
                <a:latin typeface="Aptos" panose="020B0004020202020204" pitchFamily="34" charset="0"/>
                <a:ea typeface="+mn-lt"/>
                <a:cs typeface="+mn-lt"/>
              </a:rPr>
              <a:t>[3] JUNO Collaboration 202</a:t>
            </a:r>
            <a:r>
              <a:rPr lang="en-US" sz="900" dirty="0">
                <a:latin typeface="Aptos" panose="020B0004020202020204" pitchFamily="34" charset="0"/>
                <a:ea typeface="+mn-lt"/>
                <a:cs typeface="+mn-lt"/>
              </a:rPr>
              <a:t>5</a:t>
            </a:r>
            <a:r>
              <a:rPr lang="ru-RU" sz="900" dirty="0">
                <a:latin typeface="Aptos" panose="020B0004020202020204" pitchFamily="34" charset="0"/>
                <a:ea typeface="+mn-lt"/>
                <a:cs typeface="+mn-lt"/>
              </a:rPr>
              <a:t> </a:t>
            </a:r>
            <a:r>
              <a:rPr lang="ru-RU" sz="900" i="1" dirty="0">
                <a:latin typeface="Aptos" panose="020B0004020202020204" pitchFamily="34" charset="0"/>
                <a:ea typeface="+mn-lt"/>
                <a:cs typeface="+mn-lt"/>
              </a:rPr>
              <a:t>Chinese Phys. C</a:t>
            </a:r>
            <a:r>
              <a:rPr lang="ru-RU" sz="900" dirty="0">
                <a:latin typeface="Aptos" panose="020B0004020202020204" pitchFamily="34" charset="0"/>
                <a:ea typeface="+mn-lt"/>
                <a:cs typeface="+mn-lt"/>
              </a:rPr>
              <a:t> </a:t>
            </a:r>
            <a:r>
              <a:rPr lang="it-IT" sz="900" b="1" dirty="0">
                <a:latin typeface="Aptos" panose="020B0004020202020204" pitchFamily="34" charset="0"/>
                <a:ea typeface="+mn-lt"/>
                <a:cs typeface="+mn-lt"/>
              </a:rPr>
              <a:t>49 </a:t>
            </a:r>
            <a:r>
              <a:rPr lang="it-IT" sz="900" dirty="0">
                <a:latin typeface="Aptos" panose="020B0004020202020204" pitchFamily="34" charset="0"/>
                <a:ea typeface="+mn-lt"/>
                <a:cs typeface="+mn-lt"/>
              </a:rPr>
              <a:t>3, 033104</a:t>
            </a:r>
            <a:endParaRPr lang="ru-RU" sz="900" dirty="0">
              <a:latin typeface="Aptos" panose="020B0004020202020204" pitchFamily="34" charset="0"/>
              <a:ea typeface="+mn-lt"/>
              <a:cs typeface="+mn-lt"/>
            </a:endParaRPr>
          </a:p>
        </p:txBody>
      </p:sp>
      <p:pic>
        <p:nvPicPr>
          <p:cNvPr id="7" name="Рисунок 3" descr="Изображение выглядит как Симметрия, строительство, купол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2F3D8DA8-8B3B-7526-3746-71B904AEAD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83" t="2456" r="11111" b="20079"/>
          <a:stretch>
            <a:fillRect/>
          </a:stretch>
        </p:blipFill>
        <p:spPr>
          <a:xfrm>
            <a:off x="7626493" y="95126"/>
            <a:ext cx="4439537" cy="25242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DDE653-4A4F-747F-6565-00485E69C74B}"/>
              </a:ext>
            </a:extLst>
          </p:cNvPr>
          <p:cNvSpPr txBox="1"/>
          <p:nvPr/>
        </p:nvSpPr>
        <p:spPr>
          <a:xfrm>
            <a:off x="7830866" y="2027665"/>
            <a:ext cx="4200525" cy="593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ptos" panose="020B0004020202020204" pitchFamily="34" charset="0"/>
                <a:ea typeface="+mn-lt"/>
                <a:cs typeface="+mn-lt"/>
              </a:rPr>
              <a:t>Running since August 2025!!!</a:t>
            </a:r>
          </a:p>
        </p:txBody>
      </p:sp>
    </p:spTree>
    <p:extLst>
      <p:ext uri="{BB962C8B-B14F-4D97-AF65-F5344CB8AC3E}">
        <p14:creationId xmlns:p14="http://schemas.microsoft.com/office/powerpoint/2010/main" val="29557639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A8C7A-6612-BF07-9649-215971E00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96C1FD-2CF9-9A28-2D39-A4099394B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2004" y="4425899"/>
            <a:ext cx="8837958" cy="23471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00E963-6A86-99AB-0999-73D908AB4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2" y="228600"/>
            <a:ext cx="5531553" cy="904875"/>
          </a:xfrm>
        </p:spPr>
        <p:txBody>
          <a:bodyPr>
            <a:normAutofit/>
          </a:bodyPr>
          <a:lstStyle/>
          <a:p>
            <a:r>
              <a:rPr lang="en-US" altLang="zh-CN" dirty="0"/>
              <a:t>Learned dependences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648FBE8A-CFDD-486A-8BBE-AE98FA156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B122E-75DF-495C-87F3-AE07E065F4B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3D7ADA-E3B0-E570-3671-3F63740BA3C2}"/>
              </a:ext>
            </a:extLst>
          </p:cNvPr>
          <p:cNvSpPr txBox="1"/>
          <p:nvPr/>
        </p:nvSpPr>
        <p:spPr>
          <a:xfrm>
            <a:off x="191823" y="2187318"/>
            <a:ext cx="3227267" cy="971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rabicParenR"/>
            </a:pPr>
            <a:r>
              <a:rPr lang="en-US" sz="20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PDF vs. parameter</a:t>
            </a:r>
            <a:br>
              <a:rPr lang="en-US" sz="20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</a:br>
            <a:r>
              <a:rPr lang="en-US" sz="20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(almost linear)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01F7B1-AC1D-D7DF-F256-18BEA052A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005" y="1146132"/>
            <a:ext cx="8837956" cy="29612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B5B6C7-527A-9A46-5BCC-B9C5701F8670}"/>
              </a:ext>
            </a:extLst>
          </p:cNvPr>
          <p:cNvSpPr txBox="1"/>
          <p:nvPr/>
        </p:nvSpPr>
        <p:spPr>
          <a:xfrm>
            <a:off x="104737" y="4952998"/>
            <a:ext cx="3227267" cy="971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arenR" startAt="2"/>
            </a:pPr>
            <a:r>
              <a:rPr lang="en-US" sz="2000" b="1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PDFs vs. energy (NPE)</a:t>
            </a:r>
            <a:br>
              <a:rPr lang="en-US" sz="2000" b="1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</a:br>
            <a:r>
              <a:rPr lang="en-US" sz="2000" b="1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(energy non-linearity)</a:t>
            </a:r>
          </a:p>
        </p:txBody>
      </p:sp>
    </p:spTree>
    <p:extLst>
      <p:ext uri="{BB962C8B-B14F-4D97-AF65-F5344CB8AC3E}">
        <p14:creationId xmlns:p14="http://schemas.microsoft.com/office/powerpoint/2010/main" val="9143679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4EBC2-DBE6-7786-BAC2-FAE5B616C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CF432-6DF9-64F9-257C-D7EF3D37E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2" y="228600"/>
            <a:ext cx="10562168" cy="904875"/>
          </a:xfrm>
        </p:spPr>
        <p:txBody>
          <a:bodyPr>
            <a:normAutofit/>
          </a:bodyPr>
          <a:lstStyle/>
          <a:p>
            <a:r>
              <a:rPr lang="en-US" altLang="zh-CN" dirty="0"/>
              <a:t>Evaluate ML-driven systematic uncertainty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0E2BD66A-2E90-FEF3-9C9D-D4F39D112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B122E-75DF-495C-87F3-AE07E065F4B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859FF51-1235-6AA6-D5C7-780149080E5D}"/>
              </a:ext>
            </a:extLst>
          </p:cNvPr>
          <p:cNvGrpSpPr/>
          <p:nvPr/>
        </p:nvGrpSpPr>
        <p:grpSpPr>
          <a:xfrm>
            <a:off x="732825" y="3171574"/>
            <a:ext cx="9566876" cy="3457825"/>
            <a:chOff x="1583724" y="2915144"/>
            <a:chExt cx="10276351" cy="3714256"/>
          </a:xfrm>
        </p:grpSpPr>
        <p:pic>
          <p:nvPicPr>
            <p:cNvPr id="5" name="Picture 4" descr="A diagram of a graph&#10;&#10;Description automatically generated">
              <a:extLst>
                <a:ext uri="{FF2B5EF4-FFF2-40B4-BE49-F238E27FC236}">
                  <a16:creationId xmlns:a16="http://schemas.microsoft.com/office/drawing/2014/main" id="{912F3C78-E438-5B44-48F5-5313B34E5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4283150" y="215718"/>
              <a:ext cx="3714256" cy="9113108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BFBBE40-607A-0EBD-E75D-F97FED55A131}"/>
                </a:ext>
              </a:extLst>
            </p:cNvPr>
            <p:cNvSpPr/>
            <p:nvPr/>
          </p:nvSpPr>
          <p:spPr>
            <a:xfrm>
              <a:off x="5752923" y="4153619"/>
              <a:ext cx="501918" cy="2316402"/>
            </a:xfrm>
            <a:prstGeom prst="ellipse">
              <a:avLst/>
            </a:prstGeom>
            <a:noFill/>
            <a:ln w="28575" cap="flat" cmpd="sng" algn="ctr">
              <a:solidFill>
                <a:srgbClr val="608FBE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CED423E-BFB4-2E34-9B55-B6C5697FD4E8}"/>
                </a:ext>
              </a:extLst>
            </p:cNvPr>
            <p:cNvSpPr/>
            <p:nvPr/>
          </p:nvSpPr>
          <p:spPr>
            <a:xfrm>
              <a:off x="6638337" y="5883249"/>
              <a:ext cx="5212838" cy="582864"/>
            </a:xfrm>
            <a:prstGeom prst="rect">
              <a:avLst/>
            </a:prstGeom>
            <a:solidFill>
              <a:srgbClr val="608FBE">
                <a:lumMod val="20000"/>
                <a:lumOff val="80000"/>
              </a:srgbClr>
            </a:solidFill>
            <a:ln w="12700" cap="flat" cmpd="sng" algn="ctr">
              <a:solidFill>
                <a:srgbClr val="608FBE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7D81E66-089E-719E-3676-CBFA202D207C}"/>
                </a:ext>
              </a:extLst>
            </p:cNvPr>
            <p:cNvSpPr txBox="1"/>
            <p:nvPr/>
          </p:nvSpPr>
          <p:spPr>
            <a:xfrm>
              <a:off x="6635618" y="5882292"/>
              <a:ext cx="5224457" cy="584775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>
                  <a:solidFill>
                    <a:srgbClr val="000000"/>
                  </a:solidFill>
                  <a:latin typeface="Aptos"/>
                  <a:ea typeface="+mn-lt"/>
                  <a:cs typeface="Arial" panose="020B0604020202020204"/>
                </a:rPr>
                <a:t>uncertainties estimated by the fit </a:t>
              </a:r>
              <a:r>
                <a:rPr lang="en-US" sz="1600">
                  <a:solidFill>
                    <a:srgbClr val="000000"/>
                  </a:solidFill>
                  <a:latin typeface="Aptos"/>
                  <a:ea typeface="+mn-lt"/>
                  <a:cs typeface="Arial" panose="020B0604020202020204"/>
                </a:rPr>
                <a:t>can be compared with the </a:t>
              </a:r>
              <a:r>
                <a:rPr lang="en-US" sz="1600" b="1">
                  <a:solidFill>
                    <a:srgbClr val="000000"/>
                  </a:solidFill>
                  <a:latin typeface="Aptos"/>
                  <a:ea typeface="+mn-lt"/>
                  <a:cs typeface="Arial" panose="020B0604020202020204"/>
                </a:rPr>
                <a:t>actual variability of the best fit values</a:t>
              </a:r>
              <a:r>
                <a:rPr lang="en-US" sz="1600" b="1">
                  <a:solidFill>
                    <a:srgbClr val="000000"/>
                  </a:solidFill>
                  <a:latin typeface="Avenir Next LT Pro Light"/>
                  <a:ea typeface="+mn-lt"/>
                  <a:cs typeface="Arial" panose="020B0604020202020204"/>
                </a:rPr>
                <a:t> </a:t>
              </a:r>
              <a:endParaRPr lang="en-US" b="1">
                <a:solidFill>
                  <a:srgbClr val="000000"/>
                </a:solidFill>
                <a:latin typeface="Avenir Next LT Pro Light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472FAC53-E72C-F3E1-D095-DD00ECA1AB90}"/>
                    </a:ext>
                  </a:extLst>
                </p14:cNvPr>
                <p14:cNvContentPartPr/>
                <p14:nvPr/>
              </p14:nvContentPartPr>
              <p14:xfrm rot="4860000">
                <a:off x="6311913" y="5393661"/>
                <a:ext cx="641908" cy="293074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472FAC53-E72C-F3E1-D095-DD00ECA1AB90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4860000">
                  <a:off x="6292590" y="5374354"/>
                  <a:ext cx="680167" cy="33130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17059645-FBCB-0FB9-1123-459AFCD0AC5F}"/>
                    </a:ext>
                  </a:extLst>
                </p14:cNvPr>
                <p14:cNvContentPartPr/>
                <p14:nvPr/>
              </p14:nvContentPartPr>
              <p14:xfrm rot="5400000" flipV="1">
                <a:off x="8757522" y="4847505"/>
                <a:ext cx="1300935" cy="520412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17059645-FBCB-0FB9-1123-459AFCD0AC5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 rot="5400000" flipV="1">
                  <a:off x="8738192" y="4828188"/>
                  <a:ext cx="1339209" cy="558661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2766B40-83B6-3D86-FE51-83A45AE73390}"/>
              </a:ext>
            </a:extLst>
          </p:cNvPr>
          <p:cNvSpPr txBox="1"/>
          <p:nvPr/>
        </p:nvSpPr>
        <p:spPr>
          <a:xfrm>
            <a:off x="611500" y="1172492"/>
            <a:ext cx="11250299" cy="171438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To perform systematic uncertainty estimation analysis, we use</a:t>
            </a:r>
            <a:r>
              <a:rPr lang="en-US" b="1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 </a:t>
            </a:r>
            <a:r>
              <a:rPr lang="en-US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the testing dataset 2</a:t>
            </a:r>
            <a:r>
              <a:rPr lang="en-US" b="1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:</a:t>
            </a:r>
          </a:p>
          <a:p>
            <a:pPr marL="742950" lvl="1" indent="-285750">
              <a:lnSpc>
                <a:spcPct val="150000"/>
              </a:lnSpc>
              <a:buFont typeface="Courier New"/>
              <a:buChar char="o"/>
            </a:pPr>
            <a:r>
              <a:rPr lang="en-US" b="1" dirty="0">
                <a:solidFill>
                  <a:srgbClr val="000000"/>
                </a:solidFill>
                <a:latin typeface="Aptos"/>
                <a:cs typeface="Arial"/>
              </a:rPr>
              <a:t>Unseen during training point </a:t>
            </a:r>
            <a:r>
              <a:rPr lang="en-US" dirty="0">
                <a:solidFill>
                  <a:srgbClr val="000000"/>
                </a:solidFill>
                <a:latin typeface="Aptos"/>
                <a:cs typeface="Arial"/>
              </a:rPr>
              <a:t>in the parameter space: kB, </a:t>
            </a:r>
            <a:r>
              <a:rPr lang="en-US" dirty="0" err="1">
                <a:solidFill>
                  <a:srgbClr val="000000"/>
                </a:solidFill>
                <a:latin typeface="Aptos"/>
                <a:cs typeface="Arial"/>
              </a:rPr>
              <a:t>fC</a:t>
            </a:r>
            <a:r>
              <a:rPr lang="en-US" dirty="0">
                <a:solidFill>
                  <a:srgbClr val="000000"/>
                </a:solidFill>
                <a:latin typeface="Aptos"/>
                <a:cs typeface="Arial"/>
              </a:rPr>
              <a:t>, LY = (15.45, 0.525, 10100)</a:t>
            </a:r>
          </a:p>
          <a:p>
            <a:pPr marL="742950" lvl="1" indent="-285750">
              <a:lnSpc>
                <a:spcPct val="150000"/>
              </a:lnSpc>
              <a:buFont typeface="Courier New"/>
              <a:buChar char="o"/>
            </a:pPr>
            <a:r>
              <a:rPr lang="en-US" b="1" dirty="0">
                <a:solidFill>
                  <a:srgbClr val="000000"/>
                </a:solidFill>
                <a:latin typeface="Aptos"/>
                <a:cs typeface="Arial"/>
              </a:rPr>
              <a:t>5 different exposures</a:t>
            </a:r>
            <a:r>
              <a:rPr lang="en-US" dirty="0">
                <a:solidFill>
                  <a:srgbClr val="000000"/>
                </a:solidFill>
                <a:latin typeface="Aptos"/>
                <a:cs typeface="Arial"/>
              </a:rPr>
              <a:t>: 1k, 2k, 5k, 10k, 25k events</a:t>
            </a:r>
          </a:p>
          <a:p>
            <a:pPr marL="742950" lvl="1" indent="-285750">
              <a:lnSpc>
                <a:spcPct val="150000"/>
              </a:lnSpc>
              <a:buFont typeface="Courier New"/>
              <a:buChar char="o"/>
            </a:pPr>
            <a:r>
              <a:rPr lang="en-US" b="1" dirty="0">
                <a:solidFill>
                  <a:srgbClr val="000000"/>
                </a:solidFill>
                <a:latin typeface="Aptos"/>
                <a:cs typeface="Arial"/>
              </a:rPr>
              <a:t>1000 datasets with different MC generator seed</a:t>
            </a:r>
            <a:r>
              <a:rPr lang="en-US" dirty="0">
                <a:solidFill>
                  <a:srgbClr val="000000"/>
                </a:solidFill>
                <a:latin typeface="Aptos"/>
                <a:cs typeface="Arial"/>
              </a:rPr>
              <a:t> per each exposure</a:t>
            </a:r>
          </a:p>
        </p:txBody>
      </p:sp>
    </p:spTree>
    <p:extLst>
      <p:ext uri="{BB962C8B-B14F-4D97-AF65-F5344CB8AC3E}">
        <p14:creationId xmlns:p14="http://schemas.microsoft.com/office/powerpoint/2010/main" val="40812948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2FF58-F81B-E9C7-5C1B-0E2524C55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F1D6A-3421-469B-7A97-0802E5726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2" y="228600"/>
            <a:ext cx="10295468" cy="904875"/>
          </a:xfrm>
        </p:spPr>
        <p:txBody>
          <a:bodyPr>
            <a:normAutofit/>
          </a:bodyPr>
          <a:lstStyle/>
          <a:p>
            <a:r>
              <a:rPr lang="en-US" altLang="zh-CN" dirty="0"/>
              <a:t>Estimation of ML-driven systematic uncertainty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B8F1E1DE-2267-71D7-97BA-FAFE47E0F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B122E-75DF-495C-87F3-AE07E065F4B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663C48-72D3-7771-0F73-822B88D5A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48296"/>
            <a:ext cx="12192000" cy="30445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59C587-EB53-F588-6EE7-B749BC3AB27E}"/>
              </a:ext>
            </a:extLst>
          </p:cNvPr>
          <p:cNvSpPr txBox="1"/>
          <p:nvPr/>
        </p:nvSpPr>
        <p:spPr>
          <a:xfrm>
            <a:off x="611500" y="1172492"/>
            <a:ext cx="11250299" cy="212987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To perform systematic uncertainty estimation analysis, we use</a:t>
            </a:r>
            <a:r>
              <a:rPr lang="en-US" b="1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 </a:t>
            </a:r>
            <a:r>
              <a:rPr lang="en-US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the testing dataset 2</a:t>
            </a:r>
            <a:r>
              <a:rPr lang="en-US" b="1" dirty="0">
                <a:solidFill>
                  <a:srgbClr val="000000"/>
                </a:solidFill>
                <a:latin typeface="Aptos"/>
                <a:ea typeface="+mn-lt"/>
                <a:cs typeface="Arial" panose="020B0604020202020204"/>
              </a:rPr>
              <a:t>:</a:t>
            </a:r>
          </a:p>
          <a:p>
            <a:pPr marL="742950" lvl="1" indent="-285750">
              <a:lnSpc>
                <a:spcPct val="150000"/>
              </a:lnSpc>
              <a:buFont typeface="Courier New"/>
              <a:buChar char="o"/>
            </a:pPr>
            <a:r>
              <a:rPr lang="en-US" b="1" dirty="0">
                <a:solidFill>
                  <a:srgbClr val="000000"/>
                </a:solidFill>
                <a:latin typeface="Aptos"/>
                <a:cs typeface="Arial"/>
              </a:rPr>
              <a:t>Unseen during training point </a:t>
            </a:r>
            <a:r>
              <a:rPr lang="en-US" dirty="0">
                <a:solidFill>
                  <a:srgbClr val="000000"/>
                </a:solidFill>
                <a:latin typeface="Aptos"/>
                <a:cs typeface="Arial"/>
              </a:rPr>
              <a:t>in the parameter space: kB, </a:t>
            </a:r>
            <a:r>
              <a:rPr lang="en-US" dirty="0" err="1">
                <a:solidFill>
                  <a:srgbClr val="000000"/>
                </a:solidFill>
                <a:latin typeface="Aptos"/>
                <a:cs typeface="Arial"/>
              </a:rPr>
              <a:t>fC</a:t>
            </a:r>
            <a:r>
              <a:rPr lang="en-US" dirty="0">
                <a:solidFill>
                  <a:srgbClr val="000000"/>
                </a:solidFill>
                <a:latin typeface="Aptos"/>
                <a:cs typeface="Arial"/>
              </a:rPr>
              <a:t>, LY = (15.45, 0.525, 10100)</a:t>
            </a:r>
          </a:p>
          <a:p>
            <a:pPr marL="742950" lvl="1" indent="-285750">
              <a:lnSpc>
                <a:spcPct val="150000"/>
              </a:lnSpc>
              <a:buFont typeface="Courier New"/>
              <a:buChar char="o"/>
            </a:pPr>
            <a:r>
              <a:rPr lang="en-US" b="1" dirty="0">
                <a:solidFill>
                  <a:srgbClr val="000000"/>
                </a:solidFill>
                <a:latin typeface="Aptos"/>
                <a:cs typeface="Arial"/>
              </a:rPr>
              <a:t>5 different exposures</a:t>
            </a:r>
            <a:r>
              <a:rPr lang="en-US" dirty="0">
                <a:solidFill>
                  <a:srgbClr val="000000"/>
                </a:solidFill>
                <a:latin typeface="Aptos"/>
                <a:cs typeface="Arial"/>
              </a:rPr>
              <a:t>: 1k, 2k, 5k, 10k, 25k events</a:t>
            </a:r>
          </a:p>
          <a:p>
            <a:pPr marL="742950" lvl="1" indent="-285750">
              <a:lnSpc>
                <a:spcPct val="150000"/>
              </a:lnSpc>
              <a:buFont typeface="Courier New"/>
              <a:buChar char="o"/>
            </a:pPr>
            <a:r>
              <a:rPr lang="en-US" b="1" dirty="0">
                <a:solidFill>
                  <a:srgbClr val="000000"/>
                </a:solidFill>
                <a:latin typeface="Aptos"/>
                <a:cs typeface="Arial"/>
              </a:rPr>
              <a:t>1000 datasets with different MC generator seed</a:t>
            </a:r>
            <a:r>
              <a:rPr lang="en-US" dirty="0">
                <a:solidFill>
                  <a:srgbClr val="000000"/>
                </a:solidFill>
                <a:latin typeface="Aptos"/>
                <a:cs typeface="Arial"/>
              </a:rPr>
              <a:t> per each exposure</a:t>
            </a:r>
          </a:p>
          <a:p>
            <a:pPr lvl="1">
              <a:lnSpc>
                <a:spcPct val="150000"/>
              </a:lnSpc>
            </a:pPr>
            <a:r>
              <a:rPr lang="en-US" b="1" dirty="0">
                <a:solidFill>
                  <a:srgbClr val="000000"/>
                </a:solidFill>
                <a:latin typeface="Aptos"/>
                <a:cs typeface="Arial"/>
                <a:sym typeface="Wingdings" panose="05000000000000000000" pitchFamily="2" charset="2"/>
              </a:rPr>
              <a:t> Estimated uncertainty matches observed variability</a:t>
            </a:r>
            <a:endParaRPr lang="en-US" b="1" dirty="0">
              <a:solidFill>
                <a:srgbClr val="000000"/>
              </a:solidFill>
              <a:latin typeface="Aptos"/>
              <a:cs typeface="Arial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263208-BC4C-C0F0-F90A-84FD78E7AE16}"/>
              </a:ext>
            </a:extLst>
          </p:cNvPr>
          <p:cNvCxnSpPr/>
          <p:nvPr/>
        </p:nvCxnSpPr>
        <p:spPr>
          <a:xfrm>
            <a:off x="9050220" y="3050473"/>
            <a:ext cx="8763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67DEE037-09DB-9605-7B96-927BFDF95985}"/>
              </a:ext>
            </a:extLst>
          </p:cNvPr>
          <p:cNvSpPr/>
          <p:nvPr/>
        </p:nvSpPr>
        <p:spPr>
          <a:xfrm>
            <a:off x="9447095" y="3002848"/>
            <a:ext cx="95250" cy="95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5C0470-F714-24D3-2E60-306EC06A6E4A}"/>
              </a:ext>
            </a:extLst>
          </p:cNvPr>
          <p:cNvSpPr txBox="1"/>
          <p:nvPr/>
        </p:nvSpPr>
        <p:spPr>
          <a:xfrm>
            <a:off x="9939221" y="2838360"/>
            <a:ext cx="2265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Estimated Stat. Unc.</a:t>
            </a:r>
            <a:endParaRPr lang="it-IT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A60DA1-3908-7F24-840D-FF5EBC4AC807}"/>
              </a:ext>
            </a:extLst>
          </p:cNvPr>
          <p:cNvSpPr txBox="1"/>
          <p:nvPr/>
        </p:nvSpPr>
        <p:spPr>
          <a:xfrm>
            <a:off x="9939221" y="3198125"/>
            <a:ext cx="2138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Observed Std. Dev.</a:t>
            </a:r>
            <a:endParaRPr lang="it-IT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7F0CB04-C857-9F66-236B-281E21EE0172}"/>
              </a:ext>
            </a:extLst>
          </p:cNvPr>
          <p:cNvSpPr/>
          <p:nvPr/>
        </p:nvSpPr>
        <p:spPr>
          <a:xfrm>
            <a:off x="9050220" y="3262121"/>
            <a:ext cx="876300" cy="202010"/>
          </a:xfrm>
          <a:prstGeom prst="roundRect">
            <a:avLst/>
          </a:prstGeom>
          <a:solidFill>
            <a:srgbClr val="E0E7F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57010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6599F-C6F4-5939-6305-88CE18A5F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38565-64E7-1C2F-6FC7-DBE1E7206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2" y="228600"/>
            <a:ext cx="10295468" cy="904875"/>
          </a:xfrm>
        </p:spPr>
        <p:txBody>
          <a:bodyPr>
            <a:normAutofit/>
          </a:bodyPr>
          <a:lstStyle/>
          <a:p>
            <a:r>
              <a:rPr lang="en-US" altLang="zh-CN" dirty="0"/>
              <a:t>Estimation of ML-driven systematic bias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337273AD-4EA2-E179-264B-32FA050C6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B122E-75DF-495C-87F3-AE07E065F4B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B4D4C1-2209-8087-17DE-1E23A80D1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2348"/>
            <a:ext cx="12192000" cy="3070527"/>
          </a:xfrm>
          <a:prstGeom prst="rect">
            <a:avLst/>
          </a:prstGeom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475C77A8-D8AE-6A87-0FCF-A8819534B971}"/>
              </a:ext>
            </a:extLst>
          </p:cNvPr>
          <p:cNvSpPr txBox="1"/>
          <p:nvPr/>
        </p:nvSpPr>
        <p:spPr>
          <a:xfrm>
            <a:off x="613832" y="1176726"/>
            <a:ext cx="10668944" cy="171438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>
                <a:solidFill>
                  <a:srgbClr val="000000"/>
                </a:solidFill>
                <a:latin typeface="Aptos"/>
                <a:cs typeface="Arial"/>
              </a:rPr>
              <a:t>Using </a:t>
            </a:r>
            <a:r>
              <a:rPr lang="en-US" b="1" dirty="0">
                <a:solidFill>
                  <a:srgbClr val="000000"/>
                </a:solidFill>
                <a:latin typeface="Aptos"/>
                <a:cs typeface="Arial"/>
              </a:rPr>
              <a:t>the testing dataset 1,</a:t>
            </a:r>
            <a:r>
              <a:rPr lang="en-US" dirty="0">
                <a:solidFill>
                  <a:srgbClr val="000000"/>
                </a:solidFill>
                <a:latin typeface="Aptos"/>
                <a:cs typeface="Arial"/>
              </a:rPr>
              <a:t> one can check the bias across </a:t>
            </a:r>
            <a:r>
              <a:rPr lang="en-US" b="1" dirty="0">
                <a:solidFill>
                  <a:srgbClr val="000000"/>
                </a:solidFill>
                <a:latin typeface="Aptos"/>
                <a:cs typeface="Arial"/>
              </a:rPr>
              <a:t>different points</a:t>
            </a:r>
            <a:r>
              <a:rPr lang="en-US" dirty="0">
                <a:solidFill>
                  <a:srgbClr val="000000"/>
                </a:solidFill>
                <a:latin typeface="Aptos"/>
                <a:cs typeface="Arial"/>
              </a:rPr>
              <a:t>:</a:t>
            </a:r>
          </a:p>
          <a:p>
            <a:pPr marL="742950" lvl="1" indent="-285750">
              <a:lnSpc>
                <a:spcPct val="150000"/>
              </a:lnSpc>
              <a:buFont typeface="Courier New"/>
              <a:buChar char="o"/>
            </a:pPr>
            <a:r>
              <a:rPr lang="en-US" dirty="0">
                <a:solidFill>
                  <a:srgbClr val="000000"/>
                </a:solidFill>
                <a:latin typeface="Aptos"/>
                <a:cs typeface="Arial"/>
              </a:rPr>
              <a:t>Run MCMC fits per each testing point of the dataset</a:t>
            </a:r>
          </a:p>
          <a:p>
            <a:pPr marL="742950" lvl="1" indent="-285750">
              <a:lnSpc>
                <a:spcPct val="150000"/>
              </a:lnSpc>
              <a:buFont typeface="Courier New"/>
              <a:buChar char="o"/>
            </a:pPr>
            <a:r>
              <a:rPr lang="en-US" dirty="0">
                <a:solidFill>
                  <a:srgbClr val="000000"/>
                </a:solidFill>
                <a:latin typeface="Aptos"/>
                <a:cs typeface="Arial"/>
              </a:rPr>
              <a:t>Compare bias with the uncertainty </a:t>
            </a:r>
            <a:r>
              <a:rPr lang="en-US" b="1" dirty="0">
                <a:solidFill>
                  <a:srgbClr val="000000"/>
                </a:solidFill>
                <a:latin typeface="Aptos"/>
                <a:cs typeface="Arial"/>
              </a:rPr>
              <a:t>obtained by the previous analysis</a:t>
            </a:r>
            <a:r>
              <a:rPr lang="en-US" dirty="0">
                <a:solidFill>
                  <a:srgbClr val="000000"/>
                </a:solidFill>
                <a:latin typeface="Aptos"/>
                <a:cs typeface="Arial"/>
              </a:rPr>
              <a:t> for the 10k exposure point</a:t>
            </a:r>
          </a:p>
          <a:p>
            <a:pPr lvl="1">
              <a:lnSpc>
                <a:spcPct val="150000"/>
              </a:lnSpc>
            </a:pPr>
            <a:r>
              <a:rPr lang="en-US" b="1" dirty="0">
                <a:solidFill>
                  <a:srgbClr val="000000"/>
                </a:solidFill>
                <a:latin typeface="Aptos"/>
                <a:cs typeface="Arial"/>
                <a:sym typeface="Wingdings" panose="05000000000000000000" pitchFamily="2" charset="2"/>
              </a:rPr>
              <a:t> Observed b</a:t>
            </a:r>
            <a:r>
              <a:rPr lang="en-US" b="1" dirty="0">
                <a:solidFill>
                  <a:srgbClr val="000000"/>
                </a:solidFill>
                <a:latin typeface="Aptos"/>
                <a:cs typeface="Arial"/>
              </a:rPr>
              <a:t>iases are well within the uncertainty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39D8C3E-19A9-CD1F-C572-13C35D91CA89}"/>
              </a:ext>
            </a:extLst>
          </p:cNvPr>
          <p:cNvCxnSpPr/>
          <p:nvPr/>
        </p:nvCxnSpPr>
        <p:spPr>
          <a:xfrm>
            <a:off x="9050220" y="3050473"/>
            <a:ext cx="876300" cy="0"/>
          </a:xfrm>
          <a:prstGeom prst="line">
            <a:avLst/>
          </a:prstGeom>
          <a:ln w="1905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832F362-D996-D318-BE99-D1E29764FC71}"/>
              </a:ext>
            </a:extLst>
          </p:cNvPr>
          <p:cNvSpPr/>
          <p:nvPr/>
        </p:nvSpPr>
        <p:spPr>
          <a:xfrm>
            <a:off x="9447095" y="3002848"/>
            <a:ext cx="95250" cy="9525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9EDC5F-7FB0-00C1-BEE5-CE90C56D6FF4}"/>
              </a:ext>
            </a:extLst>
          </p:cNvPr>
          <p:cNvSpPr txBox="1"/>
          <p:nvPr/>
        </p:nvSpPr>
        <p:spPr>
          <a:xfrm>
            <a:off x="9939221" y="2838360"/>
            <a:ext cx="2138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Observed bias</a:t>
            </a:r>
            <a:endParaRPr lang="it-IT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625504-0E8D-50B8-EE88-66FA8CF9A3E1}"/>
              </a:ext>
            </a:extLst>
          </p:cNvPr>
          <p:cNvSpPr txBox="1"/>
          <p:nvPr/>
        </p:nvSpPr>
        <p:spPr>
          <a:xfrm>
            <a:off x="9939221" y="3147325"/>
            <a:ext cx="2138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Stat unc.</a:t>
            </a:r>
            <a:endParaRPr lang="it-IT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4BF0650-5BE0-646C-A636-1D44AD61317C}"/>
              </a:ext>
            </a:extLst>
          </p:cNvPr>
          <p:cNvSpPr/>
          <p:nvPr/>
        </p:nvSpPr>
        <p:spPr>
          <a:xfrm>
            <a:off x="9050220" y="3224021"/>
            <a:ext cx="876300" cy="202010"/>
          </a:xfrm>
          <a:prstGeom prst="roundRect">
            <a:avLst/>
          </a:prstGeom>
          <a:solidFill>
            <a:srgbClr val="E0E7F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22227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DF87C-0B2A-2935-10F7-3281485F5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C45C8-D698-1813-828E-482402415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2" y="228600"/>
            <a:ext cx="10295468" cy="904875"/>
          </a:xfrm>
        </p:spPr>
        <p:txBody>
          <a:bodyPr>
            <a:normAutofit/>
          </a:bodyPr>
          <a:lstStyle/>
          <a:p>
            <a:r>
              <a:rPr lang="en-US" altLang="zh-CN" dirty="0"/>
              <a:t>Summary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6DBE95C5-A98E-186B-45B7-AC525C307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B122E-75DF-495C-87F3-AE07E065F4B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622575-CB1E-5C93-5D36-53035C1EEA5C}"/>
              </a:ext>
            </a:extLst>
          </p:cNvPr>
          <p:cNvSpPr txBox="1"/>
          <p:nvPr/>
        </p:nvSpPr>
        <p:spPr>
          <a:xfrm>
            <a:off x="0" y="1483011"/>
            <a:ext cx="12065000" cy="88088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  <a:spcAft>
                <a:spcPts val="1200"/>
              </a:spcAft>
            </a:pPr>
            <a:r>
              <a:rPr lang="en-US" b="1" dirty="0">
                <a:solidFill>
                  <a:srgbClr val="000000"/>
                </a:solidFill>
                <a:latin typeface="Aptos"/>
                <a:cs typeface="Arial" panose="020B0604020202020204"/>
              </a:rPr>
              <a:t>Challenge: systematics investigation </a:t>
            </a:r>
            <a:r>
              <a:rPr lang="en-US" dirty="0">
                <a:solidFill>
                  <a:srgbClr val="000000"/>
                </a:solidFill>
                <a:latin typeface="Aptos"/>
                <a:cs typeface="Arial" panose="020B0604020202020204"/>
              </a:rPr>
              <a:t>for precision </a:t>
            </a:r>
            <a:r>
              <a:rPr lang="en-US" b="1" dirty="0">
                <a:solidFill>
                  <a:srgbClr val="000000"/>
                </a:solidFill>
                <a:latin typeface="Aptos"/>
                <a:cs typeface="Arial" panose="020B0604020202020204"/>
              </a:rPr>
              <a:t>neutrino physics with JUNO and </a:t>
            </a:r>
            <a:r>
              <a:rPr lang="en-US" dirty="0">
                <a:solidFill>
                  <a:srgbClr val="000000"/>
                </a:solidFill>
                <a:latin typeface="Aptos"/>
                <a:cs typeface="Arial" panose="020B0604020202020204"/>
              </a:rPr>
              <a:t>accurate energy calibration </a:t>
            </a:r>
            <a:br>
              <a:rPr lang="en-US" dirty="0">
                <a:solidFill>
                  <a:srgbClr val="000000"/>
                </a:solidFill>
                <a:latin typeface="Aptos"/>
                <a:cs typeface="Arial" panose="020B0604020202020204"/>
              </a:rPr>
            </a:br>
            <a:r>
              <a:rPr lang="en-US" dirty="0">
                <a:solidFill>
                  <a:srgbClr val="000000"/>
                </a:solidFill>
                <a:latin typeface="Aptos"/>
                <a:cs typeface="Arial" panose="020B0604020202020204"/>
                <a:sym typeface="Wingdings" panose="05000000000000000000" pitchFamily="2" charset="2"/>
              </a:rPr>
              <a:t> requires </a:t>
            </a:r>
            <a:r>
              <a:rPr lang="en-US" dirty="0">
                <a:solidFill>
                  <a:srgbClr val="000000"/>
                </a:solidFill>
                <a:latin typeface="Aptos"/>
                <a:cs typeface="Arial" panose="020B0604020202020204"/>
              </a:rPr>
              <a:t>an extremely </a:t>
            </a:r>
            <a:r>
              <a:rPr lang="en-US" b="1" dirty="0">
                <a:solidFill>
                  <a:srgbClr val="000000"/>
                </a:solidFill>
                <a:latin typeface="Aptos"/>
                <a:cs typeface="Arial" panose="020B0604020202020204"/>
              </a:rPr>
              <a:t>well tuned MC</a:t>
            </a:r>
            <a:r>
              <a:rPr lang="en-US" dirty="0">
                <a:solidFill>
                  <a:srgbClr val="000000"/>
                </a:solidFill>
                <a:latin typeface="Aptos"/>
                <a:cs typeface="Arial" panose="020B0604020202020204"/>
              </a:rPr>
              <a:t>, but the </a:t>
            </a:r>
            <a:r>
              <a:rPr lang="en-US" b="1" dirty="0">
                <a:solidFill>
                  <a:srgbClr val="000000"/>
                </a:solidFill>
                <a:latin typeface="Aptos"/>
                <a:cs typeface="Arial" panose="020B0604020202020204"/>
              </a:rPr>
              <a:t>traditional MC tuning </a:t>
            </a:r>
            <a:r>
              <a:rPr lang="en-US" dirty="0">
                <a:solidFill>
                  <a:srgbClr val="000000"/>
                </a:solidFill>
                <a:latin typeface="Aptos"/>
                <a:cs typeface="Arial" panose="020B0604020202020204"/>
              </a:rPr>
              <a:t>process is </a:t>
            </a:r>
            <a:r>
              <a:rPr lang="en-US" b="1" dirty="0">
                <a:solidFill>
                  <a:srgbClr val="000000"/>
                </a:solidFill>
                <a:latin typeface="Aptos"/>
                <a:cs typeface="Arial" panose="020B0604020202020204"/>
              </a:rPr>
              <a:t>computationally prohibitive</a:t>
            </a:r>
            <a:r>
              <a:rPr lang="en-US" dirty="0">
                <a:solidFill>
                  <a:srgbClr val="000000"/>
                </a:solidFill>
                <a:latin typeface="Aptos"/>
                <a:cs typeface="Arial" panose="020B0604020202020204"/>
              </a:rPr>
              <a:t>.</a:t>
            </a:r>
            <a:endParaRPr lang="en-US" b="1" dirty="0">
              <a:solidFill>
                <a:srgbClr val="000000"/>
              </a:solidFill>
              <a:latin typeface="Aptos"/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805609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034C9-A327-4B56-C0AE-A452895C3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3F9C3-8FE8-5C61-642B-D4974C4ED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2" y="228600"/>
            <a:ext cx="10295468" cy="904875"/>
          </a:xfrm>
        </p:spPr>
        <p:txBody>
          <a:bodyPr>
            <a:normAutofit/>
          </a:bodyPr>
          <a:lstStyle/>
          <a:p>
            <a:r>
              <a:rPr lang="en-US" altLang="zh-CN" dirty="0"/>
              <a:t>Summary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A87490E2-FB19-1F06-BCBB-C739AB078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B122E-75DF-495C-87F3-AE07E065F4B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E85665-1430-5A31-3BB5-F55B9D539865}"/>
              </a:ext>
            </a:extLst>
          </p:cNvPr>
          <p:cNvSpPr txBox="1"/>
          <p:nvPr/>
        </p:nvSpPr>
        <p:spPr>
          <a:xfrm>
            <a:off x="0" y="1483011"/>
            <a:ext cx="12065000" cy="186826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  <a:spcAft>
                <a:spcPts val="1200"/>
              </a:spcAft>
            </a:pPr>
            <a:r>
              <a:rPr lang="en-US" b="1" dirty="0">
                <a:solidFill>
                  <a:srgbClr val="000000"/>
                </a:solidFill>
                <a:latin typeface="Aptos"/>
                <a:cs typeface="Arial" panose="020B0604020202020204"/>
              </a:rPr>
              <a:t>Challenge: systematics investigation </a:t>
            </a:r>
            <a:r>
              <a:rPr lang="en-US" dirty="0">
                <a:solidFill>
                  <a:srgbClr val="000000"/>
                </a:solidFill>
                <a:latin typeface="Aptos"/>
                <a:cs typeface="Arial" panose="020B0604020202020204"/>
              </a:rPr>
              <a:t>for precision </a:t>
            </a:r>
            <a:r>
              <a:rPr lang="en-US" b="1" dirty="0">
                <a:solidFill>
                  <a:srgbClr val="000000"/>
                </a:solidFill>
                <a:latin typeface="Aptos"/>
                <a:cs typeface="Arial" panose="020B0604020202020204"/>
              </a:rPr>
              <a:t>neutrino physics with JUNO and </a:t>
            </a:r>
            <a:r>
              <a:rPr lang="en-US" dirty="0">
                <a:solidFill>
                  <a:srgbClr val="000000"/>
                </a:solidFill>
                <a:latin typeface="Aptos"/>
                <a:cs typeface="Arial" panose="020B0604020202020204"/>
              </a:rPr>
              <a:t>accurate energy calibration </a:t>
            </a:r>
            <a:br>
              <a:rPr lang="en-US" dirty="0">
                <a:solidFill>
                  <a:srgbClr val="000000"/>
                </a:solidFill>
                <a:latin typeface="Aptos"/>
                <a:cs typeface="Arial" panose="020B0604020202020204"/>
              </a:rPr>
            </a:br>
            <a:r>
              <a:rPr lang="en-US" dirty="0">
                <a:solidFill>
                  <a:srgbClr val="000000"/>
                </a:solidFill>
                <a:latin typeface="Aptos"/>
                <a:cs typeface="Arial" panose="020B0604020202020204"/>
                <a:sym typeface="Wingdings" panose="05000000000000000000" pitchFamily="2" charset="2"/>
              </a:rPr>
              <a:t> requires </a:t>
            </a:r>
            <a:r>
              <a:rPr lang="en-US" dirty="0">
                <a:solidFill>
                  <a:srgbClr val="000000"/>
                </a:solidFill>
                <a:latin typeface="Aptos"/>
                <a:cs typeface="Arial" panose="020B0604020202020204"/>
              </a:rPr>
              <a:t>an extremely </a:t>
            </a:r>
            <a:r>
              <a:rPr lang="en-US" b="1" dirty="0">
                <a:solidFill>
                  <a:srgbClr val="000000"/>
                </a:solidFill>
                <a:latin typeface="Aptos"/>
                <a:cs typeface="Arial" panose="020B0604020202020204"/>
              </a:rPr>
              <a:t>well tuned MC</a:t>
            </a:r>
            <a:r>
              <a:rPr lang="en-US" dirty="0">
                <a:solidFill>
                  <a:srgbClr val="000000"/>
                </a:solidFill>
                <a:latin typeface="Aptos"/>
                <a:cs typeface="Arial" panose="020B0604020202020204"/>
              </a:rPr>
              <a:t>, but the </a:t>
            </a:r>
            <a:r>
              <a:rPr lang="en-US" b="1" dirty="0">
                <a:solidFill>
                  <a:srgbClr val="000000"/>
                </a:solidFill>
                <a:latin typeface="Aptos"/>
                <a:cs typeface="Arial" panose="020B0604020202020204"/>
              </a:rPr>
              <a:t>traditional MC tuning </a:t>
            </a:r>
            <a:r>
              <a:rPr lang="en-US" dirty="0">
                <a:solidFill>
                  <a:srgbClr val="000000"/>
                </a:solidFill>
                <a:latin typeface="Aptos"/>
                <a:cs typeface="Arial" panose="020B0604020202020204"/>
              </a:rPr>
              <a:t>process is </a:t>
            </a:r>
            <a:r>
              <a:rPr lang="en-US" b="1" dirty="0">
                <a:solidFill>
                  <a:srgbClr val="000000"/>
                </a:solidFill>
                <a:latin typeface="Aptos"/>
                <a:cs typeface="Arial" panose="020B0604020202020204"/>
              </a:rPr>
              <a:t>computationally prohibitive</a:t>
            </a:r>
            <a:r>
              <a:rPr lang="en-US" dirty="0">
                <a:solidFill>
                  <a:srgbClr val="000000"/>
                </a:solidFill>
                <a:latin typeface="Aptos"/>
                <a:cs typeface="Arial" panose="020B0604020202020204"/>
              </a:rPr>
              <a:t>.</a:t>
            </a:r>
            <a:endParaRPr lang="en-US" b="1" dirty="0">
              <a:solidFill>
                <a:srgbClr val="000000"/>
              </a:solidFill>
              <a:latin typeface="Aptos"/>
              <a:cs typeface="Arial" panose="020B0604020202020204"/>
            </a:endParaRPr>
          </a:p>
          <a:p>
            <a:pPr lvl="1">
              <a:lnSpc>
                <a:spcPct val="150000"/>
              </a:lnSpc>
              <a:spcAft>
                <a:spcPts val="1200"/>
              </a:spcAft>
            </a:pPr>
            <a:r>
              <a:rPr lang="en-US" b="1" dirty="0">
                <a:solidFill>
                  <a:srgbClr val="000000"/>
                </a:solidFill>
                <a:latin typeface="Aptos"/>
                <a:cs typeface="Arial" panose="020B0604020202020204"/>
              </a:rPr>
              <a:t>Solution:</a:t>
            </a:r>
            <a:r>
              <a:rPr lang="en-US" dirty="0">
                <a:solidFill>
                  <a:srgbClr val="000000"/>
                </a:solidFill>
                <a:latin typeface="Aptos"/>
                <a:cs typeface="Arial" panose="020B0604020202020204"/>
              </a:rPr>
              <a:t> we developed a </a:t>
            </a:r>
            <a:r>
              <a:rPr lang="en-US" b="1" dirty="0">
                <a:solidFill>
                  <a:srgbClr val="000000"/>
                </a:solidFill>
                <a:latin typeface="Aptos"/>
                <a:cs typeface="Arial" panose="020B0604020202020204"/>
              </a:rPr>
              <a:t>Simulation-Based Inference framework </a:t>
            </a:r>
            <a:r>
              <a:rPr lang="en-US" dirty="0">
                <a:solidFill>
                  <a:srgbClr val="000000"/>
                </a:solidFill>
                <a:latin typeface="Aptos"/>
                <a:cs typeface="Arial" panose="020B0604020202020204"/>
              </a:rPr>
              <a:t>using two </a:t>
            </a:r>
            <a:r>
              <a:rPr lang="en-US" b="1" dirty="0">
                <a:solidFill>
                  <a:srgbClr val="000000"/>
                </a:solidFill>
                <a:latin typeface="Aptos"/>
                <a:cs typeface="Arial" panose="020B0604020202020204"/>
              </a:rPr>
              <a:t>neural likelihood estimators </a:t>
            </a:r>
            <a:r>
              <a:rPr lang="en-US" dirty="0">
                <a:solidFill>
                  <a:srgbClr val="000000"/>
                </a:solidFill>
                <a:latin typeface="Aptos"/>
                <a:cs typeface="Arial" panose="020B0604020202020204"/>
              </a:rPr>
              <a:t>(TEDE and NFDE) that replace the slow MC simulation with a </a:t>
            </a:r>
            <a:r>
              <a:rPr lang="en-US" b="1" dirty="0">
                <a:solidFill>
                  <a:srgbClr val="000000"/>
                </a:solidFill>
                <a:latin typeface="Aptos"/>
                <a:cs typeface="Arial" panose="020B0604020202020204"/>
              </a:rPr>
              <a:t>fast, accurate surrogate </a:t>
            </a:r>
            <a:r>
              <a:rPr lang="en-US" dirty="0">
                <a:solidFill>
                  <a:srgbClr val="000000"/>
                </a:solidFill>
                <a:latin typeface="Aptos"/>
                <a:cs typeface="Arial" panose="020B0604020202020204"/>
              </a:rPr>
              <a:t>models.</a:t>
            </a:r>
          </a:p>
        </p:txBody>
      </p:sp>
    </p:spTree>
    <p:extLst>
      <p:ext uri="{BB962C8B-B14F-4D97-AF65-F5344CB8AC3E}">
        <p14:creationId xmlns:p14="http://schemas.microsoft.com/office/powerpoint/2010/main" val="2447089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E778AA-CFED-DDE9-F011-F80F321F1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945BD-ABDA-551F-6AAC-BD673EA3D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2" y="228600"/>
            <a:ext cx="10295468" cy="904875"/>
          </a:xfrm>
        </p:spPr>
        <p:txBody>
          <a:bodyPr>
            <a:normAutofit/>
          </a:bodyPr>
          <a:lstStyle/>
          <a:p>
            <a:r>
              <a:rPr lang="en-US" altLang="zh-CN" dirty="0"/>
              <a:t>Summary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4CB9F632-F24C-6CE1-4D57-65FBD4788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B122E-75DF-495C-87F3-AE07E065F4B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2691C2-D024-45B1-04F5-BECC61F7ED96}"/>
                  </a:ext>
                </a:extLst>
              </p:cNvPr>
              <p:cNvSpPr txBox="1"/>
              <p:nvPr/>
            </p:nvSpPr>
            <p:spPr>
              <a:xfrm>
                <a:off x="0" y="1483011"/>
                <a:ext cx="12065000" cy="5084533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b="1" dirty="0">
                    <a:solidFill>
                      <a:srgbClr val="000000"/>
                    </a:solidFill>
                    <a:latin typeface="Aptos"/>
                    <a:cs typeface="Arial" panose="020B0604020202020204"/>
                  </a:rPr>
                  <a:t>Challenge: systematics investigation </a:t>
                </a:r>
                <a:r>
                  <a:rPr lang="en-US" dirty="0">
                    <a:solidFill>
                      <a:srgbClr val="000000"/>
                    </a:solidFill>
                    <a:latin typeface="Aptos"/>
                    <a:cs typeface="Arial" panose="020B0604020202020204"/>
                  </a:rPr>
                  <a:t>for precision </a:t>
                </a:r>
                <a:r>
                  <a:rPr lang="en-US" b="1" dirty="0">
                    <a:solidFill>
                      <a:srgbClr val="000000"/>
                    </a:solidFill>
                    <a:latin typeface="Aptos"/>
                    <a:cs typeface="Arial" panose="020B0604020202020204"/>
                  </a:rPr>
                  <a:t>neutrino physics with JUNO and </a:t>
                </a:r>
                <a:r>
                  <a:rPr lang="en-US" dirty="0">
                    <a:solidFill>
                      <a:srgbClr val="000000"/>
                    </a:solidFill>
                    <a:latin typeface="Aptos"/>
                    <a:cs typeface="Arial" panose="020B0604020202020204"/>
                  </a:rPr>
                  <a:t>accurate energy calibration </a:t>
                </a:r>
                <a:br>
                  <a:rPr lang="en-US" dirty="0">
                    <a:solidFill>
                      <a:srgbClr val="000000"/>
                    </a:solidFill>
                    <a:latin typeface="Aptos"/>
                    <a:cs typeface="Arial" panose="020B0604020202020204"/>
                  </a:rPr>
                </a:br>
                <a:r>
                  <a:rPr lang="en-US" dirty="0">
                    <a:solidFill>
                      <a:srgbClr val="000000"/>
                    </a:solidFill>
                    <a:latin typeface="Aptos"/>
                    <a:cs typeface="Arial" panose="020B0604020202020204"/>
                    <a:sym typeface="Wingdings" panose="05000000000000000000" pitchFamily="2" charset="2"/>
                  </a:rPr>
                  <a:t> requires </a:t>
                </a:r>
                <a:r>
                  <a:rPr lang="en-US" dirty="0">
                    <a:solidFill>
                      <a:srgbClr val="000000"/>
                    </a:solidFill>
                    <a:latin typeface="Aptos"/>
                    <a:cs typeface="Arial" panose="020B0604020202020204"/>
                  </a:rPr>
                  <a:t>an extremely </a:t>
                </a:r>
                <a:r>
                  <a:rPr lang="en-US" b="1" dirty="0">
                    <a:solidFill>
                      <a:srgbClr val="000000"/>
                    </a:solidFill>
                    <a:latin typeface="Aptos"/>
                    <a:cs typeface="Arial" panose="020B0604020202020204"/>
                  </a:rPr>
                  <a:t>well tuned MC</a:t>
                </a:r>
                <a:r>
                  <a:rPr lang="en-US" dirty="0">
                    <a:solidFill>
                      <a:srgbClr val="000000"/>
                    </a:solidFill>
                    <a:latin typeface="Aptos"/>
                    <a:cs typeface="Arial" panose="020B0604020202020204"/>
                  </a:rPr>
                  <a:t>, but the </a:t>
                </a:r>
                <a:r>
                  <a:rPr lang="en-US" b="1" dirty="0">
                    <a:solidFill>
                      <a:srgbClr val="000000"/>
                    </a:solidFill>
                    <a:latin typeface="Aptos"/>
                    <a:cs typeface="Arial" panose="020B0604020202020204"/>
                  </a:rPr>
                  <a:t>traditional MC tuning </a:t>
                </a:r>
                <a:r>
                  <a:rPr lang="en-US" dirty="0">
                    <a:solidFill>
                      <a:srgbClr val="000000"/>
                    </a:solidFill>
                    <a:latin typeface="Aptos"/>
                    <a:cs typeface="Arial" panose="020B0604020202020204"/>
                  </a:rPr>
                  <a:t>process is </a:t>
                </a:r>
                <a:r>
                  <a:rPr lang="en-US" b="1" dirty="0">
                    <a:solidFill>
                      <a:srgbClr val="000000"/>
                    </a:solidFill>
                    <a:latin typeface="Aptos"/>
                    <a:cs typeface="Arial" panose="020B0604020202020204"/>
                  </a:rPr>
                  <a:t>computationally prohibitive</a:t>
                </a:r>
                <a:r>
                  <a:rPr lang="en-US" dirty="0">
                    <a:solidFill>
                      <a:srgbClr val="000000"/>
                    </a:solidFill>
                    <a:latin typeface="Aptos"/>
                    <a:cs typeface="Arial" panose="020B0604020202020204"/>
                  </a:rPr>
                  <a:t>.</a:t>
                </a:r>
                <a:endParaRPr lang="en-US" b="1" dirty="0">
                  <a:solidFill>
                    <a:srgbClr val="000000"/>
                  </a:solidFill>
                  <a:latin typeface="Aptos"/>
                  <a:cs typeface="Arial" panose="020B0604020202020204"/>
                </a:endParaRPr>
              </a:p>
              <a:p>
                <a:pPr lvl="1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b="1" dirty="0">
                    <a:solidFill>
                      <a:srgbClr val="000000"/>
                    </a:solidFill>
                    <a:latin typeface="Aptos"/>
                    <a:cs typeface="Arial" panose="020B0604020202020204"/>
                  </a:rPr>
                  <a:t>Solution:</a:t>
                </a:r>
                <a:r>
                  <a:rPr lang="en-US" dirty="0">
                    <a:solidFill>
                      <a:srgbClr val="000000"/>
                    </a:solidFill>
                    <a:latin typeface="Aptos"/>
                    <a:cs typeface="Arial" panose="020B0604020202020204"/>
                  </a:rPr>
                  <a:t> we developed a </a:t>
                </a:r>
                <a:r>
                  <a:rPr lang="en-US" b="1" dirty="0">
                    <a:solidFill>
                      <a:srgbClr val="000000"/>
                    </a:solidFill>
                    <a:latin typeface="Aptos"/>
                    <a:cs typeface="Arial" panose="020B0604020202020204"/>
                  </a:rPr>
                  <a:t>Simulation-Based Inference framework </a:t>
                </a:r>
                <a:r>
                  <a:rPr lang="en-US" dirty="0">
                    <a:solidFill>
                      <a:srgbClr val="000000"/>
                    </a:solidFill>
                    <a:latin typeface="Aptos"/>
                    <a:cs typeface="Arial" panose="020B0604020202020204"/>
                  </a:rPr>
                  <a:t>using two </a:t>
                </a:r>
                <a:r>
                  <a:rPr lang="en-US" b="1" dirty="0">
                    <a:solidFill>
                      <a:srgbClr val="000000"/>
                    </a:solidFill>
                    <a:latin typeface="Aptos"/>
                    <a:cs typeface="Arial" panose="020B0604020202020204"/>
                  </a:rPr>
                  <a:t>neural likelihood estimators </a:t>
                </a:r>
                <a:r>
                  <a:rPr lang="en-US" dirty="0">
                    <a:solidFill>
                      <a:srgbClr val="000000"/>
                    </a:solidFill>
                    <a:latin typeface="Aptos"/>
                    <a:cs typeface="Arial" panose="020B0604020202020204"/>
                  </a:rPr>
                  <a:t>(TEDE and NFDE) that replace the slow MC simulation with a </a:t>
                </a:r>
                <a:r>
                  <a:rPr lang="en-US" b="1" dirty="0">
                    <a:solidFill>
                      <a:srgbClr val="000000"/>
                    </a:solidFill>
                    <a:latin typeface="Aptos"/>
                    <a:cs typeface="Arial" panose="020B0604020202020204"/>
                  </a:rPr>
                  <a:t>fast, accurate surrogate </a:t>
                </a:r>
                <a:r>
                  <a:rPr lang="en-US" dirty="0">
                    <a:solidFill>
                      <a:srgbClr val="000000"/>
                    </a:solidFill>
                    <a:latin typeface="Aptos"/>
                    <a:cs typeface="Arial" panose="020B0604020202020204"/>
                  </a:rPr>
                  <a:t>models.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b="1" dirty="0">
                    <a:solidFill>
                      <a:srgbClr val="000000"/>
                    </a:solidFill>
                    <a:latin typeface="Aptos"/>
                    <a:cs typeface="Arial" panose="020B0604020202020204"/>
                  </a:rPr>
                  <a:t>Key Achievements: 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/>
                  <a:buChar char="•"/>
                </a:pPr>
                <a:r>
                  <a:rPr lang="en-US" dirty="0">
                    <a:solidFill>
                      <a:srgbClr val="000000"/>
                    </a:solidFill>
                    <a:latin typeface="Aptos"/>
                    <a:cs typeface="Arial" panose="020B0604020202020204"/>
                  </a:rPr>
                  <a:t>our </a:t>
                </a:r>
                <a:r>
                  <a:rPr lang="en-US" b="1" dirty="0">
                    <a:solidFill>
                      <a:srgbClr val="000000"/>
                    </a:solidFill>
                    <a:latin typeface="Aptos"/>
                    <a:cs typeface="Arial" panose="020B0604020202020204"/>
                  </a:rPr>
                  <a:t>models successfully learn </a:t>
                </a:r>
                <a:r>
                  <a:rPr lang="en-US" dirty="0">
                    <a:solidFill>
                      <a:srgbClr val="000000"/>
                    </a:solidFill>
                    <a:latin typeface="Aptos"/>
                    <a:cs typeface="Arial" panose="020B0604020202020204"/>
                  </a:rPr>
                  <a:t>the complex, </a:t>
                </a:r>
                <a:r>
                  <a:rPr lang="en-US" b="1" dirty="0">
                    <a:solidFill>
                      <a:srgbClr val="000000"/>
                    </a:solidFill>
                    <a:latin typeface="Aptos"/>
                    <a:cs typeface="Arial" panose="020B0604020202020204"/>
                  </a:rPr>
                  <a:t>non-linear energy response of the JUNO detector MC</a:t>
                </a:r>
                <a:r>
                  <a:rPr lang="en-US" dirty="0">
                    <a:solidFill>
                      <a:srgbClr val="000000"/>
                    </a:solidFill>
                    <a:latin typeface="Aptos"/>
                    <a:cs typeface="Arial" panose="020B0604020202020204"/>
                  </a:rPr>
                  <a:t>, </a:t>
                </a:r>
                <a:br>
                  <a:rPr lang="en-US" dirty="0">
                    <a:solidFill>
                      <a:srgbClr val="000000"/>
                    </a:solidFill>
                    <a:latin typeface="Aptos"/>
                    <a:cs typeface="Arial" panose="020B0604020202020204"/>
                  </a:rPr>
                </a:br>
                <a:r>
                  <a:rPr lang="en-US" dirty="0">
                    <a:solidFill>
                      <a:srgbClr val="000000"/>
                    </a:solidFill>
                    <a:latin typeface="Aptos"/>
                    <a:cs typeface="Arial" panose="020B0604020202020204"/>
                  </a:rPr>
                  <a:t>including the strong correlations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</m:ctrlPr>
                      </m:sSubPr>
                      <m:e>
                        <m:r>
                          <a:rPr lang="en-US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𝒌</m:t>
                        </m:r>
                      </m:e>
                      <m:sub>
                        <m:r>
                          <a:rPr lang="en-US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𝑩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</m:ctrlPr>
                      </m:sSubPr>
                      <m:e>
                        <m:r>
                          <a:rPr lang="en-US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𝒇</m:t>
                        </m:r>
                      </m:e>
                      <m:sub>
                        <m:r>
                          <a:rPr lang="en-US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𝑪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 and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+mn-lt"/>
                        <a:cs typeface="+mn-lt"/>
                      </a:rPr>
                      <m:t>𝒀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Aptos"/>
                    <a:cs typeface="Arial" panose="020B0604020202020204"/>
                  </a:rPr>
                  <a:t> parameters in the MC.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/>
                  <a:buChar char="•"/>
                </a:pPr>
                <a:r>
                  <a:rPr lang="en-US" dirty="0">
                    <a:solidFill>
                      <a:srgbClr val="000000"/>
                    </a:solidFill>
                    <a:latin typeface="Aptos"/>
                    <a:cs typeface="Arial" panose="020B0604020202020204"/>
                  </a:rPr>
                  <a:t>when integrated with </a:t>
                </a:r>
                <a:r>
                  <a:rPr lang="en-US" b="1" dirty="0">
                    <a:solidFill>
                      <a:srgbClr val="000000"/>
                    </a:solidFill>
                    <a:latin typeface="Aptos"/>
                    <a:cs typeface="Arial" panose="020B0604020202020204"/>
                  </a:rPr>
                  <a:t>Bayesian inference</a:t>
                </a:r>
                <a:r>
                  <a:rPr lang="en-US" dirty="0">
                    <a:solidFill>
                      <a:srgbClr val="000000"/>
                    </a:solidFill>
                    <a:latin typeface="Aptos"/>
                    <a:cs typeface="Arial" panose="020B0604020202020204"/>
                  </a:rPr>
                  <a:t>, our method recovers all parameters with </a:t>
                </a:r>
                <a:r>
                  <a:rPr lang="en-US" b="1" dirty="0">
                    <a:solidFill>
                      <a:srgbClr val="000000"/>
                    </a:solidFill>
                    <a:latin typeface="Aptos"/>
                    <a:cs typeface="Arial" panose="020B0604020202020204"/>
                  </a:rPr>
                  <a:t>near-zero systematic bias</a:t>
                </a:r>
                <a:r>
                  <a:rPr lang="en-US" dirty="0">
                    <a:solidFill>
                      <a:srgbClr val="000000"/>
                    </a:solidFill>
                    <a:latin typeface="Aptos"/>
                    <a:cs typeface="Arial" panose="020B0604020202020204"/>
                  </a:rPr>
                  <a:t>.</a:t>
                </a:r>
              </a:p>
              <a:p>
                <a:pPr marL="742950" lvl="1" indent="-285750">
                  <a:lnSpc>
                    <a:spcPct val="150000"/>
                  </a:lnSpc>
                  <a:spcAft>
                    <a:spcPts val="1200"/>
                  </a:spcAft>
                  <a:buFont typeface="Arial"/>
                  <a:buChar char="•"/>
                </a:pPr>
                <a:r>
                  <a:rPr lang="en-US" dirty="0">
                    <a:solidFill>
                      <a:srgbClr val="000000"/>
                    </a:solidFill>
                    <a:latin typeface="Aptos"/>
                    <a:cs typeface="Arial" panose="020B0604020202020204"/>
                  </a:rPr>
                  <a:t>parameter </a:t>
                </a:r>
                <a:r>
                  <a:rPr lang="en-US" b="1" dirty="0">
                    <a:solidFill>
                      <a:srgbClr val="000000"/>
                    </a:solidFill>
                    <a:latin typeface="Aptos"/>
                    <a:cs typeface="Arial" panose="020B0604020202020204"/>
                  </a:rPr>
                  <a:t>uncertainties are limited purely by statistics </a:t>
                </a:r>
                <a:r>
                  <a:rPr lang="en-US" dirty="0">
                    <a:solidFill>
                      <a:srgbClr val="000000"/>
                    </a:solidFill>
                    <a:latin typeface="Aptos"/>
                    <a:cs typeface="Arial" panose="020B0604020202020204"/>
                  </a:rPr>
                  <a:t>and scale correctly as 1/ √N </a:t>
                </a:r>
                <a:br>
                  <a:rPr lang="en-US" dirty="0">
                    <a:solidFill>
                      <a:srgbClr val="000000"/>
                    </a:solidFill>
                    <a:latin typeface="Aptos"/>
                    <a:cs typeface="Arial" panose="020B0604020202020204"/>
                  </a:rPr>
                </a:br>
                <a:r>
                  <a:rPr lang="en-US" dirty="0">
                    <a:solidFill>
                      <a:srgbClr val="000000"/>
                    </a:solidFill>
                    <a:latin typeface="Aptos"/>
                    <a:cs typeface="Arial" panose="020B0604020202020204"/>
                    <a:sym typeface="Wingdings" panose="05000000000000000000" pitchFamily="2" charset="2"/>
                  </a:rPr>
                  <a:t> possible to achieve &lt;1% systematics</a:t>
                </a:r>
                <a:endParaRPr lang="en-US" dirty="0">
                  <a:solidFill>
                    <a:srgbClr val="000000"/>
                  </a:solidFill>
                  <a:latin typeface="Aptos"/>
                  <a:cs typeface="Arial" panose="020B0604020202020204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en-US" b="1" dirty="0">
                    <a:solidFill>
                      <a:srgbClr val="000000"/>
                    </a:solidFill>
                    <a:latin typeface="Aptos"/>
                    <a:cs typeface="Arial" panose="020B0604020202020204"/>
                  </a:rPr>
                  <a:t>This provides a flexible (binned or unbinned) framework for MC tuning with data! </a:t>
                </a:r>
                <a:r>
                  <a:rPr lang="en-US" b="1" dirty="0">
                    <a:solidFill>
                      <a:srgbClr val="000000"/>
                    </a:solidFill>
                    <a:latin typeface="Aptos"/>
                    <a:cs typeface="Arial" panose="020B0604020202020204"/>
                    <a:sym typeface="Wingdings" panose="05000000000000000000" pitchFamily="2" charset="2"/>
                  </a:rPr>
                  <a:t></a:t>
                </a:r>
                <a:endParaRPr lang="en-US" b="1" dirty="0">
                  <a:solidFill>
                    <a:srgbClr val="000000"/>
                  </a:solidFill>
                  <a:latin typeface="Aptos"/>
                  <a:ea typeface="+mn-lt"/>
                  <a:cs typeface="Arial" panose="020B0604020202020204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2691C2-D024-45B1-04F5-BECC61F7ED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83011"/>
                <a:ext cx="12065000" cy="5084533"/>
              </a:xfrm>
              <a:prstGeom prst="rect">
                <a:avLst/>
              </a:prstGeom>
              <a:blipFill>
                <a:blip r:embed="rId2"/>
                <a:stretch>
                  <a:fillRect b="-107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95892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C15E4-11B3-EB51-FB5C-24F152013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36D52-08FD-C1EC-E558-16541A107D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Thanks!</a:t>
            </a:r>
            <a:endParaRPr lang="it-IT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2485178-9B02-26D0-B464-4A9E00E5A08F}"/>
              </a:ext>
            </a:extLst>
          </p:cNvPr>
          <p:cNvGrpSpPr/>
          <p:nvPr/>
        </p:nvGrpSpPr>
        <p:grpSpPr>
          <a:xfrm>
            <a:off x="5081285" y="2006417"/>
            <a:ext cx="5701349" cy="3360022"/>
            <a:chOff x="9743363" y="5378437"/>
            <a:chExt cx="2289338" cy="1349194"/>
          </a:xfrm>
        </p:grpSpPr>
        <p:pic>
          <p:nvPicPr>
            <p:cNvPr id="3" name="Picture 2" descr="A qr code on a white background&#10;&#10;AI-generated content may be incorrect.">
              <a:extLst>
                <a:ext uri="{FF2B5EF4-FFF2-40B4-BE49-F238E27FC236}">
                  <a16:creationId xmlns:a16="http://schemas.microsoft.com/office/drawing/2014/main" id="{2DD655D4-70BA-EE2D-A485-7A2ADE48B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8" t="5318" r="5318" b="5318"/>
            <a:stretch>
              <a:fillRect/>
            </a:stretch>
          </p:blipFill>
          <p:spPr>
            <a:xfrm>
              <a:off x="10967681" y="5662611"/>
              <a:ext cx="1065020" cy="1065020"/>
            </a:xfrm>
            <a:prstGeom prst="rect">
              <a:avLst/>
            </a:prstGeom>
          </p:spPr>
        </p:pic>
        <p:pic>
          <p:nvPicPr>
            <p:cNvPr id="5" name="Picture 4" descr="A qr code with a cat logo&#10;&#10;AI-generated content may be incorrect.">
              <a:extLst>
                <a:ext uri="{FF2B5EF4-FFF2-40B4-BE49-F238E27FC236}">
                  <a16:creationId xmlns:a16="http://schemas.microsoft.com/office/drawing/2014/main" id="{E5157FE3-D43B-AF36-F2A0-2F9F47D51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3363" y="5662611"/>
              <a:ext cx="1065020" cy="106502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3148055-53C3-DE0A-D7F4-93EAE840810D}"/>
                </a:ext>
              </a:extLst>
            </p:cNvPr>
            <p:cNvSpPr txBox="1"/>
            <p:nvPr/>
          </p:nvSpPr>
          <p:spPr>
            <a:xfrm>
              <a:off x="10967681" y="5378437"/>
              <a:ext cx="1065020" cy="2842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Pre-print</a:t>
              </a:r>
              <a:endParaRPr lang="it-IT" sz="40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738B4E7-EA4F-51E0-22AE-FAA4E46B0578}"/>
                </a:ext>
              </a:extLst>
            </p:cNvPr>
            <p:cNvSpPr txBox="1"/>
            <p:nvPr/>
          </p:nvSpPr>
          <p:spPr>
            <a:xfrm>
              <a:off x="9743363" y="5378437"/>
              <a:ext cx="1065020" cy="2842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Repo</a:t>
              </a:r>
              <a:endParaRPr lang="it-IT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563632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55909-BED1-8BBF-31CC-AF8CB6A01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F53A7-5622-EDE1-EFCC-D0C8E30BC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1" y="228600"/>
            <a:ext cx="7659703" cy="904875"/>
          </a:xfrm>
        </p:spPr>
        <p:txBody>
          <a:bodyPr>
            <a:normAutofit/>
          </a:bodyPr>
          <a:lstStyle/>
          <a:p>
            <a:r>
              <a:rPr lang="en-US" b="1" dirty="0">
                <a:latin typeface="Aptos" panose="020B0004020202020204" pitchFamily="34" charset="0"/>
              </a:rPr>
              <a:t>TEDE vs. NFDE (uncertainty)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49AFBF-D679-E984-8FDB-B61A43313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B122E-75DF-495C-87F3-AE07E065F4B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D227C8-E496-E47E-9F6E-E3EA72848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50" y="1250205"/>
            <a:ext cx="10687540" cy="558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676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82DCF-90D8-5D35-DC5B-8AD0FBA21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291F2-7342-16C8-A10C-295B58E9D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1" y="228600"/>
            <a:ext cx="7659703" cy="904875"/>
          </a:xfrm>
        </p:spPr>
        <p:txBody>
          <a:bodyPr>
            <a:normAutofit/>
          </a:bodyPr>
          <a:lstStyle/>
          <a:p>
            <a:r>
              <a:rPr lang="en-US" b="1" dirty="0">
                <a:latin typeface="Aptos" panose="020B0004020202020204" pitchFamily="34" charset="0"/>
              </a:rPr>
              <a:t>TEDE vs. NFDE (bias)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065CA-09EE-923D-CFE3-E5F2A3F22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B122E-75DF-495C-87F3-AE07E065F4B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8D6314-BC6A-D47D-F2BF-1C8CAF969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550" y="1362499"/>
            <a:ext cx="10687540" cy="535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333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5191A-A9DA-6EEA-662E-52220256B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13DF5-7CA8-299C-2B27-701DE0A50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2" y="228600"/>
            <a:ext cx="7002993" cy="904875"/>
          </a:xfrm>
        </p:spPr>
        <p:txBody>
          <a:bodyPr>
            <a:normAutofit/>
          </a:bodyPr>
          <a:lstStyle/>
          <a:p>
            <a:r>
              <a:rPr lang="en-US" altLang="zh-CN" dirty="0"/>
              <a:t>The Energy Response Challenge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541D34D7-8200-0EF4-785C-36BE157F5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B122E-75DF-495C-87F3-AE07E065F4B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77C1F9-C42B-4535-42E2-951662D13317}"/>
              </a:ext>
            </a:extLst>
          </p:cNvPr>
          <p:cNvSpPr txBox="1"/>
          <p:nvPr/>
        </p:nvSpPr>
        <p:spPr>
          <a:xfrm>
            <a:off x="588431" y="1229378"/>
            <a:ext cx="7002994" cy="15319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How JUNO Detects Events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JUNO is a </a:t>
            </a:r>
            <a:r>
              <a:rPr lang="en-US" sz="1600" b="1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calorimeter</a:t>
            </a: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: a particle deposits energy in the scintillator.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The scintillator emits </a:t>
            </a:r>
            <a:r>
              <a:rPr lang="en-US" sz="1600" b="1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light collected by PMTs </a:t>
            </a: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and measured as a total </a:t>
            </a:r>
            <a:r>
              <a:rPr lang="en-US" sz="1600" b="1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number of photo-electrons (NPE)</a:t>
            </a: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  <a:sym typeface="Wingdings" panose="05000000000000000000" pitchFamily="2" charset="2"/>
              </a:rPr>
              <a:t> </a:t>
            </a: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our proxy for the visible energy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5ACA303-3640-7B2C-1043-852991219DF6}"/>
              </a:ext>
            </a:extLst>
          </p:cNvPr>
          <p:cNvGrpSpPr/>
          <p:nvPr/>
        </p:nvGrpSpPr>
        <p:grpSpPr>
          <a:xfrm>
            <a:off x="7400751" y="-266982"/>
            <a:ext cx="4911089" cy="4947319"/>
            <a:chOff x="7400751" y="-266982"/>
            <a:chExt cx="4911089" cy="4947319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3B547EE-FAF5-05ED-D9D4-6D1C5E75638C}"/>
                </a:ext>
              </a:extLst>
            </p:cNvPr>
            <p:cNvSpPr/>
            <p:nvPr/>
          </p:nvSpPr>
          <p:spPr>
            <a:xfrm>
              <a:off x="7934934" y="118625"/>
              <a:ext cx="4059676" cy="4059676"/>
            </a:xfrm>
            <a:prstGeom prst="ellipse">
              <a:avLst/>
            </a:prstGeom>
            <a:solidFill>
              <a:srgbClr val="DAE3F3">
                <a:alpha val="50196"/>
              </a:srgb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69BD2F7-D220-4329-5F8A-6A3771221E2C}"/>
                </a:ext>
              </a:extLst>
            </p:cNvPr>
            <p:cNvSpPr/>
            <p:nvPr/>
          </p:nvSpPr>
          <p:spPr>
            <a:xfrm>
              <a:off x="8665827" y="941863"/>
              <a:ext cx="1659467" cy="1659467"/>
            </a:xfrm>
            <a:prstGeom prst="ellipse">
              <a:avLst/>
            </a:prstGeom>
            <a:gradFill flip="none" rotWithShape="1">
              <a:gsLst>
                <a:gs pos="53000">
                  <a:schemeClr val="accent1">
                    <a:lumMod val="20000"/>
                    <a:lumOff val="80000"/>
                  </a:schemeClr>
                </a:gs>
                <a:gs pos="100000">
                  <a:schemeClr val="accent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" name="Explosion: 8 Points 2">
              <a:extLst>
                <a:ext uri="{FF2B5EF4-FFF2-40B4-BE49-F238E27FC236}">
                  <a16:creationId xmlns:a16="http://schemas.microsoft.com/office/drawing/2014/main" id="{59729BDD-6DC2-36AA-CFE6-F5BF68A38EA3}"/>
                </a:ext>
              </a:extLst>
            </p:cNvPr>
            <p:cNvSpPr/>
            <p:nvPr/>
          </p:nvSpPr>
          <p:spPr>
            <a:xfrm>
              <a:off x="9216461" y="1471473"/>
              <a:ext cx="578270" cy="578268"/>
            </a:xfrm>
            <a:prstGeom prst="irregularSeal1">
              <a:avLst/>
            </a:prstGeom>
            <a:solidFill>
              <a:srgbClr val="FFC00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FF64753-25C4-177C-69A1-457C3E0B45C9}"/>
                </a:ext>
              </a:extLst>
            </p:cNvPr>
            <p:cNvGrpSpPr/>
            <p:nvPr/>
          </p:nvGrpSpPr>
          <p:grpSpPr>
            <a:xfrm>
              <a:off x="7400751" y="1933367"/>
              <a:ext cx="657255" cy="712174"/>
              <a:chOff x="7442199" y="2001762"/>
              <a:chExt cx="657255" cy="712174"/>
            </a:xfrm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7F7CF6D0-8377-02D7-1FD6-D8CDD5CE63F6}"/>
                  </a:ext>
                </a:extLst>
              </p:cNvPr>
              <p:cNvSpPr/>
              <p:nvPr/>
            </p:nvSpPr>
            <p:spPr>
              <a:xfrm>
                <a:off x="7442199" y="2001764"/>
                <a:ext cx="657254" cy="712172"/>
              </a:xfrm>
              <a:custGeom>
                <a:avLst/>
                <a:gdLst>
                  <a:gd name="connsiteX0" fmla="*/ 403239 w 657254"/>
                  <a:gd name="connsiteY0" fmla="*/ 0 h 712172"/>
                  <a:gd name="connsiteX1" fmla="*/ 657254 w 657254"/>
                  <a:gd name="connsiteY1" fmla="*/ 356086 h 712172"/>
                  <a:gd name="connsiteX2" fmla="*/ 403239 w 657254"/>
                  <a:gd name="connsiteY2" fmla="*/ 712172 h 712172"/>
                  <a:gd name="connsiteX3" fmla="*/ 169186 w 657254"/>
                  <a:gd name="connsiteY3" fmla="*/ 494691 h 712172"/>
                  <a:gd name="connsiteX4" fmla="*/ 164346 w 657254"/>
                  <a:gd name="connsiteY4" fmla="*/ 472833 h 712172"/>
                  <a:gd name="connsiteX5" fmla="*/ 0 w 657254"/>
                  <a:gd name="connsiteY5" fmla="*/ 472833 h 712172"/>
                  <a:gd name="connsiteX6" fmla="*/ 0 w 657254"/>
                  <a:gd name="connsiteY6" fmla="*/ 239335 h 712172"/>
                  <a:gd name="connsiteX7" fmla="*/ 164347 w 657254"/>
                  <a:gd name="connsiteY7" fmla="*/ 239335 h 712172"/>
                  <a:gd name="connsiteX8" fmla="*/ 169186 w 657254"/>
                  <a:gd name="connsiteY8" fmla="*/ 217481 h 712172"/>
                  <a:gd name="connsiteX9" fmla="*/ 403239 w 657254"/>
                  <a:gd name="connsiteY9" fmla="*/ 0 h 712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57254" h="712172">
                    <a:moveTo>
                      <a:pt x="403239" y="0"/>
                    </a:moveTo>
                    <a:cubicBezTo>
                      <a:pt x="543528" y="0"/>
                      <a:pt x="657254" y="159425"/>
                      <a:pt x="657254" y="356086"/>
                    </a:cubicBezTo>
                    <a:cubicBezTo>
                      <a:pt x="657254" y="552747"/>
                      <a:pt x="543528" y="712172"/>
                      <a:pt x="403239" y="712172"/>
                    </a:cubicBezTo>
                    <a:cubicBezTo>
                      <a:pt x="298023" y="712172"/>
                      <a:pt x="207747" y="622496"/>
                      <a:pt x="169186" y="494691"/>
                    </a:cubicBezTo>
                    <a:lnTo>
                      <a:pt x="164346" y="472833"/>
                    </a:lnTo>
                    <a:lnTo>
                      <a:pt x="0" y="472833"/>
                    </a:lnTo>
                    <a:lnTo>
                      <a:pt x="0" y="239335"/>
                    </a:lnTo>
                    <a:lnTo>
                      <a:pt x="164347" y="239335"/>
                    </a:lnTo>
                    <a:lnTo>
                      <a:pt x="169186" y="217481"/>
                    </a:lnTo>
                    <a:cubicBezTo>
                      <a:pt x="207747" y="89677"/>
                      <a:pt x="298023" y="0"/>
                      <a:pt x="403239" y="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t-IT"/>
              </a:p>
            </p:txBody>
          </p:sp>
          <p:sp>
            <p:nvSpPr>
              <p:cNvPr id="33" name="Chord 32">
                <a:extLst>
                  <a:ext uri="{FF2B5EF4-FFF2-40B4-BE49-F238E27FC236}">
                    <a16:creationId xmlns:a16="http://schemas.microsoft.com/office/drawing/2014/main" id="{E92A4D39-B3EB-8F07-C5A4-EF6AA1DCE186}"/>
                  </a:ext>
                </a:extLst>
              </p:cNvPr>
              <p:cNvSpPr/>
              <p:nvPr/>
            </p:nvSpPr>
            <p:spPr>
              <a:xfrm>
                <a:off x="7591426" y="2001762"/>
                <a:ext cx="508028" cy="712173"/>
              </a:xfrm>
              <a:prstGeom prst="chord">
                <a:avLst>
                  <a:gd name="adj1" fmla="val 16036362"/>
                  <a:gd name="adj2" fmla="val 5558508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5D50B55-176F-3FB7-35CE-0B40399F6264}"/>
                  </a:ext>
                </a:extLst>
              </p:cNvPr>
              <p:cNvSpPr/>
              <p:nvPr/>
            </p:nvSpPr>
            <p:spPr>
              <a:xfrm rot="20323979">
                <a:off x="7934934" y="2117644"/>
                <a:ext cx="45719" cy="13872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D734000-A55F-EA6A-306E-186594BC8C55}"/>
                </a:ext>
              </a:extLst>
            </p:cNvPr>
            <p:cNvGrpSpPr/>
            <p:nvPr/>
          </p:nvGrpSpPr>
          <p:grpSpPr>
            <a:xfrm rot="2700000">
              <a:off x="7938008" y="370269"/>
              <a:ext cx="657255" cy="712174"/>
              <a:chOff x="7442199" y="2001762"/>
              <a:chExt cx="657255" cy="712174"/>
            </a:xfrm>
          </p:grpSpPr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815FC876-A086-5420-72A8-3F445C7F0D26}"/>
                  </a:ext>
                </a:extLst>
              </p:cNvPr>
              <p:cNvSpPr/>
              <p:nvPr/>
            </p:nvSpPr>
            <p:spPr>
              <a:xfrm>
                <a:off x="7442199" y="2001764"/>
                <a:ext cx="657254" cy="712172"/>
              </a:xfrm>
              <a:custGeom>
                <a:avLst/>
                <a:gdLst>
                  <a:gd name="connsiteX0" fmla="*/ 403239 w 657254"/>
                  <a:gd name="connsiteY0" fmla="*/ 0 h 712172"/>
                  <a:gd name="connsiteX1" fmla="*/ 657254 w 657254"/>
                  <a:gd name="connsiteY1" fmla="*/ 356086 h 712172"/>
                  <a:gd name="connsiteX2" fmla="*/ 403239 w 657254"/>
                  <a:gd name="connsiteY2" fmla="*/ 712172 h 712172"/>
                  <a:gd name="connsiteX3" fmla="*/ 169186 w 657254"/>
                  <a:gd name="connsiteY3" fmla="*/ 494691 h 712172"/>
                  <a:gd name="connsiteX4" fmla="*/ 164346 w 657254"/>
                  <a:gd name="connsiteY4" fmla="*/ 472833 h 712172"/>
                  <a:gd name="connsiteX5" fmla="*/ 0 w 657254"/>
                  <a:gd name="connsiteY5" fmla="*/ 472833 h 712172"/>
                  <a:gd name="connsiteX6" fmla="*/ 0 w 657254"/>
                  <a:gd name="connsiteY6" fmla="*/ 239335 h 712172"/>
                  <a:gd name="connsiteX7" fmla="*/ 164347 w 657254"/>
                  <a:gd name="connsiteY7" fmla="*/ 239335 h 712172"/>
                  <a:gd name="connsiteX8" fmla="*/ 169186 w 657254"/>
                  <a:gd name="connsiteY8" fmla="*/ 217481 h 712172"/>
                  <a:gd name="connsiteX9" fmla="*/ 403239 w 657254"/>
                  <a:gd name="connsiteY9" fmla="*/ 0 h 712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57254" h="712172">
                    <a:moveTo>
                      <a:pt x="403239" y="0"/>
                    </a:moveTo>
                    <a:cubicBezTo>
                      <a:pt x="543528" y="0"/>
                      <a:pt x="657254" y="159425"/>
                      <a:pt x="657254" y="356086"/>
                    </a:cubicBezTo>
                    <a:cubicBezTo>
                      <a:pt x="657254" y="552747"/>
                      <a:pt x="543528" y="712172"/>
                      <a:pt x="403239" y="712172"/>
                    </a:cubicBezTo>
                    <a:cubicBezTo>
                      <a:pt x="298023" y="712172"/>
                      <a:pt x="207747" y="622496"/>
                      <a:pt x="169186" y="494691"/>
                    </a:cubicBezTo>
                    <a:lnTo>
                      <a:pt x="164346" y="472833"/>
                    </a:lnTo>
                    <a:lnTo>
                      <a:pt x="0" y="472833"/>
                    </a:lnTo>
                    <a:lnTo>
                      <a:pt x="0" y="239335"/>
                    </a:lnTo>
                    <a:lnTo>
                      <a:pt x="164347" y="239335"/>
                    </a:lnTo>
                    <a:lnTo>
                      <a:pt x="169186" y="217481"/>
                    </a:lnTo>
                    <a:cubicBezTo>
                      <a:pt x="207747" y="89677"/>
                      <a:pt x="298023" y="0"/>
                      <a:pt x="403239" y="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t-IT"/>
              </a:p>
            </p:txBody>
          </p:sp>
          <p:sp>
            <p:nvSpPr>
              <p:cNvPr id="40" name="Chord 39">
                <a:extLst>
                  <a:ext uri="{FF2B5EF4-FFF2-40B4-BE49-F238E27FC236}">
                    <a16:creationId xmlns:a16="http://schemas.microsoft.com/office/drawing/2014/main" id="{B05780BD-D8C1-FC75-2365-9AEBB09F409F}"/>
                  </a:ext>
                </a:extLst>
              </p:cNvPr>
              <p:cNvSpPr/>
              <p:nvPr/>
            </p:nvSpPr>
            <p:spPr>
              <a:xfrm>
                <a:off x="7591426" y="2001762"/>
                <a:ext cx="508028" cy="712173"/>
              </a:xfrm>
              <a:prstGeom prst="chord">
                <a:avLst>
                  <a:gd name="adj1" fmla="val 16036362"/>
                  <a:gd name="adj2" fmla="val 5558508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34F9E01F-42DC-02FE-44F7-1C67F965949F}"/>
                  </a:ext>
                </a:extLst>
              </p:cNvPr>
              <p:cNvSpPr/>
              <p:nvPr/>
            </p:nvSpPr>
            <p:spPr>
              <a:xfrm rot="20323979">
                <a:off x="7934934" y="2117644"/>
                <a:ext cx="45719" cy="13872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628F58A-41C8-8DE2-6C81-BEE3D1F0B7AB}"/>
                </a:ext>
              </a:extLst>
            </p:cNvPr>
            <p:cNvGrpSpPr/>
            <p:nvPr/>
          </p:nvGrpSpPr>
          <p:grpSpPr>
            <a:xfrm rot="5400000">
              <a:off x="9674006" y="-294441"/>
              <a:ext cx="657255" cy="712174"/>
              <a:chOff x="7442199" y="2001762"/>
              <a:chExt cx="657255" cy="712174"/>
            </a:xfrm>
          </p:grpSpPr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5B4C7723-A86E-C368-E2B6-E0C6FE526026}"/>
                  </a:ext>
                </a:extLst>
              </p:cNvPr>
              <p:cNvSpPr/>
              <p:nvPr/>
            </p:nvSpPr>
            <p:spPr>
              <a:xfrm>
                <a:off x="7442199" y="2001764"/>
                <a:ext cx="657254" cy="712172"/>
              </a:xfrm>
              <a:custGeom>
                <a:avLst/>
                <a:gdLst>
                  <a:gd name="connsiteX0" fmla="*/ 403239 w 657254"/>
                  <a:gd name="connsiteY0" fmla="*/ 0 h 712172"/>
                  <a:gd name="connsiteX1" fmla="*/ 657254 w 657254"/>
                  <a:gd name="connsiteY1" fmla="*/ 356086 h 712172"/>
                  <a:gd name="connsiteX2" fmla="*/ 403239 w 657254"/>
                  <a:gd name="connsiteY2" fmla="*/ 712172 h 712172"/>
                  <a:gd name="connsiteX3" fmla="*/ 169186 w 657254"/>
                  <a:gd name="connsiteY3" fmla="*/ 494691 h 712172"/>
                  <a:gd name="connsiteX4" fmla="*/ 164346 w 657254"/>
                  <a:gd name="connsiteY4" fmla="*/ 472833 h 712172"/>
                  <a:gd name="connsiteX5" fmla="*/ 0 w 657254"/>
                  <a:gd name="connsiteY5" fmla="*/ 472833 h 712172"/>
                  <a:gd name="connsiteX6" fmla="*/ 0 w 657254"/>
                  <a:gd name="connsiteY6" fmla="*/ 239335 h 712172"/>
                  <a:gd name="connsiteX7" fmla="*/ 164347 w 657254"/>
                  <a:gd name="connsiteY7" fmla="*/ 239335 h 712172"/>
                  <a:gd name="connsiteX8" fmla="*/ 169186 w 657254"/>
                  <a:gd name="connsiteY8" fmla="*/ 217481 h 712172"/>
                  <a:gd name="connsiteX9" fmla="*/ 403239 w 657254"/>
                  <a:gd name="connsiteY9" fmla="*/ 0 h 712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57254" h="712172">
                    <a:moveTo>
                      <a:pt x="403239" y="0"/>
                    </a:moveTo>
                    <a:cubicBezTo>
                      <a:pt x="543528" y="0"/>
                      <a:pt x="657254" y="159425"/>
                      <a:pt x="657254" y="356086"/>
                    </a:cubicBezTo>
                    <a:cubicBezTo>
                      <a:pt x="657254" y="552747"/>
                      <a:pt x="543528" y="712172"/>
                      <a:pt x="403239" y="712172"/>
                    </a:cubicBezTo>
                    <a:cubicBezTo>
                      <a:pt x="298023" y="712172"/>
                      <a:pt x="207747" y="622496"/>
                      <a:pt x="169186" y="494691"/>
                    </a:cubicBezTo>
                    <a:lnTo>
                      <a:pt x="164346" y="472833"/>
                    </a:lnTo>
                    <a:lnTo>
                      <a:pt x="0" y="472833"/>
                    </a:lnTo>
                    <a:lnTo>
                      <a:pt x="0" y="239335"/>
                    </a:lnTo>
                    <a:lnTo>
                      <a:pt x="164347" y="239335"/>
                    </a:lnTo>
                    <a:lnTo>
                      <a:pt x="169186" y="217481"/>
                    </a:lnTo>
                    <a:cubicBezTo>
                      <a:pt x="207747" y="89677"/>
                      <a:pt x="298023" y="0"/>
                      <a:pt x="403239" y="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t-IT"/>
              </a:p>
            </p:txBody>
          </p:sp>
          <p:sp>
            <p:nvSpPr>
              <p:cNvPr id="44" name="Chord 43">
                <a:extLst>
                  <a:ext uri="{FF2B5EF4-FFF2-40B4-BE49-F238E27FC236}">
                    <a16:creationId xmlns:a16="http://schemas.microsoft.com/office/drawing/2014/main" id="{B4A24F6C-1411-7A22-A3F8-7FAB2C9E7116}"/>
                  </a:ext>
                </a:extLst>
              </p:cNvPr>
              <p:cNvSpPr/>
              <p:nvPr/>
            </p:nvSpPr>
            <p:spPr>
              <a:xfrm>
                <a:off x="7591426" y="2001762"/>
                <a:ext cx="508028" cy="712173"/>
              </a:xfrm>
              <a:prstGeom prst="chord">
                <a:avLst>
                  <a:gd name="adj1" fmla="val 16036362"/>
                  <a:gd name="adj2" fmla="val 5558508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BC0C193C-25A9-9205-AB4B-6C17BAA2B63B}"/>
                  </a:ext>
                </a:extLst>
              </p:cNvPr>
              <p:cNvSpPr/>
              <p:nvPr/>
            </p:nvSpPr>
            <p:spPr>
              <a:xfrm rot="20323979">
                <a:off x="7934934" y="2117644"/>
                <a:ext cx="45719" cy="13872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C91D038-3FAC-02B1-8778-E77CD3287C7D}"/>
                </a:ext>
              </a:extLst>
            </p:cNvPr>
            <p:cNvGrpSpPr/>
            <p:nvPr/>
          </p:nvGrpSpPr>
          <p:grpSpPr>
            <a:xfrm rot="18900000">
              <a:off x="8191017" y="3397166"/>
              <a:ext cx="657255" cy="712174"/>
              <a:chOff x="7442199" y="2001762"/>
              <a:chExt cx="657255" cy="712174"/>
            </a:xfrm>
          </p:grpSpPr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3A243721-4D85-A83E-96F5-64C1B2178BD3}"/>
                  </a:ext>
                </a:extLst>
              </p:cNvPr>
              <p:cNvSpPr/>
              <p:nvPr/>
            </p:nvSpPr>
            <p:spPr>
              <a:xfrm>
                <a:off x="7442199" y="2001764"/>
                <a:ext cx="657254" cy="712172"/>
              </a:xfrm>
              <a:custGeom>
                <a:avLst/>
                <a:gdLst>
                  <a:gd name="connsiteX0" fmla="*/ 403239 w 657254"/>
                  <a:gd name="connsiteY0" fmla="*/ 0 h 712172"/>
                  <a:gd name="connsiteX1" fmla="*/ 657254 w 657254"/>
                  <a:gd name="connsiteY1" fmla="*/ 356086 h 712172"/>
                  <a:gd name="connsiteX2" fmla="*/ 403239 w 657254"/>
                  <a:gd name="connsiteY2" fmla="*/ 712172 h 712172"/>
                  <a:gd name="connsiteX3" fmla="*/ 169186 w 657254"/>
                  <a:gd name="connsiteY3" fmla="*/ 494691 h 712172"/>
                  <a:gd name="connsiteX4" fmla="*/ 164346 w 657254"/>
                  <a:gd name="connsiteY4" fmla="*/ 472833 h 712172"/>
                  <a:gd name="connsiteX5" fmla="*/ 0 w 657254"/>
                  <a:gd name="connsiteY5" fmla="*/ 472833 h 712172"/>
                  <a:gd name="connsiteX6" fmla="*/ 0 w 657254"/>
                  <a:gd name="connsiteY6" fmla="*/ 239335 h 712172"/>
                  <a:gd name="connsiteX7" fmla="*/ 164347 w 657254"/>
                  <a:gd name="connsiteY7" fmla="*/ 239335 h 712172"/>
                  <a:gd name="connsiteX8" fmla="*/ 169186 w 657254"/>
                  <a:gd name="connsiteY8" fmla="*/ 217481 h 712172"/>
                  <a:gd name="connsiteX9" fmla="*/ 403239 w 657254"/>
                  <a:gd name="connsiteY9" fmla="*/ 0 h 712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57254" h="712172">
                    <a:moveTo>
                      <a:pt x="403239" y="0"/>
                    </a:moveTo>
                    <a:cubicBezTo>
                      <a:pt x="543528" y="0"/>
                      <a:pt x="657254" y="159425"/>
                      <a:pt x="657254" y="356086"/>
                    </a:cubicBezTo>
                    <a:cubicBezTo>
                      <a:pt x="657254" y="552747"/>
                      <a:pt x="543528" y="712172"/>
                      <a:pt x="403239" y="712172"/>
                    </a:cubicBezTo>
                    <a:cubicBezTo>
                      <a:pt x="298023" y="712172"/>
                      <a:pt x="207747" y="622496"/>
                      <a:pt x="169186" y="494691"/>
                    </a:cubicBezTo>
                    <a:lnTo>
                      <a:pt x="164346" y="472833"/>
                    </a:lnTo>
                    <a:lnTo>
                      <a:pt x="0" y="472833"/>
                    </a:lnTo>
                    <a:lnTo>
                      <a:pt x="0" y="239335"/>
                    </a:lnTo>
                    <a:lnTo>
                      <a:pt x="164347" y="239335"/>
                    </a:lnTo>
                    <a:lnTo>
                      <a:pt x="169186" y="217481"/>
                    </a:lnTo>
                    <a:cubicBezTo>
                      <a:pt x="207747" y="89677"/>
                      <a:pt x="298023" y="0"/>
                      <a:pt x="403239" y="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t-IT"/>
              </a:p>
            </p:txBody>
          </p:sp>
          <p:sp>
            <p:nvSpPr>
              <p:cNvPr id="48" name="Chord 47">
                <a:extLst>
                  <a:ext uri="{FF2B5EF4-FFF2-40B4-BE49-F238E27FC236}">
                    <a16:creationId xmlns:a16="http://schemas.microsoft.com/office/drawing/2014/main" id="{1CF6EE0E-D715-6BA8-6DD6-05EE50986670}"/>
                  </a:ext>
                </a:extLst>
              </p:cNvPr>
              <p:cNvSpPr/>
              <p:nvPr/>
            </p:nvSpPr>
            <p:spPr>
              <a:xfrm>
                <a:off x="7591426" y="2001762"/>
                <a:ext cx="508028" cy="712173"/>
              </a:xfrm>
              <a:prstGeom prst="chord">
                <a:avLst>
                  <a:gd name="adj1" fmla="val 16036362"/>
                  <a:gd name="adj2" fmla="val 5558508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D19E64B0-3335-7780-B124-1CE08650A125}"/>
                  </a:ext>
                </a:extLst>
              </p:cNvPr>
              <p:cNvSpPr/>
              <p:nvPr/>
            </p:nvSpPr>
            <p:spPr>
              <a:xfrm rot="20323979">
                <a:off x="7934934" y="2117644"/>
                <a:ext cx="45719" cy="13872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B1A815CE-5B68-4870-B7A8-37DC03078B8B}"/>
                </a:ext>
              </a:extLst>
            </p:cNvPr>
            <p:cNvGrpSpPr/>
            <p:nvPr/>
          </p:nvGrpSpPr>
          <p:grpSpPr>
            <a:xfrm rot="8100000">
              <a:off x="11386248" y="454366"/>
              <a:ext cx="657255" cy="712174"/>
              <a:chOff x="7442199" y="2001762"/>
              <a:chExt cx="657255" cy="712174"/>
            </a:xfrm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87C09F91-DF88-E827-E4ED-4EDB4388F762}"/>
                  </a:ext>
                </a:extLst>
              </p:cNvPr>
              <p:cNvSpPr/>
              <p:nvPr/>
            </p:nvSpPr>
            <p:spPr>
              <a:xfrm>
                <a:off x="7442199" y="2001764"/>
                <a:ext cx="657254" cy="712172"/>
              </a:xfrm>
              <a:custGeom>
                <a:avLst/>
                <a:gdLst>
                  <a:gd name="connsiteX0" fmla="*/ 403239 w 657254"/>
                  <a:gd name="connsiteY0" fmla="*/ 0 h 712172"/>
                  <a:gd name="connsiteX1" fmla="*/ 657254 w 657254"/>
                  <a:gd name="connsiteY1" fmla="*/ 356086 h 712172"/>
                  <a:gd name="connsiteX2" fmla="*/ 403239 w 657254"/>
                  <a:gd name="connsiteY2" fmla="*/ 712172 h 712172"/>
                  <a:gd name="connsiteX3" fmla="*/ 169186 w 657254"/>
                  <a:gd name="connsiteY3" fmla="*/ 494691 h 712172"/>
                  <a:gd name="connsiteX4" fmla="*/ 164346 w 657254"/>
                  <a:gd name="connsiteY4" fmla="*/ 472833 h 712172"/>
                  <a:gd name="connsiteX5" fmla="*/ 0 w 657254"/>
                  <a:gd name="connsiteY5" fmla="*/ 472833 h 712172"/>
                  <a:gd name="connsiteX6" fmla="*/ 0 w 657254"/>
                  <a:gd name="connsiteY6" fmla="*/ 239335 h 712172"/>
                  <a:gd name="connsiteX7" fmla="*/ 164347 w 657254"/>
                  <a:gd name="connsiteY7" fmla="*/ 239335 h 712172"/>
                  <a:gd name="connsiteX8" fmla="*/ 169186 w 657254"/>
                  <a:gd name="connsiteY8" fmla="*/ 217481 h 712172"/>
                  <a:gd name="connsiteX9" fmla="*/ 403239 w 657254"/>
                  <a:gd name="connsiteY9" fmla="*/ 0 h 712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57254" h="712172">
                    <a:moveTo>
                      <a:pt x="403239" y="0"/>
                    </a:moveTo>
                    <a:cubicBezTo>
                      <a:pt x="543528" y="0"/>
                      <a:pt x="657254" y="159425"/>
                      <a:pt x="657254" y="356086"/>
                    </a:cubicBezTo>
                    <a:cubicBezTo>
                      <a:pt x="657254" y="552747"/>
                      <a:pt x="543528" y="712172"/>
                      <a:pt x="403239" y="712172"/>
                    </a:cubicBezTo>
                    <a:cubicBezTo>
                      <a:pt x="298023" y="712172"/>
                      <a:pt x="207747" y="622496"/>
                      <a:pt x="169186" y="494691"/>
                    </a:cubicBezTo>
                    <a:lnTo>
                      <a:pt x="164346" y="472833"/>
                    </a:lnTo>
                    <a:lnTo>
                      <a:pt x="0" y="472833"/>
                    </a:lnTo>
                    <a:lnTo>
                      <a:pt x="0" y="239335"/>
                    </a:lnTo>
                    <a:lnTo>
                      <a:pt x="164347" y="239335"/>
                    </a:lnTo>
                    <a:lnTo>
                      <a:pt x="169186" y="217481"/>
                    </a:lnTo>
                    <a:cubicBezTo>
                      <a:pt x="207747" y="89677"/>
                      <a:pt x="298023" y="0"/>
                      <a:pt x="403239" y="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t-IT"/>
              </a:p>
            </p:txBody>
          </p:sp>
          <p:sp>
            <p:nvSpPr>
              <p:cNvPr id="52" name="Chord 51">
                <a:extLst>
                  <a:ext uri="{FF2B5EF4-FFF2-40B4-BE49-F238E27FC236}">
                    <a16:creationId xmlns:a16="http://schemas.microsoft.com/office/drawing/2014/main" id="{234CA5D0-DD03-3E28-B717-69249DA55018}"/>
                  </a:ext>
                </a:extLst>
              </p:cNvPr>
              <p:cNvSpPr/>
              <p:nvPr/>
            </p:nvSpPr>
            <p:spPr>
              <a:xfrm>
                <a:off x="7591426" y="2001762"/>
                <a:ext cx="508028" cy="712173"/>
              </a:xfrm>
              <a:prstGeom prst="chord">
                <a:avLst>
                  <a:gd name="adj1" fmla="val 16036362"/>
                  <a:gd name="adj2" fmla="val 5558508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AFE9C81F-EA6B-63C5-D1BB-29756AAC15E4}"/>
                  </a:ext>
                </a:extLst>
              </p:cNvPr>
              <p:cNvSpPr/>
              <p:nvPr/>
            </p:nvSpPr>
            <p:spPr>
              <a:xfrm rot="20323979">
                <a:off x="7934934" y="2117644"/>
                <a:ext cx="45719" cy="13872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8910884-67A1-79EB-1921-CAEC19231CA4}"/>
                </a:ext>
              </a:extLst>
            </p:cNvPr>
            <p:cNvGrpSpPr/>
            <p:nvPr/>
          </p:nvGrpSpPr>
          <p:grpSpPr>
            <a:xfrm rot="10800000">
              <a:off x="11654585" y="1855310"/>
              <a:ext cx="657255" cy="712174"/>
              <a:chOff x="7442199" y="2001762"/>
              <a:chExt cx="657255" cy="712174"/>
            </a:xfrm>
          </p:grpSpPr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83A862C5-A846-8F45-13A3-1F29C6200D8C}"/>
                  </a:ext>
                </a:extLst>
              </p:cNvPr>
              <p:cNvSpPr/>
              <p:nvPr/>
            </p:nvSpPr>
            <p:spPr>
              <a:xfrm>
                <a:off x="7442199" y="2001764"/>
                <a:ext cx="657254" cy="712172"/>
              </a:xfrm>
              <a:custGeom>
                <a:avLst/>
                <a:gdLst>
                  <a:gd name="connsiteX0" fmla="*/ 403239 w 657254"/>
                  <a:gd name="connsiteY0" fmla="*/ 0 h 712172"/>
                  <a:gd name="connsiteX1" fmla="*/ 657254 w 657254"/>
                  <a:gd name="connsiteY1" fmla="*/ 356086 h 712172"/>
                  <a:gd name="connsiteX2" fmla="*/ 403239 w 657254"/>
                  <a:gd name="connsiteY2" fmla="*/ 712172 h 712172"/>
                  <a:gd name="connsiteX3" fmla="*/ 169186 w 657254"/>
                  <a:gd name="connsiteY3" fmla="*/ 494691 h 712172"/>
                  <a:gd name="connsiteX4" fmla="*/ 164346 w 657254"/>
                  <a:gd name="connsiteY4" fmla="*/ 472833 h 712172"/>
                  <a:gd name="connsiteX5" fmla="*/ 0 w 657254"/>
                  <a:gd name="connsiteY5" fmla="*/ 472833 h 712172"/>
                  <a:gd name="connsiteX6" fmla="*/ 0 w 657254"/>
                  <a:gd name="connsiteY6" fmla="*/ 239335 h 712172"/>
                  <a:gd name="connsiteX7" fmla="*/ 164347 w 657254"/>
                  <a:gd name="connsiteY7" fmla="*/ 239335 h 712172"/>
                  <a:gd name="connsiteX8" fmla="*/ 169186 w 657254"/>
                  <a:gd name="connsiteY8" fmla="*/ 217481 h 712172"/>
                  <a:gd name="connsiteX9" fmla="*/ 403239 w 657254"/>
                  <a:gd name="connsiteY9" fmla="*/ 0 h 712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57254" h="712172">
                    <a:moveTo>
                      <a:pt x="403239" y="0"/>
                    </a:moveTo>
                    <a:cubicBezTo>
                      <a:pt x="543528" y="0"/>
                      <a:pt x="657254" y="159425"/>
                      <a:pt x="657254" y="356086"/>
                    </a:cubicBezTo>
                    <a:cubicBezTo>
                      <a:pt x="657254" y="552747"/>
                      <a:pt x="543528" y="712172"/>
                      <a:pt x="403239" y="712172"/>
                    </a:cubicBezTo>
                    <a:cubicBezTo>
                      <a:pt x="298023" y="712172"/>
                      <a:pt x="207747" y="622496"/>
                      <a:pt x="169186" y="494691"/>
                    </a:cubicBezTo>
                    <a:lnTo>
                      <a:pt x="164346" y="472833"/>
                    </a:lnTo>
                    <a:lnTo>
                      <a:pt x="0" y="472833"/>
                    </a:lnTo>
                    <a:lnTo>
                      <a:pt x="0" y="239335"/>
                    </a:lnTo>
                    <a:lnTo>
                      <a:pt x="164347" y="239335"/>
                    </a:lnTo>
                    <a:lnTo>
                      <a:pt x="169186" y="217481"/>
                    </a:lnTo>
                    <a:cubicBezTo>
                      <a:pt x="207747" y="89677"/>
                      <a:pt x="298023" y="0"/>
                      <a:pt x="403239" y="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t-IT"/>
              </a:p>
            </p:txBody>
          </p:sp>
          <p:sp>
            <p:nvSpPr>
              <p:cNvPr id="56" name="Chord 55">
                <a:extLst>
                  <a:ext uri="{FF2B5EF4-FFF2-40B4-BE49-F238E27FC236}">
                    <a16:creationId xmlns:a16="http://schemas.microsoft.com/office/drawing/2014/main" id="{5ED302E8-9197-6066-70EE-75B96AF86252}"/>
                  </a:ext>
                </a:extLst>
              </p:cNvPr>
              <p:cNvSpPr/>
              <p:nvPr/>
            </p:nvSpPr>
            <p:spPr>
              <a:xfrm>
                <a:off x="7591426" y="2001762"/>
                <a:ext cx="508028" cy="712173"/>
              </a:xfrm>
              <a:prstGeom prst="chord">
                <a:avLst>
                  <a:gd name="adj1" fmla="val 16036362"/>
                  <a:gd name="adj2" fmla="val 5558508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F4C8B7ED-C249-E986-3BCD-F8CB121C947B}"/>
                  </a:ext>
                </a:extLst>
              </p:cNvPr>
              <p:cNvSpPr/>
              <p:nvPr/>
            </p:nvSpPr>
            <p:spPr>
              <a:xfrm rot="20323979">
                <a:off x="7934934" y="2117644"/>
                <a:ext cx="45719" cy="13872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9A8078FD-AB88-803C-8F64-56C0078081AC}"/>
                </a:ext>
              </a:extLst>
            </p:cNvPr>
            <p:cNvGrpSpPr/>
            <p:nvPr/>
          </p:nvGrpSpPr>
          <p:grpSpPr>
            <a:xfrm rot="13500000">
              <a:off x="11088845" y="3333267"/>
              <a:ext cx="657255" cy="712174"/>
              <a:chOff x="7442199" y="2001762"/>
              <a:chExt cx="657255" cy="712174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3CD5F77D-02B6-FB30-6FA5-210E9B45139A}"/>
                  </a:ext>
                </a:extLst>
              </p:cNvPr>
              <p:cNvSpPr/>
              <p:nvPr/>
            </p:nvSpPr>
            <p:spPr>
              <a:xfrm>
                <a:off x="7442199" y="2001764"/>
                <a:ext cx="657254" cy="712172"/>
              </a:xfrm>
              <a:custGeom>
                <a:avLst/>
                <a:gdLst>
                  <a:gd name="connsiteX0" fmla="*/ 403239 w 657254"/>
                  <a:gd name="connsiteY0" fmla="*/ 0 h 712172"/>
                  <a:gd name="connsiteX1" fmla="*/ 657254 w 657254"/>
                  <a:gd name="connsiteY1" fmla="*/ 356086 h 712172"/>
                  <a:gd name="connsiteX2" fmla="*/ 403239 w 657254"/>
                  <a:gd name="connsiteY2" fmla="*/ 712172 h 712172"/>
                  <a:gd name="connsiteX3" fmla="*/ 169186 w 657254"/>
                  <a:gd name="connsiteY3" fmla="*/ 494691 h 712172"/>
                  <a:gd name="connsiteX4" fmla="*/ 164346 w 657254"/>
                  <a:gd name="connsiteY4" fmla="*/ 472833 h 712172"/>
                  <a:gd name="connsiteX5" fmla="*/ 0 w 657254"/>
                  <a:gd name="connsiteY5" fmla="*/ 472833 h 712172"/>
                  <a:gd name="connsiteX6" fmla="*/ 0 w 657254"/>
                  <a:gd name="connsiteY6" fmla="*/ 239335 h 712172"/>
                  <a:gd name="connsiteX7" fmla="*/ 164347 w 657254"/>
                  <a:gd name="connsiteY7" fmla="*/ 239335 h 712172"/>
                  <a:gd name="connsiteX8" fmla="*/ 169186 w 657254"/>
                  <a:gd name="connsiteY8" fmla="*/ 217481 h 712172"/>
                  <a:gd name="connsiteX9" fmla="*/ 403239 w 657254"/>
                  <a:gd name="connsiteY9" fmla="*/ 0 h 712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57254" h="712172">
                    <a:moveTo>
                      <a:pt x="403239" y="0"/>
                    </a:moveTo>
                    <a:cubicBezTo>
                      <a:pt x="543528" y="0"/>
                      <a:pt x="657254" y="159425"/>
                      <a:pt x="657254" y="356086"/>
                    </a:cubicBezTo>
                    <a:cubicBezTo>
                      <a:pt x="657254" y="552747"/>
                      <a:pt x="543528" y="712172"/>
                      <a:pt x="403239" y="712172"/>
                    </a:cubicBezTo>
                    <a:cubicBezTo>
                      <a:pt x="298023" y="712172"/>
                      <a:pt x="207747" y="622496"/>
                      <a:pt x="169186" y="494691"/>
                    </a:cubicBezTo>
                    <a:lnTo>
                      <a:pt x="164346" y="472833"/>
                    </a:lnTo>
                    <a:lnTo>
                      <a:pt x="0" y="472833"/>
                    </a:lnTo>
                    <a:lnTo>
                      <a:pt x="0" y="239335"/>
                    </a:lnTo>
                    <a:lnTo>
                      <a:pt x="164347" y="239335"/>
                    </a:lnTo>
                    <a:lnTo>
                      <a:pt x="169186" y="217481"/>
                    </a:lnTo>
                    <a:cubicBezTo>
                      <a:pt x="207747" y="89677"/>
                      <a:pt x="298023" y="0"/>
                      <a:pt x="403239" y="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t-IT"/>
              </a:p>
            </p:txBody>
          </p:sp>
          <p:sp>
            <p:nvSpPr>
              <p:cNvPr id="60" name="Chord 59">
                <a:extLst>
                  <a:ext uri="{FF2B5EF4-FFF2-40B4-BE49-F238E27FC236}">
                    <a16:creationId xmlns:a16="http://schemas.microsoft.com/office/drawing/2014/main" id="{EA7D8DBC-82F2-3359-59F9-C6CFE2691F29}"/>
                  </a:ext>
                </a:extLst>
              </p:cNvPr>
              <p:cNvSpPr/>
              <p:nvPr/>
            </p:nvSpPr>
            <p:spPr>
              <a:xfrm>
                <a:off x="7591426" y="2001762"/>
                <a:ext cx="508028" cy="712173"/>
              </a:xfrm>
              <a:prstGeom prst="chord">
                <a:avLst>
                  <a:gd name="adj1" fmla="val 16036362"/>
                  <a:gd name="adj2" fmla="val 5558508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4FFCAD75-87B4-B692-1791-D58BBAC6F4D3}"/>
                  </a:ext>
                </a:extLst>
              </p:cNvPr>
              <p:cNvSpPr/>
              <p:nvPr/>
            </p:nvSpPr>
            <p:spPr>
              <a:xfrm rot="20323979">
                <a:off x="7934934" y="2117644"/>
                <a:ext cx="45719" cy="13872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759BF4A0-27BA-4281-1182-A70F434FD56A}"/>
                </a:ext>
              </a:extLst>
            </p:cNvPr>
            <p:cNvGrpSpPr/>
            <p:nvPr/>
          </p:nvGrpSpPr>
          <p:grpSpPr>
            <a:xfrm rot="16200000">
              <a:off x="9667196" y="3995623"/>
              <a:ext cx="657255" cy="712174"/>
              <a:chOff x="7442199" y="2001762"/>
              <a:chExt cx="657255" cy="712174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D52D89CD-A561-7165-827C-FF16558F0370}"/>
                  </a:ext>
                </a:extLst>
              </p:cNvPr>
              <p:cNvSpPr/>
              <p:nvPr/>
            </p:nvSpPr>
            <p:spPr>
              <a:xfrm>
                <a:off x="7442199" y="2001764"/>
                <a:ext cx="657254" cy="712172"/>
              </a:xfrm>
              <a:custGeom>
                <a:avLst/>
                <a:gdLst>
                  <a:gd name="connsiteX0" fmla="*/ 403239 w 657254"/>
                  <a:gd name="connsiteY0" fmla="*/ 0 h 712172"/>
                  <a:gd name="connsiteX1" fmla="*/ 657254 w 657254"/>
                  <a:gd name="connsiteY1" fmla="*/ 356086 h 712172"/>
                  <a:gd name="connsiteX2" fmla="*/ 403239 w 657254"/>
                  <a:gd name="connsiteY2" fmla="*/ 712172 h 712172"/>
                  <a:gd name="connsiteX3" fmla="*/ 169186 w 657254"/>
                  <a:gd name="connsiteY3" fmla="*/ 494691 h 712172"/>
                  <a:gd name="connsiteX4" fmla="*/ 164346 w 657254"/>
                  <a:gd name="connsiteY4" fmla="*/ 472833 h 712172"/>
                  <a:gd name="connsiteX5" fmla="*/ 0 w 657254"/>
                  <a:gd name="connsiteY5" fmla="*/ 472833 h 712172"/>
                  <a:gd name="connsiteX6" fmla="*/ 0 w 657254"/>
                  <a:gd name="connsiteY6" fmla="*/ 239335 h 712172"/>
                  <a:gd name="connsiteX7" fmla="*/ 164347 w 657254"/>
                  <a:gd name="connsiteY7" fmla="*/ 239335 h 712172"/>
                  <a:gd name="connsiteX8" fmla="*/ 169186 w 657254"/>
                  <a:gd name="connsiteY8" fmla="*/ 217481 h 712172"/>
                  <a:gd name="connsiteX9" fmla="*/ 403239 w 657254"/>
                  <a:gd name="connsiteY9" fmla="*/ 0 h 712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57254" h="712172">
                    <a:moveTo>
                      <a:pt x="403239" y="0"/>
                    </a:moveTo>
                    <a:cubicBezTo>
                      <a:pt x="543528" y="0"/>
                      <a:pt x="657254" y="159425"/>
                      <a:pt x="657254" y="356086"/>
                    </a:cubicBezTo>
                    <a:cubicBezTo>
                      <a:pt x="657254" y="552747"/>
                      <a:pt x="543528" y="712172"/>
                      <a:pt x="403239" y="712172"/>
                    </a:cubicBezTo>
                    <a:cubicBezTo>
                      <a:pt x="298023" y="712172"/>
                      <a:pt x="207747" y="622496"/>
                      <a:pt x="169186" y="494691"/>
                    </a:cubicBezTo>
                    <a:lnTo>
                      <a:pt x="164346" y="472833"/>
                    </a:lnTo>
                    <a:lnTo>
                      <a:pt x="0" y="472833"/>
                    </a:lnTo>
                    <a:lnTo>
                      <a:pt x="0" y="239335"/>
                    </a:lnTo>
                    <a:lnTo>
                      <a:pt x="164347" y="239335"/>
                    </a:lnTo>
                    <a:lnTo>
                      <a:pt x="169186" y="217481"/>
                    </a:lnTo>
                    <a:cubicBezTo>
                      <a:pt x="207747" y="89677"/>
                      <a:pt x="298023" y="0"/>
                      <a:pt x="403239" y="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t-IT"/>
              </a:p>
            </p:txBody>
          </p:sp>
          <p:sp>
            <p:nvSpPr>
              <p:cNvPr id="64" name="Chord 63">
                <a:extLst>
                  <a:ext uri="{FF2B5EF4-FFF2-40B4-BE49-F238E27FC236}">
                    <a16:creationId xmlns:a16="http://schemas.microsoft.com/office/drawing/2014/main" id="{612115CD-4DB9-D857-04DF-3281B1FAF79D}"/>
                  </a:ext>
                </a:extLst>
              </p:cNvPr>
              <p:cNvSpPr/>
              <p:nvPr/>
            </p:nvSpPr>
            <p:spPr>
              <a:xfrm>
                <a:off x="7591426" y="2001762"/>
                <a:ext cx="508028" cy="712173"/>
              </a:xfrm>
              <a:prstGeom prst="chord">
                <a:avLst>
                  <a:gd name="adj1" fmla="val 16036362"/>
                  <a:gd name="adj2" fmla="val 5558508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F4B3EAAA-D112-6102-2B94-149841EADA7B}"/>
                  </a:ext>
                </a:extLst>
              </p:cNvPr>
              <p:cNvSpPr/>
              <p:nvPr/>
            </p:nvSpPr>
            <p:spPr>
              <a:xfrm rot="20323979">
                <a:off x="7934934" y="2117644"/>
                <a:ext cx="45719" cy="13872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848897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C72DCA-FC80-6177-13FB-1C82ECAC8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FE796-F60F-E641-9DE4-AAFE4E299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1" y="228600"/>
            <a:ext cx="7659703" cy="904875"/>
          </a:xfrm>
        </p:spPr>
        <p:txBody>
          <a:bodyPr>
            <a:normAutofit/>
          </a:bodyPr>
          <a:lstStyle/>
          <a:p>
            <a:r>
              <a:rPr lang="en-US" b="1" dirty="0">
                <a:latin typeface="Aptos" panose="020B0004020202020204" pitchFamily="34" charset="0"/>
              </a:rPr>
              <a:t>Hyperparameters optimization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1A8704-893F-FF18-0D41-0604E5362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B122E-75DF-495C-87F3-AE07E065F4B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BAD0DE-7A74-CFE0-EF11-EF7D083C5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64" y="1133475"/>
            <a:ext cx="6586815" cy="56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245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Shape 1">
            <a:extLst>
              <a:ext uri="{FF2B5EF4-FFF2-40B4-BE49-F238E27FC236}">
                <a16:creationId xmlns:a16="http://schemas.microsoft.com/office/drawing/2014/main" id="{2803CD13-512B-FF4B-FD67-1B1C51E5E568}"/>
              </a:ext>
            </a:extLst>
          </p:cNvPr>
          <p:cNvSpPr txBox="1"/>
          <p:nvPr/>
        </p:nvSpPr>
        <p:spPr>
          <a:xfrm>
            <a:off x="537026" y="-75064"/>
            <a:ext cx="10824369" cy="114506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defPPr>
              <a:defRPr lang="en-US"/>
            </a:defPPr>
            <a:lvl1pPr marL="0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2938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5875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8813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11751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4688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7626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70564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23501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1058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1" u="none" strike="noStrike" kern="1200" cap="none" spc="-1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venir Next LT Pro"/>
                <a:ea typeface="+mn-lt"/>
                <a:cs typeface="Arial" panose="020B0604020202020204"/>
              </a:rPr>
              <a:t>How LS parameters impact the calibration data</a:t>
            </a:r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AF272F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F0578F-7B6E-E653-B75A-CF27C0D81036}"/>
              </a:ext>
            </a:extLst>
          </p:cNvPr>
          <p:cNvSpPr txBox="1"/>
          <p:nvPr/>
        </p:nvSpPr>
        <p:spPr>
          <a:xfrm>
            <a:off x="361480" y="3449774"/>
            <a:ext cx="3604590" cy="16864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Light yield is the most influential parameter​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All sources are highly affected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0297458-1594-230D-D733-02F18978D6DF}"/>
              </a:ext>
            </a:extLst>
          </p:cNvPr>
          <p:cNvSpPr txBox="1"/>
          <p:nvPr/>
        </p:nvSpPr>
        <p:spPr>
          <a:xfrm>
            <a:off x="361480" y="1925773"/>
            <a:ext cx="3913808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kB and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fC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 are fixed:</a:t>
            </a: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Arial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B0604020202020204" pitchFamily="34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kB = 15.45 [g/cm</a:t>
            </a:r>
            <a:r>
              <a: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/GeV] 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B0604020202020204" pitchFamily="34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fC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= 0.525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LY is varying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95BCAE8-380A-18A9-9559-6C88043B5438}"/>
              </a:ext>
            </a:extLst>
          </p:cNvPr>
          <p:cNvSpPr txBox="1"/>
          <p:nvPr/>
        </p:nvSpPr>
        <p:spPr>
          <a:xfrm>
            <a:off x="10588082" y="5417005"/>
            <a:ext cx="107967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C8C2B">
                    <a:lumMod val="60000"/>
                    <a:lumOff val="40000"/>
                  </a:srgbClr>
                </a:solidFill>
                <a:effectLst/>
                <a:uLnTx/>
                <a:uFillTx/>
                <a:latin typeface="Avenir Next LT Pro Light"/>
                <a:ea typeface="+mn-lt"/>
                <a:cs typeface="Arial" panose="020B0604020202020204"/>
              </a:rPr>
              <a:t>Cs137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C8C2B">
                  <a:lumMod val="60000"/>
                  <a:lumOff val="40000"/>
                </a:srgbClr>
              </a:solidFill>
              <a:effectLst/>
              <a:uLnTx/>
              <a:uFillTx/>
              <a:latin typeface="Avenir Next LT Pro Light"/>
              <a:ea typeface="+mn-ea"/>
              <a:cs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348D6EF-897D-D181-FB2E-278D9D805FDA}"/>
              </a:ext>
            </a:extLst>
          </p:cNvPr>
          <p:cNvSpPr txBox="1"/>
          <p:nvPr/>
        </p:nvSpPr>
        <p:spPr>
          <a:xfrm>
            <a:off x="10590764" y="4475608"/>
            <a:ext cx="107967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608FBE">
                    <a:lumMod val="75000"/>
                  </a:srgbClr>
                </a:solidFill>
                <a:effectLst/>
                <a:uLnTx/>
                <a:uFillTx/>
                <a:latin typeface="Avenir Next LT Pro Light"/>
                <a:ea typeface="+mn-lt"/>
                <a:cs typeface="Arial" panose="020B0604020202020204"/>
              </a:rPr>
              <a:t>K40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608FBE">
                  <a:lumMod val="75000"/>
                </a:srgbClr>
              </a:solidFill>
              <a:effectLst/>
              <a:uLnTx/>
              <a:uFillTx/>
              <a:latin typeface="Avenir Next LT Pro Light"/>
              <a:ea typeface="+mn-ea"/>
              <a:cs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83095F9-010A-3C8F-B29B-8EF947E0611B}"/>
              </a:ext>
            </a:extLst>
          </p:cNvPr>
          <p:cNvSpPr txBox="1"/>
          <p:nvPr/>
        </p:nvSpPr>
        <p:spPr>
          <a:xfrm>
            <a:off x="10592656" y="3430736"/>
            <a:ext cx="107967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Next LT Pro Light"/>
                <a:ea typeface="+mn-lt"/>
                <a:cs typeface="Arial" panose="020B0604020202020204"/>
              </a:rPr>
              <a:t>Co60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nir Next LT Pro Light"/>
              <a:ea typeface="+mn-ea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81A8D3-4721-42C0-34A7-AFE9CA670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925" y="957263"/>
            <a:ext cx="5934075" cy="5572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57341F-2E53-9B98-4F47-9875823ABB10}"/>
              </a:ext>
            </a:extLst>
          </p:cNvPr>
          <p:cNvSpPr txBox="1"/>
          <p:nvPr/>
        </p:nvSpPr>
        <p:spPr>
          <a:xfrm>
            <a:off x="10592656" y="2382986"/>
            <a:ext cx="133685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nir Next LT Pro Light"/>
                <a:ea typeface="+mn-lt"/>
                <a:cs typeface="Arial" panose="020B0604020202020204"/>
              </a:rPr>
              <a:t>Am-Be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venir Next LT Pro Light"/>
              <a:ea typeface="+mn-ea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F799A0-77B5-EFAB-FFFC-66E930874A52}"/>
              </a:ext>
            </a:extLst>
          </p:cNvPr>
          <p:cNvSpPr txBox="1"/>
          <p:nvPr/>
        </p:nvSpPr>
        <p:spPr>
          <a:xfrm>
            <a:off x="10592656" y="1392386"/>
            <a:ext cx="107967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68D2E">
                    <a:lumMod val="60000"/>
                    <a:lumOff val="40000"/>
                  </a:srgbClr>
                </a:solidFill>
                <a:effectLst/>
                <a:uLnTx/>
                <a:uFillTx/>
                <a:latin typeface="Avenir Next LT Pro Light"/>
                <a:ea typeface="+mn-lt"/>
                <a:cs typeface="Arial" panose="020B0604020202020204"/>
              </a:rPr>
              <a:t>Am-C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68D2E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1F1A29-79ED-0AE1-F92B-DC4C009E61E0}"/>
              </a:ext>
            </a:extLst>
          </p:cNvPr>
          <p:cNvSpPr txBox="1"/>
          <p:nvPr/>
        </p:nvSpPr>
        <p:spPr>
          <a:xfrm>
            <a:off x="453209" y="5631206"/>
            <a:ext cx="372189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Only main peaks are shown</a:t>
            </a:r>
            <a:endParaRPr kumimoji="0" lang="en-US" sz="20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4" name="Picture 228" descr="Изображение выглядит как текст, Шрифт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7FC25407-743A-59BB-0D23-25B73CB888DF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785881" y="76078"/>
            <a:ext cx="1219082" cy="1067132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6AAB46-190F-76E3-5842-435B2476B334}"/>
              </a:ext>
            </a:extLst>
          </p:cNvPr>
          <p:cNvSpPr txBox="1"/>
          <p:nvPr/>
        </p:nvSpPr>
        <p:spPr>
          <a:xfrm>
            <a:off x="217318" y="947530"/>
            <a:ext cx="2080889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LY effect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3" name="Стрелка: вправо 40">
            <a:extLst>
              <a:ext uri="{FF2B5EF4-FFF2-40B4-BE49-F238E27FC236}">
                <a16:creationId xmlns:a16="http://schemas.microsoft.com/office/drawing/2014/main" id="{691D3FC7-F29E-B9AF-6F59-37FD7D49404F}"/>
              </a:ext>
            </a:extLst>
          </p:cNvPr>
          <p:cNvSpPr/>
          <p:nvPr/>
        </p:nvSpPr>
        <p:spPr>
          <a:xfrm>
            <a:off x="3374140" y="3223127"/>
            <a:ext cx="1170608" cy="209826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881DA8-0915-EB47-B0CB-526974689EFB}"/>
              </a:ext>
            </a:extLst>
          </p:cNvPr>
          <p:cNvSpPr/>
          <p:nvPr/>
        </p:nvSpPr>
        <p:spPr>
          <a:xfrm>
            <a:off x="-1" y="6529600"/>
            <a:ext cx="12192000" cy="336176"/>
          </a:xfrm>
          <a:prstGeom prst="rect">
            <a:avLst/>
          </a:prstGeom>
          <a:solidFill>
            <a:srgbClr val="7D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lt"/>
                <a:cs typeface="Arial" panose="020B0604020202020204"/>
              </a:rPr>
              <a:t>Arsenii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lt"/>
                <a:cs typeface="Arial" panose="020B0604020202020204"/>
              </a:rPr>
              <a:t> Gavrikov, Andrea Serafini, et al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lt"/>
                <a:cs typeface="Arial" panose="020B0604020202020204"/>
              </a:rPr>
              <a:t> – 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lt"/>
                <a:cs typeface="Arial" panose="020B0604020202020204"/>
              </a:rPr>
              <a:t>NeuroMCT</a:t>
            </a:r>
            <a:endParaRPr kumimoji="0" lang="en-US" sz="12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14688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BCF0578F-7B6E-E653-B75A-CF27C0D81036}"/>
              </a:ext>
            </a:extLst>
          </p:cNvPr>
          <p:cNvSpPr txBox="1"/>
          <p:nvPr/>
        </p:nvSpPr>
        <p:spPr>
          <a:xfrm>
            <a:off x="351183" y="3480665"/>
            <a:ext cx="3306417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kB effect is smaller than LY and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anticorrelated with the photo peak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All sources are affected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0297458-1594-230D-D733-02F18978D6DF}"/>
              </a:ext>
            </a:extLst>
          </p:cNvPr>
          <p:cNvSpPr txBox="1"/>
          <p:nvPr/>
        </p:nvSpPr>
        <p:spPr>
          <a:xfrm>
            <a:off x="351183" y="1956664"/>
            <a:ext cx="4112590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LY and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fC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 are fixed:</a:t>
            </a: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Arial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B0604020202020204" pitchFamily="34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LY = 10100 [1/MeV] 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B0604020202020204" pitchFamily="34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fC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= 0.525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kB is varying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F1D684-1FE6-4C9D-1267-58D684E44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789" y="1050709"/>
            <a:ext cx="5726070" cy="54773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87CAB3-FB37-83B1-B04D-B0B68E300964}"/>
              </a:ext>
            </a:extLst>
          </p:cNvPr>
          <p:cNvSpPr txBox="1"/>
          <p:nvPr/>
        </p:nvSpPr>
        <p:spPr>
          <a:xfrm>
            <a:off x="10588082" y="5440689"/>
            <a:ext cx="107967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C8C2B">
                    <a:lumMod val="60000"/>
                    <a:lumOff val="40000"/>
                  </a:srgbClr>
                </a:solidFill>
                <a:effectLst/>
                <a:uLnTx/>
                <a:uFillTx/>
                <a:latin typeface="Avenir Next LT Pro Light"/>
                <a:ea typeface="+mn-lt"/>
                <a:cs typeface="Arial" panose="020B0604020202020204"/>
              </a:rPr>
              <a:t>Cs137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C8C2B">
                  <a:lumMod val="60000"/>
                  <a:lumOff val="40000"/>
                </a:srgbClr>
              </a:solidFill>
              <a:effectLst/>
              <a:uLnTx/>
              <a:uFillTx/>
              <a:latin typeface="Avenir Next LT Pro Light"/>
              <a:ea typeface="+mn-ea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501048-E9F9-9CED-B450-D578202902C2}"/>
              </a:ext>
            </a:extLst>
          </p:cNvPr>
          <p:cNvSpPr txBox="1"/>
          <p:nvPr/>
        </p:nvSpPr>
        <p:spPr>
          <a:xfrm>
            <a:off x="10590764" y="4475608"/>
            <a:ext cx="107967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608FBE">
                    <a:lumMod val="75000"/>
                  </a:srgbClr>
                </a:solidFill>
                <a:effectLst/>
                <a:uLnTx/>
                <a:uFillTx/>
                <a:latin typeface="Avenir Next LT Pro Light"/>
                <a:ea typeface="+mn-lt"/>
                <a:cs typeface="Arial" panose="020B0604020202020204"/>
              </a:rPr>
              <a:t>K40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608FBE">
                  <a:lumMod val="75000"/>
                </a:srgbClr>
              </a:solidFill>
              <a:effectLst/>
              <a:uLnTx/>
              <a:uFillTx/>
              <a:latin typeface="Avenir Next LT Pro Light"/>
              <a:ea typeface="+mn-ea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EF057A-5AF3-2960-223F-035692F2FA1E}"/>
              </a:ext>
            </a:extLst>
          </p:cNvPr>
          <p:cNvSpPr txBox="1"/>
          <p:nvPr/>
        </p:nvSpPr>
        <p:spPr>
          <a:xfrm>
            <a:off x="10592656" y="3430736"/>
            <a:ext cx="107967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Next LT Pro Light"/>
                <a:ea typeface="+mn-lt"/>
                <a:cs typeface="Arial" panose="020B0604020202020204"/>
              </a:rPr>
              <a:t>Co60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nir Next LT Pro Light"/>
              <a:ea typeface="+mn-ea"/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12544F-DC0E-AC02-166E-4C59A55B1466}"/>
              </a:ext>
            </a:extLst>
          </p:cNvPr>
          <p:cNvSpPr txBox="1"/>
          <p:nvPr/>
        </p:nvSpPr>
        <p:spPr>
          <a:xfrm>
            <a:off x="10592656" y="2382986"/>
            <a:ext cx="133685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nir Next LT Pro Light"/>
                <a:ea typeface="+mn-lt"/>
                <a:cs typeface="Arial" panose="020B0604020202020204"/>
              </a:rPr>
              <a:t>Am-Be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venir Next LT Pro Light"/>
              <a:ea typeface="+mn-ea"/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CB2997-C9C2-C037-26B1-66BA78400508}"/>
              </a:ext>
            </a:extLst>
          </p:cNvPr>
          <p:cNvSpPr txBox="1"/>
          <p:nvPr/>
        </p:nvSpPr>
        <p:spPr>
          <a:xfrm>
            <a:off x="10592656" y="1392386"/>
            <a:ext cx="107967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68D2E">
                    <a:lumMod val="60000"/>
                    <a:lumOff val="40000"/>
                  </a:srgbClr>
                </a:solidFill>
                <a:effectLst/>
                <a:uLnTx/>
                <a:uFillTx/>
                <a:latin typeface="Avenir Next LT Pro Light"/>
                <a:ea typeface="+mn-lt"/>
                <a:cs typeface="Arial" panose="020B0604020202020204"/>
              </a:rPr>
              <a:t>Am-C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68D2E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93EC2D-BAA5-5CEA-D463-3F32435221E0}"/>
              </a:ext>
            </a:extLst>
          </p:cNvPr>
          <p:cNvSpPr txBox="1"/>
          <p:nvPr/>
        </p:nvSpPr>
        <p:spPr>
          <a:xfrm>
            <a:off x="442912" y="5662097"/>
            <a:ext cx="372189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 Bold"/>
                <a:ea typeface="+mn-ea"/>
                <a:cs typeface="Arial"/>
              </a:rPr>
              <a:t>Only main peaks are shown</a:t>
            </a:r>
            <a:endParaRPr kumimoji="0" lang="en-US" sz="20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 Light Bold"/>
              <a:ea typeface="+mn-ea"/>
              <a:cs typeface="+mn-cs"/>
            </a:endParaRPr>
          </a:p>
        </p:txBody>
      </p:sp>
      <p:pic>
        <p:nvPicPr>
          <p:cNvPr id="4" name="Picture 228" descr="Изображение выглядит как текст, Шрифт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62601EF2-FB1C-06AE-13C6-C01AA33A663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785881" y="76078"/>
            <a:ext cx="1219082" cy="1067132"/>
          </a:xfrm>
          <a:prstGeom prst="rect">
            <a:avLst/>
          </a:prstGeom>
          <a:ln>
            <a:noFill/>
          </a:ln>
        </p:spPr>
      </p:pic>
      <p:sp>
        <p:nvSpPr>
          <p:cNvPr id="11" name="TextShape 1">
            <a:extLst>
              <a:ext uri="{FF2B5EF4-FFF2-40B4-BE49-F238E27FC236}">
                <a16:creationId xmlns:a16="http://schemas.microsoft.com/office/drawing/2014/main" id="{C2CC8822-C8F8-BCE7-88BA-24F6B8D3768A}"/>
              </a:ext>
            </a:extLst>
          </p:cNvPr>
          <p:cNvSpPr txBox="1"/>
          <p:nvPr/>
        </p:nvSpPr>
        <p:spPr>
          <a:xfrm>
            <a:off x="537026" y="-75064"/>
            <a:ext cx="10824369" cy="114506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defPPr>
              <a:defRPr lang="en-US"/>
            </a:defPPr>
            <a:lvl1pPr marL="0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2938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5875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8813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11751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4688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7626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70564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23501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1058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1" u="none" strike="noStrike" kern="1200" cap="none" spc="-1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venir Next LT Pro"/>
                <a:ea typeface="+mn-lt"/>
                <a:cs typeface="Arial" panose="020B0604020202020204"/>
              </a:rPr>
              <a:t>How LS parameters impact the calibration data</a:t>
            </a:r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AF272F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CD86F5-649C-BD50-53BB-EF72A686739C}"/>
              </a:ext>
            </a:extLst>
          </p:cNvPr>
          <p:cNvSpPr txBox="1"/>
          <p:nvPr/>
        </p:nvSpPr>
        <p:spPr>
          <a:xfrm>
            <a:off x="217318" y="947530"/>
            <a:ext cx="2080889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kB effect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6" name="Стрелка: вправо 40">
            <a:extLst>
              <a:ext uri="{FF2B5EF4-FFF2-40B4-BE49-F238E27FC236}">
                <a16:creationId xmlns:a16="http://schemas.microsoft.com/office/drawing/2014/main" id="{C9D7A407-14AD-F172-DFB2-C50B2C3FE093}"/>
              </a:ext>
            </a:extLst>
          </p:cNvPr>
          <p:cNvSpPr/>
          <p:nvPr/>
        </p:nvSpPr>
        <p:spPr>
          <a:xfrm>
            <a:off x="3374140" y="3223127"/>
            <a:ext cx="1170608" cy="209826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8399525D-F2D4-BE89-52D5-C2DA34344922}"/>
              </a:ext>
            </a:extLst>
          </p:cNvPr>
          <p:cNvSpPr/>
          <p:nvPr/>
        </p:nvSpPr>
        <p:spPr>
          <a:xfrm>
            <a:off x="-1" y="6529600"/>
            <a:ext cx="12192000" cy="336176"/>
          </a:xfrm>
          <a:prstGeom prst="rect">
            <a:avLst/>
          </a:prstGeom>
          <a:solidFill>
            <a:srgbClr val="7D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lt"/>
                <a:cs typeface="Arial" panose="020B0604020202020204"/>
              </a:rPr>
              <a:t>Arsenii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lt"/>
                <a:cs typeface="Arial" panose="020B0604020202020204"/>
              </a:rPr>
              <a:t> Gavrikov, Andrea Serafini, et al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lt"/>
                <a:cs typeface="Arial" panose="020B0604020202020204"/>
              </a:rPr>
              <a:t> – 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lt"/>
                <a:cs typeface="Arial" panose="020B0604020202020204"/>
              </a:rPr>
              <a:t>NeuroMCT</a:t>
            </a:r>
            <a:endParaRPr kumimoji="0" lang="en-US" sz="12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93296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BCF0578F-7B6E-E653-B75A-CF27C0D81036}"/>
              </a:ext>
            </a:extLst>
          </p:cNvPr>
          <p:cNvSpPr txBox="1"/>
          <p:nvPr/>
        </p:nvSpPr>
        <p:spPr>
          <a:xfrm>
            <a:off x="351183" y="3490962"/>
            <a:ext cx="3604590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fC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has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a minor effect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to the spectra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Cs137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is not affected at all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Slight effect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for Co60 and K40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0297458-1594-230D-D733-02F18978D6DF}"/>
              </a:ext>
            </a:extLst>
          </p:cNvPr>
          <p:cNvSpPr txBox="1"/>
          <p:nvPr/>
        </p:nvSpPr>
        <p:spPr>
          <a:xfrm>
            <a:off x="351183" y="1966961"/>
            <a:ext cx="4598504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kB and LY are fixed:</a:t>
            </a: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Arial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B0604020202020204" pitchFamily="34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kB = 15.45 [g/cm</a:t>
            </a:r>
            <a:r>
              <a: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/GeV] 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B0604020202020204" pitchFamily="34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LY = 10100 [1/MeV]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fC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is varying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08D756-00EE-F195-ADB4-2DBC8DBF2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77" y="1019817"/>
            <a:ext cx="5806904" cy="55185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E79CAC-8F42-313D-C63F-91905024AC07}"/>
              </a:ext>
            </a:extLst>
          </p:cNvPr>
          <p:cNvSpPr txBox="1"/>
          <p:nvPr/>
        </p:nvSpPr>
        <p:spPr>
          <a:xfrm>
            <a:off x="10588082" y="5420094"/>
            <a:ext cx="107967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C8C2B">
                    <a:lumMod val="60000"/>
                    <a:lumOff val="40000"/>
                  </a:srgbClr>
                </a:solidFill>
                <a:effectLst/>
                <a:uLnTx/>
                <a:uFillTx/>
                <a:latin typeface="Avenir Next LT Pro Light"/>
                <a:ea typeface="+mn-lt"/>
                <a:cs typeface="Arial" panose="020B0604020202020204"/>
              </a:rPr>
              <a:t>Cs137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C8C2B">
                  <a:lumMod val="60000"/>
                  <a:lumOff val="40000"/>
                </a:srgbClr>
              </a:solidFill>
              <a:effectLst/>
              <a:uLnTx/>
              <a:uFillTx/>
              <a:latin typeface="Avenir Next LT Pro Light"/>
              <a:ea typeface="+mn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820877-B0DB-C80F-7B62-39791DC24BB8}"/>
              </a:ext>
            </a:extLst>
          </p:cNvPr>
          <p:cNvSpPr txBox="1"/>
          <p:nvPr/>
        </p:nvSpPr>
        <p:spPr>
          <a:xfrm>
            <a:off x="10590764" y="4475608"/>
            <a:ext cx="107967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608FBE">
                    <a:lumMod val="75000"/>
                  </a:srgbClr>
                </a:solidFill>
                <a:effectLst/>
                <a:uLnTx/>
                <a:uFillTx/>
                <a:latin typeface="Avenir Next LT Pro Light"/>
                <a:ea typeface="+mn-lt"/>
                <a:cs typeface="Arial" panose="020B0604020202020204"/>
              </a:rPr>
              <a:t>K40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608FBE">
                  <a:lumMod val="75000"/>
                </a:srgbClr>
              </a:solidFill>
              <a:effectLst/>
              <a:uLnTx/>
              <a:uFillTx/>
              <a:latin typeface="Avenir Next LT Pro Light"/>
              <a:ea typeface="+mn-ea"/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22C9E3-7CB0-7198-A883-C1E8262EE466}"/>
              </a:ext>
            </a:extLst>
          </p:cNvPr>
          <p:cNvSpPr txBox="1"/>
          <p:nvPr/>
        </p:nvSpPr>
        <p:spPr>
          <a:xfrm>
            <a:off x="10592656" y="3430736"/>
            <a:ext cx="107967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Next LT Pro Light"/>
                <a:ea typeface="+mn-lt"/>
                <a:cs typeface="Arial" panose="020B0604020202020204"/>
              </a:rPr>
              <a:t>Co60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nir Next LT Pro Light"/>
              <a:ea typeface="+mn-ea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E3AC9C-A275-80AF-EC91-197E05EBE115}"/>
              </a:ext>
            </a:extLst>
          </p:cNvPr>
          <p:cNvSpPr txBox="1"/>
          <p:nvPr/>
        </p:nvSpPr>
        <p:spPr>
          <a:xfrm>
            <a:off x="10592656" y="2382986"/>
            <a:ext cx="133685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nir Next LT Pro Light"/>
                <a:ea typeface="+mn-lt"/>
                <a:cs typeface="Arial" panose="020B0604020202020204"/>
              </a:rPr>
              <a:t>Am-Be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venir Next LT Pro Light"/>
              <a:ea typeface="+mn-ea"/>
              <a:cs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F5F782-ED4A-A0E4-633D-7A172C74406A}"/>
              </a:ext>
            </a:extLst>
          </p:cNvPr>
          <p:cNvSpPr txBox="1"/>
          <p:nvPr/>
        </p:nvSpPr>
        <p:spPr>
          <a:xfrm>
            <a:off x="10592656" y="1392386"/>
            <a:ext cx="107967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68D2E">
                    <a:lumMod val="60000"/>
                    <a:lumOff val="40000"/>
                  </a:srgbClr>
                </a:solidFill>
                <a:effectLst/>
                <a:uLnTx/>
                <a:uFillTx/>
                <a:latin typeface="Avenir Next LT Pro Light"/>
                <a:ea typeface="+mn-lt"/>
                <a:cs typeface="Arial" panose="020B0604020202020204"/>
              </a:rPr>
              <a:t>Am-C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68D2E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23" name="Стрелка: вправо 40">
            <a:extLst>
              <a:ext uri="{FF2B5EF4-FFF2-40B4-BE49-F238E27FC236}">
                <a16:creationId xmlns:a16="http://schemas.microsoft.com/office/drawing/2014/main" id="{449D7417-BEF2-991C-8C25-565429C9FAFB}"/>
              </a:ext>
            </a:extLst>
          </p:cNvPr>
          <p:cNvSpPr/>
          <p:nvPr/>
        </p:nvSpPr>
        <p:spPr>
          <a:xfrm>
            <a:off x="3374140" y="3223127"/>
            <a:ext cx="1170608" cy="209826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D06AE5-6E76-3EF1-F327-619F8E0F7573}"/>
              </a:ext>
            </a:extLst>
          </p:cNvPr>
          <p:cNvSpPr txBox="1"/>
          <p:nvPr/>
        </p:nvSpPr>
        <p:spPr>
          <a:xfrm>
            <a:off x="442912" y="5672394"/>
            <a:ext cx="372189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 Bold"/>
                <a:ea typeface="+mn-ea"/>
                <a:cs typeface="Arial"/>
              </a:rPr>
              <a:t>Only main peaks are shown</a:t>
            </a:r>
            <a:endParaRPr kumimoji="0" lang="en-US" sz="20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 Light Bold"/>
              <a:ea typeface="+mn-ea"/>
              <a:cs typeface="+mn-cs"/>
            </a:endParaRPr>
          </a:p>
        </p:txBody>
      </p:sp>
      <p:pic>
        <p:nvPicPr>
          <p:cNvPr id="4" name="Picture 228" descr="Изображение выглядит как текст, Шрифт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650D8B4B-1F40-E4C9-BFD7-8EEDB2857648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785881" y="76078"/>
            <a:ext cx="1219082" cy="1067132"/>
          </a:xfrm>
          <a:prstGeom prst="rect">
            <a:avLst/>
          </a:prstGeom>
          <a:ln>
            <a:noFill/>
          </a:ln>
        </p:spPr>
      </p:pic>
      <p:sp>
        <p:nvSpPr>
          <p:cNvPr id="8" name="TextShape 1">
            <a:extLst>
              <a:ext uri="{FF2B5EF4-FFF2-40B4-BE49-F238E27FC236}">
                <a16:creationId xmlns:a16="http://schemas.microsoft.com/office/drawing/2014/main" id="{FCA75765-460B-A3DC-58F5-3958286ED806}"/>
              </a:ext>
            </a:extLst>
          </p:cNvPr>
          <p:cNvSpPr txBox="1"/>
          <p:nvPr/>
        </p:nvSpPr>
        <p:spPr>
          <a:xfrm>
            <a:off x="537026" y="-75064"/>
            <a:ext cx="10824369" cy="114506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defPPr>
              <a:defRPr lang="en-US"/>
            </a:defPPr>
            <a:lvl1pPr marL="0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2938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5875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8813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11751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4688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7626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70564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23501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1058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1" u="none" strike="noStrike" kern="1200" cap="none" spc="-1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venir Next LT Pro"/>
                <a:ea typeface="+mn-lt"/>
                <a:cs typeface="Arial" panose="020B0604020202020204"/>
              </a:rPr>
              <a:t>How LS parameters impact the calibration data</a:t>
            </a:r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AF272F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63142B-456E-0639-69BB-44D871FD7E49}"/>
              </a:ext>
            </a:extLst>
          </p:cNvPr>
          <p:cNvSpPr txBox="1"/>
          <p:nvPr/>
        </p:nvSpPr>
        <p:spPr>
          <a:xfrm>
            <a:off x="217318" y="947530"/>
            <a:ext cx="2080889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fC</a:t>
            </a: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 effect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2C4878F1-25E5-B873-2870-A2E2107FD22C}"/>
              </a:ext>
            </a:extLst>
          </p:cNvPr>
          <p:cNvSpPr/>
          <p:nvPr/>
        </p:nvSpPr>
        <p:spPr>
          <a:xfrm>
            <a:off x="-1" y="6529600"/>
            <a:ext cx="12192000" cy="336176"/>
          </a:xfrm>
          <a:prstGeom prst="rect">
            <a:avLst/>
          </a:prstGeom>
          <a:solidFill>
            <a:srgbClr val="7D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lt"/>
                <a:cs typeface="Arial" panose="020B0604020202020204"/>
              </a:rPr>
              <a:t>Arsenii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lt"/>
                <a:cs typeface="Arial" panose="020B0604020202020204"/>
              </a:rPr>
              <a:t> Gavrikov, Andrea Serafini, et al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lt"/>
                <a:cs typeface="Arial" panose="020B0604020202020204"/>
              </a:rPr>
              <a:t> – 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lt"/>
                <a:cs typeface="Arial" panose="020B0604020202020204"/>
              </a:rPr>
              <a:t>NeuroMCT</a:t>
            </a:r>
            <a:endParaRPr kumimoji="0" lang="en-US" sz="12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63327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EAA30-EF1A-BBBA-29B0-DB4D5B931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1" y="228600"/>
            <a:ext cx="7659703" cy="904875"/>
          </a:xfrm>
        </p:spPr>
        <p:txBody>
          <a:bodyPr>
            <a:normAutofit/>
          </a:bodyPr>
          <a:lstStyle/>
          <a:p>
            <a:r>
              <a:rPr lang="en-US" dirty="0"/>
              <a:t>The JUNO detection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08586-0B7A-2DB0-8379-A681E458F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B122E-75DF-495C-87F3-AE07E065F4B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E4535F7E-7672-ACFA-04CE-3F26AF018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35040" y="2524345"/>
            <a:ext cx="1838061" cy="18380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781CD6-D09E-91C0-AAE0-26D1343498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7" t="27427" r="15341" b="5096"/>
          <a:stretch/>
        </p:blipFill>
        <p:spPr>
          <a:xfrm>
            <a:off x="6580819" y="1081573"/>
            <a:ext cx="5417576" cy="55897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4507148-2138-F8D0-A01C-88F73D48C55D}"/>
                  </a:ext>
                </a:extLst>
              </p:cNvPr>
              <p:cNvSpPr txBox="1"/>
              <p:nvPr/>
            </p:nvSpPr>
            <p:spPr>
              <a:xfrm>
                <a:off x="499822" y="1315705"/>
                <a:ext cx="4844397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+mn-ea"/>
                    <a:cs typeface="+mn-cs"/>
                  </a:rPr>
                  <a:t>JUNO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+mn-ea"/>
                    <a:cs typeface="+mn-cs"/>
                  </a:rPr>
                  <a:t> will measure the 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+mn-ea"/>
                    <a:cs typeface="+mn-cs"/>
                  </a:rPr>
                  <a:t>antineutrinos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sub>
                    </m:sSub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+mn-ea"/>
                    <a:cs typeface="+mn-cs"/>
                  </a:rPr>
                  <a:t>) generated in the fissions occurring in </a:t>
                </a:r>
                <a:b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+mn-ea"/>
                    <a:cs typeface="+mn-cs"/>
                  </a:rPr>
                </a:b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+mn-ea"/>
                    <a:cs typeface="+mn-cs"/>
                  </a:rPr>
                  <a:t>8 nuclear cores at 52.5 km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4507148-2138-F8D0-A01C-88F73D48C5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822" y="1315705"/>
                <a:ext cx="4844397" cy="1015663"/>
              </a:xfrm>
              <a:prstGeom prst="rect">
                <a:avLst/>
              </a:prstGeom>
              <a:blipFill>
                <a:blip r:embed="rId5"/>
                <a:stretch>
                  <a:fillRect l="-1384" t="-3614" r="-629" b="-10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94D30F76-3700-22D8-0D88-551E30189D57}"/>
              </a:ext>
            </a:extLst>
          </p:cNvPr>
          <p:cNvSpPr/>
          <p:nvPr/>
        </p:nvSpPr>
        <p:spPr>
          <a:xfrm>
            <a:off x="6936593" y="1843738"/>
            <a:ext cx="4688542" cy="4688542"/>
          </a:xfrm>
          <a:prstGeom prst="ellipse">
            <a:avLst/>
          </a:prstGeom>
          <a:solidFill>
            <a:srgbClr val="B4C7E7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1E05057-47F1-4C4C-FA74-450E8B4DE3DD}"/>
                  </a:ext>
                </a:extLst>
              </p:cNvPr>
              <p:cNvSpPr txBox="1"/>
              <p:nvPr/>
            </p:nvSpPr>
            <p:spPr>
              <a:xfrm>
                <a:off x="499821" y="2703599"/>
                <a:ext cx="4274689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+mn-ea"/>
                    <a:cs typeface="+mn-cs"/>
                  </a:rPr>
                  <a:t>The 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+mn-ea"/>
                    <a:cs typeface="+mn-cs"/>
                  </a:rPr>
                  <a:t>detection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+mn-ea"/>
                    <a:cs typeface="+mn-cs"/>
                  </a:rPr>
                  <a:t> is based on a charged current interaction named Inverse Beta Decay (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+mn-ea"/>
                    <a:cs typeface="+mn-cs"/>
                  </a:rPr>
                  <a:t>IBD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+mn-ea"/>
                    <a:cs typeface="+mn-cs"/>
                  </a:rPr>
                  <a:t>) on protons (p)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+mn-ea"/>
                    <a:cs typeface="+mn-cs"/>
                    <a:sym typeface="Wingdings" panose="05000000000000000000" pitchFamily="2" charset="2"/>
                  </a:rPr>
                  <a:t>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+mn-ea"/>
                    <a:cs typeface="+mn-cs"/>
                  </a:rPr>
                  <a:t>sensitive only to electron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kumimoji="0" lang="en-US" sz="2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2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𝝂</m:t>
                            </m:r>
                          </m:e>
                        </m:acc>
                      </m:e>
                      <m:sub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𝒆</m:t>
                        </m:r>
                      </m:sub>
                    </m:sSub>
                  </m:oMath>
                </a14:m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1E05057-47F1-4C4C-FA74-450E8B4DE3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821" y="2703599"/>
                <a:ext cx="4274689" cy="1477328"/>
              </a:xfrm>
              <a:prstGeom prst="rect">
                <a:avLst/>
              </a:prstGeom>
              <a:blipFill>
                <a:blip r:embed="rId12"/>
                <a:stretch>
                  <a:fillRect l="-1569" t="-2479" b="-70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5534815A-671D-70F9-4B4B-8AAD76DACBF5}"/>
              </a:ext>
            </a:extLst>
          </p:cNvPr>
          <p:cNvSpPr txBox="1"/>
          <p:nvPr/>
        </p:nvSpPr>
        <p:spPr>
          <a:xfrm>
            <a:off x="499822" y="4688886"/>
            <a:ext cx="5683107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Detection relies on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double coincidence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  <a:sym typeface="Wingdings" panose="05000000000000000000" pitchFamily="2" charset="2"/>
              </a:rPr>
              <a:t>prompt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  <a:sym typeface="Wingdings" panose="05000000000000000000" pitchFamily="2" charset="2"/>
              </a:rPr>
              <a:t> signal: positron (e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  <a:sym typeface="Wingdings" panose="05000000000000000000" pitchFamily="2" charset="2"/>
              </a:rPr>
              <a:t>+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  <a:sym typeface="Wingdings" panose="05000000000000000000" pitchFamily="2" charset="2"/>
              </a:rPr>
              <a:t>) annihilation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  <a:sym typeface="Wingdings" panose="05000000000000000000" pitchFamily="2" charset="2"/>
              </a:rPr>
              <a:t>delayed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  <a:sym typeface="Wingdings" panose="05000000000000000000" pitchFamily="2" charset="2"/>
              </a:rPr>
              <a:t> signal: neutron (n) capture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  <a:sym typeface="Wingdings" panose="05000000000000000000" pitchFamily="2" charset="2"/>
              </a:rPr>
              <a:t>strong handle against most backgrounds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AD3E01F-D65A-309B-94D3-7BE115F31377}"/>
                  </a:ext>
                </a:extLst>
              </p:cNvPr>
              <p:cNvSpPr txBox="1"/>
              <p:nvPr/>
            </p:nvSpPr>
            <p:spPr>
              <a:xfrm>
                <a:off x="7924800" y="1200662"/>
                <a:ext cx="304799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𝝂</m:t>
                              </m:r>
                            </m:e>
                          </m:acc>
                        </m:e>
                        <m:sub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𝒆</m:t>
                          </m:r>
                        </m:sub>
                      </m:sSub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𝒑</m:t>
                      </m:r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𝒆</m:t>
                          </m:r>
                        </m:e>
                        <m:sup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𝒏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AD3E01F-D65A-309B-94D3-7BE115F313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800" y="1200662"/>
                <a:ext cx="3047999" cy="461665"/>
              </a:xfrm>
              <a:prstGeom prst="rect">
                <a:avLst/>
              </a:prstGeom>
              <a:blipFill>
                <a:blip r:embed="rId13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Graphic 22">
            <a:extLst>
              <a:ext uri="{FF2B5EF4-FFF2-40B4-BE49-F238E27FC236}">
                <a16:creationId xmlns:a16="http://schemas.microsoft.com/office/drawing/2014/main" id="{9CD5DD0B-C709-046A-9872-EEA2D875C2A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66195" r="28823"/>
          <a:stretch/>
        </p:blipFill>
        <p:spPr>
          <a:xfrm>
            <a:off x="5596026" y="5283350"/>
            <a:ext cx="3091115" cy="1438572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B7A90BF1-3CE5-4077-6FEC-6E2A933A8D99}"/>
              </a:ext>
            </a:extLst>
          </p:cNvPr>
          <p:cNvSpPr/>
          <p:nvPr/>
        </p:nvSpPr>
        <p:spPr>
          <a:xfrm>
            <a:off x="6223000" y="3924300"/>
            <a:ext cx="127000" cy="127000"/>
          </a:xfrm>
          <a:prstGeom prst="ellipse">
            <a:avLst/>
          </a:prstGeom>
          <a:solidFill>
            <a:srgbClr val="32648E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127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1306E6B-F735-B731-5A65-CBAB702878FC}"/>
              </a:ext>
            </a:extLst>
          </p:cNvPr>
          <p:cNvSpPr/>
          <p:nvPr/>
        </p:nvSpPr>
        <p:spPr>
          <a:xfrm>
            <a:off x="7489961" y="3783724"/>
            <a:ext cx="312480" cy="312480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127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98122D6-7A70-E51A-B490-31E023FB742D}"/>
              </a:ext>
            </a:extLst>
          </p:cNvPr>
          <p:cNvSpPr/>
          <p:nvPr/>
        </p:nvSpPr>
        <p:spPr>
          <a:xfrm>
            <a:off x="8091894" y="3286023"/>
            <a:ext cx="312480" cy="31248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127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CEEC4E9-57BF-C7B8-4A14-2C88C0FED32A}"/>
              </a:ext>
            </a:extLst>
          </p:cNvPr>
          <p:cNvSpPr/>
          <p:nvPr/>
        </p:nvSpPr>
        <p:spPr>
          <a:xfrm>
            <a:off x="8415642" y="4286242"/>
            <a:ext cx="230518" cy="230518"/>
          </a:xfrm>
          <a:prstGeom prst="ellipse">
            <a:avLst/>
          </a:prstGeom>
          <a:solidFill>
            <a:srgbClr val="00B05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127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7AA9D5B-2A6E-2486-9B60-9920C8690F10}"/>
              </a:ext>
            </a:extLst>
          </p:cNvPr>
          <p:cNvSpPr/>
          <p:nvPr/>
        </p:nvSpPr>
        <p:spPr>
          <a:xfrm rot="18000000">
            <a:off x="8408287" y="4908100"/>
            <a:ext cx="1777652" cy="447570"/>
          </a:xfrm>
          <a:prstGeom prst="ellipse">
            <a:avLst/>
          </a:prstGeom>
          <a:solidFill>
            <a:srgbClr val="FFFF71">
              <a:alpha val="69804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127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37EDF49-5BAD-93A0-EB8F-C18F89236DF0}"/>
              </a:ext>
            </a:extLst>
          </p:cNvPr>
          <p:cNvSpPr/>
          <p:nvPr/>
        </p:nvSpPr>
        <p:spPr>
          <a:xfrm rot="12600000">
            <a:off x="9654978" y="3452295"/>
            <a:ext cx="1745876" cy="523824"/>
          </a:xfrm>
          <a:prstGeom prst="ellipse">
            <a:avLst/>
          </a:prstGeom>
          <a:solidFill>
            <a:srgbClr val="FFFF71">
              <a:alpha val="69804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127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C8430AC-10C6-0665-9615-C22E2A29823D}"/>
              </a:ext>
            </a:extLst>
          </p:cNvPr>
          <p:cNvCxnSpPr>
            <a:cxnSpLocks/>
            <a:stCxn id="25" idx="6"/>
          </p:cNvCxnSpPr>
          <p:nvPr/>
        </p:nvCxnSpPr>
        <p:spPr>
          <a:xfrm>
            <a:off x="6350000" y="3987800"/>
            <a:ext cx="1085850" cy="0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4C6C847-E28C-F83B-CC4F-9A9BBEC0A08D}"/>
              </a:ext>
            </a:extLst>
          </p:cNvPr>
          <p:cNvCxnSpPr>
            <a:cxnSpLocks/>
            <a:stCxn id="27" idx="7"/>
          </p:cNvCxnSpPr>
          <p:nvPr/>
        </p:nvCxnSpPr>
        <p:spPr>
          <a:xfrm flipV="1">
            <a:off x="7756679" y="3598503"/>
            <a:ext cx="317979" cy="230983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BBD5909-E721-C214-AA51-A3E7F4F2FCA0}"/>
              </a:ext>
            </a:extLst>
          </p:cNvPr>
          <p:cNvCxnSpPr>
            <a:cxnSpLocks/>
            <a:stCxn id="27" idx="5"/>
          </p:cNvCxnSpPr>
          <p:nvPr/>
        </p:nvCxnSpPr>
        <p:spPr>
          <a:xfrm>
            <a:off x="7756679" y="4050442"/>
            <a:ext cx="635546" cy="338584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DFA2C4CD-B2E0-81ED-6747-9E563E099719}"/>
              </a:ext>
            </a:extLst>
          </p:cNvPr>
          <p:cNvCxnSpPr>
            <a:cxnSpLocks/>
            <a:stCxn id="30" idx="5"/>
          </p:cNvCxnSpPr>
          <p:nvPr/>
        </p:nvCxnSpPr>
        <p:spPr>
          <a:xfrm>
            <a:off x="8612401" y="4483001"/>
            <a:ext cx="602038" cy="482846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31A0D758-E206-5DBF-19C0-C633024FBF3F}"/>
              </a:ext>
            </a:extLst>
          </p:cNvPr>
          <p:cNvSpPr/>
          <p:nvPr/>
        </p:nvSpPr>
        <p:spPr>
          <a:xfrm>
            <a:off x="8392225" y="2338160"/>
            <a:ext cx="2660739" cy="1009013"/>
          </a:xfrm>
          <a:custGeom>
            <a:avLst/>
            <a:gdLst>
              <a:gd name="connsiteX0" fmla="*/ 0 w 2618072"/>
              <a:gd name="connsiteY0" fmla="*/ 952902 h 1001028"/>
              <a:gd name="connsiteX1" fmla="*/ 462013 w 2618072"/>
              <a:gd name="connsiteY1" fmla="*/ 163630 h 1001028"/>
              <a:gd name="connsiteX2" fmla="*/ 789272 w 2618072"/>
              <a:gd name="connsiteY2" fmla="*/ 404262 h 1001028"/>
              <a:gd name="connsiteX3" fmla="*/ 1838425 w 2618072"/>
              <a:gd name="connsiteY3" fmla="*/ 0 h 1001028"/>
              <a:gd name="connsiteX4" fmla="*/ 2618072 w 2618072"/>
              <a:gd name="connsiteY4" fmla="*/ 635268 h 1001028"/>
              <a:gd name="connsiteX5" fmla="*/ 1838425 w 2618072"/>
              <a:gd name="connsiteY5" fmla="*/ 1001028 h 1001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8072" h="1001028">
                <a:moveTo>
                  <a:pt x="0" y="952902"/>
                </a:moveTo>
                <a:lnTo>
                  <a:pt x="462013" y="163630"/>
                </a:lnTo>
                <a:lnTo>
                  <a:pt x="789272" y="404262"/>
                </a:lnTo>
                <a:lnTo>
                  <a:pt x="1838425" y="0"/>
                </a:lnTo>
                <a:lnTo>
                  <a:pt x="2618072" y="635268"/>
                </a:lnTo>
                <a:lnTo>
                  <a:pt x="1838425" y="1001028"/>
                </a:lnTo>
              </a:path>
            </a:pathLst>
          </a:custGeom>
          <a:ln w="19050">
            <a:solidFill>
              <a:schemeClr val="tx1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12700"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7AFED6A-E1FD-4C65-9BD7-BF6B17DEE0F4}"/>
                  </a:ext>
                </a:extLst>
              </p:cNvPr>
              <p:cNvSpPr txBox="1"/>
              <p:nvPr/>
            </p:nvSpPr>
            <p:spPr>
              <a:xfrm>
                <a:off x="6259727" y="3422650"/>
                <a:ext cx="56900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1" i="1" u="none" strike="noStrike" kern="1200" cap="none" spc="0" normalizeH="0" baseline="0" noProof="0" smtClean="0">
                              <a:ln w="12700">
                                <a:solidFill>
                                  <a:prstClr val="white"/>
                                </a:solidFill>
                              </a:ln>
                              <a:solidFill>
                                <a:srgbClr val="3264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kumimoji="0" lang="en-US" sz="3600" b="1" i="1" u="none" strike="noStrike" kern="1200" cap="none" spc="0" normalizeH="0" baseline="0" noProof="0" smtClean="0">
                                  <a:ln w="12700">
                                    <a:solidFill>
                                      <a:prstClr val="white"/>
                                    </a:solidFill>
                                  </a:ln>
                                  <a:solidFill>
                                    <a:srgbClr val="32648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3600" b="1" i="1" u="none" strike="noStrike" kern="1200" cap="none" spc="0" normalizeH="0" baseline="0" noProof="0" smtClean="0">
                                  <a:ln w="12700">
                                    <a:solidFill>
                                      <a:prstClr val="white"/>
                                    </a:solidFill>
                                  </a:ln>
                                  <a:solidFill>
                                    <a:srgbClr val="32648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𝝂</m:t>
                              </m:r>
                            </m:e>
                          </m:acc>
                        </m:e>
                        <m:sub>
                          <m:r>
                            <a:rPr kumimoji="0" lang="en-US" sz="3600" b="1" i="1" u="none" strike="noStrike" kern="1200" cap="none" spc="0" normalizeH="0" baseline="0" noProof="0" smtClean="0">
                              <a:ln w="12700">
                                <a:solidFill>
                                  <a:prstClr val="white"/>
                                </a:solidFill>
                              </a:ln>
                              <a:solidFill>
                                <a:srgbClr val="3264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𝒆</m:t>
                          </m:r>
                        </m:sub>
                      </m:sSub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 w="12700">
                    <a:solidFill>
                      <a:prstClr val="white"/>
                    </a:solidFill>
                  </a:ln>
                  <a:solidFill>
                    <a:srgbClr val="32648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7AFED6A-E1FD-4C65-9BD7-BF6B17DEE0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9727" y="3422650"/>
                <a:ext cx="569002" cy="55399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8C56CAF3-1815-34FD-8157-E41BB36CAE55}"/>
                  </a:ext>
                </a:extLst>
              </p:cNvPr>
              <p:cNvSpPr txBox="1"/>
              <p:nvPr/>
            </p:nvSpPr>
            <p:spPr>
              <a:xfrm>
                <a:off x="7397135" y="3975794"/>
                <a:ext cx="391133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 w="12700">
                            <a:solidFill>
                              <a:prstClr val="white"/>
                            </a:solidFill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𝒑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 w="12700">
                    <a:solidFill>
                      <a:prstClr val="white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8C56CAF3-1815-34FD-8157-E41BB36CAE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7135" y="3975794"/>
                <a:ext cx="391133" cy="55399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EC3FCD3-E8C6-3865-648A-62F945DAF3ED}"/>
                  </a:ext>
                </a:extLst>
              </p:cNvPr>
              <p:cNvSpPr txBox="1"/>
              <p:nvPr/>
            </p:nvSpPr>
            <p:spPr>
              <a:xfrm>
                <a:off x="7853607" y="2758973"/>
                <a:ext cx="40235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 w="12700">
                            <a:solidFill>
                              <a:prstClr val="white"/>
                            </a:solidFill>
                          </a:ln>
                          <a:solidFill>
                            <a:prstClr val="black">
                              <a:lumMod val="50000"/>
                              <a:lumOff val="50000"/>
                            </a:prst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𝒏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 w="12700">
                    <a:solidFill>
                      <a:prstClr val="white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EC3FCD3-E8C6-3865-648A-62F945DAF3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3607" y="2758973"/>
                <a:ext cx="402354" cy="55399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56CF19D3-5F13-DBF8-6347-9E15C3168F03}"/>
                  </a:ext>
                </a:extLst>
              </p:cNvPr>
              <p:cNvSpPr txBox="1"/>
              <p:nvPr/>
            </p:nvSpPr>
            <p:spPr>
              <a:xfrm>
                <a:off x="8557060" y="3806505"/>
                <a:ext cx="621901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600" b="1" i="1" u="none" strike="noStrike" kern="1200" cap="none" spc="0" normalizeH="0" baseline="0" noProof="0" smtClean="0">
                              <a:ln w="12700">
                                <a:solidFill>
                                  <a:prstClr val="white"/>
                                </a:solidFill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600" b="1" i="1" u="none" strike="noStrike" kern="1200" cap="none" spc="0" normalizeH="0" baseline="0" noProof="0" smtClean="0">
                              <a:ln w="12700">
                                <a:solidFill>
                                  <a:prstClr val="white"/>
                                </a:solidFill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𝒆</m:t>
                          </m:r>
                        </m:e>
                        <m:sup>
                          <m:r>
                            <a:rPr kumimoji="0" lang="en-US" sz="3600" b="1" i="1" u="none" strike="noStrike" kern="1200" cap="none" spc="0" normalizeH="0" baseline="0" noProof="0" smtClean="0">
                              <a:ln w="12700">
                                <a:solidFill>
                                  <a:prstClr val="white"/>
                                </a:solidFill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 w="12700">
                    <a:solidFill>
                      <a:prstClr val="white"/>
                    </a:solidFill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56CF19D3-5F13-DBF8-6347-9E15C3168F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7060" y="3806505"/>
                <a:ext cx="621901" cy="553998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517DDCDF-7C62-D958-8EEE-A75F65EA01FE}"/>
                  </a:ext>
                </a:extLst>
              </p:cNvPr>
              <p:cNvSpPr txBox="1"/>
              <p:nvPr/>
            </p:nvSpPr>
            <p:spPr>
              <a:xfrm>
                <a:off x="8477995" y="4858532"/>
                <a:ext cx="68525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600" b="1" i="1" u="none" strike="noStrike" kern="1200" cap="none" spc="0" normalizeH="0" baseline="0" noProof="0" smtClean="0">
                              <a:ln w="12700">
                                <a:solidFill>
                                  <a:prstClr val="white"/>
                                </a:solidFill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600" b="1" i="1" u="none" strike="noStrike" kern="1200" cap="none" spc="0" normalizeH="0" baseline="0" noProof="0" smtClean="0">
                              <a:ln w="12700">
                                <a:solidFill>
                                  <a:prstClr val="white"/>
                                </a:solidFill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𝒆</m:t>
                          </m:r>
                        </m:e>
                        <m:sup>
                          <m:r>
                            <a:rPr kumimoji="0" lang="en-US" sz="3600" b="1" i="1" u="none" strike="noStrike" kern="1200" cap="none" spc="0" normalizeH="0" baseline="0" noProof="0" smtClean="0">
                              <a:ln w="12700">
                                <a:solidFill>
                                  <a:prstClr val="white"/>
                                </a:solidFill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 w="12700">
                    <a:solidFill>
                      <a:prstClr val="white"/>
                    </a:solidFill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517DDCDF-7C62-D958-8EEE-A75F65EA01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995" y="4858532"/>
                <a:ext cx="685256" cy="553998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7579F3C5-8920-B3B6-C166-2F464078D344}"/>
                  </a:ext>
                </a:extLst>
              </p:cNvPr>
              <p:cNvSpPr txBox="1"/>
              <p:nvPr/>
            </p:nvSpPr>
            <p:spPr>
              <a:xfrm>
                <a:off x="10008002" y="2780626"/>
                <a:ext cx="40235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 w="12700">
                            <a:solidFill>
                              <a:prstClr val="white"/>
                            </a:solidFill>
                          </a:ln>
                          <a:solidFill>
                            <a:prstClr val="black">
                              <a:lumMod val="50000"/>
                              <a:lumOff val="50000"/>
                            </a:prst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𝒏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 w="12700">
                    <a:solidFill>
                      <a:prstClr val="white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7579F3C5-8920-B3B6-C166-2F464078D3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8002" y="2780626"/>
                <a:ext cx="402354" cy="553998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CC226D14-5D3B-D8CC-B6C7-3CD9C4FFADFB}"/>
                  </a:ext>
                </a:extLst>
              </p:cNvPr>
              <p:cNvSpPr txBox="1"/>
              <p:nvPr/>
            </p:nvSpPr>
            <p:spPr>
              <a:xfrm>
                <a:off x="9762129" y="3510225"/>
                <a:ext cx="39113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 w="12700">
                            <a:solidFill>
                              <a:prstClr val="white"/>
                            </a:solidFill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𝒑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 w="12700">
                    <a:solidFill>
                      <a:prstClr val="white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CC226D14-5D3B-D8CC-B6C7-3CD9C4FFAD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2129" y="3510225"/>
                <a:ext cx="391133" cy="553998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Graphic 74">
            <a:extLst>
              <a:ext uri="{FF2B5EF4-FFF2-40B4-BE49-F238E27FC236}">
                <a16:creationId xmlns:a16="http://schemas.microsoft.com/office/drawing/2014/main" id="{2FEF99A8-9349-9033-D809-6BD5B16AAC9F}"/>
              </a:ext>
            </a:extLst>
          </p:cNvPr>
          <p:cNvSpPr/>
          <p:nvPr/>
        </p:nvSpPr>
        <p:spPr>
          <a:xfrm rot="18000000">
            <a:off x="9010541" y="4631095"/>
            <a:ext cx="956587" cy="346297"/>
          </a:xfrm>
          <a:custGeom>
            <a:avLst/>
            <a:gdLst>
              <a:gd name="connsiteX0" fmla="*/ 671 w 956587"/>
              <a:gd name="connsiteY0" fmla="*/ 172230 h 346297"/>
              <a:gd name="connsiteX1" fmla="*/ 100367 w 956587"/>
              <a:gd name="connsiteY1" fmla="*/ 222699 h 346297"/>
              <a:gd name="connsiteX2" fmla="*/ 178323 w 956587"/>
              <a:gd name="connsiteY2" fmla="*/ 116325 h 346297"/>
              <a:gd name="connsiteX3" fmla="*/ 225221 w 956587"/>
              <a:gd name="connsiteY3" fmla="*/ 277051 h 346297"/>
              <a:gd name="connsiteX4" fmla="*/ 293082 w 956587"/>
              <a:gd name="connsiteY4" fmla="*/ 54986 h 346297"/>
              <a:gd name="connsiteX5" fmla="*/ 340757 w 956587"/>
              <a:gd name="connsiteY5" fmla="*/ 345379 h 346297"/>
              <a:gd name="connsiteX6" fmla="*/ 424924 w 956587"/>
              <a:gd name="connsiteY6" fmla="*/ -919 h 346297"/>
              <a:gd name="connsiteX7" fmla="*/ 492009 w 956587"/>
              <a:gd name="connsiteY7" fmla="*/ 343825 h 346297"/>
              <a:gd name="connsiteX8" fmla="*/ 559095 w 956587"/>
              <a:gd name="connsiteY8" fmla="*/ 44116 h 346297"/>
              <a:gd name="connsiteX9" fmla="*/ 621521 w 956587"/>
              <a:gd name="connsiteY9" fmla="*/ 277051 h 346297"/>
              <a:gd name="connsiteX10" fmla="*/ 680842 w 956587"/>
              <a:gd name="connsiteY10" fmla="*/ 115549 h 346297"/>
              <a:gd name="connsiteX11" fmla="*/ 747068 w 956587"/>
              <a:gd name="connsiteY11" fmla="*/ 207703 h 346297"/>
              <a:gd name="connsiteX12" fmla="*/ 797310 w 956587"/>
              <a:gd name="connsiteY12" fmla="*/ 172230 h 346297"/>
              <a:gd name="connsiteX13" fmla="*/ 957259 w 956587"/>
              <a:gd name="connsiteY13" fmla="*/ 172230 h 346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56587" h="346297">
                <a:moveTo>
                  <a:pt x="671" y="172230"/>
                </a:moveTo>
                <a:cubicBezTo>
                  <a:pt x="84379" y="172230"/>
                  <a:pt x="67565" y="222699"/>
                  <a:pt x="100367" y="222699"/>
                </a:cubicBezTo>
                <a:cubicBezTo>
                  <a:pt x="133169" y="222699"/>
                  <a:pt x="141849" y="116325"/>
                  <a:pt x="178323" y="116325"/>
                </a:cubicBezTo>
                <a:cubicBezTo>
                  <a:pt x="214797" y="116325"/>
                  <a:pt x="192158" y="277889"/>
                  <a:pt x="225221" y="277051"/>
                </a:cubicBezTo>
                <a:cubicBezTo>
                  <a:pt x="258283" y="276212"/>
                  <a:pt x="260407" y="54986"/>
                  <a:pt x="293082" y="54986"/>
                </a:cubicBezTo>
                <a:cubicBezTo>
                  <a:pt x="325758" y="54986"/>
                  <a:pt x="305689" y="345379"/>
                  <a:pt x="340757" y="345379"/>
                </a:cubicBezTo>
                <a:cubicBezTo>
                  <a:pt x="375824" y="345379"/>
                  <a:pt x="379783" y="-919"/>
                  <a:pt x="424924" y="-919"/>
                </a:cubicBezTo>
                <a:cubicBezTo>
                  <a:pt x="470064" y="-919"/>
                  <a:pt x="458245" y="343825"/>
                  <a:pt x="492009" y="343825"/>
                </a:cubicBezTo>
                <a:cubicBezTo>
                  <a:pt x="525774" y="343825"/>
                  <a:pt x="529015" y="44742"/>
                  <a:pt x="559095" y="44116"/>
                </a:cubicBezTo>
                <a:cubicBezTo>
                  <a:pt x="589174" y="43489"/>
                  <a:pt x="591455" y="277051"/>
                  <a:pt x="621521" y="277051"/>
                </a:cubicBezTo>
                <a:cubicBezTo>
                  <a:pt x="651587" y="277051"/>
                  <a:pt x="652482" y="115549"/>
                  <a:pt x="680842" y="115549"/>
                </a:cubicBezTo>
                <a:cubicBezTo>
                  <a:pt x="709202" y="115549"/>
                  <a:pt x="723686" y="208186"/>
                  <a:pt x="747068" y="207703"/>
                </a:cubicBezTo>
                <a:cubicBezTo>
                  <a:pt x="770450" y="207220"/>
                  <a:pt x="772675" y="172230"/>
                  <a:pt x="797310" y="172230"/>
                </a:cubicBezTo>
                <a:lnTo>
                  <a:pt x="957259" y="172230"/>
                </a:lnTo>
              </a:path>
            </a:pathLst>
          </a:custGeom>
          <a:noFill/>
          <a:ln w="19050" cap="flat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Graphic 74">
            <a:extLst>
              <a:ext uri="{FF2B5EF4-FFF2-40B4-BE49-F238E27FC236}">
                <a16:creationId xmlns:a16="http://schemas.microsoft.com/office/drawing/2014/main" id="{6B6F8306-9A05-BCB7-62D6-99740304AC49}"/>
              </a:ext>
            </a:extLst>
          </p:cNvPr>
          <p:cNvSpPr/>
          <p:nvPr/>
        </p:nvSpPr>
        <p:spPr>
          <a:xfrm rot="7200000">
            <a:off x="8649057" y="5272049"/>
            <a:ext cx="956587" cy="346297"/>
          </a:xfrm>
          <a:custGeom>
            <a:avLst/>
            <a:gdLst>
              <a:gd name="connsiteX0" fmla="*/ 671 w 956587"/>
              <a:gd name="connsiteY0" fmla="*/ 172230 h 346297"/>
              <a:gd name="connsiteX1" fmla="*/ 100367 w 956587"/>
              <a:gd name="connsiteY1" fmla="*/ 222699 h 346297"/>
              <a:gd name="connsiteX2" fmla="*/ 178323 w 956587"/>
              <a:gd name="connsiteY2" fmla="*/ 116325 h 346297"/>
              <a:gd name="connsiteX3" fmla="*/ 225221 w 956587"/>
              <a:gd name="connsiteY3" fmla="*/ 277051 h 346297"/>
              <a:gd name="connsiteX4" fmla="*/ 293082 w 956587"/>
              <a:gd name="connsiteY4" fmla="*/ 54986 h 346297"/>
              <a:gd name="connsiteX5" fmla="*/ 340757 w 956587"/>
              <a:gd name="connsiteY5" fmla="*/ 345379 h 346297"/>
              <a:gd name="connsiteX6" fmla="*/ 424924 w 956587"/>
              <a:gd name="connsiteY6" fmla="*/ -919 h 346297"/>
              <a:gd name="connsiteX7" fmla="*/ 492009 w 956587"/>
              <a:gd name="connsiteY7" fmla="*/ 343825 h 346297"/>
              <a:gd name="connsiteX8" fmla="*/ 559095 w 956587"/>
              <a:gd name="connsiteY8" fmla="*/ 44116 h 346297"/>
              <a:gd name="connsiteX9" fmla="*/ 621521 w 956587"/>
              <a:gd name="connsiteY9" fmla="*/ 277051 h 346297"/>
              <a:gd name="connsiteX10" fmla="*/ 680842 w 956587"/>
              <a:gd name="connsiteY10" fmla="*/ 115549 h 346297"/>
              <a:gd name="connsiteX11" fmla="*/ 747068 w 956587"/>
              <a:gd name="connsiteY11" fmla="*/ 207703 h 346297"/>
              <a:gd name="connsiteX12" fmla="*/ 797310 w 956587"/>
              <a:gd name="connsiteY12" fmla="*/ 172230 h 346297"/>
              <a:gd name="connsiteX13" fmla="*/ 957259 w 956587"/>
              <a:gd name="connsiteY13" fmla="*/ 172230 h 346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56587" h="346297">
                <a:moveTo>
                  <a:pt x="671" y="172230"/>
                </a:moveTo>
                <a:cubicBezTo>
                  <a:pt x="84379" y="172230"/>
                  <a:pt x="67565" y="222699"/>
                  <a:pt x="100367" y="222699"/>
                </a:cubicBezTo>
                <a:cubicBezTo>
                  <a:pt x="133169" y="222699"/>
                  <a:pt x="141849" y="116325"/>
                  <a:pt x="178323" y="116325"/>
                </a:cubicBezTo>
                <a:cubicBezTo>
                  <a:pt x="214797" y="116325"/>
                  <a:pt x="192158" y="277889"/>
                  <a:pt x="225221" y="277051"/>
                </a:cubicBezTo>
                <a:cubicBezTo>
                  <a:pt x="258283" y="276212"/>
                  <a:pt x="260407" y="54986"/>
                  <a:pt x="293082" y="54986"/>
                </a:cubicBezTo>
                <a:cubicBezTo>
                  <a:pt x="325758" y="54986"/>
                  <a:pt x="305689" y="345379"/>
                  <a:pt x="340757" y="345379"/>
                </a:cubicBezTo>
                <a:cubicBezTo>
                  <a:pt x="375824" y="345379"/>
                  <a:pt x="379783" y="-919"/>
                  <a:pt x="424924" y="-919"/>
                </a:cubicBezTo>
                <a:cubicBezTo>
                  <a:pt x="470064" y="-919"/>
                  <a:pt x="458245" y="343825"/>
                  <a:pt x="492009" y="343825"/>
                </a:cubicBezTo>
                <a:cubicBezTo>
                  <a:pt x="525774" y="343825"/>
                  <a:pt x="529015" y="44742"/>
                  <a:pt x="559095" y="44116"/>
                </a:cubicBezTo>
                <a:cubicBezTo>
                  <a:pt x="589174" y="43489"/>
                  <a:pt x="591455" y="277051"/>
                  <a:pt x="621521" y="277051"/>
                </a:cubicBezTo>
                <a:cubicBezTo>
                  <a:pt x="651587" y="277051"/>
                  <a:pt x="652482" y="115549"/>
                  <a:pt x="680842" y="115549"/>
                </a:cubicBezTo>
                <a:cubicBezTo>
                  <a:pt x="709202" y="115549"/>
                  <a:pt x="723686" y="208186"/>
                  <a:pt x="747068" y="207703"/>
                </a:cubicBezTo>
                <a:cubicBezTo>
                  <a:pt x="770450" y="207220"/>
                  <a:pt x="772675" y="172230"/>
                  <a:pt x="797310" y="172230"/>
                </a:cubicBezTo>
                <a:lnTo>
                  <a:pt x="957259" y="172230"/>
                </a:lnTo>
              </a:path>
            </a:pathLst>
          </a:custGeom>
          <a:noFill/>
          <a:ln w="19050" cap="flat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3C6CD7E-7A88-6855-EA28-E22A4B1B2F56}"/>
              </a:ext>
            </a:extLst>
          </p:cNvPr>
          <p:cNvSpPr/>
          <p:nvPr/>
        </p:nvSpPr>
        <p:spPr>
          <a:xfrm>
            <a:off x="9211164" y="4962574"/>
            <a:ext cx="230400" cy="230518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127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9BD8844-8325-123E-71CA-0C34F25467C5}"/>
              </a:ext>
            </a:extLst>
          </p:cNvPr>
          <p:cNvSpPr/>
          <p:nvPr/>
        </p:nvSpPr>
        <p:spPr>
          <a:xfrm>
            <a:off x="9129772" y="5042049"/>
            <a:ext cx="230518" cy="230518"/>
          </a:xfrm>
          <a:prstGeom prst="ellipse">
            <a:avLst/>
          </a:prstGeom>
          <a:solidFill>
            <a:srgbClr val="00B05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127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3D724620-2956-5FE6-C3FE-02EB693DD723}"/>
                  </a:ext>
                </a:extLst>
              </p:cNvPr>
              <p:cNvSpPr txBox="1"/>
              <p:nvPr/>
            </p:nvSpPr>
            <p:spPr>
              <a:xfrm>
                <a:off x="9542767" y="4810763"/>
                <a:ext cx="621901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600" b="1" i="1" u="none" strike="noStrike" kern="1200" cap="none" spc="0" normalizeH="0" baseline="0" noProof="0" smtClean="0">
                              <a:ln w="12700">
                                <a:solidFill>
                                  <a:prstClr val="white"/>
                                </a:solidFill>
                              </a:ln>
                              <a:solidFill>
                                <a:srgbClr val="ED7D3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600" b="1" i="1" u="none" strike="noStrike" kern="1200" cap="none" spc="0" normalizeH="0" baseline="0" noProof="0" smtClean="0">
                              <a:ln w="12700">
                                <a:solidFill>
                                  <a:prstClr val="white"/>
                                </a:solidFill>
                              </a:ln>
                              <a:solidFill>
                                <a:srgbClr val="ED7D3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𝒆</m:t>
                          </m:r>
                        </m:e>
                        <m:sup>
                          <m:r>
                            <a:rPr kumimoji="0" lang="en-US" sz="3600" b="1" i="1" u="none" strike="noStrike" kern="1200" cap="none" spc="0" normalizeH="0" baseline="0" noProof="0" smtClean="0">
                              <a:ln w="12700">
                                <a:solidFill>
                                  <a:prstClr val="white"/>
                                </a:solidFill>
                              </a:ln>
                              <a:solidFill>
                                <a:srgbClr val="ED7D3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 w="12700">
                    <a:solidFill>
                      <a:prstClr val="white"/>
                    </a:solidFill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3D724620-2956-5FE6-C3FE-02EB693DD7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2767" y="4810763"/>
                <a:ext cx="621901" cy="553998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Graphic 74">
            <a:extLst>
              <a:ext uri="{FF2B5EF4-FFF2-40B4-BE49-F238E27FC236}">
                <a16:creationId xmlns:a16="http://schemas.microsoft.com/office/drawing/2014/main" id="{13CAA3B3-A235-1C12-DA0D-A2645D5DD91A}"/>
              </a:ext>
            </a:extLst>
          </p:cNvPr>
          <p:cNvSpPr/>
          <p:nvPr/>
        </p:nvSpPr>
        <p:spPr>
          <a:xfrm rot="1800000">
            <a:off x="10296913" y="3671847"/>
            <a:ext cx="956587" cy="346297"/>
          </a:xfrm>
          <a:custGeom>
            <a:avLst/>
            <a:gdLst>
              <a:gd name="connsiteX0" fmla="*/ 671 w 956587"/>
              <a:gd name="connsiteY0" fmla="*/ 172230 h 346297"/>
              <a:gd name="connsiteX1" fmla="*/ 100367 w 956587"/>
              <a:gd name="connsiteY1" fmla="*/ 222699 h 346297"/>
              <a:gd name="connsiteX2" fmla="*/ 178323 w 956587"/>
              <a:gd name="connsiteY2" fmla="*/ 116325 h 346297"/>
              <a:gd name="connsiteX3" fmla="*/ 225221 w 956587"/>
              <a:gd name="connsiteY3" fmla="*/ 277051 h 346297"/>
              <a:gd name="connsiteX4" fmla="*/ 293082 w 956587"/>
              <a:gd name="connsiteY4" fmla="*/ 54986 h 346297"/>
              <a:gd name="connsiteX5" fmla="*/ 340757 w 956587"/>
              <a:gd name="connsiteY5" fmla="*/ 345379 h 346297"/>
              <a:gd name="connsiteX6" fmla="*/ 424924 w 956587"/>
              <a:gd name="connsiteY6" fmla="*/ -919 h 346297"/>
              <a:gd name="connsiteX7" fmla="*/ 492009 w 956587"/>
              <a:gd name="connsiteY7" fmla="*/ 343825 h 346297"/>
              <a:gd name="connsiteX8" fmla="*/ 559095 w 956587"/>
              <a:gd name="connsiteY8" fmla="*/ 44116 h 346297"/>
              <a:gd name="connsiteX9" fmla="*/ 621521 w 956587"/>
              <a:gd name="connsiteY9" fmla="*/ 277051 h 346297"/>
              <a:gd name="connsiteX10" fmla="*/ 680842 w 956587"/>
              <a:gd name="connsiteY10" fmla="*/ 115549 h 346297"/>
              <a:gd name="connsiteX11" fmla="*/ 747068 w 956587"/>
              <a:gd name="connsiteY11" fmla="*/ 207703 h 346297"/>
              <a:gd name="connsiteX12" fmla="*/ 797310 w 956587"/>
              <a:gd name="connsiteY12" fmla="*/ 172230 h 346297"/>
              <a:gd name="connsiteX13" fmla="*/ 957259 w 956587"/>
              <a:gd name="connsiteY13" fmla="*/ 172230 h 346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56587" h="346297">
                <a:moveTo>
                  <a:pt x="671" y="172230"/>
                </a:moveTo>
                <a:cubicBezTo>
                  <a:pt x="84379" y="172230"/>
                  <a:pt x="67565" y="222699"/>
                  <a:pt x="100367" y="222699"/>
                </a:cubicBezTo>
                <a:cubicBezTo>
                  <a:pt x="133169" y="222699"/>
                  <a:pt x="141849" y="116325"/>
                  <a:pt x="178323" y="116325"/>
                </a:cubicBezTo>
                <a:cubicBezTo>
                  <a:pt x="214797" y="116325"/>
                  <a:pt x="192158" y="277889"/>
                  <a:pt x="225221" y="277051"/>
                </a:cubicBezTo>
                <a:cubicBezTo>
                  <a:pt x="258283" y="276212"/>
                  <a:pt x="260407" y="54986"/>
                  <a:pt x="293082" y="54986"/>
                </a:cubicBezTo>
                <a:cubicBezTo>
                  <a:pt x="325758" y="54986"/>
                  <a:pt x="305689" y="345379"/>
                  <a:pt x="340757" y="345379"/>
                </a:cubicBezTo>
                <a:cubicBezTo>
                  <a:pt x="375824" y="345379"/>
                  <a:pt x="379783" y="-919"/>
                  <a:pt x="424924" y="-919"/>
                </a:cubicBezTo>
                <a:cubicBezTo>
                  <a:pt x="470064" y="-919"/>
                  <a:pt x="458245" y="343825"/>
                  <a:pt x="492009" y="343825"/>
                </a:cubicBezTo>
                <a:cubicBezTo>
                  <a:pt x="525774" y="343825"/>
                  <a:pt x="529015" y="44742"/>
                  <a:pt x="559095" y="44116"/>
                </a:cubicBezTo>
                <a:cubicBezTo>
                  <a:pt x="589174" y="43489"/>
                  <a:pt x="591455" y="277051"/>
                  <a:pt x="621521" y="277051"/>
                </a:cubicBezTo>
                <a:cubicBezTo>
                  <a:pt x="651587" y="277051"/>
                  <a:pt x="652482" y="115549"/>
                  <a:pt x="680842" y="115549"/>
                </a:cubicBezTo>
                <a:cubicBezTo>
                  <a:pt x="709202" y="115549"/>
                  <a:pt x="723686" y="208186"/>
                  <a:pt x="747068" y="207703"/>
                </a:cubicBezTo>
                <a:cubicBezTo>
                  <a:pt x="770450" y="207220"/>
                  <a:pt x="772675" y="172230"/>
                  <a:pt x="797310" y="172230"/>
                </a:cubicBezTo>
                <a:lnTo>
                  <a:pt x="957259" y="172230"/>
                </a:lnTo>
              </a:path>
            </a:pathLst>
          </a:custGeom>
          <a:noFill/>
          <a:ln w="19050" cap="flat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83050D7-FFE5-50A9-629B-46FC448F64BA}"/>
              </a:ext>
            </a:extLst>
          </p:cNvPr>
          <p:cNvSpPr/>
          <p:nvPr/>
        </p:nvSpPr>
        <p:spPr>
          <a:xfrm>
            <a:off x="10069873" y="3442263"/>
            <a:ext cx="312480" cy="312480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127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FDC62A2-D937-FFB0-0AA1-3438B39A84BA}"/>
              </a:ext>
            </a:extLst>
          </p:cNvPr>
          <p:cNvSpPr/>
          <p:nvPr/>
        </p:nvSpPr>
        <p:spPr>
          <a:xfrm>
            <a:off x="9973070" y="3318504"/>
            <a:ext cx="312480" cy="31248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127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A08442CA-4D58-445A-E406-DA4967CED302}"/>
              </a:ext>
            </a:extLst>
          </p:cNvPr>
          <p:cNvSpPr/>
          <p:nvPr/>
        </p:nvSpPr>
        <p:spPr>
          <a:xfrm>
            <a:off x="10057976" y="3442263"/>
            <a:ext cx="313200" cy="313200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127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945E70EF-93BE-B0D3-176B-834BF775CEE1}"/>
              </a:ext>
            </a:extLst>
          </p:cNvPr>
          <p:cNvSpPr/>
          <p:nvPr/>
        </p:nvSpPr>
        <p:spPr>
          <a:xfrm>
            <a:off x="9961173" y="3318504"/>
            <a:ext cx="313200" cy="3132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127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3EE7AACD-AF29-A6F0-588B-40C95766FBA2}"/>
                  </a:ext>
                </a:extLst>
              </p:cNvPr>
              <p:cNvSpPr txBox="1"/>
              <p:nvPr/>
            </p:nvSpPr>
            <p:spPr>
              <a:xfrm>
                <a:off x="9761198" y="4210504"/>
                <a:ext cx="38311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 w="12700">
                            <a:solidFill>
                              <a:prstClr val="white"/>
                            </a:solidFill>
                          </a:ln>
                          <a:solidFill>
                            <a:srgbClr val="FFC000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𝜸</m:t>
                      </m:r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 w="12700">
                    <a:solidFill>
                      <a:prstClr val="white"/>
                    </a:solidFill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3EE7AACD-AF29-A6F0-588B-40C95766FB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1198" y="4210504"/>
                <a:ext cx="383118" cy="553998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D1BBBA92-AD5A-8DC2-F2FB-54B2A86D862C}"/>
                  </a:ext>
                </a:extLst>
              </p:cNvPr>
              <p:cNvSpPr txBox="1"/>
              <p:nvPr/>
            </p:nvSpPr>
            <p:spPr>
              <a:xfrm>
                <a:off x="10055556" y="4412635"/>
                <a:ext cx="111230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 w="12700">
                            <a:noFill/>
                          </a:ln>
                          <a:solidFill>
                            <a:srgbClr val="FFC000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(0.5 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 w="12700">
                            <a:noFill/>
                          </a:ln>
                          <a:solidFill>
                            <a:srgbClr val="FFC000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𝑀𝑒𝑉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 w="12700">
                            <a:noFill/>
                          </a:ln>
                          <a:solidFill>
                            <a:srgbClr val="FFC000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D1BBBA92-AD5A-8DC2-F2FB-54B2A86D8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5556" y="4412635"/>
                <a:ext cx="1112302" cy="369332"/>
              </a:xfrm>
              <a:prstGeom prst="rect">
                <a:avLst/>
              </a:prstGeom>
              <a:blipFill>
                <a:blip r:embed="rId25"/>
                <a:stretch>
                  <a:fillRect l="-1648" r="-8791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ABB4B6FF-5BD7-88FB-4A5F-53DF35FD0114}"/>
                  </a:ext>
                </a:extLst>
              </p:cNvPr>
              <p:cNvSpPr txBox="1"/>
              <p:nvPr/>
            </p:nvSpPr>
            <p:spPr>
              <a:xfrm>
                <a:off x="9007280" y="5659268"/>
                <a:ext cx="38311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 w="12700">
                            <a:solidFill>
                              <a:prstClr val="white"/>
                            </a:solidFill>
                          </a:ln>
                          <a:solidFill>
                            <a:srgbClr val="FFC000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𝜸</m:t>
                      </m:r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 w="12700">
                    <a:solidFill>
                      <a:prstClr val="white"/>
                    </a:solidFill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ABB4B6FF-5BD7-88FB-4A5F-53DF35FD0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7280" y="5659268"/>
                <a:ext cx="383118" cy="553998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7CA8D9F6-0F88-04AD-A71C-D46FED125146}"/>
                  </a:ext>
                </a:extLst>
              </p:cNvPr>
              <p:cNvSpPr txBox="1"/>
              <p:nvPr/>
            </p:nvSpPr>
            <p:spPr>
              <a:xfrm>
                <a:off x="9301638" y="5861399"/>
                <a:ext cx="111230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 w="12700">
                            <a:noFill/>
                          </a:ln>
                          <a:solidFill>
                            <a:srgbClr val="FFC000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(0.5 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 w="12700">
                            <a:noFill/>
                          </a:ln>
                          <a:solidFill>
                            <a:srgbClr val="FFC000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𝑀𝑒𝑉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 w="12700">
                            <a:noFill/>
                          </a:ln>
                          <a:solidFill>
                            <a:srgbClr val="FFC000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7CA8D9F6-0F88-04AD-A71C-D46FED1251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1638" y="5861399"/>
                <a:ext cx="1112302" cy="369332"/>
              </a:xfrm>
              <a:prstGeom prst="rect">
                <a:avLst/>
              </a:prstGeom>
              <a:blipFill>
                <a:blip r:embed="rId27"/>
                <a:stretch>
                  <a:fillRect l="-1648" r="-8791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2F142197-74A9-6575-0B20-94D2C4426B54}"/>
                  </a:ext>
                </a:extLst>
              </p:cNvPr>
              <p:cNvSpPr txBox="1"/>
              <p:nvPr/>
            </p:nvSpPr>
            <p:spPr>
              <a:xfrm>
                <a:off x="10750996" y="3212261"/>
                <a:ext cx="38311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 w="12700">
                            <a:solidFill>
                              <a:prstClr val="white"/>
                            </a:solidFill>
                          </a:ln>
                          <a:solidFill>
                            <a:srgbClr val="FFC000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𝜸</m:t>
                      </m:r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 w="12700">
                    <a:solidFill>
                      <a:prstClr val="white"/>
                    </a:solidFill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2F142197-74A9-6575-0B20-94D2C4426B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996" y="3212261"/>
                <a:ext cx="383118" cy="553998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1C85B781-5AA9-787F-C303-191DF094D318}"/>
                  </a:ext>
                </a:extLst>
              </p:cNvPr>
              <p:cNvSpPr txBox="1"/>
              <p:nvPr/>
            </p:nvSpPr>
            <p:spPr>
              <a:xfrm>
                <a:off x="10986086" y="3414392"/>
                <a:ext cx="111230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 w="12700">
                            <a:noFill/>
                          </a:ln>
                          <a:solidFill>
                            <a:srgbClr val="FFC000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(2.2 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 w="12700">
                            <a:noFill/>
                          </a:ln>
                          <a:solidFill>
                            <a:srgbClr val="FFC000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𝑀𝑒𝑉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 w="12700">
                            <a:noFill/>
                          </a:ln>
                          <a:solidFill>
                            <a:srgbClr val="FFC000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1C85B781-5AA9-787F-C303-191DF094D3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6086" y="3414392"/>
                <a:ext cx="1112302" cy="369332"/>
              </a:xfrm>
              <a:prstGeom prst="rect">
                <a:avLst/>
              </a:prstGeom>
              <a:blipFill>
                <a:blip r:embed="rId29"/>
                <a:stretch>
                  <a:fillRect l="-1639" r="-8197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4F430C5E-DD57-531A-68A0-4E57091993EF}"/>
                  </a:ext>
                </a:extLst>
              </p:cNvPr>
              <p:cNvSpPr txBox="1"/>
              <p:nvPr/>
            </p:nvSpPr>
            <p:spPr>
              <a:xfrm rot="20310025">
                <a:off x="9169390" y="2292725"/>
                <a:ext cx="962724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∼</m:t>
                      </m:r>
                      <m:r>
                        <a:rPr kumimoji="0" lang="en-US" sz="1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𝟏</m:t>
                      </m:r>
                      <m:r>
                        <a:rPr kumimoji="0" lang="en-US" sz="1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1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𝐦</m:t>
                      </m:r>
                    </m:oMath>
                  </m:oMathPara>
                </a14:m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4F430C5E-DD57-531A-68A0-4E57091993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310025">
                <a:off x="9169390" y="2292725"/>
                <a:ext cx="962724" cy="27699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F54A0298-22E6-9913-2B5E-A90D5BFA20E2}"/>
                  </a:ext>
                </a:extLst>
              </p:cNvPr>
              <p:cNvSpPr txBox="1"/>
              <p:nvPr/>
            </p:nvSpPr>
            <p:spPr>
              <a:xfrm rot="2190602">
                <a:off x="8455715" y="4464578"/>
                <a:ext cx="962724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∼</m:t>
                      </m:r>
                      <m:r>
                        <a:rPr kumimoji="0" lang="en-US" sz="1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𝟎</m:t>
                      </m:r>
                      <m:r>
                        <a:rPr kumimoji="0" lang="en-US" sz="1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</m:t>
                      </m:r>
                      <m:r>
                        <a:rPr kumimoji="0" lang="en-US" sz="1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𝟏</m:t>
                      </m:r>
                      <m:r>
                        <a:rPr kumimoji="0" lang="en-US" sz="1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1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𝐦</m:t>
                      </m:r>
                    </m:oMath>
                  </m:oMathPara>
                </a14:m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F54A0298-22E6-9913-2B5E-A90D5BFA20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90602">
                <a:off x="8455715" y="4464578"/>
                <a:ext cx="962724" cy="27699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431A42B-8501-B90C-040F-AD0864A3FEB4}"/>
                  </a:ext>
                </a:extLst>
              </p:cNvPr>
              <p:cNvSpPr txBox="1"/>
              <p:nvPr/>
            </p:nvSpPr>
            <p:spPr>
              <a:xfrm>
                <a:off x="4916558" y="4418876"/>
                <a:ext cx="1933606" cy="2474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7E6E6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7E6E6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𝐸</m:t>
                          </m:r>
                        </m:e>
                        <m:sub>
                          <m:sSup>
                            <m:sSupPr>
                              <m:ctrlP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E7E6E6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E7E6E6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E7E6E6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kumimoji="0" lang="en-US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7E6E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∼</m:t>
                      </m:r>
                      <m:sSub>
                        <m:sSubPr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7E6E6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7E6E6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E7E6E6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E7E6E6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𝜈</m:t>
                              </m:r>
                            </m:e>
                          </m:acc>
                        </m:sub>
                      </m:sSub>
                      <m:r>
                        <a:rPr kumimoji="0" lang="en-US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7E6E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−0.78 </m:t>
                      </m:r>
                      <m:r>
                        <a:rPr kumimoji="0" lang="en-US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7E6E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𝑀𝑒𝑉</m:t>
                      </m:r>
                    </m:oMath>
                  </m:oMathPara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431A42B-8501-B90C-040F-AD0864A3FE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6558" y="4418876"/>
                <a:ext cx="1933606" cy="247440"/>
              </a:xfrm>
              <a:prstGeom prst="rect">
                <a:avLst/>
              </a:prstGeom>
              <a:blipFill>
                <a:blip r:embed="rId32"/>
                <a:stretch>
                  <a:fillRect l="-2208" r="-1262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644C67E-8B6A-9935-B18D-42A7471BDA4D}"/>
              </a:ext>
            </a:extLst>
          </p:cNvPr>
          <p:cNvCxnSpPr>
            <a:cxnSpLocks/>
          </p:cNvCxnSpPr>
          <p:nvPr/>
        </p:nvCxnSpPr>
        <p:spPr>
          <a:xfrm flipV="1">
            <a:off x="5410894" y="4793481"/>
            <a:ext cx="201142" cy="533180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36482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EAA30-EF1A-BBBA-29B0-DB4D5B931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2" y="228600"/>
            <a:ext cx="4873346" cy="904875"/>
          </a:xfrm>
        </p:spPr>
        <p:txBody>
          <a:bodyPr>
            <a:normAutofit/>
          </a:bodyPr>
          <a:lstStyle/>
          <a:p>
            <a:r>
              <a:rPr lang="en-US" dirty="0"/>
              <a:t>The JUNO detector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08586-0B7A-2DB0-8379-A681E458F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B122E-75DF-495C-87F3-AE07E065F4B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98A730-E270-0302-93CE-657AB5DC9BAC}"/>
              </a:ext>
            </a:extLst>
          </p:cNvPr>
          <p:cNvGrpSpPr/>
          <p:nvPr/>
        </p:nvGrpSpPr>
        <p:grpSpPr>
          <a:xfrm>
            <a:off x="6580819" y="494066"/>
            <a:ext cx="5417576" cy="6177289"/>
            <a:chOff x="7026089" y="1084378"/>
            <a:chExt cx="4858962" cy="554034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6B5EBC9-263F-EDF3-6475-D2A4EBA77C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97" t="20738" r="15341" b="5096"/>
            <a:stretch/>
          </p:blipFill>
          <p:spPr>
            <a:xfrm>
              <a:off x="7026089" y="1114325"/>
              <a:ext cx="4858962" cy="5510393"/>
            </a:xfrm>
            <a:prstGeom prst="rect">
              <a:avLst/>
            </a:prstGeom>
          </p:spPr>
        </p:pic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EB46326A-00E5-F738-02EF-ADA422EB8136}"/>
                </a:ext>
              </a:extLst>
            </p:cNvPr>
            <p:cNvCxnSpPr>
              <a:cxnSpLocks/>
            </p:cNvCxnSpPr>
            <p:nvPr/>
          </p:nvCxnSpPr>
          <p:spPr>
            <a:xfrm>
              <a:off x="7635688" y="2576565"/>
              <a:ext cx="3645853" cy="0"/>
            </a:xfrm>
            <a:prstGeom prst="straightConnector1">
              <a:avLst/>
            </a:prstGeom>
            <a:ln w="38100">
              <a:solidFill>
                <a:schemeClr val="bg1"/>
              </a:solidFill>
              <a:prstDash val="dash"/>
              <a:headEnd type="arrow" w="med" len="med"/>
              <a:tailEnd type="arrow" w="med" len="med"/>
            </a:ln>
            <a:effectLst>
              <a:glow rad="50800">
                <a:srgbClr val="00000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7BBDA52-3F07-A36B-7334-AE9494A2A19C}"/>
                </a:ext>
              </a:extLst>
            </p:cNvPr>
            <p:cNvSpPr txBox="1"/>
            <p:nvPr/>
          </p:nvSpPr>
          <p:spPr>
            <a:xfrm>
              <a:off x="8946179" y="2150247"/>
              <a:ext cx="995212" cy="400110"/>
            </a:xfrm>
            <a:prstGeom prst="rect">
              <a:avLst/>
            </a:prstGeom>
            <a:noFill/>
            <a:effectLst>
              <a:glow rad="571500">
                <a:srgbClr val="000000">
                  <a:alpha val="60000"/>
                </a:srgbClr>
              </a:glo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35.4 m</a:t>
              </a: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27ED13ED-B256-F007-8390-1C87E45BF1CF}"/>
                </a:ext>
              </a:extLst>
            </p:cNvPr>
            <p:cNvCxnSpPr>
              <a:cxnSpLocks/>
            </p:cNvCxnSpPr>
            <p:nvPr/>
          </p:nvCxnSpPr>
          <p:spPr>
            <a:xfrm>
              <a:off x="7348818" y="1510694"/>
              <a:ext cx="4177553" cy="0"/>
            </a:xfrm>
            <a:prstGeom prst="straightConnector1">
              <a:avLst/>
            </a:prstGeom>
            <a:ln w="38100">
              <a:solidFill>
                <a:schemeClr val="bg1"/>
              </a:solidFill>
              <a:prstDash val="dash"/>
              <a:headEnd type="arrow" w="med" len="med"/>
              <a:tailEnd type="arrow" w="med" len="med"/>
            </a:ln>
            <a:effectLst>
              <a:glow rad="50800">
                <a:srgbClr val="00000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DCE6B2D2-CAA7-4CEC-809E-930B7EBA22E1}"/>
                </a:ext>
              </a:extLst>
            </p:cNvPr>
            <p:cNvSpPr txBox="1"/>
            <p:nvPr/>
          </p:nvSpPr>
          <p:spPr>
            <a:xfrm>
              <a:off x="9016611" y="1084378"/>
              <a:ext cx="995212" cy="400110"/>
            </a:xfrm>
            <a:prstGeom prst="rect">
              <a:avLst/>
            </a:prstGeom>
            <a:noFill/>
            <a:effectLst>
              <a:glow rad="571500">
                <a:srgbClr val="000000">
                  <a:alpha val="60000"/>
                </a:srgbClr>
              </a:glo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43.5 m</a:t>
              </a:r>
            </a:p>
          </p:txBody>
        </p:sp>
      </p:grp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B3C93878-9A20-7266-5B1C-06F19FDEF9B1}"/>
              </a:ext>
            </a:extLst>
          </p:cNvPr>
          <p:cNvCxnSpPr>
            <a:cxnSpLocks/>
          </p:cNvCxnSpPr>
          <p:nvPr/>
        </p:nvCxnSpPr>
        <p:spPr>
          <a:xfrm flipH="1" flipV="1">
            <a:off x="5955144" y="2246667"/>
            <a:ext cx="2845039" cy="713086"/>
          </a:xfrm>
          <a:prstGeom prst="line">
            <a:avLst/>
          </a:prstGeom>
          <a:ln w="28575">
            <a:solidFill>
              <a:schemeClr val="bg1"/>
            </a:solidFill>
          </a:ln>
          <a:effectLst>
            <a:glow rad="50800">
              <a:srgbClr val="0000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5" name="Table 69">
            <a:extLst>
              <a:ext uri="{FF2B5EF4-FFF2-40B4-BE49-F238E27FC236}">
                <a16:creationId xmlns:a16="http://schemas.microsoft.com/office/drawing/2014/main" id="{6C669A66-B68F-5E40-574F-5EF3CDB1E3D2}"/>
              </a:ext>
            </a:extLst>
          </p:cNvPr>
          <p:cNvGraphicFramePr>
            <a:graphicFrameLocks noGrp="1"/>
          </p:cNvGraphicFramePr>
          <p:nvPr/>
        </p:nvGraphicFramePr>
        <p:xfrm>
          <a:off x="291213" y="4382776"/>
          <a:ext cx="6096001" cy="232755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46755">
                  <a:extLst>
                    <a:ext uri="{9D8B030D-6E8A-4147-A177-3AD203B41FA5}">
                      <a16:colId xmlns:a16="http://schemas.microsoft.com/office/drawing/2014/main" val="1736778438"/>
                    </a:ext>
                  </a:extLst>
                </a:gridCol>
                <a:gridCol w="1515263">
                  <a:extLst>
                    <a:ext uri="{9D8B030D-6E8A-4147-A177-3AD203B41FA5}">
                      <a16:colId xmlns:a16="http://schemas.microsoft.com/office/drawing/2014/main" val="3338155740"/>
                    </a:ext>
                  </a:extLst>
                </a:gridCol>
                <a:gridCol w="1367676">
                  <a:extLst>
                    <a:ext uri="{9D8B030D-6E8A-4147-A177-3AD203B41FA5}">
                      <a16:colId xmlns:a16="http://schemas.microsoft.com/office/drawing/2014/main" val="2296550655"/>
                    </a:ext>
                  </a:extLst>
                </a:gridCol>
                <a:gridCol w="1666307">
                  <a:extLst>
                    <a:ext uri="{9D8B030D-6E8A-4147-A177-3AD203B41FA5}">
                      <a16:colId xmlns:a16="http://schemas.microsoft.com/office/drawing/2014/main" val="4127553555"/>
                    </a:ext>
                  </a:extLst>
                </a:gridCol>
              </a:tblGrid>
              <a:tr h="864515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ato" panose="020F0502020204030203" pitchFamily="34" charset="0"/>
                        </a:rPr>
                        <a:t>Target mass [kton]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ato" panose="020F0502020204030203" pitchFamily="34" charset="0"/>
                        </a:rPr>
                        <a:t>Energy resolution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ato" panose="020F0502020204030203" pitchFamily="34" charset="0"/>
                        </a:rPr>
                        <a:t>Light yield</a:t>
                      </a:r>
                    </a:p>
                    <a:p>
                      <a:pPr algn="ctr"/>
                      <a:r>
                        <a:rPr lang="en-US" dirty="0">
                          <a:latin typeface="Lato" panose="020F0502020204030203" pitchFamily="34" charset="0"/>
                        </a:rPr>
                        <a:t>[PE/MeV]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9983938"/>
                  </a:ext>
                </a:extLst>
              </a:tr>
              <a:tr h="350609"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kern="1200" baseline="0" dirty="0" err="1">
                          <a:solidFill>
                            <a:schemeClr val="dk1"/>
                          </a:solidFill>
                          <a:latin typeface="Lato" panose="020F0502020204030203" pitchFamily="34" charset="0"/>
                        </a:rPr>
                        <a:t>Daya</a:t>
                      </a:r>
                      <a:r>
                        <a:rPr lang="en-US" sz="1800" b="0" u="none" strike="noStrike" kern="1200" baseline="0" dirty="0">
                          <a:solidFill>
                            <a:schemeClr val="dk1"/>
                          </a:solidFill>
                          <a:latin typeface="Lato" panose="020F0502020204030203" pitchFamily="34" charset="0"/>
                        </a:rPr>
                        <a:t> Bay</a:t>
                      </a:r>
                      <a:endParaRPr lang="en-US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ato" panose="020F0502020204030203" pitchFamily="34" charset="0"/>
                        </a:rPr>
                        <a:t>0.02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ato" panose="020F0502020204030203" pitchFamily="34" charset="0"/>
                        </a:rPr>
                        <a:t>8%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Lato" panose="020F0502020204030203" pitchFamily="34" charset="0"/>
                          <a:ea typeface="+mn-ea"/>
                          <a:cs typeface="+mn-cs"/>
                        </a:rPr>
                        <a:t>/√E</a:t>
                      </a:r>
                      <a:endParaRPr lang="en-US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kern="1200" baseline="0" dirty="0">
                          <a:solidFill>
                            <a:schemeClr val="dk1"/>
                          </a:solidFill>
                          <a:latin typeface="Lato" panose="020F0502020204030203" pitchFamily="34" charset="0"/>
                        </a:rPr>
                        <a:t>160</a:t>
                      </a:r>
                      <a:endParaRPr lang="en-US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9060076"/>
                  </a:ext>
                </a:extLst>
              </a:tr>
              <a:tr h="350609"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kern="1200" baseline="0">
                          <a:solidFill>
                            <a:schemeClr val="dk1"/>
                          </a:solidFill>
                          <a:latin typeface="Lato" panose="020F0502020204030203" pitchFamily="34" charset="0"/>
                        </a:rPr>
                        <a:t>Borexino</a:t>
                      </a:r>
                      <a:endParaRPr lang="en-US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kern="1200" baseline="0" dirty="0">
                          <a:solidFill>
                            <a:schemeClr val="dk1"/>
                          </a:solidFill>
                          <a:latin typeface="Lato" panose="020F0502020204030203" pitchFamily="34" charset="0"/>
                        </a:rPr>
                        <a:t>0.3</a:t>
                      </a:r>
                      <a:endParaRPr lang="en-US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ato" panose="020F0502020204030203" pitchFamily="34" charset="0"/>
                        </a:rPr>
                        <a:t>5%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Lato" panose="020F0502020204030203" pitchFamily="34" charset="0"/>
                          <a:ea typeface="+mn-ea"/>
                          <a:cs typeface="+mn-cs"/>
                        </a:rPr>
                        <a:t>/√E</a:t>
                      </a:r>
                      <a:endParaRPr lang="en-US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kern="1200" baseline="0" dirty="0">
                          <a:solidFill>
                            <a:schemeClr val="dk1"/>
                          </a:solidFill>
                          <a:latin typeface="Lato" panose="020F0502020204030203" pitchFamily="34" charset="0"/>
                        </a:rPr>
                        <a:t>500</a:t>
                      </a:r>
                      <a:endParaRPr lang="en-US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0383891"/>
                  </a:ext>
                </a:extLst>
              </a:tr>
              <a:tr h="350609"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kern="1200" baseline="0">
                          <a:solidFill>
                            <a:schemeClr val="dk1"/>
                          </a:solidFill>
                          <a:latin typeface="Lato" panose="020F0502020204030203" pitchFamily="34" charset="0"/>
                        </a:rPr>
                        <a:t>KamLAND</a:t>
                      </a:r>
                      <a:endParaRPr lang="en-US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kern="1200" baseline="0" dirty="0">
                          <a:solidFill>
                            <a:schemeClr val="dk1"/>
                          </a:solidFill>
                          <a:latin typeface="Lato" panose="020F0502020204030203" pitchFamily="34" charset="0"/>
                        </a:rPr>
                        <a:t>1</a:t>
                      </a:r>
                      <a:endParaRPr lang="en-US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ato" panose="020F0502020204030203" pitchFamily="34" charset="0"/>
                        </a:rPr>
                        <a:t>6%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Lato" panose="020F0502020204030203" pitchFamily="34" charset="0"/>
                          <a:ea typeface="+mn-ea"/>
                          <a:cs typeface="+mn-cs"/>
                        </a:rPr>
                        <a:t>/√E</a:t>
                      </a:r>
                      <a:endParaRPr lang="en-US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kern="1200" baseline="0" dirty="0">
                          <a:solidFill>
                            <a:schemeClr val="dk1"/>
                          </a:solidFill>
                          <a:latin typeface="Lato" panose="020F0502020204030203" pitchFamily="34" charset="0"/>
                        </a:rPr>
                        <a:t>250</a:t>
                      </a:r>
                      <a:endParaRPr lang="en-US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2940397"/>
                  </a:ext>
                </a:extLst>
              </a:tr>
              <a:tr h="350609">
                <a:tc>
                  <a:txBody>
                    <a:bodyPr/>
                    <a:lstStyle/>
                    <a:p>
                      <a:pPr algn="ctr"/>
                      <a:r>
                        <a:rPr lang="en-US" sz="1800" b="1" u="none" strike="noStrike" kern="1200" baseline="0" dirty="0">
                          <a:solidFill>
                            <a:schemeClr val="dk1"/>
                          </a:solidFill>
                          <a:latin typeface="Lato" panose="020F0502020204030203" pitchFamily="34" charset="0"/>
                        </a:rPr>
                        <a:t>JUNO</a:t>
                      </a:r>
                      <a:endParaRPr lang="en-US" b="1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Lato" panose="020F0502020204030203" pitchFamily="34" charset="0"/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Lato" panose="020F0502020204030203" pitchFamily="34" charset="0"/>
                        </a:rPr>
                        <a:t>3%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Lato" panose="020F0502020204030203" pitchFamily="34" charset="0"/>
                          <a:ea typeface="+mn-ea"/>
                          <a:cs typeface="+mn-cs"/>
                        </a:rPr>
                        <a:t>/√E</a:t>
                      </a:r>
                      <a:endParaRPr lang="en-US" b="1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u="none" strike="noStrike" kern="1200" baseline="0" dirty="0">
                          <a:solidFill>
                            <a:schemeClr val="dk1"/>
                          </a:solidFill>
                          <a:latin typeface="Lato" panose="020F0502020204030203" pitchFamily="34" charset="0"/>
                        </a:rPr>
                        <a:t>~1600</a:t>
                      </a:r>
                      <a:endParaRPr lang="en-US" b="1" dirty="0">
                        <a:latin typeface="Lato" panose="020F050202020403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31786490"/>
                  </a:ext>
                </a:extLst>
              </a:tr>
            </a:tbl>
          </a:graphicData>
        </a:graphic>
      </p:graphicFrame>
      <p:sp>
        <p:nvSpPr>
          <p:cNvPr id="96" name="TextBox 95">
            <a:extLst>
              <a:ext uri="{FF2B5EF4-FFF2-40B4-BE49-F238E27FC236}">
                <a16:creationId xmlns:a16="http://schemas.microsoft.com/office/drawing/2014/main" id="{E4F8CE2C-BE60-6A8F-9A5D-0DCD4EC5B726}"/>
              </a:ext>
            </a:extLst>
          </p:cNvPr>
          <p:cNvSpPr txBox="1"/>
          <p:nvPr/>
        </p:nvSpPr>
        <p:spPr>
          <a:xfrm>
            <a:off x="588432" y="1200759"/>
            <a:ext cx="6015320" cy="309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Main requirements:</a:t>
            </a: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  <a:sym typeface="Wingdings" panose="05000000000000000000" pitchFamily="2" charset="2"/>
              </a:rPr>
              <a:t>high statistics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  <a:sym typeface="Wingdings" panose="05000000000000000000" pitchFamily="2" charset="2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  <a:sym typeface="Wingdings" panose="05000000000000000000" pitchFamily="2" charset="2"/>
              </a:rPr>
              <a:t> 20 kton of liquid scintillator acrylic sphere 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&lt;3% energy resolution @ 1 MeV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  <a:sym typeface="Wingdings" panose="05000000000000000000" pitchFamily="2" charset="2"/>
              </a:rPr>
              <a:t> photocoverage ~78%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energy-scale systematics below 1%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  <a:sym typeface="Wingdings" panose="05000000000000000000" pitchFamily="2" charset="2"/>
              </a:rPr>
              <a:t> 17612 20" Large-PMT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  <a:sym typeface="Wingdings" panose="05000000000000000000" pitchFamily="2" charset="2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  <a:sym typeface="Wingdings" panose="05000000000000000000" pitchFamily="2" charset="2"/>
              </a:rPr>
              <a:t> 25600 3" Small-PMT 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991B00D-50D5-C993-5559-3E65BE6FA85E}"/>
              </a:ext>
            </a:extLst>
          </p:cNvPr>
          <p:cNvSpPr txBox="1"/>
          <p:nvPr/>
        </p:nvSpPr>
        <p:spPr>
          <a:xfrm>
            <a:off x="8800183" y="228286"/>
            <a:ext cx="31982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[Prog. Part.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Nucl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 Phys. 2021.103927]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65E88B5-00E6-116D-AAD2-DDB5A1F7E5B0}"/>
              </a:ext>
            </a:extLst>
          </p:cNvPr>
          <p:cNvCxnSpPr>
            <a:cxnSpLocks/>
            <a:endCxn id="14" idx="3"/>
          </p:cNvCxnSpPr>
          <p:nvPr/>
        </p:nvCxnSpPr>
        <p:spPr>
          <a:xfrm flipV="1">
            <a:off x="8413035" y="3458976"/>
            <a:ext cx="2000467" cy="1352158"/>
          </a:xfrm>
          <a:prstGeom prst="line">
            <a:avLst/>
          </a:prstGeom>
          <a:ln w="28575">
            <a:solidFill>
              <a:schemeClr val="bg1"/>
            </a:solidFill>
          </a:ln>
          <a:effectLst>
            <a:glow rad="50800">
              <a:srgbClr val="0000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0AA99E0-DD92-0FE2-4597-3D421C7BAE49}"/>
              </a:ext>
            </a:extLst>
          </p:cNvPr>
          <p:cNvCxnSpPr>
            <a:cxnSpLocks/>
          </p:cNvCxnSpPr>
          <p:nvPr/>
        </p:nvCxnSpPr>
        <p:spPr>
          <a:xfrm flipH="1" flipV="1">
            <a:off x="10592178" y="3458976"/>
            <a:ext cx="930207" cy="1381380"/>
          </a:xfrm>
          <a:prstGeom prst="line">
            <a:avLst/>
          </a:prstGeom>
          <a:ln w="28575">
            <a:solidFill>
              <a:schemeClr val="bg1"/>
            </a:solidFill>
          </a:ln>
          <a:effectLst>
            <a:glow rad="50800">
              <a:srgbClr val="0000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16A7BB9-2545-F8C6-AF2B-EAAE2824B3E0}"/>
              </a:ext>
            </a:extLst>
          </p:cNvPr>
          <p:cNvSpPr/>
          <p:nvPr/>
        </p:nvSpPr>
        <p:spPr>
          <a:xfrm flipH="1">
            <a:off x="10413502" y="3369638"/>
            <a:ext cx="178676" cy="178676"/>
          </a:xfrm>
          <a:prstGeom prst="roundRect">
            <a:avLst/>
          </a:prstGeom>
          <a:ln w="28575">
            <a:solidFill>
              <a:schemeClr val="bg1"/>
            </a:solidFill>
          </a:ln>
          <a:effectLst>
            <a:glow rad="50800">
              <a:srgbClr val="0000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2A5AB9-F5B6-ECC5-9E15-7E3914EE5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413035" y="4840356"/>
            <a:ext cx="3109350" cy="154357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97" name="Group 96">
            <a:extLst>
              <a:ext uri="{FF2B5EF4-FFF2-40B4-BE49-F238E27FC236}">
                <a16:creationId xmlns:a16="http://schemas.microsoft.com/office/drawing/2014/main" id="{4CD45657-5874-5A1E-73CE-0CD6D981A494}"/>
              </a:ext>
            </a:extLst>
          </p:cNvPr>
          <p:cNvGrpSpPr/>
          <p:nvPr/>
        </p:nvGrpSpPr>
        <p:grpSpPr>
          <a:xfrm flipH="1">
            <a:off x="4995214" y="2898913"/>
            <a:ext cx="3151644" cy="1400984"/>
            <a:chOff x="7040641" y="4135346"/>
            <a:chExt cx="3151644" cy="1400984"/>
          </a:xfrm>
        </p:grpSpPr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377DC2AA-6DF9-DB83-A15E-858DC1C47EDC}"/>
                </a:ext>
              </a:extLst>
            </p:cNvPr>
            <p:cNvCxnSpPr>
              <a:cxnSpLocks/>
              <a:endCxn id="101" idx="0"/>
            </p:cNvCxnSpPr>
            <p:nvPr/>
          </p:nvCxnSpPr>
          <p:spPr>
            <a:xfrm flipH="1">
              <a:off x="7129979" y="4205665"/>
              <a:ext cx="2102376" cy="346796"/>
            </a:xfrm>
            <a:prstGeom prst="line">
              <a:avLst/>
            </a:prstGeom>
            <a:ln w="28575">
              <a:solidFill>
                <a:schemeClr val="bg1"/>
              </a:solidFill>
            </a:ln>
            <a:effectLst>
              <a:glow rad="50800">
                <a:srgbClr val="00000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2AC74423-880A-1BC5-A1DE-1713E915A889}"/>
                </a:ext>
              </a:extLst>
            </p:cNvPr>
            <p:cNvCxnSpPr>
              <a:cxnSpLocks/>
              <a:endCxn id="101" idx="2"/>
            </p:cNvCxnSpPr>
            <p:nvPr/>
          </p:nvCxnSpPr>
          <p:spPr>
            <a:xfrm flipH="1" flipV="1">
              <a:off x="7129979" y="4731137"/>
              <a:ext cx="2057707" cy="740116"/>
            </a:xfrm>
            <a:prstGeom prst="line">
              <a:avLst/>
            </a:prstGeom>
            <a:ln w="28575">
              <a:solidFill>
                <a:schemeClr val="bg1"/>
              </a:solidFill>
            </a:ln>
            <a:effectLst>
              <a:glow rad="50800">
                <a:srgbClr val="00000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BD85A304-72AF-1FDB-FB53-CDAA277DC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82599" y="4135346"/>
              <a:ext cx="1409686" cy="1400984"/>
            </a:xfrm>
            <a:prstGeom prst="roundRect">
              <a:avLst>
                <a:gd name="adj" fmla="val 8415"/>
              </a:avLst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77844A12-E1D5-D571-44C4-5C58A64B2BF7}"/>
                </a:ext>
              </a:extLst>
            </p:cNvPr>
            <p:cNvSpPr/>
            <p:nvPr/>
          </p:nvSpPr>
          <p:spPr>
            <a:xfrm>
              <a:off x="7040641" y="4552461"/>
              <a:ext cx="178676" cy="178676"/>
            </a:xfrm>
            <a:prstGeom prst="roundRect">
              <a:avLst/>
            </a:prstGeom>
            <a:ln w="28575">
              <a:solidFill>
                <a:schemeClr val="bg1"/>
              </a:solidFill>
            </a:ln>
            <a:effectLst>
              <a:glow rad="50800">
                <a:srgbClr val="00000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73519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46108CB-605F-A307-E30B-461C8FB4B51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350" y="2550745"/>
            <a:ext cx="7766285" cy="39450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BEAA30-EF1A-BBBA-29B0-DB4D5B931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1" y="228600"/>
            <a:ext cx="10148149" cy="904875"/>
          </a:xfrm>
        </p:spPr>
        <p:txBody>
          <a:bodyPr>
            <a:normAutofit/>
          </a:bodyPr>
          <a:lstStyle/>
          <a:p>
            <a:r>
              <a:rPr lang="en-US" dirty="0"/>
              <a:t>Detector response: what JUNO actually sees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08586-0B7A-2DB0-8379-A681E458F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B122E-75DF-495C-87F3-AE07E065F4B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2B49BF-5F27-BA30-EB3E-6C8B9ECB3DCC}"/>
              </a:ext>
            </a:extLst>
          </p:cNvPr>
          <p:cNvSpPr txBox="1"/>
          <p:nvPr/>
        </p:nvSpPr>
        <p:spPr>
          <a:xfrm>
            <a:off x="1267570" y="1329309"/>
            <a:ext cx="16323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interaction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4FB0A1-56D0-C2EB-741E-60F157CA00D1}"/>
              </a:ext>
            </a:extLst>
          </p:cNvPr>
          <p:cNvSpPr txBox="1"/>
          <p:nvPr/>
        </p:nvSpPr>
        <p:spPr>
          <a:xfrm>
            <a:off x="3157742" y="1329309"/>
            <a:ext cx="19757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light emission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2F8F141-841E-57C4-8502-43B5105170F5}"/>
              </a:ext>
            </a:extLst>
          </p:cNvPr>
          <p:cNvSpPr txBox="1"/>
          <p:nvPr/>
        </p:nvSpPr>
        <p:spPr>
          <a:xfrm>
            <a:off x="5452189" y="1329309"/>
            <a:ext cx="15105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light detection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176C869-DC6A-9230-8A39-9B1C55BB8050}"/>
                  </a:ext>
                </a:extLst>
              </p:cNvPr>
              <p:cNvSpPr txBox="1"/>
              <p:nvPr/>
            </p:nvSpPr>
            <p:spPr>
              <a:xfrm>
                <a:off x="604576" y="1605906"/>
                <a:ext cx="89641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𝑬</m:t>
                          </m:r>
                        </m:e>
                        <m:sub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𝝂</m:t>
                          </m:r>
                        </m:sub>
                      </m:sSub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176C869-DC6A-9230-8A39-9B1C55BB8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576" y="1605906"/>
                <a:ext cx="896417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BD59225-04E2-AC00-F22E-21BA98257BCA}"/>
                  </a:ext>
                </a:extLst>
              </p:cNvPr>
              <p:cNvSpPr txBox="1"/>
              <p:nvPr/>
            </p:nvSpPr>
            <p:spPr>
              <a:xfrm>
                <a:off x="2666456" y="1589299"/>
                <a:ext cx="896417" cy="490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𝑬</m:t>
                          </m:r>
                        </m:e>
                        <m:sub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𝒅𝒆𝒑</m:t>
                          </m:r>
                        </m:sub>
                      </m:sSub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BD59225-04E2-AC00-F22E-21BA98257B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6456" y="1589299"/>
                <a:ext cx="896417" cy="490199"/>
              </a:xfrm>
              <a:prstGeom prst="rect">
                <a:avLst/>
              </a:prstGeom>
              <a:blipFill>
                <a:blip r:embed="rId5"/>
                <a:stretch>
                  <a:fillRect b="-1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31D1034-B414-3586-976C-9FC4ABD92F6E}"/>
                  </a:ext>
                </a:extLst>
              </p:cNvPr>
              <p:cNvSpPr txBox="1"/>
              <p:nvPr/>
            </p:nvSpPr>
            <p:spPr>
              <a:xfrm>
                <a:off x="4728335" y="1605906"/>
                <a:ext cx="89641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264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264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𝑬</m:t>
                          </m:r>
                        </m:e>
                        <m:sub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264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𝒗𝒊𝒔</m:t>
                          </m:r>
                        </m:sub>
                      </m:sSub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32648E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31D1034-B414-3586-976C-9FC4ABD92F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8335" y="1605906"/>
                <a:ext cx="896417" cy="461665"/>
              </a:xfrm>
              <a:prstGeom prst="rect">
                <a:avLst/>
              </a:prstGeom>
              <a:blipFill>
                <a:blip r:embed="rId6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3719BCA-37EC-8EF2-9A42-8B0936E3112E}"/>
                  </a:ext>
                </a:extLst>
              </p:cNvPr>
              <p:cNvSpPr txBox="1"/>
              <p:nvPr/>
            </p:nvSpPr>
            <p:spPr>
              <a:xfrm>
                <a:off x="6718983" y="1652073"/>
                <a:ext cx="103887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𝑬</m:t>
                          </m:r>
                        </m:e>
                        <m:sub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𝒓𝒆𝒄</m:t>
                          </m:r>
                        </m:sub>
                      </m:sSub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3719BCA-37EC-8EF2-9A42-8B0936E311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983" y="1652073"/>
                <a:ext cx="1038876" cy="369332"/>
              </a:xfrm>
              <a:prstGeom prst="rect">
                <a:avLst/>
              </a:prstGeom>
              <a:blipFill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Arrow: Right 36">
            <a:extLst>
              <a:ext uri="{FF2B5EF4-FFF2-40B4-BE49-F238E27FC236}">
                <a16:creationId xmlns:a16="http://schemas.microsoft.com/office/drawing/2014/main" id="{4F71F377-5F17-19DE-8A2D-F658B4BE5270}"/>
              </a:ext>
            </a:extLst>
          </p:cNvPr>
          <p:cNvSpPr/>
          <p:nvPr/>
        </p:nvSpPr>
        <p:spPr>
          <a:xfrm>
            <a:off x="1741936" y="1732524"/>
            <a:ext cx="683576" cy="269984"/>
          </a:xfrm>
          <a:prstGeom prst="rightArrow">
            <a:avLst>
              <a:gd name="adj1" fmla="val 50000"/>
              <a:gd name="adj2" fmla="val 8926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DB211892-299F-491E-2884-E2D0CA5D76FC}"/>
              </a:ext>
            </a:extLst>
          </p:cNvPr>
          <p:cNvSpPr/>
          <p:nvPr/>
        </p:nvSpPr>
        <p:spPr>
          <a:xfrm>
            <a:off x="3803816" y="1732524"/>
            <a:ext cx="683576" cy="269984"/>
          </a:xfrm>
          <a:prstGeom prst="rightArrow">
            <a:avLst>
              <a:gd name="adj1" fmla="val 50000"/>
              <a:gd name="adj2" fmla="val 8926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03B60DE0-C33C-B408-3CC3-4FA951EFAE9D}"/>
              </a:ext>
            </a:extLst>
          </p:cNvPr>
          <p:cNvSpPr/>
          <p:nvPr/>
        </p:nvSpPr>
        <p:spPr>
          <a:xfrm>
            <a:off x="5865694" y="1732524"/>
            <a:ext cx="683576" cy="269984"/>
          </a:xfrm>
          <a:prstGeom prst="rightArrow">
            <a:avLst>
              <a:gd name="adj1" fmla="val 50000"/>
              <a:gd name="adj2" fmla="val 8926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EC31343-89E1-8EFB-6005-6D9DF4C73646}"/>
              </a:ext>
            </a:extLst>
          </p:cNvPr>
          <p:cNvSpPr txBox="1"/>
          <p:nvPr/>
        </p:nvSpPr>
        <p:spPr>
          <a:xfrm>
            <a:off x="113619" y="2060546"/>
            <a:ext cx="18783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Antineutrino energy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763BD89-7DCE-3898-3C42-77951299DB9A}"/>
              </a:ext>
            </a:extLst>
          </p:cNvPr>
          <p:cNvSpPr txBox="1"/>
          <p:nvPr/>
        </p:nvSpPr>
        <p:spPr>
          <a:xfrm>
            <a:off x="2298511" y="2060546"/>
            <a:ext cx="16323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Deposited energy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EF1086F-E592-7304-263C-3256E13EA139}"/>
              </a:ext>
            </a:extLst>
          </p:cNvPr>
          <p:cNvSpPr txBox="1"/>
          <p:nvPr/>
        </p:nvSpPr>
        <p:spPr>
          <a:xfrm>
            <a:off x="4360391" y="2060546"/>
            <a:ext cx="16323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2648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Visible energy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376471C-6619-DEFF-8FA4-CE1B9AF0B84E}"/>
              </a:ext>
            </a:extLst>
          </p:cNvPr>
          <p:cNvSpPr txBox="1"/>
          <p:nvPr/>
        </p:nvSpPr>
        <p:spPr>
          <a:xfrm>
            <a:off x="6054856" y="2060546"/>
            <a:ext cx="22433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Reconstructed energy</a:t>
            </a:r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9B05F864-2740-C7A7-1D3C-982C1A99BEC9}"/>
              </a:ext>
            </a:extLst>
          </p:cNvPr>
          <p:cNvSpPr/>
          <p:nvPr/>
        </p:nvSpPr>
        <p:spPr>
          <a:xfrm>
            <a:off x="7511655" y="2803088"/>
            <a:ext cx="786525" cy="269984"/>
          </a:xfrm>
          <a:prstGeom prst="rightArrow">
            <a:avLst>
              <a:gd name="adj1" fmla="val 50000"/>
              <a:gd name="adj2" fmla="val 55399"/>
            </a:avLst>
          </a:prstGeom>
          <a:solidFill>
            <a:srgbClr val="3264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FE42378D-B68F-8B29-02F0-82E4B3CDCBD4}"/>
              </a:ext>
            </a:extLst>
          </p:cNvPr>
          <p:cNvSpPr/>
          <p:nvPr/>
        </p:nvSpPr>
        <p:spPr>
          <a:xfrm>
            <a:off x="8358444" y="1341450"/>
            <a:ext cx="3689246" cy="1757023"/>
          </a:xfrm>
          <a:prstGeom prst="roundRect">
            <a:avLst>
              <a:gd name="adj" fmla="val 3444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DCA96E8-B4D9-0C29-89F6-49CF00A891A8}"/>
              </a:ext>
            </a:extLst>
          </p:cNvPr>
          <p:cNvSpPr txBox="1"/>
          <p:nvPr/>
        </p:nvSpPr>
        <p:spPr>
          <a:xfrm>
            <a:off x="8430522" y="1393923"/>
            <a:ext cx="3593838" cy="1576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Calibration campaigns</a:t>
            </a:r>
          </a:p>
          <a:p>
            <a:pPr marL="182563" marR="0" lvl="0" indent="-1825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automated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multiple-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position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and multi-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source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calibration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  <a:hlinkClick r:id="rId8"/>
              </a:rPr>
              <a:t>link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)</a:t>
            </a:r>
          </a:p>
          <a:p>
            <a:pPr marL="182563" marR="0" lvl="0" indent="-1825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periodic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calibration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campaigns</a:t>
            </a:r>
          </a:p>
          <a:p>
            <a:pPr marL="182563" marR="0" lvl="0" indent="-1825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dual-calorimetry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system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  <a:hlinkClick r:id="rId9"/>
              </a:rPr>
              <a:t>link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sp>
        <p:nvSpPr>
          <p:cNvPr id="49" name="Arrow: Right 48">
            <a:extLst>
              <a:ext uri="{FF2B5EF4-FFF2-40B4-BE49-F238E27FC236}">
                <a16:creationId xmlns:a16="http://schemas.microsoft.com/office/drawing/2014/main" id="{2EFA0E58-154A-4C2D-F16E-32AD59720F3A}"/>
              </a:ext>
            </a:extLst>
          </p:cNvPr>
          <p:cNvSpPr/>
          <p:nvPr/>
        </p:nvSpPr>
        <p:spPr>
          <a:xfrm>
            <a:off x="7511655" y="4350212"/>
            <a:ext cx="786525" cy="269984"/>
          </a:xfrm>
          <a:prstGeom prst="rightArrow">
            <a:avLst>
              <a:gd name="adj1" fmla="val 50000"/>
              <a:gd name="adj2" fmla="val 55399"/>
            </a:avLst>
          </a:prstGeom>
          <a:solidFill>
            <a:srgbClr val="3264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8B13668-9807-FD72-A518-31865F588B51}"/>
              </a:ext>
            </a:extLst>
          </p:cNvPr>
          <p:cNvSpPr/>
          <p:nvPr/>
        </p:nvSpPr>
        <p:spPr>
          <a:xfrm>
            <a:off x="8358444" y="3381134"/>
            <a:ext cx="3689246" cy="3248266"/>
          </a:xfrm>
          <a:prstGeom prst="roundRect">
            <a:avLst>
              <a:gd name="adj" fmla="val 3444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3F72128-61A7-1CDC-7B06-18312C306D57}"/>
              </a:ext>
            </a:extLst>
          </p:cNvPr>
          <p:cNvSpPr txBox="1"/>
          <p:nvPr/>
        </p:nvSpPr>
        <p:spPr>
          <a:xfrm>
            <a:off x="8430522" y="3433607"/>
            <a:ext cx="3593838" cy="390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Energy resolution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ED721A8-F82F-DAB7-1F71-F840921DFF63}"/>
                  </a:ext>
                </a:extLst>
              </p:cNvPr>
              <p:cNvSpPr txBox="1"/>
              <p:nvPr/>
            </p:nvSpPr>
            <p:spPr>
              <a:xfrm>
                <a:off x="8856897" y="3902173"/>
                <a:ext cx="2692339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𝝈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𝐸</m:t>
                          </m:r>
                        </m:den>
                      </m:f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0" lang="en-US" sz="18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𝒂</m:t>
                                      </m:r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𝐸</m:t>
                                          </m:r>
                                        </m:e>
                                      </m:rad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p>
                            <m:sSup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𝒃</m:t>
                              </m:r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p>
                            <m:sSup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0" lang="en-US" sz="18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𝒄</m:t>
                                      </m:r>
                                    </m:num>
                                    <m:den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𝐸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ED721A8-F82F-DAB7-1F71-F840921DFF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6897" y="3902173"/>
                <a:ext cx="2692339" cy="818366"/>
              </a:xfrm>
              <a:prstGeom prst="rect">
                <a:avLst/>
              </a:prstGeom>
              <a:blipFill>
                <a:blip r:embed="rId10"/>
                <a:stretch>
                  <a:fillRect b="-1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>
            <a:extLst>
              <a:ext uri="{FF2B5EF4-FFF2-40B4-BE49-F238E27FC236}">
                <a16:creationId xmlns:a16="http://schemas.microsoft.com/office/drawing/2014/main" id="{25589110-17C7-EA66-0CA0-9B55CD180FA3}"/>
              </a:ext>
            </a:extLst>
          </p:cNvPr>
          <p:cNvSpPr txBox="1"/>
          <p:nvPr/>
        </p:nvSpPr>
        <p:spPr>
          <a:xfrm>
            <a:off x="8990878" y="4863280"/>
            <a:ext cx="292944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Stochastic term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: light yield (from source calibration)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Dominated by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non-uniformity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(from multi-source calibration)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PMT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dark noise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408602E-9E8E-EB38-A880-9454C7B85632}"/>
                  </a:ext>
                </a:extLst>
              </p:cNvPr>
              <p:cNvSpPr txBox="1"/>
              <p:nvPr/>
            </p:nvSpPr>
            <p:spPr>
              <a:xfrm>
                <a:off x="8576424" y="4936035"/>
                <a:ext cx="292072" cy="15542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𝒂</m:t>
                      </m:r>
                    </m:oMath>
                  </m:oMathPara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𝒃</m:t>
                      </m:r>
                    </m:oMath>
                  </m:oMathPara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𝒄</m:t>
                      </m:r>
                    </m:oMath>
                  </m:oMathPara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408602E-9E8E-EB38-A880-9454C7B85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424" y="4936035"/>
                <a:ext cx="292072" cy="1554272"/>
              </a:xfrm>
              <a:prstGeom prst="rect">
                <a:avLst/>
              </a:prstGeom>
              <a:blipFill>
                <a:blip r:embed="rId11"/>
                <a:stretch>
                  <a:fillRect r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3A65BAA-16C0-39A3-0A57-595FF7EEA21A}"/>
              </a:ext>
            </a:extLst>
          </p:cNvPr>
          <p:cNvSpPr txBox="1"/>
          <p:nvPr/>
        </p:nvSpPr>
        <p:spPr>
          <a:xfrm>
            <a:off x="3366440" y="6422401"/>
            <a:ext cx="23836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Energy [MeV]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DC3217-B4CE-8F24-2658-58871F97ED74}"/>
              </a:ext>
            </a:extLst>
          </p:cNvPr>
          <p:cNvSpPr txBox="1"/>
          <p:nvPr/>
        </p:nvSpPr>
        <p:spPr>
          <a:xfrm rot="16200000">
            <a:off x="-1642133" y="4434046"/>
            <a:ext cx="3853375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Events/bin [#/20 keV]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E5EDF6-E94C-B8D7-40D6-9AFFC7EE7EF1}"/>
              </a:ext>
            </a:extLst>
          </p:cNvPr>
          <p:cNvSpPr txBox="1"/>
          <p:nvPr/>
        </p:nvSpPr>
        <p:spPr>
          <a:xfrm rot="16200000">
            <a:off x="-1138789" y="4420141"/>
            <a:ext cx="2723026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Events/bin [#/20 keV]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FF2A15-7A68-BF6B-733A-4E5DDFF7BF81}"/>
              </a:ext>
            </a:extLst>
          </p:cNvPr>
          <p:cNvSpPr txBox="1"/>
          <p:nvPr/>
        </p:nvSpPr>
        <p:spPr>
          <a:xfrm>
            <a:off x="5452189" y="3928438"/>
            <a:ext cx="22126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Deposited energy [MeV]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D77F34-98E0-1682-8701-1E4965444CD3}"/>
              </a:ext>
            </a:extLst>
          </p:cNvPr>
          <p:cNvSpPr txBox="1"/>
          <p:nvPr/>
        </p:nvSpPr>
        <p:spPr>
          <a:xfrm rot="16200000">
            <a:off x="-1138571" y="4420141"/>
            <a:ext cx="27230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Events/bin [#/20 keV]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3B90A9-8682-56FA-FEB6-660422425406}"/>
              </a:ext>
            </a:extLst>
          </p:cNvPr>
          <p:cNvSpPr txBox="1"/>
          <p:nvPr/>
        </p:nvSpPr>
        <p:spPr>
          <a:xfrm>
            <a:off x="5442961" y="5542904"/>
            <a:ext cx="22126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Visible energy [MeV]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93EA6F-8749-F544-C8F7-580057273F99}"/>
              </a:ext>
            </a:extLst>
          </p:cNvPr>
          <p:cNvSpPr txBox="1"/>
          <p:nvPr/>
        </p:nvSpPr>
        <p:spPr>
          <a:xfrm rot="16200000">
            <a:off x="4368672" y="4854998"/>
            <a:ext cx="15295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Energy resol. [%]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17E0AF-CFC9-7CBF-81B8-B99078D2D068}"/>
              </a:ext>
            </a:extLst>
          </p:cNvPr>
          <p:cNvSpPr txBox="1"/>
          <p:nvPr/>
        </p:nvSpPr>
        <p:spPr>
          <a:xfrm rot="16200000">
            <a:off x="4355284" y="3261164"/>
            <a:ext cx="15563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Visible/deposited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ED5960-908C-8CEC-DA9B-E1280B445764}"/>
              </a:ext>
            </a:extLst>
          </p:cNvPr>
          <p:cNvSpPr txBox="1"/>
          <p:nvPr/>
        </p:nvSpPr>
        <p:spPr>
          <a:xfrm>
            <a:off x="2119581" y="5000648"/>
            <a:ext cx="18506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Deposited spectrum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34D403-6F3D-33A1-3CF6-2438B2E03C5E}"/>
              </a:ext>
            </a:extLst>
          </p:cNvPr>
          <p:cNvSpPr txBox="1"/>
          <p:nvPr/>
        </p:nvSpPr>
        <p:spPr>
          <a:xfrm>
            <a:off x="2119581" y="5348513"/>
            <a:ext cx="18506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Visible spectrum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A996E9-C775-6B0E-7943-5C53C628C29C}"/>
              </a:ext>
            </a:extLst>
          </p:cNvPr>
          <p:cNvSpPr txBox="1"/>
          <p:nvPr/>
        </p:nvSpPr>
        <p:spPr>
          <a:xfrm>
            <a:off x="2119581" y="5720275"/>
            <a:ext cx="22126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Reconstructed spectrum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25BEEE1-8503-6858-6C38-68187B3F84C0}"/>
              </a:ext>
            </a:extLst>
          </p:cNvPr>
          <p:cNvSpPr/>
          <p:nvPr/>
        </p:nvSpPr>
        <p:spPr>
          <a:xfrm>
            <a:off x="6549270" y="3258683"/>
            <a:ext cx="738943" cy="403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5F5B106-8001-EE13-AB20-FD51E23D12D2}"/>
              </a:ext>
            </a:extLst>
          </p:cNvPr>
          <p:cNvCxnSpPr/>
          <p:nvPr/>
        </p:nvCxnSpPr>
        <p:spPr>
          <a:xfrm>
            <a:off x="6051550" y="3608917"/>
            <a:ext cx="237067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B178E27-B2A2-CA7D-4D7E-8A1F8312CAC9}"/>
              </a:ext>
            </a:extLst>
          </p:cNvPr>
          <p:cNvSpPr txBox="1"/>
          <p:nvPr/>
        </p:nvSpPr>
        <p:spPr>
          <a:xfrm>
            <a:off x="6267872" y="3431430"/>
            <a:ext cx="12437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Non-linearity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7B7C8A9-A28B-3F0F-B888-5CD80D87F0A4}"/>
              </a:ext>
            </a:extLst>
          </p:cNvPr>
          <p:cNvSpPr txBox="1"/>
          <p:nvPr/>
        </p:nvSpPr>
        <p:spPr>
          <a:xfrm>
            <a:off x="922795" y="2707413"/>
            <a:ext cx="13140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6 years</a:t>
            </a:r>
          </a:p>
        </p:txBody>
      </p:sp>
    </p:spTree>
    <p:extLst>
      <p:ext uri="{BB962C8B-B14F-4D97-AF65-F5344CB8AC3E}">
        <p14:creationId xmlns:p14="http://schemas.microsoft.com/office/powerpoint/2010/main" val="1284076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EAA30-EF1A-BBBA-29B0-DB4D5B931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1" y="228600"/>
            <a:ext cx="10148149" cy="904875"/>
          </a:xfrm>
        </p:spPr>
        <p:txBody>
          <a:bodyPr>
            <a:normAutofit/>
          </a:bodyPr>
          <a:lstStyle/>
          <a:p>
            <a:r>
              <a:rPr lang="en-US" dirty="0"/>
              <a:t>Detector response: what JUNO actually sees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08586-0B7A-2DB0-8379-A681E458F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B122E-75DF-495C-87F3-AE07E065F4B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B2BE4CD-4404-9404-C3E8-552EA1866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10" y="2627761"/>
            <a:ext cx="7969370" cy="411003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B2B49BF-5F27-BA30-EB3E-6C8B9ECB3DCC}"/>
              </a:ext>
            </a:extLst>
          </p:cNvPr>
          <p:cNvSpPr txBox="1"/>
          <p:nvPr/>
        </p:nvSpPr>
        <p:spPr>
          <a:xfrm>
            <a:off x="1267570" y="1329309"/>
            <a:ext cx="16323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interaction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4FB0A1-56D0-C2EB-741E-60F157CA00D1}"/>
              </a:ext>
            </a:extLst>
          </p:cNvPr>
          <p:cNvSpPr txBox="1"/>
          <p:nvPr/>
        </p:nvSpPr>
        <p:spPr>
          <a:xfrm>
            <a:off x="3157742" y="1329309"/>
            <a:ext cx="19757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light emission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2F8F141-841E-57C4-8502-43B5105170F5}"/>
              </a:ext>
            </a:extLst>
          </p:cNvPr>
          <p:cNvSpPr txBox="1"/>
          <p:nvPr/>
        </p:nvSpPr>
        <p:spPr>
          <a:xfrm>
            <a:off x="5452189" y="1329309"/>
            <a:ext cx="15105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light detection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176C869-DC6A-9230-8A39-9B1C55BB8050}"/>
                  </a:ext>
                </a:extLst>
              </p:cNvPr>
              <p:cNvSpPr txBox="1"/>
              <p:nvPr/>
            </p:nvSpPr>
            <p:spPr>
              <a:xfrm>
                <a:off x="604576" y="1605906"/>
                <a:ext cx="89641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𝑬</m:t>
                          </m:r>
                        </m:e>
                        <m:sub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𝝂</m:t>
                          </m:r>
                        </m:sub>
                      </m:sSub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176C869-DC6A-9230-8A39-9B1C55BB8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576" y="1605906"/>
                <a:ext cx="896417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BD59225-04E2-AC00-F22E-21BA98257BCA}"/>
                  </a:ext>
                </a:extLst>
              </p:cNvPr>
              <p:cNvSpPr txBox="1"/>
              <p:nvPr/>
            </p:nvSpPr>
            <p:spPr>
              <a:xfrm>
                <a:off x="2666456" y="1589299"/>
                <a:ext cx="896417" cy="490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𝑬</m:t>
                          </m:r>
                        </m:e>
                        <m:sub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𝒅𝒆𝒑</m:t>
                          </m:r>
                        </m:sub>
                      </m:sSub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BD59225-04E2-AC00-F22E-21BA98257B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6456" y="1589299"/>
                <a:ext cx="896417" cy="490199"/>
              </a:xfrm>
              <a:prstGeom prst="rect">
                <a:avLst/>
              </a:prstGeom>
              <a:blipFill>
                <a:blip r:embed="rId5"/>
                <a:stretch>
                  <a:fillRect b="-1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31D1034-B414-3586-976C-9FC4ABD92F6E}"/>
                  </a:ext>
                </a:extLst>
              </p:cNvPr>
              <p:cNvSpPr txBox="1"/>
              <p:nvPr/>
            </p:nvSpPr>
            <p:spPr>
              <a:xfrm>
                <a:off x="4728335" y="1605906"/>
                <a:ext cx="89641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8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8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𝑬</m:t>
                          </m:r>
                        </m:e>
                        <m:sub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8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𝒗𝒊𝒔</m:t>
                          </m:r>
                        </m:sub>
                      </m:sSub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8FF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31D1034-B414-3586-976C-9FC4ABD92F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8335" y="1605906"/>
                <a:ext cx="896417" cy="461665"/>
              </a:xfrm>
              <a:prstGeom prst="rect">
                <a:avLst/>
              </a:prstGeom>
              <a:blipFill>
                <a:blip r:embed="rId6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3719BCA-37EC-8EF2-9A42-8B0936E3112E}"/>
                  </a:ext>
                </a:extLst>
              </p:cNvPr>
              <p:cNvSpPr txBox="1"/>
              <p:nvPr/>
            </p:nvSpPr>
            <p:spPr>
              <a:xfrm>
                <a:off x="6718983" y="1652073"/>
                <a:ext cx="103887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97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97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𝑬</m:t>
                          </m:r>
                        </m:e>
                        <m:sub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97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𝒓𝒆𝒄</m:t>
                          </m:r>
                        </m:sub>
                      </m:sSub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700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3719BCA-37EC-8EF2-9A42-8B0936E311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983" y="1652073"/>
                <a:ext cx="1038876" cy="369332"/>
              </a:xfrm>
              <a:prstGeom prst="rect">
                <a:avLst/>
              </a:prstGeom>
              <a:blipFill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Arrow: Right 36">
            <a:extLst>
              <a:ext uri="{FF2B5EF4-FFF2-40B4-BE49-F238E27FC236}">
                <a16:creationId xmlns:a16="http://schemas.microsoft.com/office/drawing/2014/main" id="{4F71F377-5F17-19DE-8A2D-F658B4BE5270}"/>
              </a:ext>
            </a:extLst>
          </p:cNvPr>
          <p:cNvSpPr/>
          <p:nvPr/>
        </p:nvSpPr>
        <p:spPr>
          <a:xfrm>
            <a:off x="1741936" y="1732524"/>
            <a:ext cx="683576" cy="269984"/>
          </a:xfrm>
          <a:prstGeom prst="rightArrow">
            <a:avLst>
              <a:gd name="adj1" fmla="val 50000"/>
              <a:gd name="adj2" fmla="val 8926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DB211892-299F-491E-2884-E2D0CA5D76FC}"/>
              </a:ext>
            </a:extLst>
          </p:cNvPr>
          <p:cNvSpPr/>
          <p:nvPr/>
        </p:nvSpPr>
        <p:spPr>
          <a:xfrm>
            <a:off x="3803816" y="1732524"/>
            <a:ext cx="683576" cy="269984"/>
          </a:xfrm>
          <a:prstGeom prst="rightArrow">
            <a:avLst>
              <a:gd name="adj1" fmla="val 50000"/>
              <a:gd name="adj2" fmla="val 8926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03B60DE0-C33C-B408-3CC3-4FA951EFAE9D}"/>
              </a:ext>
            </a:extLst>
          </p:cNvPr>
          <p:cNvSpPr/>
          <p:nvPr/>
        </p:nvSpPr>
        <p:spPr>
          <a:xfrm>
            <a:off x="5865694" y="1732524"/>
            <a:ext cx="683576" cy="269984"/>
          </a:xfrm>
          <a:prstGeom prst="rightArrow">
            <a:avLst>
              <a:gd name="adj1" fmla="val 50000"/>
              <a:gd name="adj2" fmla="val 8926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EC31343-89E1-8EFB-6005-6D9DF4C73646}"/>
              </a:ext>
            </a:extLst>
          </p:cNvPr>
          <p:cNvSpPr txBox="1"/>
          <p:nvPr/>
        </p:nvSpPr>
        <p:spPr>
          <a:xfrm>
            <a:off x="113619" y="2060546"/>
            <a:ext cx="18783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Antineutrino energy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763BD89-7DCE-3898-3C42-77951299DB9A}"/>
              </a:ext>
            </a:extLst>
          </p:cNvPr>
          <p:cNvSpPr txBox="1"/>
          <p:nvPr/>
        </p:nvSpPr>
        <p:spPr>
          <a:xfrm>
            <a:off x="2298511" y="2060546"/>
            <a:ext cx="16323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Deposited energy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EF1086F-E592-7304-263C-3256E13EA139}"/>
              </a:ext>
            </a:extLst>
          </p:cNvPr>
          <p:cNvSpPr txBox="1"/>
          <p:nvPr/>
        </p:nvSpPr>
        <p:spPr>
          <a:xfrm>
            <a:off x="4360391" y="2060546"/>
            <a:ext cx="16323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8FF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Visible energy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376471C-6619-DEFF-8FA4-CE1B9AF0B84E}"/>
              </a:ext>
            </a:extLst>
          </p:cNvPr>
          <p:cNvSpPr txBox="1"/>
          <p:nvPr/>
        </p:nvSpPr>
        <p:spPr>
          <a:xfrm>
            <a:off x="6054856" y="2060546"/>
            <a:ext cx="22433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7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Reconstructed energy</a:t>
            </a:r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9B05F864-2740-C7A7-1D3C-982C1A99BEC9}"/>
              </a:ext>
            </a:extLst>
          </p:cNvPr>
          <p:cNvSpPr/>
          <p:nvPr/>
        </p:nvSpPr>
        <p:spPr>
          <a:xfrm>
            <a:off x="7511655" y="2828489"/>
            <a:ext cx="786525" cy="269984"/>
          </a:xfrm>
          <a:prstGeom prst="rightArrow">
            <a:avLst>
              <a:gd name="adj1" fmla="val 50000"/>
              <a:gd name="adj2" fmla="val 55399"/>
            </a:avLst>
          </a:prstGeom>
          <a:solidFill>
            <a:srgbClr val="3264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FE42378D-B68F-8B29-02F0-82E4B3CDCBD4}"/>
              </a:ext>
            </a:extLst>
          </p:cNvPr>
          <p:cNvSpPr/>
          <p:nvPr/>
        </p:nvSpPr>
        <p:spPr>
          <a:xfrm>
            <a:off x="8358444" y="1341450"/>
            <a:ext cx="3689246" cy="1757023"/>
          </a:xfrm>
          <a:prstGeom prst="roundRect">
            <a:avLst>
              <a:gd name="adj" fmla="val 3444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DCA96E8-B4D9-0C29-89F6-49CF00A891A8}"/>
              </a:ext>
            </a:extLst>
          </p:cNvPr>
          <p:cNvSpPr txBox="1"/>
          <p:nvPr/>
        </p:nvSpPr>
        <p:spPr>
          <a:xfrm>
            <a:off x="8430522" y="1393923"/>
            <a:ext cx="3593838" cy="1576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Calibration campaigns</a:t>
            </a:r>
          </a:p>
          <a:p>
            <a:pPr marL="182563" marR="0" lvl="0" indent="-1825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automated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multiple-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position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and multi-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source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calibration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  <a:hlinkClick r:id="rId8"/>
              </a:rPr>
              <a:t>link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)</a:t>
            </a:r>
          </a:p>
          <a:p>
            <a:pPr marL="182563" marR="0" lvl="0" indent="-1825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periodic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calibration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campaigns</a:t>
            </a:r>
          </a:p>
          <a:p>
            <a:pPr marL="182563" marR="0" lvl="0" indent="-1825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dual-calorimetry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system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  <a:hlinkClick r:id="rId9"/>
              </a:rPr>
              <a:t>link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sp>
        <p:nvSpPr>
          <p:cNvPr id="49" name="Arrow: Right 48">
            <a:extLst>
              <a:ext uri="{FF2B5EF4-FFF2-40B4-BE49-F238E27FC236}">
                <a16:creationId xmlns:a16="http://schemas.microsoft.com/office/drawing/2014/main" id="{2EFA0E58-154A-4C2D-F16E-32AD59720F3A}"/>
              </a:ext>
            </a:extLst>
          </p:cNvPr>
          <p:cNvSpPr/>
          <p:nvPr/>
        </p:nvSpPr>
        <p:spPr>
          <a:xfrm>
            <a:off x="7511655" y="4350212"/>
            <a:ext cx="786525" cy="269984"/>
          </a:xfrm>
          <a:prstGeom prst="rightArrow">
            <a:avLst>
              <a:gd name="adj1" fmla="val 50000"/>
              <a:gd name="adj2" fmla="val 55399"/>
            </a:avLst>
          </a:prstGeom>
          <a:solidFill>
            <a:srgbClr val="3264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8B13668-9807-FD72-A518-31865F588B51}"/>
              </a:ext>
            </a:extLst>
          </p:cNvPr>
          <p:cNvSpPr/>
          <p:nvPr/>
        </p:nvSpPr>
        <p:spPr>
          <a:xfrm>
            <a:off x="8358444" y="3381134"/>
            <a:ext cx="3689246" cy="3248266"/>
          </a:xfrm>
          <a:prstGeom prst="roundRect">
            <a:avLst>
              <a:gd name="adj" fmla="val 3444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3F72128-61A7-1CDC-7B06-18312C306D57}"/>
              </a:ext>
            </a:extLst>
          </p:cNvPr>
          <p:cNvSpPr txBox="1"/>
          <p:nvPr/>
        </p:nvSpPr>
        <p:spPr>
          <a:xfrm>
            <a:off x="8430522" y="3433607"/>
            <a:ext cx="3593838" cy="390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Energy resolution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ED721A8-F82F-DAB7-1F71-F840921DFF63}"/>
                  </a:ext>
                </a:extLst>
              </p:cNvPr>
              <p:cNvSpPr txBox="1"/>
              <p:nvPr/>
            </p:nvSpPr>
            <p:spPr>
              <a:xfrm>
                <a:off x="8856897" y="3902173"/>
                <a:ext cx="2692339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𝝈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𝐸</m:t>
                          </m:r>
                        </m:den>
                      </m:f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0" lang="en-US" sz="18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𝒂</m:t>
                                      </m:r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𝐸</m:t>
                                          </m:r>
                                        </m:e>
                                      </m:rad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p>
                            <m:sSup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𝒃</m:t>
                              </m:r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p>
                            <m:sSup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0" lang="en-US" sz="18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𝒄</m:t>
                                      </m:r>
                                    </m:num>
                                    <m:den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𝐸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ED721A8-F82F-DAB7-1F71-F840921DFF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6897" y="3902173"/>
                <a:ext cx="2692339" cy="818366"/>
              </a:xfrm>
              <a:prstGeom prst="rect">
                <a:avLst/>
              </a:prstGeom>
              <a:blipFill>
                <a:blip r:embed="rId10"/>
                <a:stretch>
                  <a:fillRect b="-1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>
            <a:extLst>
              <a:ext uri="{FF2B5EF4-FFF2-40B4-BE49-F238E27FC236}">
                <a16:creationId xmlns:a16="http://schemas.microsoft.com/office/drawing/2014/main" id="{25589110-17C7-EA66-0CA0-9B55CD180FA3}"/>
              </a:ext>
            </a:extLst>
          </p:cNvPr>
          <p:cNvSpPr txBox="1"/>
          <p:nvPr/>
        </p:nvSpPr>
        <p:spPr>
          <a:xfrm>
            <a:off x="8990878" y="4863280"/>
            <a:ext cx="292944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Stochastic term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: light yield (from source calibration)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Dominated by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non-uniformity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(from multi-source calibration)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PMT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dark noise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408602E-9E8E-EB38-A880-9454C7B85632}"/>
                  </a:ext>
                </a:extLst>
              </p:cNvPr>
              <p:cNvSpPr txBox="1"/>
              <p:nvPr/>
            </p:nvSpPr>
            <p:spPr>
              <a:xfrm>
                <a:off x="8576424" y="4936035"/>
                <a:ext cx="292072" cy="15542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𝒂</m:t>
                      </m:r>
                    </m:oMath>
                  </m:oMathPara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𝒃</m:t>
                      </m:r>
                    </m:oMath>
                  </m:oMathPara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𝒄</m:t>
                      </m:r>
                    </m:oMath>
                  </m:oMathPara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408602E-9E8E-EB38-A880-9454C7B85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424" y="4936035"/>
                <a:ext cx="292072" cy="1554272"/>
              </a:xfrm>
              <a:prstGeom prst="rect">
                <a:avLst/>
              </a:prstGeom>
              <a:blipFill>
                <a:blip r:embed="rId11"/>
                <a:stretch>
                  <a:fillRect r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56364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EAA30-EF1A-BBBA-29B0-DB4D5B931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1" y="228600"/>
            <a:ext cx="10148149" cy="904875"/>
          </a:xfrm>
        </p:spPr>
        <p:txBody>
          <a:bodyPr>
            <a:normAutofit/>
          </a:bodyPr>
          <a:lstStyle/>
          <a:p>
            <a:r>
              <a:rPr lang="en-US" dirty="0"/>
              <a:t>JUNO detector response: state of the 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08586-0B7A-2DB0-8379-A681E458F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B122E-75DF-495C-87F3-AE07E065F4B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6D3BD9-3D07-7EBC-4BE4-0A8797F8A85A}"/>
              </a:ext>
            </a:extLst>
          </p:cNvPr>
          <p:cNvGrpSpPr/>
          <p:nvPr/>
        </p:nvGrpSpPr>
        <p:grpSpPr>
          <a:xfrm>
            <a:off x="8941079" y="4251207"/>
            <a:ext cx="3055051" cy="2340410"/>
            <a:chOff x="5695146" y="1172304"/>
            <a:chExt cx="2656375" cy="203499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CE3ECBD-35D9-F99E-E675-C78824B5BAFF}"/>
                </a:ext>
              </a:extLst>
            </p:cNvPr>
            <p:cNvSpPr/>
            <p:nvPr/>
          </p:nvSpPr>
          <p:spPr>
            <a:xfrm>
              <a:off x="5695146" y="1172304"/>
              <a:ext cx="2656375" cy="2034993"/>
            </a:xfrm>
            <a:prstGeom prst="roundRect">
              <a:avLst>
                <a:gd name="adj" fmla="val 3444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182AD06-9C9E-8202-98FA-980950088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3003" y="1264169"/>
              <a:ext cx="2581393" cy="1871384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6054458-1297-2F3E-814B-14AACED197AE}"/>
              </a:ext>
            </a:extLst>
          </p:cNvPr>
          <p:cNvGrpSpPr/>
          <p:nvPr/>
        </p:nvGrpSpPr>
        <p:grpSpPr>
          <a:xfrm>
            <a:off x="8941080" y="1790207"/>
            <a:ext cx="3055050" cy="2340410"/>
            <a:chOff x="344613" y="1172305"/>
            <a:chExt cx="2656375" cy="203499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6FF7A3-1E76-FD3B-0431-6A95229D2EB1}"/>
                </a:ext>
              </a:extLst>
            </p:cNvPr>
            <p:cNvSpPr/>
            <p:nvPr/>
          </p:nvSpPr>
          <p:spPr>
            <a:xfrm>
              <a:off x="344613" y="1172305"/>
              <a:ext cx="2656375" cy="2034993"/>
            </a:xfrm>
            <a:prstGeom prst="roundRect">
              <a:avLst>
                <a:gd name="adj" fmla="val 3444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95D7D5B-6FF0-2CE2-94F3-8151B3080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9446" y="1251501"/>
              <a:ext cx="2581393" cy="1906499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6FDA6D3-F84F-9D98-4C3B-C48ED21C88B1}"/>
              </a:ext>
            </a:extLst>
          </p:cNvPr>
          <p:cNvGrpSpPr/>
          <p:nvPr/>
        </p:nvGrpSpPr>
        <p:grpSpPr>
          <a:xfrm>
            <a:off x="3631420" y="1912121"/>
            <a:ext cx="5000284" cy="4323597"/>
            <a:chOff x="3622044" y="2301239"/>
            <a:chExt cx="5000284" cy="432359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F46C3A7-799D-922F-E338-9F0A7C69B900}"/>
                </a:ext>
              </a:extLst>
            </p:cNvPr>
            <p:cNvGrpSpPr/>
            <p:nvPr/>
          </p:nvGrpSpPr>
          <p:grpSpPr>
            <a:xfrm>
              <a:off x="3640796" y="2301239"/>
              <a:ext cx="4981532" cy="4323597"/>
              <a:chOff x="3659548" y="1962902"/>
              <a:chExt cx="4981532" cy="4323597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5C15F540-331C-52FF-36CB-D4BC1E9085A7}"/>
                  </a:ext>
                </a:extLst>
              </p:cNvPr>
              <p:cNvSpPr/>
              <p:nvPr/>
            </p:nvSpPr>
            <p:spPr>
              <a:xfrm>
                <a:off x="3659548" y="1962902"/>
                <a:ext cx="4981532" cy="4323597"/>
              </a:xfrm>
              <a:prstGeom prst="roundRect">
                <a:avLst>
                  <a:gd name="adj" fmla="val 3444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E93CD300-6472-98D2-1CF8-6A15BE09E84A}"/>
                  </a:ext>
                </a:extLst>
              </p:cNvPr>
              <p:cNvGrpSpPr/>
              <p:nvPr/>
            </p:nvGrpSpPr>
            <p:grpSpPr>
              <a:xfrm>
                <a:off x="3728724" y="2974807"/>
                <a:ext cx="4805676" cy="3241750"/>
                <a:chOff x="3504350" y="2590937"/>
                <a:chExt cx="5183299" cy="3739054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474234DC-04FB-381E-8FD7-F1BAD017E3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2634"/>
                <a:stretch/>
              </p:blipFill>
              <p:spPr>
                <a:xfrm>
                  <a:off x="3504350" y="2590937"/>
                  <a:ext cx="5183299" cy="3739054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" name="TextBox 2">
                      <a:extLst>
                        <a:ext uri="{FF2B5EF4-FFF2-40B4-BE49-F238E27FC236}">
                          <a16:creationId xmlns:a16="http://schemas.microsoft.com/office/drawing/2014/main" id="{504182EC-70C5-6738-1C47-9BEE3B76840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490126" y="3429000"/>
                      <a:ext cx="1767150" cy="545662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kumimoji="0" lang="en-US" sz="1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2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𝝈</m:t>
                                </m:r>
                              </m:num>
                              <m:den>
                                <m:r>
                                  <a:rPr kumimoji="0" lang="en-US" sz="1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𝐸</m:t>
                                </m:r>
                              </m:den>
                            </m:f>
                            <m:r>
                              <a:rPr kumimoji="0" lang="en-US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=</m:t>
                            </m:r>
                            <m:rad>
                              <m:radPr>
                                <m:degHide m:val="on"/>
                                <m:ctrlPr>
                                  <a:rPr kumimoji="0" lang="en-US" sz="1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radPr>
                              <m:deg/>
                              <m:e>
                                <m:sSup>
                                  <m:sSupPr>
                                    <m:ctrlPr>
                                      <a:rPr kumimoji="0" lang="en-US" sz="1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kumimoji="0" lang="en-US" sz="1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kumimoji="0" lang="en-US" sz="1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black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kumimoji="0" lang="en-US" sz="1200" b="1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black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𝒂</m:t>
                                            </m:r>
                                          </m:num>
                                          <m:den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kumimoji="0" lang="en-US" sz="1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black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r>
                                                  <a:rPr kumimoji="0" lang="en-US" sz="12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black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𝐸</m:t>
                                                </m:r>
                                              </m:e>
                                            </m:rad>
                                          </m:den>
                                        </m:f>
                                      </m:e>
                                    </m:d>
                                  </m:e>
                                  <m:sup>
                                    <m:r>
                                      <a:rPr kumimoji="0" lang="en-US" sz="1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kumimoji="0" lang="en-US" sz="1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kumimoji="0" lang="en-US" sz="1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12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𝒃</m:t>
                                    </m:r>
                                  </m:e>
                                  <m:sup>
                                    <m:r>
                                      <a:rPr kumimoji="0" lang="en-US" sz="1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kumimoji="0" lang="en-US" sz="1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kumimoji="0" lang="en-US" sz="1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kumimoji="0" lang="en-US" sz="1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kumimoji="0" lang="en-US" sz="1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black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kumimoji="0" lang="en-US" sz="1200" b="1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black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𝒄</m:t>
                                            </m:r>
                                          </m:num>
                                          <m:den>
                                            <m:r>
                                              <a:rPr kumimoji="0" lang="en-US" sz="12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black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𝐸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  <m:sup>
                                    <m:r>
                                      <a:rPr kumimoji="0" lang="en-US" sz="1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rad>
                          </m:oMath>
                        </m:oMathPara>
                      </a14:m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3" name="TextBox 2">
                      <a:extLst>
                        <a:ext uri="{FF2B5EF4-FFF2-40B4-BE49-F238E27FC236}">
                          <a16:creationId xmlns:a16="http://schemas.microsoft.com/office/drawing/2014/main" id="{504182EC-70C5-6738-1C47-9BEE3B76840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490126" y="3429000"/>
                      <a:ext cx="1767150" cy="545662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r="-4833" b="-1558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C15B99-F266-3D82-06E1-25F021BCD197}"/>
                </a:ext>
              </a:extLst>
            </p:cNvPr>
            <p:cNvSpPr txBox="1"/>
            <p:nvPr/>
          </p:nvSpPr>
          <p:spPr>
            <a:xfrm>
              <a:off x="3622044" y="2453249"/>
              <a:ext cx="498153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Updated values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based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on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commissioning data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and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realistic MC simulation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814172-FADF-2490-CA10-81733EB24D82}"/>
              </a:ext>
            </a:extLst>
          </p:cNvPr>
          <p:cNvGrpSpPr/>
          <p:nvPr/>
        </p:nvGrpSpPr>
        <p:grpSpPr>
          <a:xfrm>
            <a:off x="266996" y="1790207"/>
            <a:ext cx="3055050" cy="2443503"/>
            <a:chOff x="3075175" y="1172304"/>
            <a:chExt cx="2544300" cy="203499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87C59E3-3623-A203-9F42-B36D49972B75}"/>
                </a:ext>
              </a:extLst>
            </p:cNvPr>
            <p:cNvSpPr/>
            <p:nvPr/>
          </p:nvSpPr>
          <p:spPr>
            <a:xfrm>
              <a:off x="3075175" y="1172304"/>
              <a:ext cx="2544300" cy="2034993"/>
            </a:xfrm>
            <a:prstGeom prst="roundRect">
              <a:avLst>
                <a:gd name="adj" fmla="val 3444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4DB1EC3-0052-8BD1-EAD2-677459A815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905" r="1774"/>
            <a:stretch/>
          </p:blipFill>
          <p:spPr>
            <a:xfrm>
              <a:off x="3113061" y="1251501"/>
              <a:ext cx="2460606" cy="1896722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97BC050-DA75-F3CE-7A83-B64AC87C8494}"/>
              </a:ext>
            </a:extLst>
          </p:cNvPr>
          <p:cNvSpPr txBox="1"/>
          <p:nvPr/>
        </p:nvSpPr>
        <p:spPr>
          <a:xfrm>
            <a:off x="347635" y="1302997"/>
            <a:ext cx="29032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Realistic MC simulation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8B9D44-4B79-B004-0335-6D0C2ACDD759}"/>
              </a:ext>
            </a:extLst>
          </p:cNvPr>
          <p:cNvSpPr txBox="1"/>
          <p:nvPr/>
        </p:nvSpPr>
        <p:spPr>
          <a:xfrm>
            <a:off x="9516104" y="1307585"/>
            <a:ext cx="1905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Measured data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9EE182A-82E1-12FA-9FC6-707D4CACD1DD}"/>
              </a:ext>
            </a:extLst>
          </p:cNvPr>
          <p:cNvGrpSpPr/>
          <p:nvPr/>
        </p:nvGrpSpPr>
        <p:grpSpPr>
          <a:xfrm>
            <a:off x="266996" y="4344571"/>
            <a:ext cx="3055050" cy="2218364"/>
            <a:chOff x="261569" y="4444785"/>
            <a:chExt cx="3055050" cy="2218364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7DB0BC8F-8623-EDAC-D19E-45BB4310E338}"/>
                </a:ext>
              </a:extLst>
            </p:cNvPr>
            <p:cNvSpPr/>
            <p:nvPr/>
          </p:nvSpPr>
          <p:spPr>
            <a:xfrm>
              <a:off x="261569" y="4444785"/>
              <a:ext cx="3055050" cy="2218364"/>
            </a:xfrm>
            <a:prstGeom prst="roundRect">
              <a:avLst>
                <a:gd name="adj" fmla="val 3444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D0CFCCB-41D7-186B-D305-C05D8485F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1753" y="4507700"/>
              <a:ext cx="3000046" cy="2072937"/>
            </a:xfrm>
            <a:prstGeom prst="rect">
              <a:avLst/>
            </a:prstGeom>
          </p:spPr>
        </p:pic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966A451-9231-A92D-064B-D650625CD261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3322046" y="3011959"/>
            <a:ext cx="686074" cy="272261"/>
          </a:xfrm>
          <a:prstGeom prst="straightConnector1">
            <a:avLst/>
          </a:prstGeom>
          <a:ln w="19050">
            <a:solidFill>
              <a:srgbClr val="3264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C43C1B7-5345-A083-2A95-365A445D1467}"/>
              </a:ext>
            </a:extLst>
          </p:cNvPr>
          <p:cNvCxnSpPr>
            <a:cxnSpLocks/>
          </p:cNvCxnSpPr>
          <p:nvPr/>
        </p:nvCxnSpPr>
        <p:spPr>
          <a:xfrm flipV="1">
            <a:off x="3340796" y="5585460"/>
            <a:ext cx="720664" cy="266700"/>
          </a:xfrm>
          <a:prstGeom prst="straightConnector1">
            <a:avLst/>
          </a:prstGeom>
          <a:ln w="19050">
            <a:solidFill>
              <a:srgbClr val="3264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42B8A9D-DDB3-893F-D8F4-3EDA927BC167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8442960" y="2960412"/>
            <a:ext cx="498120" cy="491448"/>
          </a:xfrm>
          <a:prstGeom prst="straightConnector1">
            <a:avLst/>
          </a:prstGeom>
          <a:ln w="19050">
            <a:solidFill>
              <a:srgbClr val="3264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5A49B589-3D56-3D00-EFFB-B501AB26724E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8442960" y="5090160"/>
            <a:ext cx="498119" cy="331252"/>
          </a:xfrm>
          <a:prstGeom prst="straightConnector1">
            <a:avLst/>
          </a:prstGeom>
          <a:ln w="19050">
            <a:solidFill>
              <a:srgbClr val="3264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65968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60A5D1-66C6-A010-357D-89BAE2794851}"/>
              </a:ext>
            </a:extLst>
          </p:cNvPr>
          <p:cNvSpPr/>
          <p:nvPr/>
        </p:nvSpPr>
        <p:spPr>
          <a:xfrm>
            <a:off x="6841289" y="3416300"/>
            <a:ext cx="5261811" cy="3352906"/>
          </a:xfrm>
          <a:prstGeom prst="roundRect">
            <a:avLst>
              <a:gd name="adj" fmla="val 3444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D344969-997D-F2B0-4A0D-E3AA0A1CC5E7}"/>
              </a:ext>
            </a:extLst>
          </p:cNvPr>
          <p:cNvSpPr/>
          <p:nvPr/>
        </p:nvSpPr>
        <p:spPr>
          <a:xfrm>
            <a:off x="6841289" y="91529"/>
            <a:ext cx="5261811" cy="3175815"/>
          </a:xfrm>
          <a:prstGeom prst="roundRect">
            <a:avLst>
              <a:gd name="adj" fmla="val 3444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B27210B-68E2-EB80-03CB-7844E113D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136" y="3256655"/>
            <a:ext cx="6254670" cy="35070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BEAA30-EF1A-BBBA-29B0-DB4D5B931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2" y="228600"/>
            <a:ext cx="6050907" cy="904875"/>
          </a:xfrm>
        </p:spPr>
        <p:txBody>
          <a:bodyPr>
            <a:normAutofit/>
          </a:bodyPr>
          <a:lstStyle/>
          <a:p>
            <a:r>
              <a:rPr lang="en-US" dirty="0"/>
              <a:t>IBD backgrounds in JUNO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0FB754-3E16-E7EF-4A52-3E835057EF5D}"/>
              </a:ext>
            </a:extLst>
          </p:cNvPr>
          <p:cNvSpPr txBox="1"/>
          <p:nvPr/>
        </p:nvSpPr>
        <p:spPr>
          <a:xfrm>
            <a:off x="588432" y="1225569"/>
            <a:ext cx="625467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JUNO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employs various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selection cuts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to retain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high efficienc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y and assure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high purity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in the IBD signal: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Cosmogenic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backgrounds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  <a:sym typeface="Wingdings" panose="05000000000000000000" pitchFamily="2" charset="2"/>
              </a:rPr>
              <a:t> muon veto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Accidental coincidences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  <a:sym typeface="Wingdings" panose="05000000000000000000" pitchFamily="2" charset="2"/>
              </a:rPr>
              <a:t> fiducial volume + IBD cuts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Irreducible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backgrounds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  <a:sym typeface="Wingdings" panose="05000000000000000000" pitchFamily="2" charset="2"/>
              </a:rPr>
              <a:t> negligible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  <a:sym typeface="Wingdings" panose="05000000000000000000" pitchFamily="2" charset="2"/>
              </a:rPr>
              <a:t>(~1/20 of signal)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08586-0B7A-2DB0-8379-A681E458F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9900" y="64801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B122E-75DF-495C-87F3-AE07E065F4B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791635C-B218-BD89-7D2A-CB924E4478F2}"/>
              </a:ext>
            </a:extLst>
          </p:cNvPr>
          <p:cNvGraphicFramePr>
            <a:graphicFrameLocks noGrp="1"/>
          </p:cNvGraphicFramePr>
          <p:nvPr/>
        </p:nvGraphicFramePr>
        <p:xfrm>
          <a:off x="6954293" y="91530"/>
          <a:ext cx="5015866" cy="3078480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2341880">
                  <a:extLst>
                    <a:ext uri="{9D8B030D-6E8A-4147-A177-3AD203B41FA5}">
                      <a16:colId xmlns:a16="http://schemas.microsoft.com/office/drawing/2014/main" val="1886093404"/>
                    </a:ext>
                  </a:extLst>
                </a:gridCol>
                <a:gridCol w="1263968">
                  <a:extLst>
                    <a:ext uri="{9D8B030D-6E8A-4147-A177-3AD203B41FA5}">
                      <a16:colId xmlns:a16="http://schemas.microsoft.com/office/drawing/2014/main" val="3673116435"/>
                    </a:ext>
                  </a:extLst>
                </a:gridCol>
                <a:gridCol w="1410018">
                  <a:extLst>
                    <a:ext uri="{9D8B030D-6E8A-4147-A177-3AD203B41FA5}">
                      <a16:colId xmlns:a16="http://schemas.microsoft.com/office/drawing/2014/main" val="2190222831"/>
                    </a:ext>
                  </a:extLst>
                </a:gridCol>
              </a:tblGrid>
              <a:tr h="151103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Lato" panose="020F0502020204030203" pitchFamily="34" charset="0"/>
                        </a:rPr>
                        <a:t>IBD selection cuts</a:t>
                      </a:r>
                    </a:p>
                  </a:txBody>
                  <a:tcPr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Lato" panose="020F0502020204030203" pitchFamily="34" charset="0"/>
                        </a:rPr>
                        <a:t>Efficiency [%]</a:t>
                      </a:r>
                    </a:p>
                  </a:txBody>
                  <a:tcPr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Lato" panose="020F0502020204030203" pitchFamily="34" charset="0"/>
                        </a:rPr>
                        <a:t>IBD rate [day</a:t>
                      </a:r>
                      <a:r>
                        <a:rPr lang="en-US" sz="1600" b="1" baseline="30000" dirty="0">
                          <a:latin typeface="Lato" panose="020F0502020204030203" pitchFamily="34" charset="0"/>
                        </a:rPr>
                        <a:t>-1</a:t>
                      </a:r>
                      <a:r>
                        <a:rPr lang="en-US" sz="1600" b="1" dirty="0">
                          <a:latin typeface="Lato" panose="020F0502020204030203" pitchFamily="34" charset="0"/>
                        </a:rPr>
                        <a:t>]</a:t>
                      </a:r>
                    </a:p>
                  </a:txBody>
                  <a:tcPr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0577726"/>
                  </a:ext>
                </a:extLst>
              </a:tr>
              <a:tr h="151103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Lato" panose="020F0502020204030203" pitchFamily="34" charset="0"/>
                        </a:rPr>
                        <a:t>All IBDs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Lato" panose="020F0502020204030203" pitchFamily="34" charset="0"/>
                        </a:rPr>
                        <a:t>100.0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Lato" panose="020F0502020204030203" pitchFamily="34" charset="0"/>
                        </a:rPr>
                        <a:t>57.4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470325"/>
                  </a:ext>
                </a:extLst>
              </a:tr>
              <a:tr h="151103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Lato" panose="020F0502020204030203" pitchFamily="34" charset="0"/>
                        </a:rPr>
                        <a:t>Fiducial volume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</a:rPr>
                        <a:t>91.5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</a:rPr>
                        <a:t>52.5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109228"/>
                  </a:ext>
                </a:extLst>
              </a:tr>
              <a:tr h="151103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Lato" panose="020F0502020204030203" pitchFamily="34" charset="0"/>
                        </a:rPr>
                        <a:t>IBD selection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</a:rPr>
                        <a:t>98.1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</a:rPr>
                        <a:t>51.1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1236308"/>
                  </a:ext>
                </a:extLst>
              </a:tr>
              <a:tr h="151103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Lato" panose="020F0502020204030203" pitchFamily="34" charset="0"/>
                        </a:rPr>
                        <a:t>    Energy range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</a:rPr>
                        <a:t>99.8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</a:rPr>
                        <a:t>-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967545"/>
                  </a:ext>
                </a:extLst>
              </a:tr>
              <a:tr h="151103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Lato" panose="020F0502020204030203" pitchFamily="34" charset="0"/>
                        </a:rPr>
                        <a:t>    Time correlation (∆</a:t>
                      </a:r>
                      <a:r>
                        <a:rPr lang="en-US" sz="1400" dirty="0" err="1">
                          <a:latin typeface="Lato" panose="020F0502020204030203" pitchFamily="34" charset="0"/>
                        </a:rPr>
                        <a:t>T</a:t>
                      </a:r>
                      <a:r>
                        <a:rPr lang="en-US" sz="1400" baseline="-25000" dirty="0" err="1">
                          <a:latin typeface="Lato" panose="020F0502020204030203" pitchFamily="34" charset="0"/>
                        </a:rPr>
                        <a:t>p</a:t>
                      </a:r>
                      <a:r>
                        <a:rPr lang="en-US" sz="1400" baseline="-25000" dirty="0">
                          <a:latin typeface="Lato" panose="020F0502020204030203" pitchFamily="34" charset="0"/>
                        </a:rPr>
                        <a:t>-d</a:t>
                      </a:r>
                      <a:r>
                        <a:rPr lang="en-US" sz="1400" dirty="0">
                          <a:latin typeface="Lato" panose="020F0502020204030203" pitchFamily="34" charset="0"/>
                        </a:rPr>
                        <a:t>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</a:rPr>
                        <a:t>99.0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</a:rPr>
                        <a:t>-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666735"/>
                  </a:ext>
                </a:extLst>
              </a:tr>
              <a:tr h="151103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Lato" panose="020F0502020204030203" pitchFamily="34" charset="0"/>
                        </a:rPr>
                        <a:t>    Spatial correlation (∆R</a:t>
                      </a:r>
                      <a:r>
                        <a:rPr lang="en-US" sz="1400" baseline="-25000" dirty="0">
                          <a:latin typeface="Lato" panose="020F0502020204030203" pitchFamily="34" charset="0"/>
                        </a:rPr>
                        <a:t>p-d</a:t>
                      </a:r>
                      <a:r>
                        <a:rPr lang="en-US" sz="1400" dirty="0">
                          <a:latin typeface="Lato" panose="020F0502020204030203" pitchFamily="34" charset="0"/>
                        </a:rPr>
                        <a:t>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</a:rPr>
                        <a:t>99.2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</a:rPr>
                        <a:t>-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392774"/>
                  </a:ext>
                </a:extLst>
              </a:tr>
              <a:tr h="151103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Lato" panose="020F0502020204030203" pitchFamily="34" charset="0"/>
                        </a:rPr>
                        <a:t>Muon veto (</a:t>
                      </a:r>
                      <a:r>
                        <a:rPr lang="en-US" sz="1400" dirty="0" err="1">
                          <a:latin typeface="Lato" panose="020F0502020204030203" pitchFamily="34" charset="0"/>
                        </a:rPr>
                        <a:t>Time+spatial</a:t>
                      </a:r>
                      <a:r>
                        <a:rPr lang="en-US" sz="1400" dirty="0">
                          <a:latin typeface="Lato" panose="020F0502020204030203" pitchFamily="34" charset="0"/>
                        </a:rPr>
                        <a:t>)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</a:rPr>
                        <a:t>91.6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</a:rPr>
                        <a:t>47.1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4316663"/>
                  </a:ext>
                </a:extLst>
              </a:tr>
              <a:tr h="151103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Lato" panose="020F0502020204030203" pitchFamily="34" charset="0"/>
                        </a:rPr>
                        <a:t>Combined selection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Lato" panose="020F0502020204030203" pitchFamily="34" charset="0"/>
                        </a:rPr>
                        <a:t>82.2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Lato" panose="020F0502020204030203" pitchFamily="34" charset="0"/>
                        </a:rPr>
                        <a:t>47.1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0853678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0F5DAA8-F5D3-238A-201A-ABC9BE9A0507}"/>
              </a:ext>
            </a:extLst>
          </p:cNvPr>
          <p:cNvGraphicFramePr>
            <a:graphicFrameLocks noGrp="1"/>
          </p:cNvGraphicFramePr>
          <p:nvPr/>
        </p:nvGraphicFramePr>
        <p:xfrm>
          <a:off x="6954293" y="3421004"/>
          <a:ext cx="5015866" cy="3261360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1828006">
                  <a:extLst>
                    <a:ext uri="{9D8B030D-6E8A-4147-A177-3AD203B41FA5}">
                      <a16:colId xmlns:a16="http://schemas.microsoft.com/office/drawing/2014/main" val="1886093404"/>
                    </a:ext>
                  </a:extLst>
                </a:gridCol>
                <a:gridCol w="986618">
                  <a:extLst>
                    <a:ext uri="{9D8B030D-6E8A-4147-A177-3AD203B41FA5}">
                      <a16:colId xmlns:a16="http://schemas.microsoft.com/office/drawing/2014/main" val="3673116435"/>
                    </a:ext>
                  </a:extLst>
                </a:gridCol>
                <a:gridCol w="1100621">
                  <a:extLst>
                    <a:ext uri="{9D8B030D-6E8A-4147-A177-3AD203B41FA5}">
                      <a16:colId xmlns:a16="http://schemas.microsoft.com/office/drawing/2014/main" val="2190222831"/>
                    </a:ext>
                  </a:extLst>
                </a:gridCol>
                <a:gridCol w="1100621">
                  <a:extLst>
                    <a:ext uri="{9D8B030D-6E8A-4147-A177-3AD203B41FA5}">
                      <a16:colId xmlns:a16="http://schemas.microsoft.com/office/drawing/2014/main" val="1245605208"/>
                    </a:ext>
                  </a:extLst>
                </a:gridCol>
              </a:tblGrid>
              <a:tr h="151103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Lato" panose="020F0502020204030203" pitchFamily="34" charset="0"/>
                        </a:rPr>
                        <a:t>Residual backgrounds</a:t>
                      </a:r>
                    </a:p>
                  </a:txBody>
                  <a:tcPr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Lato" panose="020F0502020204030203" pitchFamily="34" charset="0"/>
                        </a:rPr>
                        <a:t>Rate [day</a:t>
                      </a:r>
                      <a:r>
                        <a:rPr lang="en-US" sz="1600" b="1" baseline="30000" dirty="0">
                          <a:latin typeface="Lato" panose="020F0502020204030203" pitchFamily="34" charset="0"/>
                        </a:rPr>
                        <a:t>-1</a:t>
                      </a:r>
                      <a:r>
                        <a:rPr lang="en-US" sz="1600" b="1" dirty="0">
                          <a:latin typeface="Lato" panose="020F0502020204030203" pitchFamily="34" charset="0"/>
                        </a:rPr>
                        <a:t>]</a:t>
                      </a:r>
                    </a:p>
                  </a:txBody>
                  <a:tcPr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Lato" panose="020F0502020204030203" pitchFamily="34" charset="0"/>
                        </a:rPr>
                        <a:t>Rate unc. [%]</a:t>
                      </a:r>
                    </a:p>
                  </a:txBody>
                  <a:tcPr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Lato" panose="020F0502020204030203" pitchFamily="34" charset="0"/>
                        </a:rPr>
                        <a:t>Shape unc. [%]</a:t>
                      </a:r>
                    </a:p>
                  </a:txBody>
                  <a:tcPr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0577726"/>
                  </a:ext>
                </a:extLst>
              </a:tr>
              <a:tr h="151103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Lato" panose="020F0502020204030203" pitchFamily="34" charset="0"/>
                        </a:rPr>
                        <a:t>Geoneutrinos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Lato" panose="020F0502020204030203" pitchFamily="34" charset="0"/>
                        </a:rPr>
                        <a:t>1.2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Lato" panose="020F0502020204030203" pitchFamily="34" charset="0"/>
                        </a:rPr>
                        <a:t>30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Lato" panose="020F0502020204030203" pitchFamily="34" charset="0"/>
                        </a:rPr>
                        <a:t>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470325"/>
                  </a:ext>
                </a:extLst>
              </a:tr>
              <a:tr h="151103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Lato" panose="020F0502020204030203" pitchFamily="34" charset="0"/>
                        </a:rPr>
                        <a:t>World reactors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</a:rPr>
                        <a:t>1.0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109228"/>
                  </a:ext>
                </a:extLst>
              </a:tr>
              <a:tr h="151103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Lato" panose="020F0502020204030203" pitchFamily="34" charset="0"/>
                        </a:rPr>
                        <a:t>Accidentals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</a:rPr>
                        <a:t>0.8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</a:rPr>
                        <a:t>negligible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1236308"/>
                  </a:ext>
                </a:extLst>
              </a:tr>
              <a:tr h="151103">
                <a:tc>
                  <a:txBody>
                    <a:bodyPr/>
                    <a:lstStyle/>
                    <a:p>
                      <a:r>
                        <a:rPr lang="en-US" sz="1400" baseline="30000" dirty="0">
                          <a:latin typeface="Lato" panose="020F0502020204030203" pitchFamily="34" charset="0"/>
                        </a:rPr>
                        <a:t>9</a:t>
                      </a:r>
                      <a:r>
                        <a:rPr lang="en-US" sz="1400" dirty="0">
                          <a:latin typeface="Lato" panose="020F0502020204030203" pitchFamily="34" charset="0"/>
                        </a:rPr>
                        <a:t>Li/</a:t>
                      </a:r>
                      <a:r>
                        <a:rPr lang="en-US" sz="1400" baseline="30000" dirty="0">
                          <a:latin typeface="Lato" panose="020F0502020204030203" pitchFamily="34" charset="0"/>
                        </a:rPr>
                        <a:t>8</a:t>
                      </a:r>
                      <a:r>
                        <a:rPr lang="en-US" sz="1400" dirty="0">
                          <a:latin typeface="Lato" panose="020F0502020204030203" pitchFamily="34" charset="0"/>
                        </a:rPr>
                        <a:t>He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</a:rPr>
                        <a:t>0.8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</a:rPr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967545"/>
                  </a:ext>
                </a:extLst>
              </a:tr>
              <a:tr h="151103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Lato" panose="020F0502020204030203" pitchFamily="34" charset="0"/>
                        </a:rPr>
                        <a:t>Atmospheric neutrinos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</a:rPr>
                        <a:t>0.16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</a:rPr>
                        <a:t>50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</a:rPr>
                        <a:t>50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666735"/>
                  </a:ext>
                </a:extLst>
              </a:tr>
              <a:tr h="151103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Lato" panose="020F0502020204030203" pitchFamily="34" charset="0"/>
                        </a:rPr>
                        <a:t>Fast neutrons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</a:rPr>
                        <a:t>0.1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</a:rPr>
                        <a:t>100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</a:rPr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392774"/>
                  </a:ext>
                </a:extLst>
              </a:tr>
              <a:tr h="151103">
                <a:tc>
                  <a:txBody>
                    <a:bodyPr/>
                    <a:lstStyle/>
                    <a:p>
                      <a:r>
                        <a:rPr lang="en-US" sz="1400" baseline="30000" dirty="0">
                          <a:latin typeface="Lato" panose="020F0502020204030203" pitchFamily="34" charset="0"/>
                        </a:rPr>
                        <a:t>13</a:t>
                      </a:r>
                      <a:r>
                        <a:rPr lang="en-US" sz="1400" dirty="0">
                          <a:latin typeface="Lato" panose="020F0502020204030203" pitchFamily="34" charset="0"/>
                        </a:rPr>
                        <a:t>C(α,n)</a:t>
                      </a:r>
                      <a:r>
                        <a:rPr lang="en-US" sz="1400" baseline="30000" dirty="0">
                          <a:latin typeface="Lato" panose="020F0502020204030203" pitchFamily="34" charset="0"/>
                        </a:rPr>
                        <a:t>16</a:t>
                      </a:r>
                      <a:r>
                        <a:rPr lang="en-US" sz="1400" dirty="0">
                          <a:latin typeface="Lato" panose="020F0502020204030203" pitchFamily="34" charset="0"/>
                        </a:rPr>
                        <a:t>O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</a:rPr>
                        <a:t>0.05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</a:rPr>
                        <a:t>50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</a:rPr>
                        <a:t>50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4316663"/>
                  </a:ext>
                </a:extLst>
              </a:tr>
              <a:tr h="151103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Lato" panose="020F0502020204030203" pitchFamily="34" charset="0"/>
                        </a:rPr>
                        <a:t>Total background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Lato" panose="020F0502020204030203" pitchFamily="34" charset="0"/>
                        </a:rPr>
                        <a:t>4.11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Lato" panose="020F0502020204030203" pitchFamily="34" charset="0"/>
                        </a:rPr>
                        <a:t>-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Lato" panose="020F0502020204030203" pitchFamily="34" charset="0"/>
                        </a:rPr>
                        <a:t>-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0853678"/>
                  </a:ext>
                </a:extLst>
              </a:tr>
            </a:tbl>
          </a:graphicData>
        </a:graphic>
      </p:graphicFrame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D4F1F6B-94E9-5F65-0A08-62DE24C7148F}"/>
              </a:ext>
            </a:extLst>
          </p:cNvPr>
          <p:cNvSpPr/>
          <p:nvPr/>
        </p:nvSpPr>
        <p:spPr>
          <a:xfrm>
            <a:off x="6954292" y="2838450"/>
            <a:ext cx="5015865" cy="331560"/>
          </a:xfrm>
          <a:prstGeom prst="roundRect">
            <a:avLst>
              <a:gd name="adj" fmla="val 257"/>
            </a:avLst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186037C-BFCB-9F9D-C4EE-D00A2942B186}"/>
              </a:ext>
            </a:extLst>
          </p:cNvPr>
          <p:cNvSpPr/>
          <p:nvPr/>
        </p:nvSpPr>
        <p:spPr>
          <a:xfrm>
            <a:off x="6954291" y="6348200"/>
            <a:ext cx="5015865" cy="331560"/>
          </a:xfrm>
          <a:prstGeom prst="roundRect">
            <a:avLst>
              <a:gd name="adj" fmla="val 257"/>
            </a:avLst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657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BFC8E-81C3-9078-1337-520B347C6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6F0E7-22FF-99AC-6BAE-9BFE3BDC1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2" y="228600"/>
            <a:ext cx="7002993" cy="904875"/>
          </a:xfrm>
        </p:spPr>
        <p:txBody>
          <a:bodyPr>
            <a:normAutofit/>
          </a:bodyPr>
          <a:lstStyle/>
          <a:p>
            <a:r>
              <a:rPr lang="en-US" altLang="zh-CN" dirty="0"/>
              <a:t>The Energy Response Challenge</a:t>
            </a:r>
            <a:endParaRPr lang="en-US" dirty="0">
              <a:latin typeface="Aptos" panose="020B00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3593244-6763-1677-1161-2D45C44DE4C2}"/>
                  </a:ext>
                </a:extLst>
              </p:cNvPr>
              <p:cNvSpPr txBox="1"/>
              <p:nvPr/>
            </p:nvSpPr>
            <p:spPr>
              <a:xfrm>
                <a:off x="588431" y="1229378"/>
                <a:ext cx="6792812" cy="50120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600" b="1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How JUNO Detects Events</a:t>
                </a:r>
              </a:p>
              <a:p>
                <a:pPr marL="285750" indent="-285750">
                  <a:lnSpc>
                    <a:spcPct val="150000"/>
                  </a:lnSpc>
                  <a:buFont typeface="Arial"/>
                  <a:buChar char="•"/>
                </a:pPr>
                <a:r>
                  <a:rPr lang="en-US" sz="1600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JUNO is a </a:t>
                </a:r>
                <a:r>
                  <a:rPr lang="en-US" sz="1600" b="1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calorimeter</a:t>
                </a:r>
                <a:r>
                  <a:rPr lang="en-US" sz="1600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: a particle deposits energy in the scintillator.</a:t>
                </a:r>
              </a:p>
              <a:p>
                <a:pPr marL="285750" indent="-285750">
                  <a:lnSpc>
                    <a:spcPct val="150000"/>
                  </a:lnSpc>
                  <a:buFont typeface="Arial"/>
                  <a:buChar char="•"/>
                </a:pPr>
                <a:r>
                  <a:rPr lang="en-US" sz="1600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The scintillator emits </a:t>
                </a:r>
                <a:r>
                  <a:rPr lang="en-US" sz="1600" b="1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light collected by PMTs </a:t>
                </a:r>
                <a:r>
                  <a:rPr lang="en-US" sz="1600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and measured as a total </a:t>
                </a:r>
                <a:r>
                  <a:rPr lang="en-US" sz="1600" b="1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number of photo-electrons (NPE)</a:t>
                </a:r>
                <a:r>
                  <a:rPr lang="en-US" sz="1600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 </a:t>
                </a:r>
                <a:r>
                  <a:rPr lang="en-US" sz="1600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  <a:sym typeface="Wingdings" panose="05000000000000000000" pitchFamily="2" charset="2"/>
                  </a:rPr>
                  <a:t> </a:t>
                </a:r>
                <a:r>
                  <a:rPr lang="en-US" sz="1600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our proxy for the visible energy</a:t>
                </a: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1600" b="1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The Problem: A Non-Linear Response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The relationship between true deposited energy and NPE is </a:t>
                </a:r>
                <a:r>
                  <a:rPr lang="en-US" sz="1600" b="1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not linear</a:t>
                </a:r>
                <a:r>
                  <a:rPr lang="en-US" sz="1600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Non-linearity in the MC modeled by three key physical parameters: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600" b="1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Birks' Coefficient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</m:ctrlPr>
                      </m:sSubPr>
                      <m:e>
                        <m:r>
                          <a:rPr lang="en-US" sz="16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𝒌</m:t>
                        </m:r>
                      </m:e>
                      <m:sub>
                        <m:r>
                          <a:rPr lang="en-US" sz="16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𝑩</m:t>
                        </m:r>
                      </m:sub>
                    </m:sSub>
                  </m:oMath>
                </a14:m>
                <a:r>
                  <a:rPr lang="en-US" sz="1600" b="1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) </a:t>
                </a:r>
                <a:r>
                  <a:rPr lang="en-US" sz="1600" b="1" dirty="0">
                    <a:solidFill>
                      <a:srgbClr val="C00000"/>
                    </a:solidFill>
                    <a:ea typeface="Calibri" panose="020F0502020204030204"/>
                    <a:cs typeface="Calibri" panose="020F0502020204030204"/>
                  </a:rPr>
                  <a:t>↓</a:t>
                </a:r>
                <a:r>
                  <a:rPr lang="en-US" sz="1600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: models quenching (energy lost as heat instead of light at high ionization) reducing the signal.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600" b="1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Cherenkov Factor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</m:ctrlPr>
                      </m:sSubPr>
                      <m:e>
                        <m:r>
                          <a:rPr lang="en-US" sz="16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𝒇</m:t>
                        </m:r>
                      </m:e>
                      <m:sub>
                        <m:r>
                          <a:rPr lang="en-US" sz="16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𝑪</m:t>
                        </m:r>
                      </m:sub>
                    </m:sSub>
                  </m:oMath>
                </a14:m>
                <a:r>
                  <a:rPr lang="en-US" sz="1600" b="1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)</a:t>
                </a:r>
                <a:r>
                  <a:rPr lang="en-US" sz="1600" b="1" dirty="0">
                    <a:solidFill>
                      <a:srgbClr val="00B050"/>
                    </a:solidFill>
                    <a:ea typeface="Calibri" panose="020F0502020204030204"/>
                    <a:cs typeface="Calibri" panose="020F0502020204030204"/>
                  </a:rPr>
                  <a:t> ↑ </a:t>
                </a:r>
                <a:r>
                  <a:rPr lang="en-US" sz="1600" b="1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: </a:t>
                </a:r>
                <a:r>
                  <a:rPr lang="en-US" sz="1600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models the fraction of Cherenkov light produced by secondary particles absorbed and re-emitted.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600" b="1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Light Yield (</a:t>
                </a:r>
                <a14:m>
                  <m:oMath xmlns:m="http://schemas.openxmlformats.org/officeDocument/2006/math">
                    <m:r>
                      <a:rPr lang="en-US" sz="1600" b="1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+mn-lt"/>
                        <a:cs typeface="+mn-lt"/>
                      </a:rPr>
                      <m:t>𝒀</m:t>
                    </m:r>
                  </m:oMath>
                </a14:m>
                <a:r>
                  <a:rPr lang="en-US" sz="1600" b="1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)</a:t>
                </a:r>
                <a:r>
                  <a:rPr lang="en-US" sz="1600" b="1" dirty="0">
                    <a:solidFill>
                      <a:srgbClr val="00B050"/>
                    </a:solidFill>
                    <a:ea typeface="Calibri" panose="020F0502020204030204"/>
                    <a:cs typeface="Calibri" panose="020F0502020204030204"/>
                  </a:rPr>
                  <a:t> ↑</a:t>
                </a:r>
                <a:r>
                  <a:rPr lang="en-US" sz="1600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: models the overall scaling factor for the number of scintillation photons emitted per unit energy (after quenching).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3593244-6763-1677-1161-2D45C44DE4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431" y="1229378"/>
                <a:ext cx="6792812" cy="5012078"/>
              </a:xfrm>
              <a:prstGeom prst="rect">
                <a:avLst/>
              </a:prstGeom>
              <a:blipFill>
                <a:blip r:embed="rId2"/>
                <a:stretch>
                  <a:fillRect l="-539" b="-6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Oval 28">
            <a:extLst>
              <a:ext uri="{FF2B5EF4-FFF2-40B4-BE49-F238E27FC236}">
                <a16:creationId xmlns:a16="http://schemas.microsoft.com/office/drawing/2014/main" id="{734F9124-745F-6440-8836-AC46372D2DED}"/>
              </a:ext>
            </a:extLst>
          </p:cNvPr>
          <p:cNvSpPr/>
          <p:nvPr/>
        </p:nvSpPr>
        <p:spPr>
          <a:xfrm>
            <a:off x="7934934" y="118625"/>
            <a:ext cx="4059676" cy="4059676"/>
          </a:xfrm>
          <a:prstGeom prst="ellipse">
            <a:avLst/>
          </a:prstGeom>
          <a:solidFill>
            <a:srgbClr val="DAE3F3">
              <a:alpha val="50196"/>
            </a:srgb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EC68363-D982-723E-21B5-76D82D19F19D}"/>
              </a:ext>
            </a:extLst>
          </p:cNvPr>
          <p:cNvSpPr/>
          <p:nvPr/>
        </p:nvSpPr>
        <p:spPr>
          <a:xfrm>
            <a:off x="8665827" y="941863"/>
            <a:ext cx="1659467" cy="1659467"/>
          </a:xfrm>
          <a:prstGeom prst="ellipse">
            <a:avLst/>
          </a:prstGeom>
          <a:gradFill flip="none" rotWithShape="1">
            <a:gsLst>
              <a:gs pos="5300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2843BFD-FBC7-C243-E82A-127AF44EAB90}"/>
              </a:ext>
            </a:extLst>
          </p:cNvPr>
          <p:cNvGrpSpPr/>
          <p:nvPr/>
        </p:nvGrpSpPr>
        <p:grpSpPr>
          <a:xfrm>
            <a:off x="7400751" y="1933367"/>
            <a:ext cx="657255" cy="712174"/>
            <a:chOff x="7442199" y="2001762"/>
            <a:chExt cx="657255" cy="712174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51DD637-3925-5E5B-6125-32144D696AF6}"/>
                </a:ext>
              </a:extLst>
            </p:cNvPr>
            <p:cNvSpPr/>
            <p:nvPr/>
          </p:nvSpPr>
          <p:spPr>
            <a:xfrm>
              <a:off x="7442199" y="2001764"/>
              <a:ext cx="657254" cy="712172"/>
            </a:xfrm>
            <a:custGeom>
              <a:avLst/>
              <a:gdLst>
                <a:gd name="connsiteX0" fmla="*/ 403239 w 657254"/>
                <a:gd name="connsiteY0" fmla="*/ 0 h 712172"/>
                <a:gd name="connsiteX1" fmla="*/ 657254 w 657254"/>
                <a:gd name="connsiteY1" fmla="*/ 356086 h 712172"/>
                <a:gd name="connsiteX2" fmla="*/ 403239 w 657254"/>
                <a:gd name="connsiteY2" fmla="*/ 712172 h 712172"/>
                <a:gd name="connsiteX3" fmla="*/ 169186 w 657254"/>
                <a:gd name="connsiteY3" fmla="*/ 494691 h 712172"/>
                <a:gd name="connsiteX4" fmla="*/ 164346 w 657254"/>
                <a:gd name="connsiteY4" fmla="*/ 472833 h 712172"/>
                <a:gd name="connsiteX5" fmla="*/ 0 w 657254"/>
                <a:gd name="connsiteY5" fmla="*/ 472833 h 712172"/>
                <a:gd name="connsiteX6" fmla="*/ 0 w 657254"/>
                <a:gd name="connsiteY6" fmla="*/ 239335 h 712172"/>
                <a:gd name="connsiteX7" fmla="*/ 164347 w 657254"/>
                <a:gd name="connsiteY7" fmla="*/ 239335 h 712172"/>
                <a:gd name="connsiteX8" fmla="*/ 169186 w 657254"/>
                <a:gd name="connsiteY8" fmla="*/ 217481 h 712172"/>
                <a:gd name="connsiteX9" fmla="*/ 403239 w 657254"/>
                <a:gd name="connsiteY9" fmla="*/ 0 h 712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57254" h="712172">
                  <a:moveTo>
                    <a:pt x="403239" y="0"/>
                  </a:moveTo>
                  <a:cubicBezTo>
                    <a:pt x="543528" y="0"/>
                    <a:pt x="657254" y="159425"/>
                    <a:pt x="657254" y="356086"/>
                  </a:cubicBezTo>
                  <a:cubicBezTo>
                    <a:pt x="657254" y="552747"/>
                    <a:pt x="543528" y="712172"/>
                    <a:pt x="403239" y="712172"/>
                  </a:cubicBezTo>
                  <a:cubicBezTo>
                    <a:pt x="298023" y="712172"/>
                    <a:pt x="207747" y="622496"/>
                    <a:pt x="169186" y="494691"/>
                  </a:cubicBezTo>
                  <a:lnTo>
                    <a:pt x="164346" y="472833"/>
                  </a:lnTo>
                  <a:lnTo>
                    <a:pt x="0" y="472833"/>
                  </a:lnTo>
                  <a:lnTo>
                    <a:pt x="0" y="239335"/>
                  </a:lnTo>
                  <a:lnTo>
                    <a:pt x="164347" y="239335"/>
                  </a:lnTo>
                  <a:lnTo>
                    <a:pt x="169186" y="217481"/>
                  </a:lnTo>
                  <a:cubicBezTo>
                    <a:pt x="207747" y="89677"/>
                    <a:pt x="298023" y="0"/>
                    <a:pt x="403239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t-IT"/>
            </a:p>
          </p:txBody>
        </p:sp>
        <p:sp>
          <p:nvSpPr>
            <p:cNvPr id="90" name="Chord 89">
              <a:extLst>
                <a:ext uri="{FF2B5EF4-FFF2-40B4-BE49-F238E27FC236}">
                  <a16:creationId xmlns:a16="http://schemas.microsoft.com/office/drawing/2014/main" id="{6BC4A4C3-65F0-0AC0-329E-51A37990A02F}"/>
                </a:ext>
              </a:extLst>
            </p:cNvPr>
            <p:cNvSpPr/>
            <p:nvPr/>
          </p:nvSpPr>
          <p:spPr>
            <a:xfrm>
              <a:off x="7591426" y="2001762"/>
              <a:ext cx="508028" cy="712173"/>
            </a:xfrm>
            <a:prstGeom prst="chord">
              <a:avLst>
                <a:gd name="adj1" fmla="val 16036362"/>
                <a:gd name="adj2" fmla="val 5558508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941C8371-F984-56E1-03CE-E04BD60C1CD2}"/>
                </a:ext>
              </a:extLst>
            </p:cNvPr>
            <p:cNvSpPr/>
            <p:nvPr/>
          </p:nvSpPr>
          <p:spPr>
            <a:xfrm rot="20323979">
              <a:off x="7934934" y="2117644"/>
              <a:ext cx="45719" cy="1387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1BE11B3-DD5C-EF51-4A84-CC73984B32FF}"/>
              </a:ext>
            </a:extLst>
          </p:cNvPr>
          <p:cNvGrpSpPr/>
          <p:nvPr/>
        </p:nvGrpSpPr>
        <p:grpSpPr>
          <a:xfrm rot="2700000">
            <a:off x="7938008" y="370269"/>
            <a:ext cx="657255" cy="712174"/>
            <a:chOff x="7442199" y="2001762"/>
            <a:chExt cx="657255" cy="712174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FA3FCC7F-301D-DBDF-D9EC-83048376CE0C}"/>
                </a:ext>
              </a:extLst>
            </p:cNvPr>
            <p:cNvSpPr/>
            <p:nvPr/>
          </p:nvSpPr>
          <p:spPr>
            <a:xfrm>
              <a:off x="7442199" y="2001764"/>
              <a:ext cx="657254" cy="712172"/>
            </a:xfrm>
            <a:custGeom>
              <a:avLst/>
              <a:gdLst>
                <a:gd name="connsiteX0" fmla="*/ 403239 w 657254"/>
                <a:gd name="connsiteY0" fmla="*/ 0 h 712172"/>
                <a:gd name="connsiteX1" fmla="*/ 657254 w 657254"/>
                <a:gd name="connsiteY1" fmla="*/ 356086 h 712172"/>
                <a:gd name="connsiteX2" fmla="*/ 403239 w 657254"/>
                <a:gd name="connsiteY2" fmla="*/ 712172 h 712172"/>
                <a:gd name="connsiteX3" fmla="*/ 169186 w 657254"/>
                <a:gd name="connsiteY3" fmla="*/ 494691 h 712172"/>
                <a:gd name="connsiteX4" fmla="*/ 164346 w 657254"/>
                <a:gd name="connsiteY4" fmla="*/ 472833 h 712172"/>
                <a:gd name="connsiteX5" fmla="*/ 0 w 657254"/>
                <a:gd name="connsiteY5" fmla="*/ 472833 h 712172"/>
                <a:gd name="connsiteX6" fmla="*/ 0 w 657254"/>
                <a:gd name="connsiteY6" fmla="*/ 239335 h 712172"/>
                <a:gd name="connsiteX7" fmla="*/ 164347 w 657254"/>
                <a:gd name="connsiteY7" fmla="*/ 239335 h 712172"/>
                <a:gd name="connsiteX8" fmla="*/ 169186 w 657254"/>
                <a:gd name="connsiteY8" fmla="*/ 217481 h 712172"/>
                <a:gd name="connsiteX9" fmla="*/ 403239 w 657254"/>
                <a:gd name="connsiteY9" fmla="*/ 0 h 712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57254" h="712172">
                  <a:moveTo>
                    <a:pt x="403239" y="0"/>
                  </a:moveTo>
                  <a:cubicBezTo>
                    <a:pt x="543528" y="0"/>
                    <a:pt x="657254" y="159425"/>
                    <a:pt x="657254" y="356086"/>
                  </a:cubicBezTo>
                  <a:cubicBezTo>
                    <a:pt x="657254" y="552747"/>
                    <a:pt x="543528" y="712172"/>
                    <a:pt x="403239" y="712172"/>
                  </a:cubicBezTo>
                  <a:cubicBezTo>
                    <a:pt x="298023" y="712172"/>
                    <a:pt x="207747" y="622496"/>
                    <a:pt x="169186" y="494691"/>
                  </a:cubicBezTo>
                  <a:lnTo>
                    <a:pt x="164346" y="472833"/>
                  </a:lnTo>
                  <a:lnTo>
                    <a:pt x="0" y="472833"/>
                  </a:lnTo>
                  <a:lnTo>
                    <a:pt x="0" y="239335"/>
                  </a:lnTo>
                  <a:lnTo>
                    <a:pt x="164347" y="239335"/>
                  </a:lnTo>
                  <a:lnTo>
                    <a:pt x="169186" y="217481"/>
                  </a:lnTo>
                  <a:cubicBezTo>
                    <a:pt x="207747" y="89677"/>
                    <a:pt x="298023" y="0"/>
                    <a:pt x="403239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t-IT"/>
            </a:p>
          </p:txBody>
        </p:sp>
        <p:sp>
          <p:nvSpPr>
            <p:cNvPr id="87" name="Chord 86">
              <a:extLst>
                <a:ext uri="{FF2B5EF4-FFF2-40B4-BE49-F238E27FC236}">
                  <a16:creationId xmlns:a16="http://schemas.microsoft.com/office/drawing/2014/main" id="{A81224D2-079F-0062-BBB5-63723F4E7628}"/>
                </a:ext>
              </a:extLst>
            </p:cNvPr>
            <p:cNvSpPr/>
            <p:nvPr/>
          </p:nvSpPr>
          <p:spPr>
            <a:xfrm>
              <a:off x="7591426" y="2001762"/>
              <a:ext cx="508028" cy="712173"/>
            </a:xfrm>
            <a:prstGeom prst="chord">
              <a:avLst>
                <a:gd name="adj1" fmla="val 16036362"/>
                <a:gd name="adj2" fmla="val 5558508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2BBFB5FE-A185-C3E9-9736-DBBD7F31480C}"/>
                </a:ext>
              </a:extLst>
            </p:cNvPr>
            <p:cNvSpPr/>
            <p:nvPr/>
          </p:nvSpPr>
          <p:spPr>
            <a:xfrm rot="20323979">
              <a:off x="7934934" y="2117644"/>
              <a:ext cx="45719" cy="1387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B398B36-B1F5-A908-9A87-C1F5A8D1BF29}"/>
              </a:ext>
            </a:extLst>
          </p:cNvPr>
          <p:cNvGrpSpPr/>
          <p:nvPr/>
        </p:nvGrpSpPr>
        <p:grpSpPr>
          <a:xfrm rot="5400000">
            <a:off x="9674006" y="-294441"/>
            <a:ext cx="657255" cy="712174"/>
            <a:chOff x="7442199" y="2001762"/>
            <a:chExt cx="657255" cy="712174"/>
          </a:xfrm>
        </p:grpSpPr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58627C84-9E19-7719-AA51-BF1E15F9818F}"/>
                </a:ext>
              </a:extLst>
            </p:cNvPr>
            <p:cNvSpPr/>
            <p:nvPr/>
          </p:nvSpPr>
          <p:spPr>
            <a:xfrm>
              <a:off x="7442199" y="2001764"/>
              <a:ext cx="657254" cy="712172"/>
            </a:xfrm>
            <a:custGeom>
              <a:avLst/>
              <a:gdLst>
                <a:gd name="connsiteX0" fmla="*/ 403239 w 657254"/>
                <a:gd name="connsiteY0" fmla="*/ 0 h 712172"/>
                <a:gd name="connsiteX1" fmla="*/ 657254 w 657254"/>
                <a:gd name="connsiteY1" fmla="*/ 356086 h 712172"/>
                <a:gd name="connsiteX2" fmla="*/ 403239 w 657254"/>
                <a:gd name="connsiteY2" fmla="*/ 712172 h 712172"/>
                <a:gd name="connsiteX3" fmla="*/ 169186 w 657254"/>
                <a:gd name="connsiteY3" fmla="*/ 494691 h 712172"/>
                <a:gd name="connsiteX4" fmla="*/ 164346 w 657254"/>
                <a:gd name="connsiteY4" fmla="*/ 472833 h 712172"/>
                <a:gd name="connsiteX5" fmla="*/ 0 w 657254"/>
                <a:gd name="connsiteY5" fmla="*/ 472833 h 712172"/>
                <a:gd name="connsiteX6" fmla="*/ 0 w 657254"/>
                <a:gd name="connsiteY6" fmla="*/ 239335 h 712172"/>
                <a:gd name="connsiteX7" fmla="*/ 164347 w 657254"/>
                <a:gd name="connsiteY7" fmla="*/ 239335 h 712172"/>
                <a:gd name="connsiteX8" fmla="*/ 169186 w 657254"/>
                <a:gd name="connsiteY8" fmla="*/ 217481 h 712172"/>
                <a:gd name="connsiteX9" fmla="*/ 403239 w 657254"/>
                <a:gd name="connsiteY9" fmla="*/ 0 h 712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57254" h="712172">
                  <a:moveTo>
                    <a:pt x="403239" y="0"/>
                  </a:moveTo>
                  <a:cubicBezTo>
                    <a:pt x="543528" y="0"/>
                    <a:pt x="657254" y="159425"/>
                    <a:pt x="657254" y="356086"/>
                  </a:cubicBezTo>
                  <a:cubicBezTo>
                    <a:pt x="657254" y="552747"/>
                    <a:pt x="543528" y="712172"/>
                    <a:pt x="403239" y="712172"/>
                  </a:cubicBezTo>
                  <a:cubicBezTo>
                    <a:pt x="298023" y="712172"/>
                    <a:pt x="207747" y="622496"/>
                    <a:pt x="169186" y="494691"/>
                  </a:cubicBezTo>
                  <a:lnTo>
                    <a:pt x="164346" y="472833"/>
                  </a:lnTo>
                  <a:lnTo>
                    <a:pt x="0" y="472833"/>
                  </a:lnTo>
                  <a:lnTo>
                    <a:pt x="0" y="239335"/>
                  </a:lnTo>
                  <a:lnTo>
                    <a:pt x="164347" y="239335"/>
                  </a:lnTo>
                  <a:lnTo>
                    <a:pt x="169186" y="217481"/>
                  </a:lnTo>
                  <a:cubicBezTo>
                    <a:pt x="207747" y="89677"/>
                    <a:pt x="298023" y="0"/>
                    <a:pt x="403239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t-IT"/>
            </a:p>
          </p:txBody>
        </p:sp>
        <p:sp>
          <p:nvSpPr>
            <p:cNvPr id="84" name="Chord 83">
              <a:extLst>
                <a:ext uri="{FF2B5EF4-FFF2-40B4-BE49-F238E27FC236}">
                  <a16:creationId xmlns:a16="http://schemas.microsoft.com/office/drawing/2014/main" id="{4E57842C-6489-6541-CEA8-D85068F1ACC4}"/>
                </a:ext>
              </a:extLst>
            </p:cNvPr>
            <p:cNvSpPr/>
            <p:nvPr/>
          </p:nvSpPr>
          <p:spPr>
            <a:xfrm>
              <a:off x="7591426" y="2001762"/>
              <a:ext cx="508028" cy="712173"/>
            </a:xfrm>
            <a:prstGeom prst="chord">
              <a:avLst>
                <a:gd name="adj1" fmla="val 16036362"/>
                <a:gd name="adj2" fmla="val 5558508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E32FA2BB-CAAD-08C3-44CE-A1E8A9BD789B}"/>
                </a:ext>
              </a:extLst>
            </p:cNvPr>
            <p:cNvSpPr/>
            <p:nvPr/>
          </p:nvSpPr>
          <p:spPr>
            <a:xfrm rot="20323979">
              <a:off x="7934934" y="2117644"/>
              <a:ext cx="45719" cy="1387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FF615EA-5912-7AA4-FAC0-0D7210426C6E}"/>
              </a:ext>
            </a:extLst>
          </p:cNvPr>
          <p:cNvGrpSpPr/>
          <p:nvPr/>
        </p:nvGrpSpPr>
        <p:grpSpPr>
          <a:xfrm rot="18900000">
            <a:off x="8191017" y="3397166"/>
            <a:ext cx="657255" cy="712174"/>
            <a:chOff x="7442199" y="2001762"/>
            <a:chExt cx="657255" cy="712174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E017A681-1875-052F-3825-FF8ECDD57256}"/>
                </a:ext>
              </a:extLst>
            </p:cNvPr>
            <p:cNvSpPr/>
            <p:nvPr/>
          </p:nvSpPr>
          <p:spPr>
            <a:xfrm>
              <a:off x="7442199" y="2001764"/>
              <a:ext cx="657254" cy="712172"/>
            </a:xfrm>
            <a:custGeom>
              <a:avLst/>
              <a:gdLst>
                <a:gd name="connsiteX0" fmla="*/ 403239 w 657254"/>
                <a:gd name="connsiteY0" fmla="*/ 0 h 712172"/>
                <a:gd name="connsiteX1" fmla="*/ 657254 w 657254"/>
                <a:gd name="connsiteY1" fmla="*/ 356086 h 712172"/>
                <a:gd name="connsiteX2" fmla="*/ 403239 w 657254"/>
                <a:gd name="connsiteY2" fmla="*/ 712172 h 712172"/>
                <a:gd name="connsiteX3" fmla="*/ 169186 w 657254"/>
                <a:gd name="connsiteY3" fmla="*/ 494691 h 712172"/>
                <a:gd name="connsiteX4" fmla="*/ 164346 w 657254"/>
                <a:gd name="connsiteY4" fmla="*/ 472833 h 712172"/>
                <a:gd name="connsiteX5" fmla="*/ 0 w 657254"/>
                <a:gd name="connsiteY5" fmla="*/ 472833 h 712172"/>
                <a:gd name="connsiteX6" fmla="*/ 0 w 657254"/>
                <a:gd name="connsiteY6" fmla="*/ 239335 h 712172"/>
                <a:gd name="connsiteX7" fmla="*/ 164347 w 657254"/>
                <a:gd name="connsiteY7" fmla="*/ 239335 h 712172"/>
                <a:gd name="connsiteX8" fmla="*/ 169186 w 657254"/>
                <a:gd name="connsiteY8" fmla="*/ 217481 h 712172"/>
                <a:gd name="connsiteX9" fmla="*/ 403239 w 657254"/>
                <a:gd name="connsiteY9" fmla="*/ 0 h 712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57254" h="712172">
                  <a:moveTo>
                    <a:pt x="403239" y="0"/>
                  </a:moveTo>
                  <a:cubicBezTo>
                    <a:pt x="543528" y="0"/>
                    <a:pt x="657254" y="159425"/>
                    <a:pt x="657254" y="356086"/>
                  </a:cubicBezTo>
                  <a:cubicBezTo>
                    <a:pt x="657254" y="552747"/>
                    <a:pt x="543528" y="712172"/>
                    <a:pt x="403239" y="712172"/>
                  </a:cubicBezTo>
                  <a:cubicBezTo>
                    <a:pt x="298023" y="712172"/>
                    <a:pt x="207747" y="622496"/>
                    <a:pt x="169186" y="494691"/>
                  </a:cubicBezTo>
                  <a:lnTo>
                    <a:pt x="164346" y="472833"/>
                  </a:lnTo>
                  <a:lnTo>
                    <a:pt x="0" y="472833"/>
                  </a:lnTo>
                  <a:lnTo>
                    <a:pt x="0" y="239335"/>
                  </a:lnTo>
                  <a:lnTo>
                    <a:pt x="164347" y="239335"/>
                  </a:lnTo>
                  <a:lnTo>
                    <a:pt x="169186" y="217481"/>
                  </a:lnTo>
                  <a:cubicBezTo>
                    <a:pt x="207747" y="89677"/>
                    <a:pt x="298023" y="0"/>
                    <a:pt x="403239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t-IT"/>
            </a:p>
          </p:txBody>
        </p:sp>
        <p:sp>
          <p:nvSpPr>
            <p:cNvPr id="81" name="Chord 80">
              <a:extLst>
                <a:ext uri="{FF2B5EF4-FFF2-40B4-BE49-F238E27FC236}">
                  <a16:creationId xmlns:a16="http://schemas.microsoft.com/office/drawing/2014/main" id="{2E7D6C9A-9414-C239-273D-D7D2CBE92B0D}"/>
                </a:ext>
              </a:extLst>
            </p:cNvPr>
            <p:cNvSpPr/>
            <p:nvPr/>
          </p:nvSpPr>
          <p:spPr>
            <a:xfrm>
              <a:off x="7591426" y="2001762"/>
              <a:ext cx="508028" cy="712173"/>
            </a:xfrm>
            <a:prstGeom prst="chord">
              <a:avLst>
                <a:gd name="adj1" fmla="val 16036362"/>
                <a:gd name="adj2" fmla="val 5558508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EEAE4701-BA20-8102-7798-826C1CF39208}"/>
                </a:ext>
              </a:extLst>
            </p:cNvPr>
            <p:cNvSpPr/>
            <p:nvPr/>
          </p:nvSpPr>
          <p:spPr>
            <a:xfrm rot="20323979">
              <a:off x="7934934" y="2117644"/>
              <a:ext cx="45719" cy="1387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E02E58C-1670-6F73-BBF8-ED0A61EB806B}"/>
              </a:ext>
            </a:extLst>
          </p:cNvPr>
          <p:cNvGrpSpPr/>
          <p:nvPr/>
        </p:nvGrpSpPr>
        <p:grpSpPr>
          <a:xfrm rot="8100000">
            <a:off x="11386248" y="454366"/>
            <a:ext cx="657255" cy="712174"/>
            <a:chOff x="7442199" y="2001762"/>
            <a:chExt cx="657255" cy="712174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252A6FD-10E5-FEE7-3F14-17B1E0058402}"/>
                </a:ext>
              </a:extLst>
            </p:cNvPr>
            <p:cNvSpPr/>
            <p:nvPr/>
          </p:nvSpPr>
          <p:spPr>
            <a:xfrm>
              <a:off x="7442199" y="2001764"/>
              <a:ext cx="657254" cy="712172"/>
            </a:xfrm>
            <a:custGeom>
              <a:avLst/>
              <a:gdLst>
                <a:gd name="connsiteX0" fmla="*/ 403239 w 657254"/>
                <a:gd name="connsiteY0" fmla="*/ 0 h 712172"/>
                <a:gd name="connsiteX1" fmla="*/ 657254 w 657254"/>
                <a:gd name="connsiteY1" fmla="*/ 356086 h 712172"/>
                <a:gd name="connsiteX2" fmla="*/ 403239 w 657254"/>
                <a:gd name="connsiteY2" fmla="*/ 712172 h 712172"/>
                <a:gd name="connsiteX3" fmla="*/ 169186 w 657254"/>
                <a:gd name="connsiteY3" fmla="*/ 494691 h 712172"/>
                <a:gd name="connsiteX4" fmla="*/ 164346 w 657254"/>
                <a:gd name="connsiteY4" fmla="*/ 472833 h 712172"/>
                <a:gd name="connsiteX5" fmla="*/ 0 w 657254"/>
                <a:gd name="connsiteY5" fmla="*/ 472833 h 712172"/>
                <a:gd name="connsiteX6" fmla="*/ 0 w 657254"/>
                <a:gd name="connsiteY6" fmla="*/ 239335 h 712172"/>
                <a:gd name="connsiteX7" fmla="*/ 164347 w 657254"/>
                <a:gd name="connsiteY7" fmla="*/ 239335 h 712172"/>
                <a:gd name="connsiteX8" fmla="*/ 169186 w 657254"/>
                <a:gd name="connsiteY8" fmla="*/ 217481 h 712172"/>
                <a:gd name="connsiteX9" fmla="*/ 403239 w 657254"/>
                <a:gd name="connsiteY9" fmla="*/ 0 h 712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57254" h="712172">
                  <a:moveTo>
                    <a:pt x="403239" y="0"/>
                  </a:moveTo>
                  <a:cubicBezTo>
                    <a:pt x="543528" y="0"/>
                    <a:pt x="657254" y="159425"/>
                    <a:pt x="657254" y="356086"/>
                  </a:cubicBezTo>
                  <a:cubicBezTo>
                    <a:pt x="657254" y="552747"/>
                    <a:pt x="543528" y="712172"/>
                    <a:pt x="403239" y="712172"/>
                  </a:cubicBezTo>
                  <a:cubicBezTo>
                    <a:pt x="298023" y="712172"/>
                    <a:pt x="207747" y="622496"/>
                    <a:pt x="169186" y="494691"/>
                  </a:cubicBezTo>
                  <a:lnTo>
                    <a:pt x="164346" y="472833"/>
                  </a:lnTo>
                  <a:lnTo>
                    <a:pt x="0" y="472833"/>
                  </a:lnTo>
                  <a:lnTo>
                    <a:pt x="0" y="239335"/>
                  </a:lnTo>
                  <a:lnTo>
                    <a:pt x="164347" y="239335"/>
                  </a:lnTo>
                  <a:lnTo>
                    <a:pt x="169186" y="217481"/>
                  </a:lnTo>
                  <a:cubicBezTo>
                    <a:pt x="207747" y="89677"/>
                    <a:pt x="298023" y="0"/>
                    <a:pt x="403239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t-IT"/>
            </a:p>
          </p:txBody>
        </p:sp>
        <p:sp>
          <p:nvSpPr>
            <p:cNvPr id="78" name="Chord 77">
              <a:extLst>
                <a:ext uri="{FF2B5EF4-FFF2-40B4-BE49-F238E27FC236}">
                  <a16:creationId xmlns:a16="http://schemas.microsoft.com/office/drawing/2014/main" id="{60FD4B53-BC55-3E12-FF19-57EA16A25BFB}"/>
                </a:ext>
              </a:extLst>
            </p:cNvPr>
            <p:cNvSpPr/>
            <p:nvPr/>
          </p:nvSpPr>
          <p:spPr>
            <a:xfrm>
              <a:off x="7591426" y="2001762"/>
              <a:ext cx="508028" cy="712173"/>
            </a:xfrm>
            <a:prstGeom prst="chord">
              <a:avLst>
                <a:gd name="adj1" fmla="val 16036362"/>
                <a:gd name="adj2" fmla="val 5558508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07BC6539-2166-64F8-344D-6AD1750BD7FD}"/>
                </a:ext>
              </a:extLst>
            </p:cNvPr>
            <p:cNvSpPr/>
            <p:nvPr/>
          </p:nvSpPr>
          <p:spPr>
            <a:xfrm rot="20323979">
              <a:off x="7934934" y="2117644"/>
              <a:ext cx="45719" cy="1387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29D9237-7C01-5BEE-134E-634CFA1C1799}"/>
              </a:ext>
            </a:extLst>
          </p:cNvPr>
          <p:cNvGrpSpPr/>
          <p:nvPr/>
        </p:nvGrpSpPr>
        <p:grpSpPr>
          <a:xfrm rot="10800000">
            <a:off x="11654585" y="1855310"/>
            <a:ext cx="657255" cy="712174"/>
            <a:chOff x="7442199" y="2001762"/>
            <a:chExt cx="657255" cy="712174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ED98F2E-108E-5D5D-9970-DCC702915307}"/>
                </a:ext>
              </a:extLst>
            </p:cNvPr>
            <p:cNvSpPr/>
            <p:nvPr/>
          </p:nvSpPr>
          <p:spPr>
            <a:xfrm>
              <a:off x="7442199" y="2001764"/>
              <a:ext cx="657254" cy="712172"/>
            </a:xfrm>
            <a:custGeom>
              <a:avLst/>
              <a:gdLst>
                <a:gd name="connsiteX0" fmla="*/ 403239 w 657254"/>
                <a:gd name="connsiteY0" fmla="*/ 0 h 712172"/>
                <a:gd name="connsiteX1" fmla="*/ 657254 w 657254"/>
                <a:gd name="connsiteY1" fmla="*/ 356086 h 712172"/>
                <a:gd name="connsiteX2" fmla="*/ 403239 w 657254"/>
                <a:gd name="connsiteY2" fmla="*/ 712172 h 712172"/>
                <a:gd name="connsiteX3" fmla="*/ 169186 w 657254"/>
                <a:gd name="connsiteY3" fmla="*/ 494691 h 712172"/>
                <a:gd name="connsiteX4" fmla="*/ 164346 w 657254"/>
                <a:gd name="connsiteY4" fmla="*/ 472833 h 712172"/>
                <a:gd name="connsiteX5" fmla="*/ 0 w 657254"/>
                <a:gd name="connsiteY5" fmla="*/ 472833 h 712172"/>
                <a:gd name="connsiteX6" fmla="*/ 0 w 657254"/>
                <a:gd name="connsiteY6" fmla="*/ 239335 h 712172"/>
                <a:gd name="connsiteX7" fmla="*/ 164347 w 657254"/>
                <a:gd name="connsiteY7" fmla="*/ 239335 h 712172"/>
                <a:gd name="connsiteX8" fmla="*/ 169186 w 657254"/>
                <a:gd name="connsiteY8" fmla="*/ 217481 h 712172"/>
                <a:gd name="connsiteX9" fmla="*/ 403239 w 657254"/>
                <a:gd name="connsiteY9" fmla="*/ 0 h 712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57254" h="712172">
                  <a:moveTo>
                    <a:pt x="403239" y="0"/>
                  </a:moveTo>
                  <a:cubicBezTo>
                    <a:pt x="543528" y="0"/>
                    <a:pt x="657254" y="159425"/>
                    <a:pt x="657254" y="356086"/>
                  </a:cubicBezTo>
                  <a:cubicBezTo>
                    <a:pt x="657254" y="552747"/>
                    <a:pt x="543528" y="712172"/>
                    <a:pt x="403239" y="712172"/>
                  </a:cubicBezTo>
                  <a:cubicBezTo>
                    <a:pt x="298023" y="712172"/>
                    <a:pt x="207747" y="622496"/>
                    <a:pt x="169186" y="494691"/>
                  </a:cubicBezTo>
                  <a:lnTo>
                    <a:pt x="164346" y="472833"/>
                  </a:lnTo>
                  <a:lnTo>
                    <a:pt x="0" y="472833"/>
                  </a:lnTo>
                  <a:lnTo>
                    <a:pt x="0" y="239335"/>
                  </a:lnTo>
                  <a:lnTo>
                    <a:pt x="164347" y="239335"/>
                  </a:lnTo>
                  <a:lnTo>
                    <a:pt x="169186" y="217481"/>
                  </a:lnTo>
                  <a:cubicBezTo>
                    <a:pt x="207747" y="89677"/>
                    <a:pt x="298023" y="0"/>
                    <a:pt x="403239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t-IT"/>
            </a:p>
          </p:txBody>
        </p:sp>
        <p:sp>
          <p:nvSpPr>
            <p:cNvPr id="75" name="Chord 74">
              <a:extLst>
                <a:ext uri="{FF2B5EF4-FFF2-40B4-BE49-F238E27FC236}">
                  <a16:creationId xmlns:a16="http://schemas.microsoft.com/office/drawing/2014/main" id="{97F4123E-2040-4696-4BE8-73AAB5EA31CA}"/>
                </a:ext>
              </a:extLst>
            </p:cNvPr>
            <p:cNvSpPr/>
            <p:nvPr/>
          </p:nvSpPr>
          <p:spPr>
            <a:xfrm>
              <a:off x="7591426" y="2001762"/>
              <a:ext cx="508028" cy="712173"/>
            </a:xfrm>
            <a:prstGeom prst="chord">
              <a:avLst>
                <a:gd name="adj1" fmla="val 16036362"/>
                <a:gd name="adj2" fmla="val 5558508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B9FE1F10-57E3-403B-46A3-D3A7DF2840EB}"/>
                </a:ext>
              </a:extLst>
            </p:cNvPr>
            <p:cNvSpPr/>
            <p:nvPr/>
          </p:nvSpPr>
          <p:spPr>
            <a:xfrm rot="20323979">
              <a:off x="7934934" y="2117644"/>
              <a:ext cx="45719" cy="1387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C265347-3427-4BAE-2E2B-0FA81E5C459C}"/>
              </a:ext>
            </a:extLst>
          </p:cNvPr>
          <p:cNvGrpSpPr/>
          <p:nvPr/>
        </p:nvGrpSpPr>
        <p:grpSpPr>
          <a:xfrm rot="13500000">
            <a:off x="11088845" y="3333267"/>
            <a:ext cx="657255" cy="712174"/>
            <a:chOff x="7442199" y="2001762"/>
            <a:chExt cx="657255" cy="712174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1832D32-DAA6-59B0-AD90-9738D83CD1A3}"/>
                </a:ext>
              </a:extLst>
            </p:cNvPr>
            <p:cNvSpPr/>
            <p:nvPr/>
          </p:nvSpPr>
          <p:spPr>
            <a:xfrm>
              <a:off x="7442199" y="2001764"/>
              <a:ext cx="657254" cy="712172"/>
            </a:xfrm>
            <a:custGeom>
              <a:avLst/>
              <a:gdLst>
                <a:gd name="connsiteX0" fmla="*/ 403239 w 657254"/>
                <a:gd name="connsiteY0" fmla="*/ 0 h 712172"/>
                <a:gd name="connsiteX1" fmla="*/ 657254 w 657254"/>
                <a:gd name="connsiteY1" fmla="*/ 356086 h 712172"/>
                <a:gd name="connsiteX2" fmla="*/ 403239 w 657254"/>
                <a:gd name="connsiteY2" fmla="*/ 712172 h 712172"/>
                <a:gd name="connsiteX3" fmla="*/ 169186 w 657254"/>
                <a:gd name="connsiteY3" fmla="*/ 494691 h 712172"/>
                <a:gd name="connsiteX4" fmla="*/ 164346 w 657254"/>
                <a:gd name="connsiteY4" fmla="*/ 472833 h 712172"/>
                <a:gd name="connsiteX5" fmla="*/ 0 w 657254"/>
                <a:gd name="connsiteY5" fmla="*/ 472833 h 712172"/>
                <a:gd name="connsiteX6" fmla="*/ 0 w 657254"/>
                <a:gd name="connsiteY6" fmla="*/ 239335 h 712172"/>
                <a:gd name="connsiteX7" fmla="*/ 164347 w 657254"/>
                <a:gd name="connsiteY7" fmla="*/ 239335 h 712172"/>
                <a:gd name="connsiteX8" fmla="*/ 169186 w 657254"/>
                <a:gd name="connsiteY8" fmla="*/ 217481 h 712172"/>
                <a:gd name="connsiteX9" fmla="*/ 403239 w 657254"/>
                <a:gd name="connsiteY9" fmla="*/ 0 h 712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57254" h="712172">
                  <a:moveTo>
                    <a:pt x="403239" y="0"/>
                  </a:moveTo>
                  <a:cubicBezTo>
                    <a:pt x="543528" y="0"/>
                    <a:pt x="657254" y="159425"/>
                    <a:pt x="657254" y="356086"/>
                  </a:cubicBezTo>
                  <a:cubicBezTo>
                    <a:pt x="657254" y="552747"/>
                    <a:pt x="543528" y="712172"/>
                    <a:pt x="403239" y="712172"/>
                  </a:cubicBezTo>
                  <a:cubicBezTo>
                    <a:pt x="298023" y="712172"/>
                    <a:pt x="207747" y="622496"/>
                    <a:pt x="169186" y="494691"/>
                  </a:cubicBezTo>
                  <a:lnTo>
                    <a:pt x="164346" y="472833"/>
                  </a:lnTo>
                  <a:lnTo>
                    <a:pt x="0" y="472833"/>
                  </a:lnTo>
                  <a:lnTo>
                    <a:pt x="0" y="239335"/>
                  </a:lnTo>
                  <a:lnTo>
                    <a:pt x="164347" y="239335"/>
                  </a:lnTo>
                  <a:lnTo>
                    <a:pt x="169186" y="217481"/>
                  </a:lnTo>
                  <a:cubicBezTo>
                    <a:pt x="207747" y="89677"/>
                    <a:pt x="298023" y="0"/>
                    <a:pt x="403239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t-IT"/>
            </a:p>
          </p:txBody>
        </p:sp>
        <p:sp>
          <p:nvSpPr>
            <p:cNvPr id="72" name="Chord 71">
              <a:extLst>
                <a:ext uri="{FF2B5EF4-FFF2-40B4-BE49-F238E27FC236}">
                  <a16:creationId xmlns:a16="http://schemas.microsoft.com/office/drawing/2014/main" id="{346318BD-4403-2E39-7EF5-E1EA72D0E81F}"/>
                </a:ext>
              </a:extLst>
            </p:cNvPr>
            <p:cNvSpPr/>
            <p:nvPr/>
          </p:nvSpPr>
          <p:spPr>
            <a:xfrm>
              <a:off x="7591426" y="2001762"/>
              <a:ext cx="508028" cy="712173"/>
            </a:xfrm>
            <a:prstGeom prst="chord">
              <a:avLst>
                <a:gd name="adj1" fmla="val 16036362"/>
                <a:gd name="adj2" fmla="val 5558508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F5C9B6B7-F5CA-3BF9-6681-1903EC22FAA3}"/>
                </a:ext>
              </a:extLst>
            </p:cNvPr>
            <p:cNvSpPr/>
            <p:nvPr/>
          </p:nvSpPr>
          <p:spPr>
            <a:xfrm rot="20323979">
              <a:off x="7934934" y="2117644"/>
              <a:ext cx="45719" cy="1387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FDB108F-CCA9-D9EE-376E-3CF9A878FD02}"/>
              </a:ext>
            </a:extLst>
          </p:cNvPr>
          <p:cNvGrpSpPr/>
          <p:nvPr/>
        </p:nvGrpSpPr>
        <p:grpSpPr>
          <a:xfrm rot="16200000">
            <a:off x="9667196" y="3995623"/>
            <a:ext cx="657255" cy="712174"/>
            <a:chOff x="7442199" y="2001762"/>
            <a:chExt cx="657255" cy="712174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B681D859-4640-FBD6-8B59-EDABAF4B157F}"/>
                </a:ext>
              </a:extLst>
            </p:cNvPr>
            <p:cNvSpPr/>
            <p:nvPr/>
          </p:nvSpPr>
          <p:spPr>
            <a:xfrm>
              <a:off x="7442199" y="2001764"/>
              <a:ext cx="657254" cy="712172"/>
            </a:xfrm>
            <a:custGeom>
              <a:avLst/>
              <a:gdLst>
                <a:gd name="connsiteX0" fmla="*/ 403239 w 657254"/>
                <a:gd name="connsiteY0" fmla="*/ 0 h 712172"/>
                <a:gd name="connsiteX1" fmla="*/ 657254 w 657254"/>
                <a:gd name="connsiteY1" fmla="*/ 356086 h 712172"/>
                <a:gd name="connsiteX2" fmla="*/ 403239 w 657254"/>
                <a:gd name="connsiteY2" fmla="*/ 712172 h 712172"/>
                <a:gd name="connsiteX3" fmla="*/ 169186 w 657254"/>
                <a:gd name="connsiteY3" fmla="*/ 494691 h 712172"/>
                <a:gd name="connsiteX4" fmla="*/ 164346 w 657254"/>
                <a:gd name="connsiteY4" fmla="*/ 472833 h 712172"/>
                <a:gd name="connsiteX5" fmla="*/ 0 w 657254"/>
                <a:gd name="connsiteY5" fmla="*/ 472833 h 712172"/>
                <a:gd name="connsiteX6" fmla="*/ 0 w 657254"/>
                <a:gd name="connsiteY6" fmla="*/ 239335 h 712172"/>
                <a:gd name="connsiteX7" fmla="*/ 164347 w 657254"/>
                <a:gd name="connsiteY7" fmla="*/ 239335 h 712172"/>
                <a:gd name="connsiteX8" fmla="*/ 169186 w 657254"/>
                <a:gd name="connsiteY8" fmla="*/ 217481 h 712172"/>
                <a:gd name="connsiteX9" fmla="*/ 403239 w 657254"/>
                <a:gd name="connsiteY9" fmla="*/ 0 h 712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57254" h="712172">
                  <a:moveTo>
                    <a:pt x="403239" y="0"/>
                  </a:moveTo>
                  <a:cubicBezTo>
                    <a:pt x="543528" y="0"/>
                    <a:pt x="657254" y="159425"/>
                    <a:pt x="657254" y="356086"/>
                  </a:cubicBezTo>
                  <a:cubicBezTo>
                    <a:pt x="657254" y="552747"/>
                    <a:pt x="543528" y="712172"/>
                    <a:pt x="403239" y="712172"/>
                  </a:cubicBezTo>
                  <a:cubicBezTo>
                    <a:pt x="298023" y="712172"/>
                    <a:pt x="207747" y="622496"/>
                    <a:pt x="169186" y="494691"/>
                  </a:cubicBezTo>
                  <a:lnTo>
                    <a:pt x="164346" y="472833"/>
                  </a:lnTo>
                  <a:lnTo>
                    <a:pt x="0" y="472833"/>
                  </a:lnTo>
                  <a:lnTo>
                    <a:pt x="0" y="239335"/>
                  </a:lnTo>
                  <a:lnTo>
                    <a:pt x="164347" y="239335"/>
                  </a:lnTo>
                  <a:lnTo>
                    <a:pt x="169186" y="217481"/>
                  </a:lnTo>
                  <a:cubicBezTo>
                    <a:pt x="207747" y="89677"/>
                    <a:pt x="298023" y="0"/>
                    <a:pt x="403239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t-IT"/>
            </a:p>
          </p:txBody>
        </p:sp>
        <p:sp>
          <p:nvSpPr>
            <p:cNvPr id="69" name="Chord 68">
              <a:extLst>
                <a:ext uri="{FF2B5EF4-FFF2-40B4-BE49-F238E27FC236}">
                  <a16:creationId xmlns:a16="http://schemas.microsoft.com/office/drawing/2014/main" id="{D1AE74A2-889F-0036-0CAF-D6A40F397CF9}"/>
                </a:ext>
              </a:extLst>
            </p:cNvPr>
            <p:cNvSpPr/>
            <p:nvPr/>
          </p:nvSpPr>
          <p:spPr>
            <a:xfrm>
              <a:off x="7591426" y="2001762"/>
              <a:ext cx="508028" cy="712173"/>
            </a:xfrm>
            <a:prstGeom prst="chord">
              <a:avLst>
                <a:gd name="adj1" fmla="val 16036362"/>
                <a:gd name="adj2" fmla="val 5558508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92B494D3-B910-871B-5F04-783E3C27EB1A}"/>
                </a:ext>
              </a:extLst>
            </p:cNvPr>
            <p:cNvSpPr/>
            <p:nvPr/>
          </p:nvSpPr>
          <p:spPr>
            <a:xfrm rot="20323979">
              <a:off x="7934934" y="2117644"/>
              <a:ext cx="45719" cy="1387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D2D396F-9531-3035-0C14-A5E322A40016}"/>
              </a:ext>
            </a:extLst>
          </p:cNvPr>
          <p:cNvGrpSpPr/>
          <p:nvPr/>
        </p:nvGrpSpPr>
        <p:grpSpPr>
          <a:xfrm>
            <a:off x="9073438" y="939234"/>
            <a:ext cx="1849454" cy="1174095"/>
            <a:chOff x="14468910" y="-664247"/>
            <a:chExt cx="1849454" cy="1174095"/>
          </a:xfrm>
        </p:grpSpPr>
        <p:sp>
          <p:nvSpPr>
            <p:cNvPr id="27" name="Trapezoid 26">
              <a:extLst>
                <a:ext uri="{FF2B5EF4-FFF2-40B4-BE49-F238E27FC236}">
                  <a16:creationId xmlns:a16="http://schemas.microsoft.com/office/drawing/2014/main" id="{0B0DA405-C2A7-B2D6-8F25-7E6E773542B6}"/>
                </a:ext>
              </a:extLst>
            </p:cNvPr>
            <p:cNvSpPr/>
            <p:nvPr/>
          </p:nvSpPr>
          <p:spPr>
            <a:xfrm rot="14400000">
              <a:off x="15060732" y="-986272"/>
              <a:ext cx="935607" cy="1579657"/>
            </a:xfrm>
            <a:prstGeom prst="trapezoid">
              <a:avLst>
                <a:gd name="adj" fmla="val 49464"/>
              </a:avLst>
            </a:prstGeom>
            <a:gradFill>
              <a:gsLst>
                <a:gs pos="87000">
                  <a:schemeClr val="accent5">
                    <a:lumMod val="75000"/>
                    <a:alpha val="0"/>
                  </a:schemeClr>
                </a:gs>
                <a:gs pos="25000">
                  <a:schemeClr val="accent5">
                    <a:lumMod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A6406BD-085E-AF45-1648-06BE6D0067EC}"/>
                </a:ext>
              </a:extLst>
            </p:cNvPr>
            <p:cNvSpPr/>
            <p:nvPr/>
          </p:nvSpPr>
          <p:spPr>
            <a:xfrm>
              <a:off x="15131221" y="-136323"/>
              <a:ext cx="92521" cy="9252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384EAC2-8B05-BD05-3274-767C89ED62D3}"/>
                </a:ext>
              </a:extLst>
            </p:cNvPr>
            <p:cNvSpPr/>
            <p:nvPr/>
          </p:nvSpPr>
          <p:spPr>
            <a:xfrm>
              <a:off x="15101232" y="-21240"/>
              <a:ext cx="92521" cy="9252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41F4232-E116-8882-8261-089092D7A6DC}"/>
                </a:ext>
              </a:extLst>
            </p:cNvPr>
            <p:cNvSpPr/>
            <p:nvPr/>
          </p:nvSpPr>
          <p:spPr>
            <a:xfrm>
              <a:off x="15008711" y="-158885"/>
              <a:ext cx="92521" cy="9252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3741224-DF96-EBC1-6CEE-F9F1277F6D90}"/>
                </a:ext>
              </a:extLst>
            </p:cNvPr>
            <p:cNvSpPr/>
            <p:nvPr/>
          </p:nvSpPr>
          <p:spPr>
            <a:xfrm>
              <a:off x="14854935" y="-193864"/>
              <a:ext cx="92521" cy="9252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8055A6C-4112-D316-32A3-BD2E2141882F}"/>
                </a:ext>
              </a:extLst>
            </p:cNvPr>
            <p:cNvSpPr/>
            <p:nvPr/>
          </p:nvSpPr>
          <p:spPr>
            <a:xfrm>
              <a:off x="14713269" y="-136325"/>
              <a:ext cx="92521" cy="9252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37BEAC4-4A60-2E9C-A72D-FA5EF92C3600}"/>
                </a:ext>
              </a:extLst>
            </p:cNvPr>
            <p:cNvSpPr/>
            <p:nvPr/>
          </p:nvSpPr>
          <p:spPr>
            <a:xfrm>
              <a:off x="14560263" y="-21240"/>
              <a:ext cx="92521" cy="9252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B2C358A-A7A9-B1E6-3644-3602BA9E3F9B}"/>
                </a:ext>
              </a:extLst>
            </p:cNvPr>
            <p:cNvSpPr/>
            <p:nvPr/>
          </p:nvSpPr>
          <p:spPr>
            <a:xfrm>
              <a:off x="14468910" y="71281"/>
              <a:ext cx="92521" cy="9252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C701BB4-1C54-BD1F-66ED-0D12BC082EAE}"/>
                </a:ext>
              </a:extLst>
            </p:cNvPr>
            <p:cNvSpPr/>
            <p:nvPr/>
          </p:nvSpPr>
          <p:spPr>
            <a:xfrm>
              <a:off x="14543991" y="210061"/>
              <a:ext cx="92521" cy="9252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6E0F9EE-8652-91B0-77C0-9161CB89D7E0}"/>
                </a:ext>
              </a:extLst>
            </p:cNvPr>
            <p:cNvSpPr/>
            <p:nvPr/>
          </p:nvSpPr>
          <p:spPr>
            <a:xfrm>
              <a:off x="14560263" y="347708"/>
              <a:ext cx="92521" cy="9252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D72DFAD-1711-1F0C-F042-7F01864514BD}"/>
                </a:ext>
              </a:extLst>
            </p:cNvPr>
            <p:cNvSpPr/>
            <p:nvPr/>
          </p:nvSpPr>
          <p:spPr>
            <a:xfrm>
              <a:off x="14701750" y="371068"/>
              <a:ext cx="92521" cy="9252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E5B28F5-5982-B959-03B9-F77CB493641E}"/>
                </a:ext>
              </a:extLst>
            </p:cNvPr>
            <p:cNvSpPr/>
            <p:nvPr/>
          </p:nvSpPr>
          <p:spPr>
            <a:xfrm>
              <a:off x="14984720" y="371068"/>
              <a:ext cx="92521" cy="9252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A32DD32-CF83-1A82-E23F-6E3E0EFC4E03}"/>
                </a:ext>
              </a:extLst>
            </p:cNvPr>
            <p:cNvSpPr/>
            <p:nvPr/>
          </p:nvSpPr>
          <p:spPr>
            <a:xfrm>
              <a:off x="14835708" y="417327"/>
              <a:ext cx="92521" cy="9252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2742AD8-D55D-D7AE-33E2-656FA9E2E754}"/>
                </a:ext>
              </a:extLst>
            </p:cNvPr>
            <p:cNvSpPr/>
            <p:nvPr/>
          </p:nvSpPr>
          <p:spPr>
            <a:xfrm>
              <a:off x="15066107" y="232625"/>
              <a:ext cx="92521" cy="9252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DD02729-1406-95D7-DA34-4525FFB0F3A8}"/>
                </a:ext>
              </a:extLst>
            </p:cNvPr>
            <p:cNvSpPr/>
            <p:nvPr/>
          </p:nvSpPr>
          <p:spPr>
            <a:xfrm>
              <a:off x="15177481" y="117541"/>
              <a:ext cx="92521" cy="9252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ADEC0FF-1355-BDAB-ECA0-AC2FED49E532}"/>
                </a:ext>
              </a:extLst>
            </p:cNvPr>
            <p:cNvSpPr/>
            <p:nvPr/>
          </p:nvSpPr>
          <p:spPr>
            <a:xfrm>
              <a:off x="15161334" y="277750"/>
              <a:ext cx="92521" cy="9252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2162A22-397E-19F1-8054-586A40F2A5E2}"/>
                </a:ext>
              </a:extLst>
            </p:cNvPr>
            <p:cNvSpPr/>
            <p:nvPr/>
          </p:nvSpPr>
          <p:spPr>
            <a:xfrm>
              <a:off x="14480908" y="255188"/>
              <a:ext cx="92521" cy="9252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1" name="Explosion: 8 Points 30">
            <a:extLst>
              <a:ext uri="{FF2B5EF4-FFF2-40B4-BE49-F238E27FC236}">
                <a16:creationId xmlns:a16="http://schemas.microsoft.com/office/drawing/2014/main" id="{8CF4DB28-EA62-F6EC-224E-BDAC85DB7E95}"/>
              </a:ext>
            </a:extLst>
          </p:cNvPr>
          <p:cNvSpPr/>
          <p:nvPr/>
        </p:nvSpPr>
        <p:spPr>
          <a:xfrm>
            <a:off x="9216461" y="1471473"/>
            <a:ext cx="578270" cy="578268"/>
          </a:xfrm>
          <a:prstGeom prst="irregularSeal1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9CF3E66-D19B-7551-B74A-B3419840F354}"/>
              </a:ext>
            </a:extLst>
          </p:cNvPr>
          <p:cNvGrpSpPr/>
          <p:nvPr/>
        </p:nvGrpSpPr>
        <p:grpSpPr>
          <a:xfrm>
            <a:off x="7496175" y="3791858"/>
            <a:ext cx="4638268" cy="3066142"/>
            <a:chOff x="5867214" y="2870668"/>
            <a:chExt cx="4065373" cy="268742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DC25435-7841-5092-4C8D-1C24CB66E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594" b="41538"/>
            <a:stretch>
              <a:fillRect/>
            </a:stretch>
          </p:blipFill>
          <p:spPr>
            <a:xfrm>
              <a:off x="5867214" y="2870668"/>
              <a:ext cx="4065372" cy="222764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07559DB-6013-B547-C570-FCA5EBA5A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7807" t="86885"/>
            <a:stretch>
              <a:fillRect/>
            </a:stretch>
          </p:blipFill>
          <p:spPr>
            <a:xfrm>
              <a:off x="6316495" y="5058384"/>
              <a:ext cx="3616092" cy="4997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96965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EAA30-EF1A-BBBA-29B0-DB4D5B931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1" y="228600"/>
            <a:ext cx="7659703" cy="904875"/>
          </a:xfrm>
        </p:spPr>
        <p:txBody>
          <a:bodyPr>
            <a:normAutofit/>
          </a:bodyPr>
          <a:lstStyle/>
          <a:p>
            <a:r>
              <a:rPr lang="en-US" dirty="0"/>
              <a:t>Detection channels in JUNO</a:t>
            </a:r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0F03B9F6-3D55-BA46-D8B6-CAB85B94D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72172" y="1260909"/>
            <a:ext cx="7372951" cy="5529714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0C60DD3-7801-51D8-C48D-B81B14792BCF}"/>
              </a:ext>
            </a:extLst>
          </p:cNvPr>
          <p:cNvSpPr txBox="1"/>
          <p:nvPr/>
        </p:nvSpPr>
        <p:spPr>
          <a:xfrm rot="21250602">
            <a:off x="9550055" y="1527746"/>
            <a:ext cx="1967518" cy="382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CC on proton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F872734-21A5-EC34-D8E4-4C6E827029ED}"/>
              </a:ext>
            </a:extLst>
          </p:cNvPr>
          <p:cNvSpPr txBox="1"/>
          <p:nvPr/>
        </p:nvSpPr>
        <p:spPr>
          <a:xfrm rot="21203362">
            <a:off x="9568939" y="2021140"/>
            <a:ext cx="1967518" cy="382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NC on proton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F0CFE1E-4A4E-2454-9FAD-B049A8F60271}"/>
              </a:ext>
            </a:extLst>
          </p:cNvPr>
          <p:cNvSpPr txBox="1"/>
          <p:nvPr/>
        </p:nvSpPr>
        <p:spPr>
          <a:xfrm rot="21232575">
            <a:off x="9583115" y="2572823"/>
            <a:ext cx="1967518" cy="382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CC on Carbon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B0BFF22-3834-6B55-ED47-44E26C5DE666}"/>
              </a:ext>
            </a:extLst>
          </p:cNvPr>
          <p:cNvSpPr txBox="1"/>
          <p:nvPr/>
        </p:nvSpPr>
        <p:spPr>
          <a:xfrm rot="21407459">
            <a:off x="9560535" y="3343799"/>
            <a:ext cx="1976221" cy="382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NC on electron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48187B7-C2A1-B2A2-EEED-9C74868F1E6C}"/>
              </a:ext>
            </a:extLst>
          </p:cNvPr>
          <p:cNvGrpSpPr/>
          <p:nvPr/>
        </p:nvGrpSpPr>
        <p:grpSpPr>
          <a:xfrm>
            <a:off x="587371" y="4262050"/>
            <a:ext cx="2826732" cy="2099290"/>
            <a:chOff x="587371" y="4262050"/>
            <a:chExt cx="2826732" cy="209929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53DA750-A03D-29D2-04A2-DF978B2EA502}"/>
                </a:ext>
              </a:extLst>
            </p:cNvPr>
            <p:cNvGrpSpPr/>
            <p:nvPr/>
          </p:nvGrpSpPr>
          <p:grpSpPr>
            <a:xfrm>
              <a:off x="1047750" y="4262050"/>
              <a:ext cx="2366353" cy="2099290"/>
              <a:chOff x="1047750" y="4262050"/>
              <a:chExt cx="2366353" cy="209929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A51B30FC-7124-73A8-4B79-547F412E617F}"/>
                      </a:ext>
                    </a:extLst>
                  </p:cNvPr>
                  <p:cNvSpPr txBox="1"/>
                  <p:nvPr/>
                </p:nvSpPr>
                <p:spPr>
                  <a:xfrm>
                    <a:off x="1047750" y="4262050"/>
                    <a:ext cx="1849289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𝜈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sub>
                          </m:s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→</m:t>
                          </m:r>
                          <m:sSup>
                            <m:sSup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</m:sup>
                          </m:s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oMath>
                      </m:oMathPara>
                    </a14:m>
                    <a:endPara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A51B30FC-7124-73A8-4B79-547F412E617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47750" y="4262050"/>
                    <a:ext cx="1849289" cy="30777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650" r="-990" b="-235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F543F215-5E05-C7B5-1CE4-D3200FB6D943}"/>
                      </a:ext>
                    </a:extLst>
                  </p:cNvPr>
                  <p:cNvSpPr txBox="1"/>
                  <p:nvPr/>
                </p:nvSpPr>
                <p:spPr>
                  <a:xfrm>
                    <a:off x="1047750" y="4695036"/>
                    <a:ext cx="1594026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𝜈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→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𝜈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oMath>
                      </m:oMathPara>
                    </a14:m>
                    <a:endPara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F543F215-5E05-C7B5-1CE4-D3200FB6D94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47750" y="4695036"/>
                    <a:ext cx="1594026" cy="30777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916" r="-3448" b="-235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F2EA10A5-D01B-849A-4DFB-DD40AE8ACF89}"/>
                      </a:ext>
                    </a:extLst>
                  </p:cNvPr>
                  <p:cNvSpPr txBox="1"/>
                  <p:nvPr/>
                </p:nvSpPr>
                <p:spPr>
                  <a:xfrm>
                    <a:off x="1047750" y="5128022"/>
                    <a:ext cx="1566967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𝜈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→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𝜈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oMath>
                      </m:oMathPara>
                    </a14:m>
                    <a:endPara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F2EA10A5-D01B-849A-4DFB-DD40AE8ACF8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47750" y="5128022"/>
                    <a:ext cx="1566967" cy="30777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946" r="-1556" b="-588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040556BA-F612-6D53-7871-6E3AB0B18211}"/>
                      </a:ext>
                    </a:extLst>
                  </p:cNvPr>
                  <p:cNvSpPr txBox="1"/>
                  <p:nvPr/>
                </p:nvSpPr>
                <p:spPr>
                  <a:xfrm>
                    <a:off x="1047750" y="6022208"/>
                    <a:ext cx="2347694" cy="3391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𝜈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sub>
                          </m:s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Pre>
                            <m:sPre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PrePr>
                            <m:sub/>
                            <m: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12</m:t>
                              </m:r>
                            </m:sup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e>
                          </m:sPr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→</m:t>
                          </m:r>
                          <m:sSup>
                            <m:sSup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</m:sup>
                          </m:s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Pre>
                            <m:sPre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PrePr>
                            <m:sub/>
                            <m:sup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12</m:t>
                              </m:r>
                            </m:sup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e>
                          </m:sPre>
                        </m:oMath>
                      </m:oMathPara>
                    </a14:m>
                    <a:endPara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040556BA-F612-6D53-7871-6E3AB0B1821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47750" y="6022208"/>
                    <a:ext cx="2347694" cy="3391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1299" r="-1818" b="-89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0C9F70E6-B188-DAD3-DD26-C8E1E470D57C}"/>
                      </a:ext>
                    </a:extLst>
                  </p:cNvPr>
                  <p:cNvSpPr txBox="1"/>
                  <p:nvPr/>
                </p:nvSpPr>
                <p:spPr>
                  <a:xfrm>
                    <a:off x="1047750" y="5561008"/>
                    <a:ext cx="2366353" cy="3391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𝜈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sub>
                          </m:s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Pre>
                            <m:sPre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PrePr>
                            <m:sub/>
                            <m: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12</m:t>
                              </m:r>
                            </m:sup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e>
                          </m:sPr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→</m:t>
                          </m:r>
                          <m:sSup>
                            <m:sSup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</m:sup>
                          </m:s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Pre>
                            <m:sPre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PrePr>
                            <m:sub/>
                            <m:sup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12</m:t>
                              </m:r>
                            </m:sup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e>
                          </m:sPre>
                        </m:oMath>
                      </m:oMathPara>
                    </a14:m>
                    <a:endPara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0C9F70E6-B188-DAD3-DD26-C8E1E470D57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47750" y="5561008"/>
                    <a:ext cx="2366353" cy="3391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289" r="-1804" b="-89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F30C5589-7570-7664-A2DD-83C5439477D8}"/>
                </a:ext>
              </a:extLst>
            </p:cNvPr>
            <p:cNvGrpSpPr/>
            <p:nvPr/>
          </p:nvGrpSpPr>
          <p:grpSpPr>
            <a:xfrm>
              <a:off x="587371" y="4410175"/>
              <a:ext cx="306919" cy="1790745"/>
              <a:chOff x="587371" y="4400550"/>
              <a:chExt cx="306919" cy="1790745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3D337FA7-1975-B621-4435-F8E892CE0D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7371" y="4400550"/>
                <a:ext cx="30691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217FDF7-6B69-9F09-44A1-D299FDDAEF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7371" y="4848236"/>
                <a:ext cx="306919" cy="0"/>
              </a:xfrm>
              <a:prstGeom prst="line">
                <a:avLst/>
              </a:prstGeom>
              <a:ln w="38100">
                <a:solidFill>
                  <a:srgbClr val="BC141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669B5DC9-062A-E396-A9AD-6D3F5BAF79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7371" y="5295922"/>
                <a:ext cx="306919" cy="0"/>
              </a:xfrm>
              <a:prstGeom prst="line">
                <a:avLst/>
              </a:prstGeom>
              <a:ln w="38100">
                <a:solidFill>
                  <a:srgbClr val="0B55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7D2001BB-5221-82C3-F958-376CE21F6F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7371" y="5743608"/>
                <a:ext cx="306919" cy="0"/>
              </a:xfrm>
              <a:prstGeom prst="line">
                <a:avLst/>
              </a:prstGeom>
              <a:ln w="38100">
                <a:solidFill>
                  <a:srgbClr val="55A86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115F3798-E095-B6BC-B657-719893D34E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7371" y="6191295"/>
                <a:ext cx="306919" cy="0"/>
              </a:xfrm>
              <a:prstGeom prst="line">
                <a:avLst/>
              </a:prstGeom>
              <a:ln w="38100">
                <a:solidFill>
                  <a:srgbClr val="FFA5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Slide Number Placeholder 3">
            <a:extLst>
              <a:ext uri="{FF2B5EF4-FFF2-40B4-BE49-F238E27FC236}">
                <a16:creationId xmlns:a16="http://schemas.microsoft.com/office/drawing/2014/main" id="{4083C382-63CD-8812-9041-7D2BBDB7A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B122E-75DF-495C-87F3-AE07E065F4B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388B3B0-52FD-9A5A-6665-A68E1636860A}"/>
              </a:ext>
            </a:extLst>
          </p:cNvPr>
          <p:cNvSpPr txBox="1"/>
          <p:nvPr/>
        </p:nvSpPr>
        <p:spPr>
          <a:xfrm>
            <a:off x="587371" y="1472581"/>
            <a:ext cx="246977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Liquid scintillator: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Linear alkylbenzenes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88%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12%</a:t>
            </a:r>
          </a:p>
        </p:txBody>
      </p:sp>
      <p:pic>
        <p:nvPicPr>
          <p:cNvPr id="58" name="Graphic 57">
            <a:extLst>
              <a:ext uri="{FF2B5EF4-FFF2-40B4-BE49-F238E27FC236}">
                <a16:creationId xmlns:a16="http://schemas.microsoft.com/office/drawing/2014/main" id="{2A25C157-4A76-172C-A0C3-57D762100E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02393" y="2370061"/>
            <a:ext cx="1915988" cy="13745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D80D73-22C5-A79C-B083-9D02A31AF536}"/>
              </a:ext>
            </a:extLst>
          </p:cNvPr>
          <p:cNvSpPr txBox="1"/>
          <p:nvPr/>
        </p:nvSpPr>
        <p:spPr>
          <a:xfrm>
            <a:off x="8248134" y="1091703"/>
            <a:ext cx="32837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NC recoil threshold: 200 keV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5460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1B0E4C-811D-0B7D-62C4-E071F1335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" y="1643040"/>
            <a:ext cx="11163300" cy="49244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BEAA30-EF1A-BBBA-29B0-DB4D5B931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1" y="209550"/>
            <a:ext cx="5421844" cy="904875"/>
          </a:xfrm>
        </p:spPr>
        <p:txBody>
          <a:bodyPr>
            <a:normAutofit/>
          </a:bodyPr>
          <a:lstStyle/>
          <a:p>
            <a:r>
              <a:rPr lang="en-US" dirty="0"/>
              <a:t>Photomultiplier Tubes</a:t>
            </a:r>
          </a:p>
        </p:txBody>
      </p:sp>
      <p:sp>
        <p:nvSpPr>
          <p:cNvPr id="60" name="Slide Number Placeholder 3">
            <a:extLst>
              <a:ext uri="{FF2B5EF4-FFF2-40B4-BE49-F238E27FC236}">
                <a16:creationId xmlns:a16="http://schemas.microsoft.com/office/drawing/2014/main" id="{4083C382-63CD-8812-9041-7D2BBDB7A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B122E-75DF-495C-87F3-AE07E065F4B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2E5015-C01E-4809-0EA1-A72D194ED29A}"/>
              </a:ext>
            </a:extLst>
          </p:cNvPr>
          <p:cNvSpPr/>
          <p:nvPr/>
        </p:nvSpPr>
        <p:spPr>
          <a:xfrm>
            <a:off x="7363326" y="5630779"/>
            <a:ext cx="4485373" cy="936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9955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EAA30-EF1A-BBBA-29B0-DB4D5B931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1" y="228600"/>
            <a:ext cx="9803344" cy="904875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Aptos" panose="020B0004020202020204" pitchFamily="34" charset="0"/>
              </a:rPr>
              <a:t>Dual calorimetry system</a:t>
            </a:r>
          </a:p>
        </p:txBody>
      </p:sp>
      <p:sp>
        <p:nvSpPr>
          <p:cNvPr id="60" name="Slide Number Placeholder 3">
            <a:extLst>
              <a:ext uri="{FF2B5EF4-FFF2-40B4-BE49-F238E27FC236}">
                <a16:creationId xmlns:a16="http://schemas.microsoft.com/office/drawing/2014/main" id="{4083C382-63CD-8812-9041-7D2BBDB7A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B122E-75DF-495C-87F3-AE07E065F4B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BE8662D-021F-92B6-B46B-99C108C50482}"/>
                  </a:ext>
                </a:extLst>
              </p:cNvPr>
              <p:cNvSpPr txBox="1"/>
              <p:nvPr/>
            </p:nvSpPr>
            <p:spPr>
              <a:xfrm>
                <a:off x="588431" y="1363312"/>
                <a:ext cx="6230909" cy="4555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JUNO employs the dual calorimetry system to correct for electronics non-linearity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Sources of non-linear response: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Non-uniformity (NU)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Liquid scintillator non-linearity (LSNL)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Charge non-linearity (QNL) of L-PMTs</a:t>
                </a:r>
                <a:b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</a:b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Simulations with extreme channel-level </a:t>
                </a:r>
                <a:b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</a:b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non-linearity of 50% over 100 PE show that </a:t>
                </a:r>
                <a:b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</a:b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L-PMT response (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𝑅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) non-linearity can be </a:t>
                </a:r>
                <a:b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</a:b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corrected using S-PMT as calibration reference: 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BE8662D-021F-92B6-B46B-99C108C504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431" y="1363312"/>
                <a:ext cx="6230909" cy="4555093"/>
              </a:xfrm>
              <a:prstGeom prst="rect">
                <a:avLst/>
              </a:prstGeom>
              <a:blipFill>
                <a:blip r:embed="rId3"/>
                <a:stretch>
                  <a:fillRect l="-1076" t="-8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0CB590AB-8E9B-A0DD-770A-9F568483C900}"/>
              </a:ext>
            </a:extLst>
          </p:cNvPr>
          <p:cNvGrpSpPr/>
          <p:nvPr/>
        </p:nvGrpSpPr>
        <p:grpSpPr>
          <a:xfrm>
            <a:off x="1182243" y="5297684"/>
            <a:ext cx="8966301" cy="1230337"/>
            <a:chOff x="11611358" y="12880739"/>
            <a:chExt cx="8966301" cy="123033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46709F52-D778-2BC0-23C2-042D5D54022A}"/>
                    </a:ext>
                  </a:extLst>
                </p:cNvPr>
                <p:cNvSpPr txBox="1"/>
                <p:nvPr/>
              </p:nvSpPr>
              <p:spPr>
                <a:xfrm>
                  <a:off x="11611358" y="12880739"/>
                  <a:ext cx="5782672" cy="48641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GB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𝑅</m:t>
                            </m:r>
                          </m:e>
                          <m:sup>
                            <m:r>
                              <a:rPr kumimoji="0" lang="en-GB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𝐿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𝑃𝑀𝑇</m:t>
                            </m:r>
                          </m:sup>
                        </m:sSup>
                        <m:r>
                          <a:rPr kumimoji="0" lang="en-GB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sSub>
                          <m:sSubPr>
                            <m:ctrlPr>
                              <a:rPr kumimoji="0" lang="en-GB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GB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𝑅</m:t>
                            </m:r>
                          </m:e>
                          <m:sub>
                            <m:r>
                              <a:rPr kumimoji="0" lang="en-GB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𝐿𝑆𝑁𝐿</m:t>
                            </m:r>
                          </m:sub>
                        </m:sSub>
                        <m:r>
                          <a:rPr kumimoji="0" lang="en-GB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∙</m:t>
                        </m:r>
                        <m:sSubSup>
                          <m:sSubSupPr>
                            <m:ctrlPr>
                              <a:rPr kumimoji="0" lang="en-GB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GB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𝑅</m:t>
                            </m:r>
                          </m:e>
                          <m:sub>
                            <m:r>
                              <a:rPr kumimoji="0" lang="en-GB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𝑁𝑈</m:t>
                            </m:r>
                          </m:sub>
                          <m:sup>
                            <m:r>
                              <a:rPr kumimoji="0" lang="en-GB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𝐿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𝑃𝑀𝑇</m:t>
                            </m:r>
                          </m:sup>
                        </m:sSubSup>
                        <m:r>
                          <a:rPr kumimoji="0" lang="en-GB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∙</m:t>
                        </m:r>
                        <m:sSubSup>
                          <m:sSubSupPr>
                            <m:ctrlPr>
                              <a:rPr kumimoji="0" lang="en-GB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GB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𝑅</m:t>
                            </m:r>
                          </m:e>
                          <m:sub>
                            <m:r>
                              <a:rPr kumimoji="0" lang="en-GB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𝑄𝑁𝐿</m:t>
                            </m:r>
                          </m:sub>
                          <m:sup>
                            <m:r>
                              <a:rPr kumimoji="0" lang="en-GB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𝐿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𝑃𝑀𝑇</m:t>
                            </m:r>
                          </m:sup>
                        </m:sSubSup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46709F52-D778-2BC0-23C2-042D5D5402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11358" y="12880739"/>
                  <a:ext cx="5782672" cy="48641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60B6EA1D-9366-B943-C3AB-1097FF0B8735}"/>
                    </a:ext>
                  </a:extLst>
                </p:cNvPr>
                <p:cNvSpPr txBox="1"/>
                <p:nvPr/>
              </p:nvSpPr>
              <p:spPr>
                <a:xfrm>
                  <a:off x="11621704" y="13619403"/>
                  <a:ext cx="5610230" cy="49167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GB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𝑅</m:t>
                            </m:r>
                          </m:e>
                          <m:sup>
                            <m:r>
                              <a:rPr kumimoji="0" lang="en-GB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𝑆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𝑃𝑀𝑇</m:t>
                            </m:r>
                          </m:sup>
                        </m:sSup>
                        <m:r>
                          <a:rPr kumimoji="0" lang="en-GB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sSub>
                          <m:sSubPr>
                            <m:ctrlPr>
                              <a:rPr kumimoji="0" lang="en-GB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GB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𝑅</m:t>
                            </m:r>
                          </m:e>
                          <m:sub>
                            <m:r>
                              <a:rPr kumimoji="0" lang="en-GB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𝐿𝑆𝑁𝐿</m:t>
                            </m:r>
                          </m:sub>
                        </m:sSub>
                        <m:r>
                          <a:rPr kumimoji="0" lang="en-GB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∙</m:t>
                        </m:r>
                        <m:sSubSup>
                          <m:sSubSupPr>
                            <m:ctrlPr>
                              <a:rPr kumimoji="0" lang="en-GB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GB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𝑅</m:t>
                            </m:r>
                          </m:e>
                          <m:sub>
                            <m:r>
                              <a:rPr kumimoji="0" lang="en-GB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𝑁𝑈</m:t>
                            </m:r>
                          </m:sub>
                          <m:sup>
                            <m:r>
                              <a:rPr kumimoji="0" lang="en-GB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𝑆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𝑃𝑀𝑇</m:t>
                            </m:r>
                          </m:sup>
                        </m:sSubSup>
                        <m:r>
                          <a:rPr kumimoji="0" lang="en-GB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∙</m:t>
                        </m:r>
                        <m:sSubSup>
                          <m:sSubSupPr>
                            <m:ctrlPr>
                              <a:rPr kumimoji="0" lang="en-GB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GB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𝑅</m:t>
                            </m:r>
                          </m:e>
                          <m:sub>
                            <m:r>
                              <a:rPr kumimoji="0" lang="en-GB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𝑄𝑁𝐿</m:t>
                            </m:r>
                          </m:sub>
                          <m:sup>
                            <m:r>
                              <a:rPr kumimoji="0" lang="en-GB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𝑆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𝑃𝑀𝑇</m:t>
                            </m:r>
                          </m:sup>
                        </m:sSubSup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60B6EA1D-9366-B943-C3AB-1097FF0B87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21704" y="13619403"/>
                  <a:ext cx="5610230" cy="49167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E4EB0E3-76C0-F648-0B6F-9F78EE655F4D}"/>
                    </a:ext>
                  </a:extLst>
                </p:cNvPr>
                <p:cNvSpPr txBox="1"/>
                <p:nvPr/>
              </p:nvSpPr>
              <p:spPr>
                <a:xfrm>
                  <a:off x="17507844" y="12889177"/>
                  <a:ext cx="3069815" cy="11401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GB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𝑅</m:t>
                                </m:r>
                              </m:e>
                              <m:sup>
                                <m:r>
                                  <a:rPr kumimoji="0" lang="en-GB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𝐿</m:t>
                                </m:r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𝑃𝑀𝑇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GB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𝑅</m:t>
                                </m:r>
                              </m:e>
                              <m:sup>
                                <m:r>
                                  <a:rPr kumimoji="0" lang="en-GB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𝑆</m:t>
                                </m:r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𝑃𝑀𝑇</m:t>
                                </m:r>
                              </m:sup>
                            </m:sSup>
                          </m:den>
                        </m:f>
                        <m:r>
                          <a:rPr kumimoji="0" lang="en-GB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f>
                          <m:fPr>
                            <m:ctrlPr>
                              <a:rPr kumimoji="0" lang="en-GB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kumimoji="0" lang="en-GB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SupPr>
                              <m:e>
                                <m:r>
                                  <a:rPr kumimoji="0" lang="en-GB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kumimoji="0" lang="en-GB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𝑄𝑁𝐿</m:t>
                                </m:r>
                              </m:sub>
                              <m:sup>
                                <m:r>
                                  <a:rPr kumimoji="0" lang="en-GB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𝐿</m:t>
                                </m:r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−</m:t>
                                </m:r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𝑃𝑀𝑇</m:t>
                                </m:r>
                              </m:sup>
                            </m:sSubSup>
                          </m:num>
                          <m:den>
                            <m:sSubSup>
                              <m:sSubSupPr>
                                <m:ctrlPr>
                                  <a:rPr kumimoji="0" lang="en-GB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SupPr>
                              <m:e>
                                <m:r>
                                  <a:rPr kumimoji="0" lang="en-GB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kumimoji="0" lang="en-GB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𝑄𝑁𝐿</m:t>
                                </m:r>
                              </m:sub>
                              <m:sup>
                                <m:r>
                                  <a:rPr kumimoji="0" lang="en-GB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𝑆</m:t>
                                </m:r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−</m:t>
                                </m:r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𝑃𝑀𝑇</m:t>
                                </m:r>
                              </m:sup>
                            </m:sSubSup>
                          </m:den>
                        </m:f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E4EB0E3-76C0-F648-0B6F-9F78EE655F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07844" y="12889177"/>
                  <a:ext cx="3069815" cy="114012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6ADBC627-43C6-0C92-EF13-C4F583C77AF0}"/>
              </a:ext>
            </a:extLst>
          </p:cNvPr>
          <p:cNvSpPr/>
          <p:nvPr/>
        </p:nvSpPr>
        <p:spPr>
          <a:xfrm>
            <a:off x="2750148" y="5237007"/>
            <a:ext cx="2360457" cy="1419731"/>
          </a:xfrm>
          <a:prstGeom prst="roundRect">
            <a:avLst>
              <a:gd name="adj" fmla="val 7853"/>
            </a:avLst>
          </a:prstGeom>
          <a:noFill/>
          <a:ln w="38100">
            <a:solidFill>
              <a:srgbClr val="14397D">
                <a:alpha val="60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54BEDD34-A29C-630C-E885-B5AB9BE03003}"/>
              </a:ext>
            </a:extLst>
          </p:cNvPr>
          <p:cNvSpPr/>
          <p:nvPr/>
        </p:nvSpPr>
        <p:spPr>
          <a:xfrm>
            <a:off x="5303645" y="5235019"/>
            <a:ext cx="1273429" cy="1419731"/>
          </a:xfrm>
          <a:prstGeom prst="roundRect">
            <a:avLst>
              <a:gd name="adj" fmla="val 7853"/>
            </a:avLst>
          </a:prstGeom>
          <a:noFill/>
          <a:ln w="38100">
            <a:solidFill>
              <a:srgbClr val="77B5D9">
                <a:alpha val="60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96AE41C-EC56-5BBE-0CD7-FC4B3E35F784}"/>
              </a:ext>
            </a:extLst>
          </p:cNvPr>
          <p:cNvCxnSpPr>
            <a:cxnSpLocks/>
            <a:endCxn id="50" idx="1"/>
          </p:cNvCxnSpPr>
          <p:nvPr/>
        </p:nvCxnSpPr>
        <p:spPr>
          <a:xfrm>
            <a:off x="6565712" y="5876182"/>
            <a:ext cx="513017" cy="0"/>
          </a:xfrm>
          <a:prstGeom prst="straightConnector1">
            <a:avLst/>
          </a:prstGeom>
          <a:noFill/>
          <a:ln w="28575">
            <a:solidFill>
              <a:srgbClr val="77B5D9">
                <a:alpha val="60000"/>
              </a:srgb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9B414BA-D0F9-66EA-F298-C1DEDBCCD227}"/>
              </a:ext>
            </a:extLst>
          </p:cNvPr>
          <p:cNvGrpSpPr/>
          <p:nvPr/>
        </p:nvGrpSpPr>
        <p:grpSpPr>
          <a:xfrm>
            <a:off x="6696103" y="805458"/>
            <a:ext cx="4900010" cy="4209617"/>
            <a:chOff x="16786605" y="9486520"/>
            <a:chExt cx="3984582" cy="3423170"/>
          </a:xfrm>
        </p:grpSpPr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553D3F50-F666-F132-5AC7-59AFFC714B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10409" t="7846" r="8913" b="6651"/>
            <a:stretch/>
          </p:blipFill>
          <p:spPr>
            <a:xfrm>
              <a:off x="17475294" y="10041524"/>
              <a:ext cx="3295893" cy="237179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448D30C-377E-19C3-2202-DDF6BF21EDAB}"/>
                </a:ext>
              </a:extLst>
            </p:cNvPr>
            <p:cNvSpPr txBox="1"/>
            <p:nvPr/>
          </p:nvSpPr>
          <p:spPr>
            <a:xfrm>
              <a:off x="17567626" y="12459498"/>
              <a:ext cx="3182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True electron energy [MeV]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EBBA842-4B38-959B-5AA0-AC66B538EBA6}"/>
                </a:ext>
              </a:extLst>
            </p:cNvPr>
            <p:cNvSpPr txBox="1"/>
            <p:nvPr/>
          </p:nvSpPr>
          <p:spPr>
            <a:xfrm rot="16200000">
              <a:off x="15259686" y="11013439"/>
              <a:ext cx="34231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Instrumental non-linearity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3DB1F26-0320-1B14-386F-1DCBFEFD35D0}"/>
                </a:ext>
              </a:extLst>
            </p:cNvPr>
            <p:cNvSpPr txBox="1"/>
            <p:nvPr/>
          </p:nvSpPr>
          <p:spPr>
            <a:xfrm>
              <a:off x="17347529" y="12292630"/>
              <a:ext cx="4960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CC449A3-ECE1-C917-548B-3F5BBAB66668}"/>
                </a:ext>
              </a:extLst>
            </p:cNvPr>
            <p:cNvSpPr txBox="1"/>
            <p:nvPr/>
          </p:nvSpPr>
          <p:spPr>
            <a:xfrm>
              <a:off x="18020489" y="12292630"/>
              <a:ext cx="4714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E2B54B2-85F0-7ABF-2BDF-EF830F588200}"/>
                </a:ext>
              </a:extLst>
            </p:cNvPr>
            <p:cNvSpPr txBox="1"/>
            <p:nvPr/>
          </p:nvSpPr>
          <p:spPr>
            <a:xfrm>
              <a:off x="18732160" y="12286706"/>
              <a:ext cx="4714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191DA41-33F9-41F6-7740-60089E66AE32}"/>
                </a:ext>
              </a:extLst>
            </p:cNvPr>
            <p:cNvSpPr txBox="1"/>
            <p:nvPr/>
          </p:nvSpPr>
          <p:spPr>
            <a:xfrm>
              <a:off x="19431838" y="12291988"/>
              <a:ext cx="5108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AF5CD14-002C-64D8-EFFF-5100398F0548}"/>
                </a:ext>
              </a:extLst>
            </p:cNvPr>
            <p:cNvSpPr txBox="1"/>
            <p:nvPr/>
          </p:nvSpPr>
          <p:spPr>
            <a:xfrm>
              <a:off x="20152342" y="12286064"/>
              <a:ext cx="4960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F6542DC-2226-85B7-1CE4-FD1A09D10FDF}"/>
                </a:ext>
              </a:extLst>
            </p:cNvPr>
            <p:cNvSpPr txBox="1"/>
            <p:nvPr/>
          </p:nvSpPr>
          <p:spPr>
            <a:xfrm>
              <a:off x="16998472" y="10564385"/>
              <a:ext cx="5771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1.00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645EADC-6D0B-273C-786C-BD6AD399FCB0}"/>
                </a:ext>
              </a:extLst>
            </p:cNvPr>
            <p:cNvSpPr txBox="1"/>
            <p:nvPr/>
          </p:nvSpPr>
          <p:spPr>
            <a:xfrm>
              <a:off x="16990437" y="11188340"/>
              <a:ext cx="5771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0.99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4B90F40-C2C8-4B5A-59A3-A8C41111F2A6}"/>
                </a:ext>
              </a:extLst>
            </p:cNvPr>
            <p:cNvSpPr txBox="1"/>
            <p:nvPr/>
          </p:nvSpPr>
          <p:spPr>
            <a:xfrm>
              <a:off x="16978996" y="11803116"/>
              <a:ext cx="5771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0.98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34C55CE-7FB6-F9A8-61AB-1AA609390D3F}"/>
                </a:ext>
              </a:extLst>
            </p:cNvPr>
            <p:cNvSpPr txBox="1"/>
            <p:nvPr/>
          </p:nvSpPr>
          <p:spPr>
            <a:xfrm>
              <a:off x="16998472" y="9928955"/>
              <a:ext cx="5897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1.01</a:t>
              </a:r>
            </a:p>
          </p:txBody>
        </p:sp>
      </p:grp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8AB2B6FC-9A1D-96D4-6B7B-2D47754469BB}"/>
              </a:ext>
            </a:extLst>
          </p:cNvPr>
          <p:cNvCxnSpPr>
            <a:cxnSpLocks/>
          </p:cNvCxnSpPr>
          <p:nvPr/>
        </p:nvCxnSpPr>
        <p:spPr>
          <a:xfrm flipV="1">
            <a:off x="8163188" y="4672882"/>
            <a:ext cx="0" cy="606415"/>
          </a:xfrm>
          <a:prstGeom prst="straightConnector1">
            <a:avLst/>
          </a:prstGeom>
          <a:noFill/>
          <a:ln w="28575">
            <a:solidFill>
              <a:srgbClr val="77B5D9">
                <a:alpha val="60000"/>
              </a:srgb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1760629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EAA30-EF1A-BBBA-29B0-DB4D5B931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1" y="228600"/>
            <a:ext cx="9803344" cy="904875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Aptos" panose="020B0004020202020204" pitchFamily="34" charset="0"/>
              </a:rPr>
              <a:t>Other non-linearities</a:t>
            </a:r>
          </a:p>
        </p:txBody>
      </p:sp>
      <p:sp>
        <p:nvSpPr>
          <p:cNvPr id="60" name="Slide Number Placeholder 3">
            <a:extLst>
              <a:ext uri="{FF2B5EF4-FFF2-40B4-BE49-F238E27FC236}">
                <a16:creationId xmlns:a16="http://schemas.microsoft.com/office/drawing/2014/main" id="{4083C382-63CD-8812-9041-7D2BBDB7A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B122E-75DF-495C-87F3-AE07E065F4B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DD2FB3C-2898-F1E2-B9A5-91452BB3E19E}"/>
              </a:ext>
            </a:extLst>
          </p:cNvPr>
          <p:cNvGrpSpPr/>
          <p:nvPr/>
        </p:nvGrpSpPr>
        <p:grpSpPr>
          <a:xfrm>
            <a:off x="294299" y="1564522"/>
            <a:ext cx="11897701" cy="4821749"/>
            <a:chOff x="7463601" y="21186157"/>
            <a:chExt cx="13457195" cy="545376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3074263-0701-423D-4137-D35B2ADB7FBD}"/>
                </a:ext>
              </a:extLst>
            </p:cNvPr>
            <p:cNvSpPr txBox="1"/>
            <p:nvPr/>
          </p:nvSpPr>
          <p:spPr>
            <a:xfrm>
              <a:off x="7556846" y="21186157"/>
              <a:ext cx="6520223" cy="13924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Detector non-uniformity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The detector response to the same charge deposition depends on the position at which the event occurs and needs to be properly characterized.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E534460-EEF2-871C-807B-B8DC6C183B7D}"/>
                </a:ext>
              </a:extLst>
            </p:cNvPr>
            <p:cNvSpPr txBox="1"/>
            <p:nvPr/>
          </p:nvSpPr>
          <p:spPr>
            <a:xfrm>
              <a:off x="14126644" y="21186157"/>
              <a:ext cx="6794152" cy="13924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Liquid scintillator non-linearity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Light emission has an intrinsic non-linearity because of: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Birks’ quenching effect in scintillation photon yield;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Velocity-dependent Cherenkov emission.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C8D36B6-2082-BB96-D209-A8A618FB935E}"/>
                </a:ext>
              </a:extLst>
            </p:cNvPr>
            <p:cNvGrpSpPr/>
            <p:nvPr/>
          </p:nvGrpSpPr>
          <p:grpSpPr>
            <a:xfrm>
              <a:off x="14377238" y="22909553"/>
              <a:ext cx="5544163" cy="3730365"/>
              <a:chOff x="14377238" y="22982513"/>
              <a:chExt cx="5544163" cy="3730365"/>
            </a:xfrm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8A2BD4DE-38E7-8EB6-5EE8-3708F1AC78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6707" t="4271" r="7338" b="37603"/>
              <a:stretch/>
            </p:blipFill>
            <p:spPr>
              <a:xfrm>
                <a:off x="15009993" y="22982513"/>
                <a:ext cx="4911408" cy="3221703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AA1D596-E8AC-E133-06E8-23037FB159F0}"/>
                  </a:ext>
                </a:extLst>
              </p:cNvPr>
              <p:cNvSpPr txBox="1"/>
              <p:nvPr/>
            </p:nvSpPr>
            <p:spPr>
              <a:xfrm rot="16200000">
                <a:off x="13034916" y="24368695"/>
                <a:ext cx="3032763" cy="3481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Non-linearity (visible/true)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AA9C883-03B5-E014-D10A-862BEADFF88F}"/>
                  </a:ext>
                </a:extLst>
              </p:cNvPr>
              <p:cNvSpPr txBox="1"/>
              <p:nvPr/>
            </p:nvSpPr>
            <p:spPr>
              <a:xfrm>
                <a:off x="14676336" y="24310088"/>
                <a:ext cx="545791" cy="313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0.98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1E840A2-12FB-4385-FDF1-B749803BADB9}"/>
                  </a:ext>
                </a:extLst>
              </p:cNvPr>
              <p:cNvSpPr txBox="1"/>
              <p:nvPr/>
            </p:nvSpPr>
            <p:spPr>
              <a:xfrm>
                <a:off x="14676336" y="23111303"/>
                <a:ext cx="545791" cy="313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1.04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588492-5122-8D2F-C644-63C4096ADEE1}"/>
                  </a:ext>
                </a:extLst>
              </p:cNvPr>
              <p:cNvSpPr txBox="1"/>
              <p:nvPr/>
            </p:nvSpPr>
            <p:spPr>
              <a:xfrm>
                <a:off x="14656379" y="23909136"/>
                <a:ext cx="565748" cy="313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1.00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2239D4E-9B5C-5007-0551-8FA27E26488D}"/>
                  </a:ext>
                </a:extLst>
              </p:cNvPr>
              <p:cNvSpPr txBox="1"/>
              <p:nvPr/>
            </p:nvSpPr>
            <p:spPr>
              <a:xfrm>
                <a:off x="16085267" y="26364759"/>
                <a:ext cx="3182082" cy="3481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True gamma energy [MeV]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32131F5-9FA9-97CC-B7E9-EC65FC86A30A}"/>
                  </a:ext>
                </a:extLst>
              </p:cNvPr>
              <p:cNvSpPr txBox="1"/>
              <p:nvPr/>
            </p:nvSpPr>
            <p:spPr>
              <a:xfrm>
                <a:off x="15632918" y="26081382"/>
                <a:ext cx="496078" cy="313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1A9671E-F122-F732-E825-9965B5713B55}"/>
                  </a:ext>
                </a:extLst>
              </p:cNvPr>
              <p:cNvSpPr txBox="1"/>
              <p:nvPr/>
            </p:nvSpPr>
            <p:spPr>
              <a:xfrm>
                <a:off x="16335021" y="26081382"/>
                <a:ext cx="471443" cy="313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3F1BF24-EE86-1F5A-4C30-B815C3C7E0E6}"/>
                  </a:ext>
                </a:extLst>
              </p:cNvPr>
              <p:cNvSpPr txBox="1"/>
              <p:nvPr/>
            </p:nvSpPr>
            <p:spPr>
              <a:xfrm>
                <a:off x="17011132" y="26075458"/>
                <a:ext cx="471443" cy="313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3AFC0F5-AC51-9A4C-A8A4-7B9373B4ED48}"/>
                  </a:ext>
                </a:extLst>
              </p:cNvPr>
              <p:cNvSpPr txBox="1"/>
              <p:nvPr/>
            </p:nvSpPr>
            <p:spPr>
              <a:xfrm>
                <a:off x="17680330" y="26080740"/>
                <a:ext cx="510826" cy="313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4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6B74002-9C90-E4B4-C32A-F0A7914B47D6}"/>
                  </a:ext>
                </a:extLst>
              </p:cNvPr>
              <p:cNvSpPr txBox="1"/>
              <p:nvPr/>
            </p:nvSpPr>
            <p:spPr>
              <a:xfrm>
                <a:off x="18365273" y="26074816"/>
                <a:ext cx="496078" cy="313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28CA4CD-2E8B-A554-0C4E-BCB46B1D871E}"/>
                  </a:ext>
                </a:extLst>
              </p:cNvPr>
              <p:cNvSpPr txBox="1"/>
              <p:nvPr/>
            </p:nvSpPr>
            <p:spPr>
              <a:xfrm>
                <a:off x="19058570" y="26081382"/>
                <a:ext cx="471443" cy="313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6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14C2274-DECF-19E6-5784-350205AC8178}"/>
                  </a:ext>
                </a:extLst>
              </p:cNvPr>
              <p:cNvSpPr txBox="1"/>
              <p:nvPr/>
            </p:nvSpPr>
            <p:spPr>
              <a:xfrm>
                <a:off x="14953503" y="26079980"/>
                <a:ext cx="496078" cy="313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5122C7-8752-469F-3150-9536702D678D}"/>
                  </a:ext>
                </a:extLst>
              </p:cNvPr>
              <p:cNvSpPr txBox="1"/>
              <p:nvPr/>
            </p:nvSpPr>
            <p:spPr>
              <a:xfrm>
                <a:off x="14676336" y="24703416"/>
                <a:ext cx="545791" cy="313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0.96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3EF7D38-6E62-6C65-FA71-94546FD4D822}"/>
                  </a:ext>
                </a:extLst>
              </p:cNvPr>
              <p:cNvSpPr txBox="1"/>
              <p:nvPr/>
            </p:nvSpPr>
            <p:spPr>
              <a:xfrm>
                <a:off x="14676243" y="25506370"/>
                <a:ext cx="545791" cy="313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0.92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46F03FE-3CF4-68BD-9E78-E73F878F4D5A}"/>
                  </a:ext>
                </a:extLst>
              </p:cNvPr>
              <p:cNvSpPr txBox="1"/>
              <p:nvPr/>
            </p:nvSpPr>
            <p:spPr>
              <a:xfrm>
                <a:off x="14656287" y="25105419"/>
                <a:ext cx="565748" cy="313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0.94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BBAAEE3-46CD-1811-1FDB-96BEEDF620F7}"/>
                  </a:ext>
                </a:extLst>
              </p:cNvPr>
              <p:cNvSpPr txBox="1"/>
              <p:nvPr/>
            </p:nvSpPr>
            <p:spPr>
              <a:xfrm>
                <a:off x="14676243" y="25899699"/>
                <a:ext cx="545791" cy="313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0.90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F2E70BC-1A41-239F-699D-A2EF3113770A}"/>
                  </a:ext>
                </a:extLst>
              </p:cNvPr>
              <p:cNvSpPr txBox="1"/>
              <p:nvPr/>
            </p:nvSpPr>
            <p:spPr>
              <a:xfrm>
                <a:off x="14666264" y="23503940"/>
                <a:ext cx="555770" cy="313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1.02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F0E5A07-BBC8-CEE2-7234-4E05FFB46F40}"/>
                </a:ext>
              </a:extLst>
            </p:cNvPr>
            <p:cNvGrpSpPr/>
            <p:nvPr/>
          </p:nvGrpSpPr>
          <p:grpSpPr>
            <a:xfrm>
              <a:off x="7463601" y="22900933"/>
              <a:ext cx="5387937" cy="3738225"/>
              <a:chOff x="7463601" y="22973893"/>
              <a:chExt cx="5387937" cy="3738225"/>
            </a:xfrm>
          </p:grpSpPr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id="{79FDC382-F8CD-B502-C633-271CDAA7F5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7889" t="7808" r="8338" b="7430"/>
              <a:stretch/>
            </p:blipFill>
            <p:spPr>
              <a:xfrm>
                <a:off x="8200334" y="22973893"/>
                <a:ext cx="4642107" cy="3189219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498227C-D5D6-CF7B-86C4-21E36EE25DC8}"/>
                  </a:ext>
                </a:extLst>
              </p:cNvPr>
              <p:cNvSpPr txBox="1"/>
              <p:nvPr/>
            </p:nvSpPr>
            <p:spPr>
              <a:xfrm rot="16200000">
                <a:off x="6043051" y="24492905"/>
                <a:ext cx="3189220" cy="3481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Light Yield [PE/MeV]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0BCED38-17F4-B567-3215-3C9739FDFB7E}"/>
                  </a:ext>
                </a:extLst>
              </p:cNvPr>
              <p:cNvSpPr txBox="1"/>
              <p:nvPr/>
            </p:nvSpPr>
            <p:spPr>
              <a:xfrm>
                <a:off x="7717790" y="25226178"/>
                <a:ext cx="631342" cy="313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1300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4A0C570-58B9-2596-1093-AD32437FA411}"/>
                  </a:ext>
                </a:extLst>
              </p:cNvPr>
              <p:cNvSpPr txBox="1"/>
              <p:nvPr/>
            </p:nvSpPr>
            <p:spPr>
              <a:xfrm>
                <a:off x="7711546" y="23218707"/>
                <a:ext cx="637586" cy="313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1600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61481DB-94B5-0093-A740-BCF37DFD9C88}"/>
                  </a:ext>
                </a:extLst>
              </p:cNvPr>
              <p:cNvSpPr txBox="1"/>
              <p:nvPr/>
            </p:nvSpPr>
            <p:spPr>
              <a:xfrm>
                <a:off x="7699171" y="24550781"/>
                <a:ext cx="649961" cy="313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1400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91E1182-992F-1A81-9790-3FA690CF92F0}"/>
                  </a:ext>
                </a:extLst>
              </p:cNvPr>
              <p:cNvSpPr txBox="1"/>
              <p:nvPr/>
            </p:nvSpPr>
            <p:spPr>
              <a:xfrm>
                <a:off x="8796245" y="26363999"/>
                <a:ext cx="3182082" cy="3481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Radius [m]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2C0DA44-68E3-329D-4366-8D870BC53E3E}"/>
                  </a:ext>
                </a:extLst>
              </p:cNvPr>
              <p:cNvSpPr txBox="1"/>
              <p:nvPr/>
            </p:nvSpPr>
            <p:spPr>
              <a:xfrm>
                <a:off x="8072785" y="26080622"/>
                <a:ext cx="496078" cy="313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43FAA4D-DC75-754D-97F7-8E3A97175578}"/>
                  </a:ext>
                </a:extLst>
              </p:cNvPr>
              <p:cNvSpPr txBox="1"/>
              <p:nvPr/>
            </p:nvSpPr>
            <p:spPr>
              <a:xfrm>
                <a:off x="8552705" y="26080622"/>
                <a:ext cx="471443" cy="313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E3422EF-EC0E-922E-3418-979CB4B78426}"/>
                  </a:ext>
                </a:extLst>
              </p:cNvPr>
              <p:cNvSpPr txBox="1"/>
              <p:nvPr/>
            </p:nvSpPr>
            <p:spPr>
              <a:xfrm>
                <a:off x="9013035" y="26079980"/>
                <a:ext cx="510826" cy="313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4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6E3DAF0-2108-E54C-44AC-C4D094D2FA63}"/>
                  </a:ext>
                </a:extLst>
              </p:cNvPr>
              <p:cNvSpPr txBox="1"/>
              <p:nvPr/>
            </p:nvSpPr>
            <p:spPr>
              <a:xfrm>
                <a:off x="9506510" y="26080622"/>
                <a:ext cx="471443" cy="313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6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736559F-DCF8-E531-1C17-E8F5C7356636}"/>
                  </a:ext>
                </a:extLst>
              </p:cNvPr>
              <p:cNvSpPr txBox="1"/>
              <p:nvPr/>
            </p:nvSpPr>
            <p:spPr>
              <a:xfrm>
                <a:off x="9964724" y="26079980"/>
                <a:ext cx="510826" cy="313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8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24A9A23-6409-8DA8-23FA-CB94ED1B4998}"/>
                  </a:ext>
                </a:extLst>
              </p:cNvPr>
              <p:cNvSpPr txBox="1"/>
              <p:nvPr/>
            </p:nvSpPr>
            <p:spPr>
              <a:xfrm>
                <a:off x="7711545" y="25891829"/>
                <a:ext cx="631342" cy="313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1200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0AF547C-8C9C-2F17-B1AF-791B6DCAE0BC}"/>
                  </a:ext>
                </a:extLst>
              </p:cNvPr>
              <p:cNvSpPr txBox="1"/>
              <p:nvPr/>
            </p:nvSpPr>
            <p:spPr>
              <a:xfrm>
                <a:off x="10448773" y="26074783"/>
                <a:ext cx="496078" cy="313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10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1CF37DB-0E22-F873-14E9-9B3D489D4B56}"/>
                  </a:ext>
                </a:extLst>
              </p:cNvPr>
              <p:cNvSpPr txBox="1"/>
              <p:nvPr/>
            </p:nvSpPr>
            <p:spPr>
              <a:xfrm>
                <a:off x="10928693" y="26074783"/>
                <a:ext cx="471443" cy="313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12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9EDC933-9F8D-40CD-FBCD-0F586BD71376}"/>
                  </a:ext>
                </a:extLst>
              </p:cNvPr>
              <p:cNvSpPr txBox="1"/>
              <p:nvPr/>
            </p:nvSpPr>
            <p:spPr>
              <a:xfrm>
                <a:off x="11389023" y="26074141"/>
                <a:ext cx="510826" cy="313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14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2B870D4-80A3-2F78-6592-2FC731537C0D}"/>
                  </a:ext>
                </a:extLst>
              </p:cNvPr>
              <p:cNvSpPr txBox="1"/>
              <p:nvPr/>
            </p:nvSpPr>
            <p:spPr>
              <a:xfrm>
                <a:off x="11882498" y="26074783"/>
                <a:ext cx="471443" cy="313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16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461AFE2-400E-8E04-0CD4-C8C5F57BC943}"/>
                  </a:ext>
                </a:extLst>
              </p:cNvPr>
              <p:cNvSpPr txBox="1"/>
              <p:nvPr/>
            </p:nvSpPr>
            <p:spPr>
              <a:xfrm>
                <a:off x="12340712" y="26074141"/>
                <a:ext cx="510826" cy="313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18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BB12FB0-23E9-E57C-75D9-1AA5F2E90E4B}"/>
                  </a:ext>
                </a:extLst>
              </p:cNvPr>
              <p:cNvSpPr txBox="1"/>
              <p:nvPr/>
            </p:nvSpPr>
            <p:spPr>
              <a:xfrm>
                <a:off x="7715964" y="23889390"/>
                <a:ext cx="649961" cy="313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1500</a:t>
                </a:r>
              </a:p>
            </p:txBody>
          </p:sp>
        </p:grp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422E1414-C1D0-1271-2DBF-94F68FA83CF2}"/>
                </a:ext>
              </a:extLst>
            </p:cNvPr>
            <p:cNvCxnSpPr>
              <a:cxnSpLocks/>
            </p:cNvCxnSpPr>
            <p:nvPr/>
          </p:nvCxnSpPr>
          <p:spPr>
            <a:xfrm>
              <a:off x="8410006" y="25093018"/>
              <a:ext cx="386239" cy="340392"/>
            </a:xfrm>
            <a:prstGeom prst="straightConnector1">
              <a:avLst/>
            </a:prstGeom>
            <a:noFill/>
            <a:ln w="28575">
              <a:solidFill>
                <a:srgbClr val="14397D">
                  <a:alpha val="60000"/>
                </a:srgbClr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C880F4A-FABB-9466-5DB9-578EA10A95FA}"/>
                </a:ext>
              </a:extLst>
            </p:cNvPr>
            <p:cNvSpPr txBox="1"/>
            <p:nvPr/>
          </p:nvSpPr>
          <p:spPr>
            <a:xfrm>
              <a:off x="8805691" y="25306109"/>
              <a:ext cx="3412256" cy="5918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Light yield @ center 1345 MeV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  <a:sym typeface="Wingdings" panose="05000000000000000000" pitchFamily="2" charset="2"/>
                </a:rPr>
                <a:t> 1665 MeV (new resolution model)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94180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0">
            <a:extLst>
              <a:ext uri="{FF2B5EF4-FFF2-40B4-BE49-F238E27FC236}">
                <a16:creationId xmlns:a16="http://schemas.microsoft.com/office/drawing/2014/main" id="{585E6AD1-8319-8D74-1302-33904A5C1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372" y="3686852"/>
            <a:ext cx="1944854" cy="3171148"/>
          </a:xfrm>
          <a:prstGeom prst="rect">
            <a:avLst/>
          </a:prstGeom>
        </p:spPr>
      </p:pic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70D9CFD6-4646-7D50-6235-AFCFC6AE2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4225" y="228600"/>
            <a:ext cx="4556377" cy="647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BEAA30-EF1A-BBBA-29B0-DB4D5B931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1" y="228600"/>
            <a:ext cx="7536394" cy="904875"/>
          </a:xfrm>
        </p:spPr>
        <p:txBody>
          <a:bodyPr>
            <a:normAutofit/>
          </a:bodyPr>
          <a:lstStyle/>
          <a:p>
            <a:r>
              <a:rPr lang="en-US" dirty="0"/>
              <a:t>Calibration of the JUNO detector</a:t>
            </a:r>
          </a:p>
        </p:txBody>
      </p:sp>
      <p:sp>
        <p:nvSpPr>
          <p:cNvPr id="60" name="Slide Number Placeholder 3">
            <a:extLst>
              <a:ext uri="{FF2B5EF4-FFF2-40B4-BE49-F238E27FC236}">
                <a16:creationId xmlns:a16="http://schemas.microsoft.com/office/drawing/2014/main" id="{4083C382-63CD-8812-9041-7D2BBDB7A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B122E-75DF-495C-87F3-AE07E065F4B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3B5C73-4751-7A02-ECF5-4B616C2197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38575"/>
            <a:ext cx="5532973" cy="27908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F8F603-0B8A-8975-F14A-DB1A83F1905F}"/>
              </a:ext>
            </a:extLst>
          </p:cNvPr>
          <p:cNvSpPr txBox="1"/>
          <p:nvPr/>
        </p:nvSpPr>
        <p:spPr>
          <a:xfrm>
            <a:off x="588433" y="1225569"/>
            <a:ext cx="697819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Radioactive sources (100-200 Hz) + Laser sources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1D: Automatic Calibration Unit (ACU)</a:t>
            </a: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2D: Cable Loop System (CLS)</a:t>
            </a: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3D: Remotely Operated under-LS Vehicles (ROV)</a:t>
            </a: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Boundary: Guide Tube Calibration  System (GTCS)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3B2C57-CDE4-C69D-0A03-120978E299E8}"/>
              </a:ext>
            </a:extLst>
          </p:cNvPr>
          <p:cNvSpPr txBox="1"/>
          <p:nvPr/>
        </p:nvSpPr>
        <p:spPr>
          <a:xfrm>
            <a:off x="10107883" y="74711"/>
            <a:ext cx="20841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Slide credits D. Basilico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3289F9-2048-4524-64F5-4A374633401D}"/>
              </a:ext>
            </a:extLst>
          </p:cNvPr>
          <p:cNvSpPr txBox="1"/>
          <p:nvPr/>
        </p:nvSpPr>
        <p:spPr>
          <a:xfrm>
            <a:off x="5642671" y="3603328"/>
            <a:ext cx="1897254" cy="316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250 calibration points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5ACD91-FA1B-E45D-AE5D-EBEC0358A058}"/>
              </a:ext>
            </a:extLst>
          </p:cNvPr>
          <p:cNvSpPr txBox="1"/>
          <p:nvPr/>
        </p:nvSpPr>
        <p:spPr>
          <a:xfrm>
            <a:off x="7334527" y="6432541"/>
            <a:ext cx="24489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JHEP 03 (2021) 004</a:t>
            </a:r>
          </a:p>
        </p:txBody>
      </p:sp>
    </p:spTree>
    <p:extLst>
      <p:ext uri="{BB962C8B-B14F-4D97-AF65-F5344CB8AC3E}">
        <p14:creationId xmlns:p14="http://schemas.microsoft.com/office/powerpoint/2010/main" val="30487166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EAA30-EF1A-BBBA-29B0-DB4D5B931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1" y="228600"/>
            <a:ext cx="9803344" cy="904875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ptos" panose="020B0004020202020204" pitchFamily="34" charset="0"/>
              </a:rPr>
              <a:t>Calibration strategy</a:t>
            </a:r>
          </a:p>
        </p:txBody>
      </p:sp>
      <p:sp>
        <p:nvSpPr>
          <p:cNvPr id="60" name="Slide Number Placeholder 3">
            <a:extLst>
              <a:ext uri="{FF2B5EF4-FFF2-40B4-BE49-F238E27FC236}">
                <a16:creationId xmlns:a16="http://schemas.microsoft.com/office/drawing/2014/main" id="{4083C382-63CD-8812-9041-7D2BBDB7A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B122E-75DF-495C-87F3-AE07E065F4B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62A712-DE4B-ECBF-9C09-8DE91AAC597E}"/>
              </a:ext>
            </a:extLst>
          </p:cNvPr>
          <p:cNvSpPr txBox="1"/>
          <p:nvPr/>
        </p:nvSpPr>
        <p:spPr>
          <a:xfrm>
            <a:off x="583728" y="1839225"/>
            <a:ext cx="5707594" cy="884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Wingdings" panose="05000000000000000000" pitchFamily="2" charset="2"/>
              </a:rPr>
              <a:t>Comprehensive calibration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Wingdings" panose="05000000000000000000" pitchFamily="2" charset="2"/>
              </a:rPr>
              <a:t>(250 points, ~48h)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Wingdings" panose="05000000000000000000" pitchFamily="2" charset="2"/>
              </a:rPr>
              <a:t>basic understanding of the CD performance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78F82D-78CD-E7B8-E7FB-BA035F6BB58D}"/>
              </a:ext>
            </a:extLst>
          </p:cNvPr>
          <p:cNvSpPr txBox="1"/>
          <p:nvPr/>
        </p:nvSpPr>
        <p:spPr>
          <a:xfrm>
            <a:off x="583728" y="3834381"/>
            <a:ext cx="6298144" cy="884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Wingdings" panose="05000000000000000000" pitchFamily="2" charset="2"/>
              </a:rPr>
              <a:t>Monthly calibrations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Wingdings" panose="05000000000000000000" pitchFamily="2" charset="2"/>
              </a:rPr>
              <a:t>(~100 points, ~11h)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Wingdings" panose="05000000000000000000" pitchFamily="2" charset="2"/>
              </a:rPr>
              <a:t>monitor non-uniformity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B001B7-1358-646C-D1F4-2458808000E7}"/>
              </a:ext>
            </a:extLst>
          </p:cNvPr>
          <p:cNvSpPr txBox="1"/>
          <p:nvPr/>
        </p:nvSpPr>
        <p:spPr>
          <a:xfrm>
            <a:off x="588431" y="5505981"/>
            <a:ext cx="6786038" cy="884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Wingdings" panose="05000000000000000000" pitchFamily="2" charset="2"/>
              </a:rPr>
              <a:t>Weekly calibrations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Wingdings" panose="05000000000000000000" pitchFamily="2" charset="2"/>
              </a:rPr>
              <a:t>(~15 points, ~2.4h)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Wingdings" panose="05000000000000000000" pitchFamily="2" charset="2"/>
              </a:rPr>
              <a:t>track variations in LY of LS, PMT gains, and electronics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18722F-D3A7-397D-6A45-2BB3D1ED8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919" y="914582"/>
            <a:ext cx="4051754" cy="25144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1E15D7-8DC7-83FB-9D75-9ABA369B06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3804" y="5505981"/>
            <a:ext cx="3824869" cy="11234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7249356-D088-F06E-8AE3-49F6952198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3329" y="3597434"/>
            <a:ext cx="3705344" cy="167824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FF2332B-BACF-3F45-5AEF-D5B5E4707575}"/>
              </a:ext>
            </a:extLst>
          </p:cNvPr>
          <p:cNvSpPr txBox="1"/>
          <p:nvPr/>
        </p:nvSpPr>
        <p:spPr>
          <a:xfrm>
            <a:off x="10107883" y="74711"/>
            <a:ext cx="20841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Slide credits D. Basilico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4734AA-937B-D8F2-C138-707F0778710E}"/>
              </a:ext>
            </a:extLst>
          </p:cNvPr>
          <p:cNvSpPr txBox="1"/>
          <p:nvPr/>
        </p:nvSpPr>
        <p:spPr>
          <a:xfrm>
            <a:off x="7816919" y="681037"/>
            <a:ext cx="24489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JHEP 03 (2021) 004</a:t>
            </a:r>
          </a:p>
        </p:txBody>
      </p:sp>
    </p:spTree>
    <p:extLst>
      <p:ext uri="{BB962C8B-B14F-4D97-AF65-F5344CB8AC3E}">
        <p14:creationId xmlns:p14="http://schemas.microsoft.com/office/powerpoint/2010/main" val="25056812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28" descr="Изображение выглядит как текст, Шрифт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81189A16-DBE5-6E3A-C36E-437BDD193A6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0785881" y="76078"/>
            <a:ext cx="1219082" cy="1067132"/>
          </a:xfrm>
          <a:prstGeom prst="rect">
            <a:avLst/>
          </a:prstGeom>
          <a:ln>
            <a:noFill/>
          </a:ln>
        </p:spPr>
      </p:pic>
      <p:sp>
        <p:nvSpPr>
          <p:cNvPr id="13" name="TextShape 1">
            <a:extLst>
              <a:ext uri="{FF2B5EF4-FFF2-40B4-BE49-F238E27FC236}">
                <a16:creationId xmlns:a16="http://schemas.microsoft.com/office/drawing/2014/main" id="{2812978E-E9D9-5879-F802-EC9C635402ED}"/>
              </a:ext>
            </a:extLst>
          </p:cNvPr>
          <p:cNvSpPr txBox="1"/>
          <p:nvPr/>
        </p:nvSpPr>
        <p:spPr>
          <a:xfrm>
            <a:off x="307006" y="-3364"/>
            <a:ext cx="10710069" cy="114506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defPPr>
              <a:defRPr lang="en-US"/>
            </a:defPPr>
            <a:lvl1pPr marL="0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2938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5875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8813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11751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4688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7626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70564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23501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1058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1" u="none" strike="noStrike" kern="1200" cap="none" spc="-1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Normalizing flows-based density estimation</a:t>
            </a:r>
            <a:endParaRPr kumimoji="0" lang="en-US" sz="2177" b="0" i="0" u="none" strike="noStrike" kern="1200" cap="none" spc="0" normalizeH="0" baseline="0" noProof="0">
              <a:ln>
                <a:noFill/>
              </a:ln>
              <a:solidFill>
                <a:srgbClr val="AF272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C14DD0-1DA0-6B63-3D67-0E4B4BB9966F}"/>
              </a:ext>
            </a:extLst>
          </p:cNvPr>
          <p:cNvSpPr txBox="1"/>
          <p:nvPr/>
        </p:nvSpPr>
        <p:spPr>
          <a:xfrm>
            <a:off x="-2" y="6262413"/>
            <a:ext cx="3118068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[1] R. J. 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lt"/>
                <a:cs typeface="Arial" panose="020B0604020202020204"/>
              </a:rPr>
              <a:t>Rezende et al, </a:t>
            </a: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lt"/>
                <a:cs typeface="Arial" panose="020B0604020202020204"/>
              </a:rPr>
              <a:t>arxiv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lt"/>
                <a:cs typeface="Arial" panose="020B0604020202020204"/>
              </a:rPr>
              <a:t>: 1505.05770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9" name="Picture 8" descr="A diagram of mathematical equations&#10;&#10;Description automatically generated">
            <a:extLst>
              <a:ext uri="{FF2B5EF4-FFF2-40B4-BE49-F238E27FC236}">
                <a16:creationId xmlns:a16="http://schemas.microsoft.com/office/drawing/2014/main" id="{6F4EA7CC-25C9-A8C9-3858-3D49B3F44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929" y="1038773"/>
            <a:ext cx="3810073" cy="529721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DC8D581-F269-E51D-F498-FCBA9C4BB7BB}"/>
                  </a:ext>
                </a:extLst>
              </p14:cNvPr>
              <p14:cNvContentPartPr/>
              <p14:nvPr/>
            </p14:nvContentPartPr>
            <p14:xfrm>
              <a:off x="8495862" y="1151759"/>
              <a:ext cx="797932" cy="354146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DC8D581-F269-E51D-F498-FCBA9C4BB7B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77866" y="1133782"/>
                <a:ext cx="833564" cy="38974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D3B1EF6-5098-30BA-2AC8-C841754612C4}"/>
              </a:ext>
            </a:extLst>
          </p:cNvPr>
          <p:cNvSpPr txBox="1"/>
          <p:nvPr/>
        </p:nvSpPr>
        <p:spPr>
          <a:xfrm>
            <a:off x="6910551" y="952845"/>
            <a:ext cx="163601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x: input data</a:t>
            </a: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AADF6449-C884-0710-8763-EDFBF736D9B2}"/>
              </a:ext>
            </a:extLst>
          </p:cNvPr>
          <p:cNvSpPr/>
          <p:nvPr/>
        </p:nvSpPr>
        <p:spPr>
          <a:xfrm>
            <a:off x="-1" y="6529600"/>
            <a:ext cx="12192000" cy="336176"/>
          </a:xfrm>
          <a:prstGeom prst="rect">
            <a:avLst/>
          </a:prstGeom>
          <a:solidFill>
            <a:srgbClr val="7D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lt"/>
                <a:cs typeface="Arial" panose="020B0604020202020204"/>
              </a:rPr>
              <a:t>Arsenii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lt"/>
                <a:cs typeface="Arial" panose="020B0604020202020204"/>
              </a:rPr>
              <a:t> Gavrikov, Andrea Serafini, et al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lt"/>
                <a:cs typeface="Arial" panose="020B0604020202020204"/>
              </a:rPr>
              <a:t> – 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lt"/>
                <a:cs typeface="Arial" panose="020B0604020202020204"/>
              </a:rPr>
              <a:t>NeuroMCT</a:t>
            </a:r>
            <a:endParaRPr kumimoji="0" lang="en-US" sz="12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Arial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B586AD42-B2FC-19FC-F8B1-42335B5D14EB}"/>
              </a:ext>
            </a:extLst>
          </p:cNvPr>
          <p:cNvSpPr>
            <a:spLocks noGrp="1"/>
          </p:cNvSpPr>
          <p:nvPr/>
        </p:nvSpPr>
        <p:spPr>
          <a:xfrm>
            <a:off x="8942294" y="652667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8.1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01E7C1F0-6301-6524-635B-5D4671A07E05}"/>
              </a:ext>
            </a:extLst>
          </p:cNvPr>
          <p:cNvSpPr/>
          <p:nvPr/>
        </p:nvSpPr>
        <p:spPr>
          <a:xfrm>
            <a:off x="11299562" y="1313946"/>
            <a:ext cx="233172" cy="4954606"/>
          </a:xfrm>
          <a:prstGeom prst="downArrow">
            <a:avLst/>
          </a:prstGeom>
          <a:solidFill>
            <a:srgbClr val="D9D9D9">
              <a:alpha val="50000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A38F70AA-2DF4-3817-D951-57FB57442D9B}"/>
              </a:ext>
            </a:extLst>
          </p:cNvPr>
          <p:cNvSpPr/>
          <p:nvPr/>
        </p:nvSpPr>
        <p:spPr>
          <a:xfrm>
            <a:off x="11586681" y="1295858"/>
            <a:ext cx="224217" cy="4959321"/>
          </a:xfrm>
          <a:prstGeom prst="upArrow">
            <a:avLst/>
          </a:prstGeom>
          <a:solidFill>
            <a:srgbClr val="D9D9D9">
              <a:alpha val="50000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C59D05-BEB9-5232-8740-83C95A9DBE96}"/>
              </a:ext>
            </a:extLst>
          </p:cNvPr>
          <p:cNvSpPr txBox="1"/>
          <p:nvPr/>
        </p:nvSpPr>
        <p:spPr>
          <a:xfrm rot="16200000">
            <a:off x="10161104" y="3344760"/>
            <a:ext cx="211573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"Normalizing"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 direction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F6D14A-DB7E-EC12-8BFB-6A299560B10B}"/>
              </a:ext>
            </a:extLst>
          </p:cNvPr>
          <p:cNvSpPr txBox="1"/>
          <p:nvPr/>
        </p:nvSpPr>
        <p:spPr>
          <a:xfrm rot="5400000">
            <a:off x="10896209" y="3465783"/>
            <a:ext cx="2008163" cy="3167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"Generative"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 direction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DB2706-74F4-A55C-EAB0-6CA2444314D7}"/>
              </a:ext>
            </a:extLst>
          </p:cNvPr>
          <p:cNvSpPr txBox="1"/>
          <p:nvPr/>
        </p:nvSpPr>
        <p:spPr>
          <a:xfrm>
            <a:off x="187409" y="1035302"/>
            <a:ext cx="6279016" cy="30115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Normalizing flows [1]: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Generative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machine learning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model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Aims to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 explicitly model a density estimation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Can be generalized for modeling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a conditional density estimation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as well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To obtain a value from the target distribution: </a:t>
            </a:r>
          </a:p>
          <a:p>
            <a:pPr marL="1200150" marR="0" lvl="2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sample a value from the base distribution and passing it through all the flows</a:t>
            </a:r>
          </a:p>
        </p:txBody>
      </p:sp>
    </p:spTree>
    <p:extLst>
      <p:ext uri="{BB962C8B-B14F-4D97-AF65-F5344CB8AC3E}">
        <p14:creationId xmlns:p14="http://schemas.microsoft.com/office/powerpoint/2010/main" val="8879960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TextShape 1"/>
          <p:cNvSpPr txBox="1"/>
          <p:nvPr/>
        </p:nvSpPr>
        <p:spPr>
          <a:xfrm>
            <a:off x="307006" y="-3364"/>
            <a:ext cx="10710069" cy="114506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defPPr>
              <a:defRPr lang="en-US"/>
            </a:defPPr>
            <a:lvl1pPr marL="0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2938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5875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8813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11751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4688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7626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70564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23501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1058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1" u="none" strike="noStrike" kern="1200" cap="none" spc="-1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Normalizing flows-based density estimation</a:t>
            </a:r>
            <a:endParaRPr kumimoji="0" lang="en-US" sz="2177" b="0" i="0" u="none" strike="noStrike" kern="1200" cap="none" spc="0" normalizeH="0" baseline="0" noProof="0">
              <a:ln>
                <a:noFill/>
              </a:ln>
              <a:solidFill>
                <a:srgbClr val="AF272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228" descr="Изображение выглядит как текст, Шрифт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81189A16-DBE5-6E3A-C36E-437BDD193A6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0785881" y="76078"/>
            <a:ext cx="1219082" cy="1067132"/>
          </a:xfrm>
          <a:prstGeom prst="rect">
            <a:avLst/>
          </a:prstGeom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B679EB-944C-049F-EDEB-58F6B95D99BE}"/>
              </a:ext>
            </a:extLst>
          </p:cNvPr>
          <p:cNvSpPr txBox="1"/>
          <p:nvPr/>
        </p:nvSpPr>
        <p:spPr>
          <a:xfrm>
            <a:off x="183516" y="4264555"/>
            <a:ext cx="6290760" cy="190353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Normalizing flows are based on an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 idea of transforming a simple known distribution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 (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e.g. standard Gaussian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)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 to the complex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,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desired distribution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 by applying multiple learnable (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using data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) transformations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Each transformation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 is called Flow and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must be invertible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D0EAA2-2DE2-2B4D-BF99-3B53CF70A51D}"/>
              </a:ext>
            </a:extLst>
          </p:cNvPr>
          <p:cNvSpPr txBox="1"/>
          <p:nvPr/>
        </p:nvSpPr>
        <p:spPr>
          <a:xfrm>
            <a:off x="-2" y="6262413"/>
            <a:ext cx="3118068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[1] R. J. 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lt"/>
                <a:cs typeface="Arial" panose="020B0604020202020204"/>
              </a:rPr>
              <a:t>Rezende et al, </a:t>
            </a: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lt"/>
                <a:cs typeface="Arial" panose="020B0604020202020204"/>
              </a:rPr>
              <a:t>arxiv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lt"/>
                <a:cs typeface="Arial" panose="020B0604020202020204"/>
              </a:rPr>
              <a:t>: 1505.05770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6E23D7-1B5F-E71C-7C20-72AA9046A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929" y="1038773"/>
            <a:ext cx="3810073" cy="529721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9AC9372-BCC6-960D-FDEC-FBCB8FBCB587}"/>
                  </a:ext>
                </a:extLst>
              </p14:cNvPr>
              <p14:cNvContentPartPr/>
              <p14:nvPr/>
            </p14:nvContentPartPr>
            <p14:xfrm>
              <a:off x="8495862" y="1151759"/>
              <a:ext cx="797932" cy="354146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9AC9372-BCC6-960D-FDEC-FBCB8FBCB58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77866" y="1133782"/>
                <a:ext cx="833564" cy="38974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4EB0CB1A-391F-9EC9-97C2-590A31A6DF40}"/>
              </a:ext>
            </a:extLst>
          </p:cNvPr>
          <p:cNvSpPr txBox="1"/>
          <p:nvPr/>
        </p:nvSpPr>
        <p:spPr>
          <a:xfrm>
            <a:off x="6910551" y="952845"/>
            <a:ext cx="163601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x: input data</a:t>
            </a: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90B70AA9-3D0A-DFED-1DA7-87E7B1C22C0D}"/>
              </a:ext>
            </a:extLst>
          </p:cNvPr>
          <p:cNvSpPr/>
          <p:nvPr/>
        </p:nvSpPr>
        <p:spPr>
          <a:xfrm>
            <a:off x="-1" y="6529600"/>
            <a:ext cx="12192000" cy="336176"/>
          </a:xfrm>
          <a:prstGeom prst="rect">
            <a:avLst/>
          </a:prstGeom>
          <a:solidFill>
            <a:srgbClr val="7D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lt"/>
                <a:cs typeface="Arial" panose="020B0604020202020204"/>
              </a:rPr>
              <a:t>Arsenii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lt"/>
                <a:cs typeface="Arial" panose="020B0604020202020204"/>
              </a:rPr>
              <a:t> Gavrikov, Andrea Serafini, et al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lt"/>
                <a:cs typeface="Arial" panose="020B0604020202020204"/>
              </a:rPr>
              <a:t> – 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lt"/>
                <a:cs typeface="Arial" panose="020B0604020202020204"/>
              </a:rPr>
              <a:t>NeuroMCT</a:t>
            </a:r>
            <a:endParaRPr kumimoji="0" lang="en-US" sz="12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Arial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B71B0686-2EB1-87C6-3A30-1DA22FA9C608}"/>
              </a:ext>
            </a:extLst>
          </p:cNvPr>
          <p:cNvSpPr>
            <a:spLocks noGrp="1"/>
          </p:cNvSpPr>
          <p:nvPr/>
        </p:nvSpPr>
        <p:spPr>
          <a:xfrm>
            <a:off x="8942294" y="652667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8.2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F26C65-E58B-22D9-731B-0BB95F1CAF97}"/>
              </a:ext>
            </a:extLst>
          </p:cNvPr>
          <p:cNvSpPr txBox="1"/>
          <p:nvPr/>
        </p:nvSpPr>
        <p:spPr>
          <a:xfrm>
            <a:off x="187409" y="1035302"/>
            <a:ext cx="6279016" cy="30115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Normalizing flows [1]: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Generative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machine learning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model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Aims to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 explicitly model a density estimation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Can be generalized for modeling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a conditional density estimation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as well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To obtain a value from the target distribution: </a:t>
            </a:r>
          </a:p>
          <a:p>
            <a:pPr marL="1200150" marR="0" lvl="2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sample a value from the base distribution and passing it through all the flows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300C9797-AAF4-E561-0131-342326549B0B}"/>
              </a:ext>
            </a:extLst>
          </p:cNvPr>
          <p:cNvSpPr/>
          <p:nvPr/>
        </p:nvSpPr>
        <p:spPr>
          <a:xfrm>
            <a:off x="11299562" y="1313946"/>
            <a:ext cx="233172" cy="4954606"/>
          </a:xfrm>
          <a:prstGeom prst="downArrow">
            <a:avLst/>
          </a:prstGeom>
          <a:solidFill>
            <a:srgbClr val="D9D9D9">
              <a:alpha val="50000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54B0C5A3-54A7-5F80-01A6-47F4935EB051}"/>
              </a:ext>
            </a:extLst>
          </p:cNvPr>
          <p:cNvSpPr/>
          <p:nvPr/>
        </p:nvSpPr>
        <p:spPr>
          <a:xfrm>
            <a:off x="11586681" y="1295858"/>
            <a:ext cx="224217" cy="4959321"/>
          </a:xfrm>
          <a:prstGeom prst="upArrow">
            <a:avLst/>
          </a:prstGeom>
          <a:solidFill>
            <a:srgbClr val="D9D9D9">
              <a:alpha val="50000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66F99F-A672-3DCA-9212-E0BDD3B13F0F}"/>
              </a:ext>
            </a:extLst>
          </p:cNvPr>
          <p:cNvSpPr txBox="1"/>
          <p:nvPr/>
        </p:nvSpPr>
        <p:spPr>
          <a:xfrm rot="16200000">
            <a:off x="10161104" y="3344760"/>
            <a:ext cx="211573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"Normalizing"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 direction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33FD40-CA18-D8D9-C2C5-C3A72BE14538}"/>
              </a:ext>
            </a:extLst>
          </p:cNvPr>
          <p:cNvSpPr txBox="1"/>
          <p:nvPr/>
        </p:nvSpPr>
        <p:spPr>
          <a:xfrm rot="5400000">
            <a:off x="10896209" y="3465783"/>
            <a:ext cx="2008163" cy="3167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"Generative"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 direction</a:t>
            </a:r>
          </a:p>
        </p:txBody>
      </p:sp>
    </p:spTree>
    <p:extLst>
      <p:ext uri="{BB962C8B-B14F-4D97-AF65-F5344CB8AC3E}">
        <p14:creationId xmlns:p14="http://schemas.microsoft.com/office/powerpoint/2010/main" val="16059833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TextShape 1"/>
          <p:cNvSpPr txBox="1"/>
          <p:nvPr/>
        </p:nvSpPr>
        <p:spPr>
          <a:xfrm>
            <a:off x="307006" y="-3364"/>
            <a:ext cx="10710069" cy="114506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defPPr>
              <a:defRPr lang="en-US"/>
            </a:defPPr>
            <a:lvl1pPr marL="0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2938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5875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8813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11751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4688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7626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70564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23501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1058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1" u="none" strike="noStrike" kern="1200" cap="none" spc="-1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Normalizing flows-based density estimation</a:t>
            </a:r>
            <a:endParaRPr kumimoji="0" lang="en-US" sz="2177" b="0" i="0" u="none" strike="noStrike" kern="1200" cap="none" spc="0" normalizeH="0" baseline="0" noProof="0">
              <a:ln>
                <a:noFill/>
              </a:ln>
              <a:solidFill>
                <a:srgbClr val="AF272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228" descr="Изображение выглядит как текст, Шрифт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81189A16-DBE5-6E3A-C36E-437BDD193A6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0785881" y="76078"/>
            <a:ext cx="1219082" cy="1067132"/>
          </a:xfrm>
          <a:prstGeom prst="rect">
            <a:avLst/>
          </a:prstGeom>
          <a:ln>
            <a:noFill/>
          </a:ln>
        </p:spPr>
      </p:pic>
      <p:pic>
        <p:nvPicPr>
          <p:cNvPr id="4" name="Picture 3" descr="A diagram of mathematical equations&#10;&#10;Description automatically generated">
            <a:extLst>
              <a:ext uri="{FF2B5EF4-FFF2-40B4-BE49-F238E27FC236}">
                <a16:creationId xmlns:a16="http://schemas.microsoft.com/office/drawing/2014/main" id="{A6837945-15F1-33D7-D818-AA35C7866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929" y="1038773"/>
            <a:ext cx="3810073" cy="529721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D13F259-7048-9A7F-5CBB-1C042AEF3BDF}"/>
                  </a:ext>
                </a:extLst>
              </p14:cNvPr>
              <p14:cNvContentPartPr/>
              <p14:nvPr/>
            </p14:nvContentPartPr>
            <p14:xfrm>
              <a:off x="8495862" y="1151759"/>
              <a:ext cx="797932" cy="354146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D13F259-7048-9A7F-5CBB-1C042AEF3BD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77866" y="1133782"/>
                <a:ext cx="833564" cy="38974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66AE7ED-DDD5-9554-C1A9-806673C44DB0}"/>
              </a:ext>
            </a:extLst>
          </p:cNvPr>
          <p:cNvSpPr txBox="1"/>
          <p:nvPr/>
        </p:nvSpPr>
        <p:spPr>
          <a:xfrm>
            <a:off x="6910551" y="952845"/>
            <a:ext cx="163601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x: input data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5525F3E-6085-037E-1A4E-7CE8C2242E34}"/>
                  </a:ext>
                </a:extLst>
              </p14:cNvPr>
              <p14:cNvContentPartPr/>
              <p14:nvPr/>
            </p14:nvContentPartPr>
            <p14:xfrm>
              <a:off x="12638689" y="1572172"/>
              <a:ext cx="13137" cy="13137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5525F3E-6085-037E-1A4E-7CE8C2242E3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81839" y="915322"/>
                <a:ext cx="1313700" cy="1313700"/>
              </a:xfrm>
              <a:prstGeom prst="rect">
                <a:avLst/>
              </a:prstGeom>
            </p:spPr>
          </p:pic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D6DE6770-4B6D-FE68-AC3D-9E4E387496ED}"/>
              </a:ext>
            </a:extLst>
          </p:cNvPr>
          <p:cNvSpPr txBox="1"/>
          <p:nvPr/>
        </p:nvSpPr>
        <p:spPr>
          <a:xfrm>
            <a:off x="-2" y="6262413"/>
            <a:ext cx="3118068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[1] R. J. 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lt"/>
                <a:cs typeface="Arial" panose="020B0604020202020204"/>
              </a:rPr>
              <a:t>Rezende et al, </a:t>
            </a: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lt"/>
                <a:cs typeface="Arial" panose="020B0604020202020204"/>
              </a:rPr>
              <a:t>arxiv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lt"/>
                <a:cs typeface="Arial" panose="020B0604020202020204"/>
              </a:rPr>
              <a:t>: 1505.05770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7" name="Rectangle 11">
            <a:extLst>
              <a:ext uri="{FF2B5EF4-FFF2-40B4-BE49-F238E27FC236}">
                <a16:creationId xmlns:a16="http://schemas.microsoft.com/office/drawing/2014/main" id="{6B30AD87-CB21-3CFB-2683-A842DB2B72FD}"/>
              </a:ext>
            </a:extLst>
          </p:cNvPr>
          <p:cNvSpPr/>
          <p:nvPr/>
        </p:nvSpPr>
        <p:spPr>
          <a:xfrm>
            <a:off x="-1" y="6529600"/>
            <a:ext cx="12192000" cy="336176"/>
          </a:xfrm>
          <a:prstGeom prst="rect">
            <a:avLst/>
          </a:prstGeom>
          <a:solidFill>
            <a:srgbClr val="7D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lt"/>
                <a:cs typeface="Arial" panose="020B0604020202020204"/>
              </a:rPr>
              <a:t>Arsenii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lt"/>
                <a:cs typeface="Arial" panose="020B0604020202020204"/>
              </a:rPr>
              <a:t> Gavrikov, Andrea Serafini, et al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lt"/>
                <a:cs typeface="Arial" panose="020B0604020202020204"/>
              </a:rPr>
              <a:t> – 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lt"/>
                <a:cs typeface="Arial" panose="020B0604020202020204"/>
              </a:rPr>
              <a:t>NeuroMCT</a:t>
            </a:r>
            <a:endParaRPr kumimoji="0" lang="en-US" sz="12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Arial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EF03311-1156-CA1F-0158-00C532304815}"/>
              </a:ext>
            </a:extLst>
          </p:cNvPr>
          <p:cNvSpPr>
            <a:spLocks noGrp="1"/>
          </p:cNvSpPr>
          <p:nvPr/>
        </p:nvSpPr>
        <p:spPr>
          <a:xfrm>
            <a:off x="8942294" y="652667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8.3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170B7667-55DB-CFB7-96A0-A0AAA984ACA5}"/>
              </a:ext>
            </a:extLst>
          </p:cNvPr>
          <p:cNvSpPr/>
          <p:nvPr/>
        </p:nvSpPr>
        <p:spPr>
          <a:xfrm>
            <a:off x="11299562" y="1313946"/>
            <a:ext cx="233172" cy="4954606"/>
          </a:xfrm>
          <a:prstGeom prst="downArrow">
            <a:avLst/>
          </a:prstGeom>
          <a:solidFill>
            <a:srgbClr val="D9D9D9">
              <a:alpha val="50000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A918F2BF-7F84-D046-B63C-2F8111F41BF5}"/>
              </a:ext>
            </a:extLst>
          </p:cNvPr>
          <p:cNvSpPr/>
          <p:nvPr/>
        </p:nvSpPr>
        <p:spPr>
          <a:xfrm>
            <a:off x="11586681" y="1295858"/>
            <a:ext cx="224217" cy="4959321"/>
          </a:xfrm>
          <a:prstGeom prst="upArrow">
            <a:avLst/>
          </a:prstGeom>
          <a:solidFill>
            <a:srgbClr val="D9D9D9">
              <a:alpha val="50000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82F2FA-EADC-673B-9B26-93D785A7F249}"/>
              </a:ext>
            </a:extLst>
          </p:cNvPr>
          <p:cNvSpPr txBox="1"/>
          <p:nvPr/>
        </p:nvSpPr>
        <p:spPr>
          <a:xfrm rot="16200000">
            <a:off x="10161104" y="3344760"/>
            <a:ext cx="211573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"Normalizing"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 direction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3AE865-5F3D-3E2F-0EA6-94633A206AE5}"/>
              </a:ext>
            </a:extLst>
          </p:cNvPr>
          <p:cNvSpPr txBox="1"/>
          <p:nvPr/>
        </p:nvSpPr>
        <p:spPr>
          <a:xfrm rot="5400000">
            <a:off x="10896209" y="3465783"/>
            <a:ext cx="2008163" cy="3167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"Generative"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 direction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C7212C-F15F-57D1-7F7A-BAC6FE15E709}"/>
              </a:ext>
            </a:extLst>
          </p:cNvPr>
          <p:cNvSpPr txBox="1"/>
          <p:nvPr/>
        </p:nvSpPr>
        <p:spPr>
          <a:xfrm>
            <a:off x="187409" y="1035302"/>
            <a:ext cx="6865844" cy="190353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Normalizing flows [1]: 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Transformations can be very diverse as long as they follow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the invertibility condition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We use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Planar flow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: </a:t>
            </a:r>
          </a:p>
          <a:p>
            <a:pPr marL="1200150" marR="0" lvl="2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C2270E-1C71-1257-34B2-69D59B250E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3179" y="2624230"/>
            <a:ext cx="3002292" cy="25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1002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TextShape 1"/>
          <p:cNvSpPr txBox="1"/>
          <p:nvPr/>
        </p:nvSpPr>
        <p:spPr>
          <a:xfrm>
            <a:off x="307006" y="-3364"/>
            <a:ext cx="10710069" cy="114506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defPPr>
              <a:defRPr lang="en-US"/>
            </a:defPPr>
            <a:lvl1pPr marL="0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2938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5875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8813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11751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4688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7626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70564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23501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1058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1" u="none" strike="noStrike" kern="1200" cap="none" spc="-1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Normalizing flows-based density estimation</a:t>
            </a:r>
            <a:endParaRPr kumimoji="0" lang="en-US" sz="2177" b="0" i="0" u="none" strike="noStrike" kern="1200" cap="none" spc="0" normalizeH="0" baseline="0" noProof="0">
              <a:ln>
                <a:noFill/>
              </a:ln>
              <a:solidFill>
                <a:srgbClr val="AF272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228" descr="Изображение выглядит как текст, Шрифт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81189A16-DBE5-6E3A-C36E-437BDD193A6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0785881" y="76078"/>
            <a:ext cx="1219082" cy="1067132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2EE3F0-51CC-3E83-EC6D-79A6EB5F4CEC}"/>
              </a:ext>
            </a:extLst>
          </p:cNvPr>
          <p:cNvSpPr txBox="1"/>
          <p:nvPr/>
        </p:nvSpPr>
        <p:spPr>
          <a:xfrm>
            <a:off x="187409" y="1035302"/>
            <a:ext cx="6865844" cy="30115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Normalizing flows [1]: 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Transformations can be very diverse as long as they follow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the invertibility condition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We use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Planar flow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: </a:t>
            </a:r>
          </a:p>
          <a:p>
            <a:pPr marL="1200150" marR="0" lvl="2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 </a:t>
            </a:r>
          </a:p>
          <a:p>
            <a:pPr marL="1200150" marR="0" lvl="2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where parameters                      are parametrized by neural networks to include the conditions (MC parameters + source type):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conditional probability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Arial"/>
            </a:endParaRPr>
          </a:p>
        </p:txBody>
      </p:sp>
      <p:pic>
        <p:nvPicPr>
          <p:cNvPr id="4" name="Picture 3" descr="A diagram of mathematical equations&#10;&#10;Description automatically generated">
            <a:extLst>
              <a:ext uri="{FF2B5EF4-FFF2-40B4-BE49-F238E27FC236}">
                <a16:creationId xmlns:a16="http://schemas.microsoft.com/office/drawing/2014/main" id="{A6837945-15F1-33D7-D818-AA35C7866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929" y="1038773"/>
            <a:ext cx="3810073" cy="52972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7F2E68-0F9C-AF54-B1D4-263A0987F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2070" y="3021898"/>
            <a:ext cx="754600" cy="191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E47262-F1EE-D543-42E2-D8FF7A54BD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179" y="2624230"/>
            <a:ext cx="3002292" cy="25177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D13F259-7048-9A7F-5CBB-1C042AEF3BDF}"/>
                  </a:ext>
                </a:extLst>
              </p14:cNvPr>
              <p14:cNvContentPartPr/>
              <p14:nvPr/>
            </p14:nvContentPartPr>
            <p14:xfrm>
              <a:off x="8495862" y="1151759"/>
              <a:ext cx="797932" cy="354146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D13F259-7048-9A7F-5CBB-1C042AEF3BD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77866" y="1133782"/>
                <a:ext cx="833564" cy="38974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66AE7ED-DDD5-9554-C1A9-806673C44DB0}"/>
              </a:ext>
            </a:extLst>
          </p:cNvPr>
          <p:cNvSpPr txBox="1"/>
          <p:nvPr/>
        </p:nvSpPr>
        <p:spPr>
          <a:xfrm>
            <a:off x="6910551" y="952845"/>
            <a:ext cx="163601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x: input data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5525F3E-6085-037E-1A4E-7CE8C2242E34}"/>
                  </a:ext>
                </a:extLst>
              </p14:cNvPr>
              <p14:cNvContentPartPr/>
              <p14:nvPr/>
            </p14:nvContentPartPr>
            <p14:xfrm>
              <a:off x="12638689" y="1572172"/>
              <a:ext cx="13137" cy="13137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5525F3E-6085-037E-1A4E-7CE8C2242E3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981839" y="915322"/>
                <a:ext cx="1313700" cy="131370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Rectangle 11">
            <a:extLst>
              <a:ext uri="{FF2B5EF4-FFF2-40B4-BE49-F238E27FC236}">
                <a16:creationId xmlns:a16="http://schemas.microsoft.com/office/drawing/2014/main" id="{E615E583-621A-A24F-542B-5CE7B722EAE8}"/>
              </a:ext>
            </a:extLst>
          </p:cNvPr>
          <p:cNvSpPr/>
          <p:nvPr/>
        </p:nvSpPr>
        <p:spPr>
          <a:xfrm>
            <a:off x="-1" y="6529600"/>
            <a:ext cx="12192000" cy="336176"/>
          </a:xfrm>
          <a:prstGeom prst="rect">
            <a:avLst/>
          </a:prstGeom>
          <a:solidFill>
            <a:srgbClr val="7D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lt"/>
                <a:cs typeface="Arial" panose="020B0604020202020204"/>
              </a:rPr>
              <a:t>Arsenii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lt"/>
                <a:cs typeface="Arial" panose="020B0604020202020204"/>
              </a:rPr>
              <a:t> Gavrikov, Andrea Serafini, et al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lt"/>
                <a:cs typeface="Arial" panose="020B0604020202020204"/>
              </a:rPr>
              <a:t> – 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lt"/>
                <a:cs typeface="Arial" panose="020B0604020202020204"/>
              </a:rPr>
              <a:t>NeuroMCT</a:t>
            </a:r>
            <a:endParaRPr kumimoji="0" lang="en-US" sz="12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Arial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9D356C2-F8DC-444F-CEFA-FD4A72F3BB64}"/>
              </a:ext>
            </a:extLst>
          </p:cNvPr>
          <p:cNvSpPr>
            <a:spLocks noGrp="1"/>
          </p:cNvSpPr>
          <p:nvPr/>
        </p:nvSpPr>
        <p:spPr>
          <a:xfrm>
            <a:off x="8942294" y="652667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8.4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D1907ECC-A07C-421F-9071-2493FCE2F0E6}"/>
              </a:ext>
            </a:extLst>
          </p:cNvPr>
          <p:cNvSpPr/>
          <p:nvPr/>
        </p:nvSpPr>
        <p:spPr>
          <a:xfrm>
            <a:off x="11299562" y="1313946"/>
            <a:ext cx="233172" cy="4954606"/>
          </a:xfrm>
          <a:prstGeom prst="downArrow">
            <a:avLst/>
          </a:prstGeom>
          <a:solidFill>
            <a:srgbClr val="D9D9D9">
              <a:alpha val="50000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Arrow: Up 14">
            <a:extLst>
              <a:ext uri="{FF2B5EF4-FFF2-40B4-BE49-F238E27FC236}">
                <a16:creationId xmlns:a16="http://schemas.microsoft.com/office/drawing/2014/main" id="{859FABFC-FA56-5D80-F243-1EF55D391EA6}"/>
              </a:ext>
            </a:extLst>
          </p:cNvPr>
          <p:cNvSpPr/>
          <p:nvPr/>
        </p:nvSpPr>
        <p:spPr>
          <a:xfrm>
            <a:off x="11586681" y="1295858"/>
            <a:ext cx="224217" cy="4959321"/>
          </a:xfrm>
          <a:prstGeom prst="upArrow">
            <a:avLst/>
          </a:prstGeom>
          <a:solidFill>
            <a:srgbClr val="D9D9D9">
              <a:alpha val="50000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BF6E31-46BC-97CE-F72A-C765B9BFADC5}"/>
              </a:ext>
            </a:extLst>
          </p:cNvPr>
          <p:cNvSpPr txBox="1"/>
          <p:nvPr/>
        </p:nvSpPr>
        <p:spPr>
          <a:xfrm rot="16200000">
            <a:off x="10161104" y="3344760"/>
            <a:ext cx="211573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"Normalizing"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 direction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244DD3-CA1E-3E32-5081-73B66C38A187}"/>
              </a:ext>
            </a:extLst>
          </p:cNvPr>
          <p:cNvSpPr txBox="1"/>
          <p:nvPr/>
        </p:nvSpPr>
        <p:spPr>
          <a:xfrm rot="5400000">
            <a:off x="10896209" y="3465783"/>
            <a:ext cx="2008163" cy="3167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"Generative"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 direction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26CBFDA-4004-76C2-092C-89A2AABBD5F5}"/>
              </a:ext>
            </a:extLst>
          </p:cNvPr>
          <p:cNvSpPr txBox="1"/>
          <p:nvPr/>
        </p:nvSpPr>
        <p:spPr>
          <a:xfrm>
            <a:off x="-2" y="6262413"/>
            <a:ext cx="3118068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[1] R. J. 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lt"/>
                <a:cs typeface="Arial" panose="020B0604020202020204"/>
              </a:rPr>
              <a:t>Rezende et al, </a:t>
            </a: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lt"/>
                <a:cs typeface="Arial" panose="020B0604020202020204"/>
              </a:rPr>
              <a:t>arxiv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lt"/>
                <a:cs typeface="Arial" panose="020B0604020202020204"/>
              </a:rPr>
              <a:t>: 1505.05770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862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84AD9-A474-3F41-3199-DCC3404BB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F3B25-1B48-99B8-2C61-E67A383B1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2" y="228600"/>
            <a:ext cx="7002993" cy="904875"/>
          </a:xfrm>
        </p:spPr>
        <p:txBody>
          <a:bodyPr>
            <a:normAutofit/>
          </a:bodyPr>
          <a:lstStyle/>
          <a:p>
            <a:r>
              <a:rPr lang="en-US" altLang="zh-CN" dirty="0"/>
              <a:t>The Energy Response Challenge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410FF8B0-B919-8485-EA60-3AA6E2052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B122E-75DF-495C-87F3-AE07E065F4B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F60BEE4-CDD8-9299-D564-7C7C5AE18BC2}"/>
                  </a:ext>
                </a:extLst>
              </p:cNvPr>
              <p:cNvSpPr txBox="1"/>
              <p:nvPr/>
            </p:nvSpPr>
            <p:spPr>
              <a:xfrm>
                <a:off x="588431" y="1229378"/>
                <a:ext cx="6809078" cy="55340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600" b="1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How JUNO Detects Events</a:t>
                </a:r>
              </a:p>
              <a:p>
                <a:pPr marL="285750" indent="-285750">
                  <a:lnSpc>
                    <a:spcPct val="150000"/>
                  </a:lnSpc>
                  <a:buFont typeface="Arial"/>
                  <a:buChar char="•"/>
                </a:pPr>
                <a:r>
                  <a:rPr lang="en-US" sz="1600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JUNO is a </a:t>
                </a:r>
                <a:r>
                  <a:rPr lang="en-US" sz="1600" b="1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calorimeter</a:t>
                </a:r>
                <a:r>
                  <a:rPr lang="en-US" sz="1600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: a particle deposits energy in the scintillator.</a:t>
                </a:r>
              </a:p>
              <a:p>
                <a:pPr marL="285750" indent="-285750">
                  <a:lnSpc>
                    <a:spcPct val="150000"/>
                  </a:lnSpc>
                  <a:buFont typeface="Arial"/>
                  <a:buChar char="•"/>
                </a:pPr>
                <a:r>
                  <a:rPr lang="en-US" sz="1600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The scintillator emits </a:t>
                </a:r>
                <a:r>
                  <a:rPr lang="en-US" sz="1600" b="1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light collected by PMTs </a:t>
                </a:r>
                <a:r>
                  <a:rPr lang="en-US" sz="1600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and measured as a total </a:t>
                </a:r>
                <a:r>
                  <a:rPr lang="en-US" sz="1600" b="1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number of photo-electrons (NPE)</a:t>
                </a:r>
                <a:r>
                  <a:rPr lang="en-US" sz="1600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 </a:t>
                </a:r>
                <a:r>
                  <a:rPr lang="en-US" sz="1600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  <a:sym typeface="Wingdings" panose="05000000000000000000" pitchFamily="2" charset="2"/>
                  </a:rPr>
                  <a:t> </a:t>
                </a:r>
                <a:r>
                  <a:rPr lang="en-US" sz="1600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our proxy for the visible energy</a:t>
                </a: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1600" b="1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The Problem: A Non-Linear Response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The relationship between true deposited energy and NPE is </a:t>
                </a:r>
                <a:r>
                  <a:rPr lang="en-US" sz="1600" b="1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not linear</a:t>
                </a:r>
                <a:r>
                  <a:rPr lang="en-US" sz="1600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Non-linearity in the MC modeled by three key physical parameters: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600" b="1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Birks' Coefficient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</m:ctrlPr>
                      </m:sSubPr>
                      <m:e>
                        <m:r>
                          <a:rPr lang="en-US" sz="1600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𝒌</m:t>
                        </m:r>
                      </m:e>
                      <m:sub>
                        <m:r>
                          <a:rPr lang="en-US" sz="1600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𝑩</m:t>
                        </m:r>
                      </m:sub>
                    </m:sSub>
                  </m:oMath>
                </a14:m>
                <a:r>
                  <a:rPr lang="en-US" sz="1600" b="1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) </a:t>
                </a:r>
                <a:r>
                  <a:rPr lang="en-US" sz="1600" b="1" dirty="0">
                    <a:solidFill>
                      <a:srgbClr val="C00000"/>
                    </a:solidFill>
                    <a:ea typeface="Calibri" panose="020F0502020204030204"/>
                    <a:cs typeface="Calibri" panose="020F0502020204030204"/>
                  </a:rPr>
                  <a:t>↓</a:t>
                </a:r>
                <a:r>
                  <a:rPr lang="en-US" sz="1600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: models quenching (energy lost as heat instead of light at high ionization) reducing the signal.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600" b="1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Cherenkov Factor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</m:ctrlPr>
                      </m:sSubPr>
                      <m:e>
                        <m:r>
                          <a:rPr lang="en-US" sz="1600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𝒇</m:t>
                        </m:r>
                      </m:e>
                      <m:sub>
                        <m:r>
                          <a:rPr lang="en-US" sz="1600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𝑪</m:t>
                        </m:r>
                      </m:sub>
                    </m:sSub>
                  </m:oMath>
                </a14:m>
                <a:r>
                  <a:rPr lang="en-US" sz="1600" b="1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)</a:t>
                </a:r>
                <a:r>
                  <a:rPr lang="en-US" sz="1600" b="1" dirty="0">
                    <a:solidFill>
                      <a:srgbClr val="00B050"/>
                    </a:solidFill>
                    <a:ea typeface="Calibri" panose="020F0502020204030204"/>
                    <a:cs typeface="Calibri" panose="020F0502020204030204"/>
                  </a:rPr>
                  <a:t> ↑ </a:t>
                </a:r>
                <a:r>
                  <a:rPr lang="en-US" sz="1600" b="1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: </a:t>
                </a:r>
                <a:r>
                  <a:rPr lang="en-US" sz="1600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models the fraction of Cherenkov light produced by secondary particles absorbed and re-emitted.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600" b="1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Light Yield (</a:t>
                </a:r>
                <a14:m>
                  <m:oMath xmlns:m="http://schemas.openxmlformats.org/officeDocument/2006/math">
                    <m:r>
                      <a:rPr lang="en-US" sz="1600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+mn-lt"/>
                        <a:cs typeface="+mn-lt"/>
                      </a:rPr>
                      <m:t>𝒀</m:t>
                    </m:r>
                  </m:oMath>
                </a14:m>
                <a:r>
                  <a:rPr lang="en-US" sz="1600" b="1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)</a:t>
                </a:r>
                <a:r>
                  <a:rPr lang="en-US" sz="1600" b="1" dirty="0">
                    <a:solidFill>
                      <a:srgbClr val="00B050"/>
                    </a:solidFill>
                    <a:ea typeface="Calibri" panose="020F0502020204030204"/>
                    <a:cs typeface="Calibri" panose="020F0502020204030204"/>
                  </a:rPr>
                  <a:t> ↑</a:t>
                </a:r>
                <a:r>
                  <a:rPr lang="en-US" sz="1600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: models the overall scaling factor for the number of scintillation photons emitted per unit energy (after quenching).</a:t>
                </a:r>
              </a:p>
              <a:p>
                <a:pPr marL="0" lvl="1"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1600" b="1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Our Task:</a:t>
                </a:r>
                <a:r>
                  <a:rPr lang="en-US" sz="1600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 tune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</m:ctrlPr>
                      </m:sSubPr>
                      <m:e>
                        <m:r>
                          <a:rPr lang="en-US" sz="16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𝒌</m:t>
                        </m:r>
                      </m:e>
                      <m:sub>
                        <m:r>
                          <a:rPr lang="en-US" sz="16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𝑩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</m:ctrlPr>
                      </m:sSubPr>
                      <m:e>
                        <m:r>
                          <a:rPr lang="en-US" sz="16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𝒇</m:t>
                        </m:r>
                      </m:e>
                      <m:sub>
                        <m:r>
                          <a:rPr lang="en-US" sz="16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𝑪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600" b="1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+mn-lt"/>
                        <a:cs typeface="+mn-lt"/>
                      </a:rPr>
                      <m:t>𝒀</m:t>
                    </m:r>
                  </m:oMath>
                </a14:m>
                <a:r>
                  <a:rPr lang="en-US" sz="1600" dirty="0">
                    <a:solidFill>
                      <a:srgbClr val="000000"/>
                    </a:solidFill>
                    <a:latin typeface="Aptos" panose="020B0004020202020204" pitchFamily="34" charset="0"/>
                    <a:ea typeface="+mn-lt"/>
                    <a:cs typeface="+mn-lt"/>
                  </a:rPr>
                  <a:t>) so that our MC matches real calibration data.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F60BEE4-CDD8-9299-D564-7C7C5AE18B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431" y="1229378"/>
                <a:ext cx="6809078" cy="5534015"/>
              </a:xfrm>
              <a:prstGeom prst="rect">
                <a:avLst/>
              </a:prstGeom>
              <a:blipFill>
                <a:blip r:embed="rId2"/>
                <a:stretch>
                  <a:fillRect l="-537" b="-5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18ADD357-113C-FF34-F7C3-31F9673353BA}"/>
              </a:ext>
            </a:extLst>
          </p:cNvPr>
          <p:cNvGrpSpPr/>
          <p:nvPr/>
        </p:nvGrpSpPr>
        <p:grpSpPr>
          <a:xfrm>
            <a:off x="7496175" y="3791858"/>
            <a:ext cx="4638268" cy="3066142"/>
            <a:chOff x="5867214" y="2870668"/>
            <a:chExt cx="4065373" cy="268742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8D73755-9EFF-F7C2-57A0-04315F012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594" b="41538"/>
            <a:stretch>
              <a:fillRect/>
            </a:stretch>
          </p:blipFill>
          <p:spPr>
            <a:xfrm>
              <a:off x="5867214" y="2870668"/>
              <a:ext cx="4065372" cy="222764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67BB9C7-0E57-16FB-27FC-7B0545A1D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807" t="86885"/>
            <a:stretch>
              <a:fillRect/>
            </a:stretch>
          </p:blipFill>
          <p:spPr>
            <a:xfrm>
              <a:off x="6316495" y="5058384"/>
              <a:ext cx="3616092" cy="499713"/>
            </a:xfrm>
            <a:prstGeom prst="rect">
              <a:avLst/>
            </a:prstGeom>
          </p:spPr>
        </p:pic>
      </p:grpSp>
      <p:pic>
        <p:nvPicPr>
          <p:cNvPr id="3" name="Picture 2" descr="A graph of a number of electrons&#10;&#10;Description automatically generated">
            <a:extLst>
              <a:ext uri="{FF2B5EF4-FFF2-40B4-BE49-F238E27FC236}">
                <a16:creationId xmlns:a16="http://schemas.microsoft.com/office/drawing/2014/main" id="{781E2078-F710-67FD-8C94-D6FF824AC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7508" y="132707"/>
            <a:ext cx="4736934" cy="3685674"/>
          </a:xfrm>
          <a:prstGeom prst="rect">
            <a:avLst/>
          </a:prstGeom>
        </p:spPr>
      </p:pic>
      <p:sp>
        <p:nvSpPr>
          <p:cNvPr id="10" name="Стрелка: вправо 1">
            <a:extLst>
              <a:ext uri="{FF2B5EF4-FFF2-40B4-BE49-F238E27FC236}">
                <a16:creationId xmlns:a16="http://schemas.microsoft.com/office/drawing/2014/main" id="{E5D0AEB7-43FB-720E-EB2F-2BD274D0C491}"/>
              </a:ext>
            </a:extLst>
          </p:cNvPr>
          <p:cNvSpPr/>
          <p:nvPr/>
        </p:nvSpPr>
        <p:spPr>
          <a:xfrm rot="16200000">
            <a:off x="8989676" y="3756504"/>
            <a:ext cx="1186905" cy="26498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1061B7F-85AA-03C9-BEE5-94BC84423C18}"/>
              </a:ext>
            </a:extLst>
          </p:cNvPr>
          <p:cNvSpPr/>
          <p:nvPr/>
        </p:nvSpPr>
        <p:spPr>
          <a:xfrm>
            <a:off x="9975850" y="4413250"/>
            <a:ext cx="539750" cy="273050"/>
          </a:xfrm>
          <a:prstGeom prst="roundRect">
            <a:avLst/>
          </a:prstGeom>
          <a:gradFill flip="none" rotWithShape="1">
            <a:gsLst>
              <a:gs pos="0">
                <a:srgbClr val="FFC000">
                  <a:alpha val="50000"/>
                </a:srgbClr>
              </a:gs>
              <a:gs pos="100000">
                <a:srgbClr val="7030A0">
                  <a:alpha val="50000"/>
                </a:srgbClr>
              </a:gs>
            </a:gsLst>
            <a:lin ang="13500000" scaled="1"/>
            <a:tileRect/>
          </a:gra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63FBBDA-8298-2B50-98D3-8E5976BD71B2}"/>
              </a:ext>
            </a:extLst>
          </p:cNvPr>
          <p:cNvSpPr/>
          <p:nvPr/>
        </p:nvSpPr>
        <p:spPr>
          <a:xfrm>
            <a:off x="9190356" y="4711700"/>
            <a:ext cx="436913" cy="273050"/>
          </a:xfrm>
          <a:prstGeom prst="roundRect">
            <a:avLst/>
          </a:prstGeom>
          <a:gradFill flip="none" rotWithShape="1">
            <a:gsLst>
              <a:gs pos="0">
                <a:srgbClr val="FFC000">
                  <a:alpha val="50000"/>
                </a:srgbClr>
              </a:gs>
              <a:gs pos="100000">
                <a:srgbClr val="7030A0">
                  <a:alpha val="50000"/>
                </a:srgbClr>
              </a:gs>
            </a:gsLst>
            <a:lin ang="13500000" scaled="1"/>
            <a:tileRect/>
          </a:gra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A6709D4-5765-0FB7-6915-8773060C5A0B}"/>
              </a:ext>
            </a:extLst>
          </p:cNvPr>
          <p:cNvSpPr/>
          <p:nvPr/>
        </p:nvSpPr>
        <p:spPr>
          <a:xfrm>
            <a:off x="8783369" y="5046133"/>
            <a:ext cx="406987" cy="198967"/>
          </a:xfrm>
          <a:prstGeom prst="roundRect">
            <a:avLst/>
          </a:prstGeom>
          <a:solidFill>
            <a:schemeClr val="accent1">
              <a:alpha val="50196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DF630ED-6D27-66CF-3754-AA35396B3E01}"/>
              </a:ext>
            </a:extLst>
          </p:cNvPr>
          <p:cNvSpPr/>
          <p:nvPr/>
        </p:nvSpPr>
        <p:spPr>
          <a:xfrm>
            <a:off x="8660713" y="5253566"/>
            <a:ext cx="435449" cy="249767"/>
          </a:xfrm>
          <a:prstGeom prst="roundRect">
            <a:avLst/>
          </a:prstGeom>
          <a:solidFill>
            <a:srgbClr val="C00000">
              <a:alpha val="5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F363993-11F7-27C7-3A4B-7DCE9D3CF1C9}"/>
              </a:ext>
            </a:extLst>
          </p:cNvPr>
          <p:cNvSpPr/>
          <p:nvPr/>
        </p:nvSpPr>
        <p:spPr>
          <a:xfrm>
            <a:off x="8362576" y="5802641"/>
            <a:ext cx="435449" cy="249767"/>
          </a:xfrm>
          <a:prstGeom prst="roundRect">
            <a:avLst/>
          </a:prstGeom>
          <a:solidFill>
            <a:schemeClr val="accent6">
              <a:alpha val="50196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523EA32-2887-F43B-AD1C-A4BF07046BD1}"/>
              </a:ext>
            </a:extLst>
          </p:cNvPr>
          <p:cNvSpPr/>
          <p:nvPr/>
        </p:nvSpPr>
        <p:spPr>
          <a:xfrm>
            <a:off x="11158888" y="4138040"/>
            <a:ext cx="539750" cy="273050"/>
          </a:xfrm>
          <a:prstGeom prst="roundRect">
            <a:avLst/>
          </a:prstGeom>
          <a:solidFill>
            <a:srgbClr val="FFC000">
              <a:alpha val="50196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F480DD9-7B1C-20DA-9E8C-161B01B47C37}"/>
              </a:ext>
            </a:extLst>
          </p:cNvPr>
          <p:cNvSpPr txBox="1"/>
          <p:nvPr/>
        </p:nvSpPr>
        <p:spPr>
          <a:xfrm rot="5400000">
            <a:off x="9240747" y="1256007"/>
            <a:ext cx="5317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</a:rPr>
              <a:t>↓</a:t>
            </a:r>
            <a:endParaRPr lang="it-IT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3309A22-3255-5EF0-D5B5-CC2734184292}"/>
                  </a:ext>
                </a:extLst>
              </p:cNvPr>
              <p:cNvSpPr txBox="1"/>
              <p:nvPr/>
            </p:nvSpPr>
            <p:spPr>
              <a:xfrm>
                <a:off x="9269469" y="933420"/>
                <a:ext cx="507878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lt"/>
                              <a:cs typeface="+mn-lt"/>
                            </a:rPr>
                          </m:ctrlPr>
                        </m:sSubPr>
                        <m:e>
                          <m:r>
                            <a:rPr kumimoji="0" lang="en-US" sz="2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lt"/>
                              <a:cs typeface="+mn-lt"/>
                            </a:rPr>
                            <m:t>𝒌</m:t>
                          </m:r>
                        </m:e>
                        <m:sub>
                          <m:r>
                            <a:rPr kumimoji="0" lang="en-US" sz="2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lt"/>
                              <a:cs typeface="+mn-lt"/>
                            </a:rPr>
                            <m:t>𝑩</m:t>
                          </m:r>
                        </m:sub>
                      </m:sSub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3309A22-3255-5EF0-D5B5-CC2734184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9469" y="933420"/>
                <a:ext cx="507878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FD795568-CD40-9A2E-A074-9352D74E20D7}"/>
              </a:ext>
            </a:extLst>
          </p:cNvPr>
          <p:cNvSpPr txBox="1"/>
          <p:nvPr/>
        </p:nvSpPr>
        <p:spPr>
          <a:xfrm rot="16200000">
            <a:off x="10637294" y="1664693"/>
            <a:ext cx="5317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</a:rPr>
              <a:t>↓</a:t>
            </a:r>
            <a:endParaRPr lang="it-IT" sz="360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9702DF7-A94B-CF17-0FC2-9B0361A9BB57}"/>
                  </a:ext>
                </a:extLst>
              </p:cNvPr>
              <p:cNvSpPr txBox="1"/>
              <p:nvPr/>
            </p:nvSpPr>
            <p:spPr>
              <a:xfrm>
                <a:off x="10398047" y="1354375"/>
                <a:ext cx="94403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lt"/>
                              <a:cs typeface="+mn-lt"/>
                            </a:rPr>
                          </m:ctrlPr>
                        </m:sSubPr>
                        <m:e>
                          <m:r>
                            <a:rPr kumimoji="0" lang="en-US" sz="2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lt"/>
                              <a:cs typeface="+mn-lt"/>
                            </a:rPr>
                            <m:t>𝒇</m:t>
                          </m:r>
                        </m:e>
                        <m:sub>
                          <m:r>
                            <a:rPr kumimoji="0" lang="en-US" sz="2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lt"/>
                              <a:cs typeface="+mn-lt"/>
                            </a:rPr>
                            <m:t>𝑪</m:t>
                          </m:r>
                        </m:sub>
                      </m:sSub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9702DF7-A94B-CF17-0FC2-9B0361A9BB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8047" y="1354375"/>
                <a:ext cx="944031" cy="400110"/>
              </a:xfrm>
              <a:prstGeom prst="rect">
                <a:avLst/>
              </a:prstGeom>
              <a:blipFill>
                <a:blip r:embed="rId6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A4DBD2D-1D57-9066-D40E-3334DDFA52F2}"/>
                  </a:ext>
                </a:extLst>
              </p:cNvPr>
              <p:cNvSpPr txBox="1"/>
              <p:nvPr/>
            </p:nvSpPr>
            <p:spPr>
              <a:xfrm>
                <a:off x="11169291" y="1969876"/>
                <a:ext cx="34597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lt"/>
                          <a:cs typeface="+mn-lt"/>
                        </a:rPr>
                        <m:t>𝒀</m:t>
                      </m:r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A4DBD2D-1D57-9066-D40E-3334DDFA52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9291" y="1969876"/>
                <a:ext cx="345975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040D21BB-E292-F2FF-AD77-D7480E8666B6}"/>
              </a:ext>
            </a:extLst>
          </p:cNvPr>
          <p:cNvSpPr txBox="1"/>
          <p:nvPr/>
        </p:nvSpPr>
        <p:spPr>
          <a:xfrm rot="16200000">
            <a:off x="11076380" y="2141816"/>
            <a:ext cx="5317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</a:rPr>
              <a:t>↓</a:t>
            </a:r>
            <a:endParaRPr lang="it-IT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0470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761D73C-E365-47AA-03B5-D84423F8833C}"/>
              </a:ext>
            </a:extLst>
          </p:cNvPr>
          <p:cNvSpPr txBox="1"/>
          <p:nvPr/>
        </p:nvSpPr>
        <p:spPr>
          <a:xfrm>
            <a:off x="187409" y="1035302"/>
            <a:ext cx="6865844" cy="33808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Normalizing flows [1]: 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Transformations can be very diverse as long as they follow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the invertibility condition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We use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Planar flow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: </a:t>
            </a:r>
          </a:p>
          <a:p>
            <a:pPr marL="1200150" marR="0" lvl="2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 </a:t>
            </a:r>
          </a:p>
          <a:p>
            <a:pPr marL="1200150" marR="0" lvl="2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where parameters                      are parametrized by neural networks to include the conditions (MC parameters + source type):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conditional probability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How to perform the inference with the model?</a:t>
            </a:r>
          </a:p>
        </p:txBody>
      </p:sp>
      <p:sp>
        <p:nvSpPr>
          <p:cNvPr id="270" name="TextShape 1"/>
          <p:cNvSpPr txBox="1"/>
          <p:nvPr/>
        </p:nvSpPr>
        <p:spPr>
          <a:xfrm>
            <a:off x="307006" y="-3364"/>
            <a:ext cx="10710069" cy="114506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defPPr>
              <a:defRPr lang="en-US"/>
            </a:defPPr>
            <a:lvl1pPr marL="0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2938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5875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8813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11751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4688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7626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70564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23501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1058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1" u="none" strike="noStrike" kern="1200" cap="none" spc="-1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Normalizing flows-based density estimation</a:t>
            </a:r>
            <a:endParaRPr kumimoji="0" lang="en-US" sz="2177" b="0" i="0" u="none" strike="noStrike" kern="1200" cap="none" spc="0" normalizeH="0" baseline="0" noProof="0">
              <a:ln>
                <a:noFill/>
              </a:ln>
              <a:solidFill>
                <a:srgbClr val="AF272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228" descr="Изображение выглядит как текст, Шрифт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81189A16-DBE5-6E3A-C36E-437BDD193A6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0785881" y="76078"/>
            <a:ext cx="1219082" cy="1067132"/>
          </a:xfrm>
          <a:prstGeom prst="rect">
            <a:avLst/>
          </a:prstGeom>
          <a:ln>
            <a:noFill/>
          </a:ln>
        </p:spPr>
      </p:pic>
      <p:pic>
        <p:nvPicPr>
          <p:cNvPr id="4" name="Picture 3" descr="A diagram of mathematical equations&#10;&#10;Description automatically generated">
            <a:extLst>
              <a:ext uri="{FF2B5EF4-FFF2-40B4-BE49-F238E27FC236}">
                <a16:creationId xmlns:a16="http://schemas.microsoft.com/office/drawing/2014/main" id="{A6837945-15F1-33D7-D818-AA35C7866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929" y="1038773"/>
            <a:ext cx="3810073" cy="529721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D13F259-7048-9A7F-5CBB-1C042AEF3BDF}"/>
                  </a:ext>
                </a:extLst>
              </p14:cNvPr>
              <p14:cNvContentPartPr/>
              <p14:nvPr/>
            </p14:nvContentPartPr>
            <p14:xfrm>
              <a:off x="8495862" y="1151759"/>
              <a:ext cx="797932" cy="354146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D13F259-7048-9A7F-5CBB-1C042AEF3BD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77866" y="1133782"/>
                <a:ext cx="833564" cy="38974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66AE7ED-DDD5-9554-C1A9-806673C44DB0}"/>
              </a:ext>
            </a:extLst>
          </p:cNvPr>
          <p:cNvSpPr txBox="1"/>
          <p:nvPr/>
        </p:nvSpPr>
        <p:spPr>
          <a:xfrm>
            <a:off x="6910551" y="952845"/>
            <a:ext cx="163601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x: input data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5525F3E-6085-037E-1A4E-7CE8C2242E34}"/>
                  </a:ext>
                </a:extLst>
              </p14:cNvPr>
              <p14:cNvContentPartPr/>
              <p14:nvPr/>
            </p14:nvContentPartPr>
            <p14:xfrm>
              <a:off x="12638689" y="1572172"/>
              <a:ext cx="13137" cy="13137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5525F3E-6085-037E-1A4E-7CE8C2242E3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81839" y="915322"/>
                <a:ext cx="1313700" cy="13137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52E888F-1475-3927-FE78-2FFDD7B4C9F3}"/>
              </a:ext>
            </a:extLst>
          </p:cNvPr>
          <p:cNvSpPr txBox="1"/>
          <p:nvPr/>
        </p:nvSpPr>
        <p:spPr>
          <a:xfrm>
            <a:off x="-2" y="6262413"/>
            <a:ext cx="3118068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[1] R. J. 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lt"/>
                <a:cs typeface="Arial" panose="020B0604020202020204"/>
              </a:rPr>
              <a:t>Rezende et al, </a:t>
            </a: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lt"/>
                <a:cs typeface="Arial" panose="020B0604020202020204"/>
              </a:rPr>
              <a:t>arxiv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lt"/>
                <a:cs typeface="Arial" panose="020B0604020202020204"/>
              </a:rPr>
              <a:t>: 1505.05770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1471512C-7E57-6C07-CA29-0407AFC41C5F}"/>
              </a:ext>
            </a:extLst>
          </p:cNvPr>
          <p:cNvSpPr/>
          <p:nvPr/>
        </p:nvSpPr>
        <p:spPr>
          <a:xfrm>
            <a:off x="-1" y="6529600"/>
            <a:ext cx="12192000" cy="336176"/>
          </a:xfrm>
          <a:prstGeom prst="rect">
            <a:avLst/>
          </a:prstGeom>
          <a:solidFill>
            <a:srgbClr val="7D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lt"/>
                <a:cs typeface="Arial" panose="020B0604020202020204"/>
              </a:rPr>
              <a:t>Arsenii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lt"/>
                <a:cs typeface="Arial" panose="020B0604020202020204"/>
              </a:rPr>
              <a:t> Gavrikov, Andrea Serafini, et al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lt"/>
                <a:cs typeface="Arial" panose="020B0604020202020204"/>
              </a:rPr>
              <a:t> – 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lt"/>
                <a:cs typeface="Arial" panose="020B0604020202020204"/>
              </a:rPr>
              <a:t>NeuroMCT</a:t>
            </a:r>
            <a:endParaRPr kumimoji="0" lang="en-US" sz="12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Arial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CD516834-BF78-F88D-D569-15676F2D761C}"/>
              </a:ext>
            </a:extLst>
          </p:cNvPr>
          <p:cNvSpPr>
            <a:spLocks noGrp="1"/>
          </p:cNvSpPr>
          <p:nvPr/>
        </p:nvSpPr>
        <p:spPr>
          <a:xfrm>
            <a:off x="8942294" y="652667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8.5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4381B5DA-0C36-EA25-F8F1-41C37FC807B1}"/>
              </a:ext>
            </a:extLst>
          </p:cNvPr>
          <p:cNvSpPr/>
          <p:nvPr/>
        </p:nvSpPr>
        <p:spPr>
          <a:xfrm>
            <a:off x="11299562" y="1313946"/>
            <a:ext cx="233172" cy="4954606"/>
          </a:xfrm>
          <a:prstGeom prst="downArrow">
            <a:avLst/>
          </a:prstGeom>
          <a:solidFill>
            <a:srgbClr val="D9D9D9">
              <a:alpha val="50000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Arrow: Up 14">
            <a:extLst>
              <a:ext uri="{FF2B5EF4-FFF2-40B4-BE49-F238E27FC236}">
                <a16:creationId xmlns:a16="http://schemas.microsoft.com/office/drawing/2014/main" id="{C5647965-7BC4-85E1-498E-4B4C23EF870E}"/>
              </a:ext>
            </a:extLst>
          </p:cNvPr>
          <p:cNvSpPr/>
          <p:nvPr/>
        </p:nvSpPr>
        <p:spPr>
          <a:xfrm>
            <a:off x="11586681" y="1295858"/>
            <a:ext cx="224217" cy="4959321"/>
          </a:xfrm>
          <a:prstGeom prst="upArrow">
            <a:avLst/>
          </a:prstGeom>
          <a:solidFill>
            <a:srgbClr val="D9D9D9">
              <a:alpha val="50000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C64FA6-A845-4E2E-371A-B4964B09D83C}"/>
              </a:ext>
            </a:extLst>
          </p:cNvPr>
          <p:cNvSpPr txBox="1"/>
          <p:nvPr/>
        </p:nvSpPr>
        <p:spPr>
          <a:xfrm rot="16200000">
            <a:off x="10161104" y="3344760"/>
            <a:ext cx="211573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"Normalizing"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 direction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FAA539-AA1E-54E0-4CA2-AC2D3B4DF802}"/>
              </a:ext>
            </a:extLst>
          </p:cNvPr>
          <p:cNvSpPr txBox="1"/>
          <p:nvPr/>
        </p:nvSpPr>
        <p:spPr>
          <a:xfrm rot="5400000">
            <a:off x="10896209" y="3465783"/>
            <a:ext cx="2008163" cy="3167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"Generative"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 direction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86886FD-2BE1-3C6C-A007-8E7AFD0537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2070" y="3030863"/>
            <a:ext cx="754600" cy="1914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74C144-F02E-22F1-5A00-5B4BF6BC8E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179" y="2633195"/>
            <a:ext cx="3002292" cy="25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840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761D73C-E365-47AA-03B5-D84423F8833C}"/>
              </a:ext>
            </a:extLst>
          </p:cNvPr>
          <p:cNvSpPr txBox="1"/>
          <p:nvPr/>
        </p:nvSpPr>
        <p:spPr>
          <a:xfrm>
            <a:off x="187409" y="1035302"/>
            <a:ext cx="6865844" cy="33808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Normalizing flows [1]: 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Transformations can be very diverse as long as they follow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the invertibility condition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We use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Planar flow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: </a:t>
            </a:r>
          </a:p>
          <a:p>
            <a:pPr marL="1200150" marR="0" lvl="2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 </a:t>
            </a:r>
          </a:p>
          <a:p>
            <a:pPr marL="1200150" marR="0" lvl="2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where parameters                      are parametrized by neural networks to include the conditions (MC parameters + source type):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conditional probability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How to perform the inference with the model?</a:t>
            </a:r>
          </a:p>
        </p:txBody>
      </p:sp>
      <p:sp>
        <p:nvSpPr>
          <p:cNvPr id="270" name="TextShape 1"/>
          <p:cNvSpPr txBox="1"/>
          <p:nvPr/>
        </p:nvSpPr>
        <p:spPr>
          <a:xfrm>
            <a:off x="307006" y="-3364"/>
            <a:ext cx="10710069" cy="114506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defPPr>
              <a:defRPr lang="en-US"/>
            </a:defPPr>
            <a:lvl1pPr marL="0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2938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5875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8813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11751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4688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7626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70564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23501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1058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1" u="none" strike="noStrike" kern="1200" cap="none" spc="-1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Normalizing flows-based density estimation</a:t>
            </a:r>
            <a:endParaRPr kumimoji="0" lang="en-US" sz="2177" b="0" i="0" u="none" strike="noStrike" kern="1200" cap="none" spc="0" normalizeH="0" baseline="0" noProof="0">
              <a:ln>
                <a:noFill/>
              </a:ln>
              <a:solidFill>
                <a:srgbClr val="AF272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228" descr="Изображение выглядит как текст, Шрифт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81189A16-DBE5-6E3A-C36E-437BDD193A6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0785881" y="76078"/>
            <a:ext cx="1219082" cy="1067132"/>
          </a:xfrm>
          <a:prstGeom prst="rect">
            <a:avLst/>
          </a:prstGeom>
          <a:ln>
            <a:noFill/>
          </a:ln>
        </p:spPr>
      </p:pic>
      <p:pic>
        <p:nvPicPr>
          <p:cNvPr id="4" name="Picture 3" descr="A diagram of mathematical equations&#10;&#10;Description automatically generated">
            <a:extLst>
              <a:ext uri="{FF2B5EF4-FFF2-40B4-BE49-F238E27FC236}">
                <a16:creationId xmlns:a16="http://schemas.microsoft.com/office/drawing/2014/main" id="{A6837945-15F1-33D7-D818-AA35C7866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929" y="1038773"/>
            <a:ext cx="3810073" cy="529721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D13F259-7048-9A7F-5CBB-1C042AEF3BDF}"/>
                  </a:ext>
                </a:extLst>
              </p14:cNvPr>
              <p14:cNvContentPartPr/>
              <p14:nvPr/>
            </p14:nvContentPartPr>
            <p14:xfrm>
              <a:off x="8495862" y="1151759"/>
              <a:ext cx="797932" cy="354146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D13F259-7048-9A7F-5CBB-1C042AEF3BD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77866" y="1133782"/>
                <a:ext cx="833564" cy="38974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66AE7ED-DDD5-9554-C1A9-806673C44DB0}"/>
              </a:ext>
            </a:extLst>
          </p:cNvPr>
          <p:cNvSpPr txBox="1"/>
          <p:nvPr/>
        </p:nvSpPr>
        <p:spPr>
          <a:xfrm>
            <a:off x="6910551" y="952845"/>
            <a:ext cx="163601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x: input data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5525F3E-6085-037E-1A4E-7CE8C2242E34}"/>
                  </a:ext>
                </a:extLst>
              </p14:cNvPr>
              <p14:cNvContentPartPr/>
              <p14:nvPr/>
            </p14:nvContentPartPr>
            <p14:xfrm>
              <a:off x="12638689" y="1572172"/>
              <a:ext cx="13137" cy="13137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5525F3E-6085-037E-1A4E-7CE8C2242E3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81839" y="915322"/>
                <a:ext cx="1313700" cy="13137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52E888F-1475-3927-FE78-2FFDD7B4C9F3}"/>
              </a:ext>
            </a:extLst>
          </p:cNvPr>
          <p:cNvSpPr txBox="1"/>
          <p:nvPr/>
        </p:nvSpPr>
        <p:spPr>
          <a:xfrm>
            <a:off x="-2" y="6262413"/>
            <a:ext cx="3118068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[1] R. J. 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lt"/>
                <a:cs typeface="Arial" panose="020B0604020202020204"/>
              </a:rPr>
              <a:t>Rezende et al, </a:t>
            </a: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lt"/>
                <a:cs typeface="Arial" panose="020B0604020202020204"/>
              </a:rPr>
              <a:t>arxiv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lt"/>
                <a:cs typeface="Arial" panose="020B0604020202020204"/>
              </a:rPr>
              <a:t>: 1505.05770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1471512C-7E57-6C07-CA29-0407AFC41C5F}"/>
              </a:ext>
            </a:extLst>
          </p:cNvPr>
          <p:cNvSpPr/>
          <p:nvPr/>
        </p:nvSpPr>
        <p:spPr>
          <a:xfrm>
            <a:off x="-1" y="6529600"/>
            <a:ext cx="12192000" cy="336176"/>
          </a:xfrm>
          <a:prstGeom prst="rect">
            <a:avLst/>
          </a:prstGeom>
          <a:solidFill>
            <a:srgbClr val="7D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lt"/>
                <a:cs typeface="Arial" panose="020B0604020202020204"/>
              </a:rPr>
              <a:t>Arsenii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lt"/>
                <a:cs typeface="Arial" panose="020B0604020202020204"/>
              </a:rPr>
              <a:t> Gavrikov, Andrea Serafini, et al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lt"/>
                <a:cs typeface="Arial" panose="020B0604020202020204"/>
              </a:rPr>
              <a:t> – 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lt"/>
                <a:cs typeface="Arial" panose="020B0604020202020204"/>
              </a:rPr>
              <a:t>NeuroMCT</a:t>
            </a:r>
            <a:endParaRPr kumimoji="0" lang="en-US" sz="12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Arial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CD516834-BF78-F88D-D569-15676F2D761C}"/>
              </a:ext>
            </a:extLst>
          </p:cNvPr>
          <p:cNvSpPr>
            <a:spLocks noGrp="1"/>
          </p:cNvSpPr>
          <p:nvPr/>
        </p:nvSpPr>
        <p:spPr>
          <a:xfrm>
            <a:off x="8942294" y="652667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8.6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4381B5DA-0C36-EA25-F8F1-41C37FC807B1}"/>
              </a:ext>
            </a:extLst>
          </p:cNvPr>
          <p:cNvSpPr/>
          <p:nvPr/>
        </p:nvSpPr>
        <p:spPr>
          <a:xfrm>
            <a:off x="11299562" y="1313946"/>
            <a:ext cx="233172" cy="4954606"/>
          </a:xfrm>
          <a:prstGeom prst="downArrow">
            <a:avLst/>
          </a:prstGeom>
          <a:solidFill>
            <a:srgbClr val="D9D9D9">
              <a:alpha val="50000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Arrow: Up 14">
            <a:extLst>
              <a:ext uri="{FF2B5EF4-FFF2-40B4-BE49-F238E27FC236}">
                <a16:creationId xmlns:a16="http://schemas.microsoft.com/office/drawing/2014/main" id="{C5647965-7BC4-85E1-498E-4B4C23EF870E}"/>
              </a:ext>
            </a:extLst>
          </p:cNvPr>
          <p:cNvSpPr/>
          <p:nvPr/>
        </p:nvSpPr>
        <p:spPr>
          <a:xfrm>
            <a:off x="11586681" y="1295858"/>
            <a:ext cx="224217" cy="4959321"/>
          </a:xfrm>
          <a:prstGeom prst="upArrow">
            <a:avLst/>
          </a:prstGeom>
          <a:solidFill>
            <a:srgbClr val="D9D9D9">
              <a:alpha val="50000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C64FA6-A845-4E2E-371A-B4964B09D83C}"/>
              </a:ext>
            </a:extLst>
          </p:cNvPr>
          <p:cNvSpPr txBox="1"/>
          <p:nvPr/>
        </p:nvSpPr>
        <p:spPr>
          <a:xfrm rot="16200000">
            <a:off x="10161104" y="3344760"/>
            <a:ext cx="211573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"Normalizing"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 direction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FAA539-AA1E-54E0-4CA2-AC2D3B4DF802}"/>
              </a:ext>
            </a:extLst>
          </p:cNvPr>
          <p:cNvSpPr txBox="1"/>
          <p:nvPr/>
        </p:nvSpPr>
        <p:spPr>
          <a:xfrm rot="5400000">
            <a:off x="10896209" y="3465783"/>
            <a:ext cx="2008163" cy="3167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"Generative"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 direction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86886FD-2BE1-3C6C-A007-8E7AFD0537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2070" y="3030863"/>
            <a:ext cx="754600" cy="1914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74C144-F02E-22F1-5A00-5B4BF6BC8E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179" y="2633195"/>
            <a:ext cx="3002292" cy="2517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AF1910-F5E4-E9ED-880F-AB52430860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9275" y="4483188"/>
            <a:ext cx="6067925" cy="73843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6B0FC92-6485-A9B1-6CEC-EF91E2CBA522}"/>
                  </a:ext>
                </a:extLst>
              </p14:cNvPr>
              <p14:cNvContentPartPr/>
              <p14:nvPr/>
            </p14:nvContentPartPr>
            <p14:xfrm rot="12900000">
              <a:off x="1688988" y="5204675"/>
              <a:ext cx="457038" cy="83437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6B0FC92-6485-A9B1-6CEC-EF91E2CBA52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 rot="12900000">
                <a:off x="1670994" y="5186770"/>
                <a:ext cx="492665" cy="118889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88E1CB27-F44F-42D6-751C-7D9F21D7728A}"/>
              </a:ext>
            </a:extLst>
          </p:cNvPr>
          <p:cNvSpPr txBox="1"/>
          <p:nvPr/>
        </p:nvSpPr>
        <p:spPr>
          <a:xfrm>
            <a:off x="1410599" y="5360069"/>
            <a:ext cx="155995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MC parameters + source type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F9CAD98-73FC-B908-67ED-3129C19B3947}"/>
                  </a:ext>
                </a:extLst>
              </p14:cNvPr>
              <p14:cNvContentPartPr/>
              <p14:nvPr/>
            </p14:nvContentPartPr>
            <p14:xfrm>
              <a:off x="1163816" y="5097092"/>
              <a:ext cx="299248" cy="267701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F9CAD98-73FC-B908-67ED-3129C19B394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45832" y="5079101"/>
                <a:ext cx="334856" cy="303323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EB9EC3EF-2504-DDEC-8FB9-D091DE20024A}"/>
              </a:ext>
            </a:extLst>
          </p:cNvPr>
          <p:cNvSpPr txBox="1"/>
          <p:nvPr/>
        </p:nvSpPr>
        <p:spPr>
          <a:xfrm>
            <a:off x="608493" y="5309936"/>
            <a:ext cx="68766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Data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5D5D427-50B7-2C60-13CF-0DE4C300FD4D}"/>
                  </a:ext>
                </a:extLst>
              </p14:cNvPr>
              <p14:cNvContentPartPr/>
              <p14:nvPr/>
            </p14:nvContentPartPr>
            <p14:xfrm rot="12900000">
              <a:off x="2659089" y="5255267"/>
              <a:ext cx="727747" cy="163647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5D5D427-50B7-2C60-13CF-0DE4C300FD4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 rot="12900000">
                <a:off x="2641093" y="5237323"/>
                <a:ext cx="763379" cy="199176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5E402D95-657E-15C4-6D8C-58D334856D5D}"/>
              </a:ext>
            </a:extLst>
          </p:cNvPr>
          <p:cNvSpPr txBox="1"/>
          <p:nvPr/>
        </p:nvSpPr>
        <p:spPr>
          <a:xfrm>
            <a:off x="2964677" y="5590673"/>
            <a:ext cx="2051245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well-known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(e.g. standard Gaussian)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A08CC6F5-5B37-EF99-C2C0-D7EF72146330}"/>
                  </a:ext>
                </a:extLst>
              </p14:cNvPr>
              <p14:cNvContentPartPr/>
              <p14:nvPr/>
            </p14:nvContentPartPr>
            <p14:xfrm rot="12900000">
              <a:off x="5087133" y="5224599"/>
              <a:ext cx="487115" cy="253883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A08CC6F5-5B37-EF99-C2C0-D7EF7214633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 rot="12900000">
                <a:off x="5069145" y="5206644"/>
                <a:ext cx="522731" cy="289434"/>
              </a:xfrm>
              <a:prstGeom prst="rect">
                <a:avLst/>
              </a:prstGeom>
            </p:spPr>
          </p:pic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1CA419DF-992D-E723-69F1-0E6E383CFC00}"/>
              </a:ext>
            </a:extLst>
          </p:cNvPr>
          <p:cNvSpPr txBox="1"/>
          <p:nvPr/>
        </p:nvSpPr>
        <p:spPr>
          <a:xfrm>
            <a:off x="5160440" y="5590672"/>
            <a:ext cx="205124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Computed based on the learned transformations</a:t>
            </a:r>
          </a:p>
        </p:txBody>
      </p:sp>
    </p:spTree>
    <p:extLst>
      <p:ext uri="{BB962C8B-B14F-4D97-AF65-F5344CB8AC3E}">
        <p14:creationId xmlns:p14="http://schemas.microsoft.com/office/powerpoint/2010/main" val="373208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51F769-7A40-DF6D-E951-764912566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7C111-0742-EB89-B175-6A6A8DFD3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2" y="228600"/>
            <a:ext cx="8679393" cy="904875"/>
          </a:xfrm>
        </p:spPr>
        <p:txBody>
          <a:bodyPr>
            <a:normAutofit/>
          </a:bodyPr>
          <a:lstStyle/>
          <a:p>
            <a:r>
              <a:rPr lang="en-US" altLang="zh-CN" dirty="0"/>
              <a:t>Monte Carlo tuning strategy</a:t>
            </a:r>
            <a:endParaRPr lang="en-US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D0ACAB1D-18D4-9D7B-1377-B033B6E81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B122E-75DF-495C-87F3-AE07E065F4B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BCCEAD6-3E30-BF5D-7FC7-FD58C0966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6733" y="3808104"/>
            <a:ext cx="1045305" cy="10453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2B520AD-D8C4-CDB1-A03C-8F60536CA8FD}"/>
                  </a:ext>
                </a:extLst>
              </p:cNvPr>
              <p:cNvSpPr txBox="1"/>
              <p:nvPr/>
            </p:nvSpPr>
            <p:spPr>
              <a:xfrm>
                <a:off x="10250476" y="4901126"/>
                <a:ext cx="1941524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</a:rPr>
                  <a:t>Results</a:t>
                </a:r>
                <a:b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</a:rPr>
                </a:br>
                <a:r>
                  <a:rPr kumimoji="0" lang="en-US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</a:rPr>
                  <a:t>best</a:t>
                </a:r>
                <a:r>
                  <a:rPr kumimoji="0" lang="en-US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</a:rPr>
                  <a:t> fit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+mn-lt"/>
                        <a:cs typeface="+mn-lt"/>
                      </a:rPr>
                      <m:t>{</m:t>
                    </m:r>
                    <m:sSub>
                      <m:sSubPr>
                        <m:ctrlPr>
                          <a:rPr lang="en-US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𝑘</m:t>
                        </m:r>
                      </m:e>
                      <m:sub>
                        <m:r>
                          <a:rPr lang="en-US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𝐵</m:t>
                        </m:r>
                      </m:sub>
                    </m:sSub>
                    <m:r>
                      <a:rPr lang="en-US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+mn-lt"/>
                        <a:cs typeface="+mn-lt"/>
                      </a:rPr>
                      <m:t>, </m:t>
                    </m:r>
                    <m:sSub>
                      <m:sSubPr>
                        <m:ctrlPr>
                          <a:rPr lang="en-US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𝑓</m:t>
                        </m:r>
                      </m:e>
                      <m:sub>
                        <m:r>
                          <a:rPr lang="en-US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𝐶</m:t>
                        </m:r>
                      </m:sub>
                    </m:sSub>
                    <m:r>
                      <a:rPr lang="en-US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+mn-lt"/>
                        <a:cs typeface="+mn-lt"/>
                      </a:rPr>
                      <m:t>,</m:t>
                    </m:r>
                    <m:r>
                      <a:rPr lang="en-US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+mn-lt"/>
                        <a:cs typeface="+mn-lt"/>
                      </a:rPr>
                      <m:t>𝑌</m:t>
                    </m:r>
                    <m:r>
                      <a:rPr lang="en-US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+mn-lt"/>
                        <a:cs typeface="+mn-lt"/>
                      </a:rPr>
                      <m:t>}</m:t>
                    </m:r>
                  </m:oMath>
                </a14:m>
                <a:endParaRPr lang="it-IT" dirty="0">
                  <a:latin typeface="Aptos" panose="020B00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2B520AD-D8C4-CDB1-A03C-8F60536CA8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0476" y="4901126"/>
                <a:ext cx="1941524" cy="738664"/>
              </a:xfrm>
              <a:prstGeom prst="rect">
                <a:avLst/>
              </a:prstGeom>
              <a:blipFill>
                <a:blip r:embed="rId4"/>
                <a:stretch>
                  <a:fillRect l="-943" t="-6612" b="-1322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B1C3363-6F1E-007F-D4B6-A09E8889F6E3}"/>
                  </a:ext>
                </a:extLst>
              </p:cNvPr>
              <p:cNvSpPr txBox="1"/>
              <p:nvPr/>
            </p:nvSpPr>
            <p:spPr>
              <a:xfrm>
                <a:off x="149847" y="3475885"/>
                <a:ext cx="1997930" cy="764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</a:rPr>
                  <a:t>MC</a:t>
                </a:r>
              </a:p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+mn-lt"/>
                          <a:cs typeface="+mn-lt"/>
                        </a:rPr>
                        <m:t>𝜙</m:t>
                      </m:r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+mn-lt"/>
                          <a:cs typeface="+mn-lt"/>
                        </a:rPr>
                        <m:t>=</m:t>
                      </m:r>
                      <m:sSub>
                        <m:sSubPr>
                          <m:ctrlPr>
                            <a:rPr lang="en-US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lt"/>
                              <a:cs typeface="+mn-lt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lt"/>
                              <a:cs typeface="+mn-lt"/>
                            </a:rPr>
                            <m:t>{</m:t>
                          </m:r>
                          <m:sSub>
                            <m:sSubPr>
                              <m:ctrlPr>
                                <a:rPr lang="en-US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+mn-lt"/>
                                  <a:cs typeface="+mn-lt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+mn-lt"/>
                                  <a:cs typeface="+mn-lt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+mn-lt"/>
                                  <a:cs typeface="+mn-lt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lt"/>
                              <a:cs typeface="+mn-lt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+mn-lt"/>
                                  <a:cs typeface="+mn-lt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+mn-lt"/>
                                  <a:cs typeface="+mn-lt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+mn-lt"/>
                                  <a:cs typeface="+mn-lt"/>
                                </a:rPr>
                                <m:t>𝐶</m:t>
                              </m:r>
                            </m:sub>
                          </m:sSub>
                          <m:r>
                            <a:rPr lang="en-US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lt"/>
                              <a:cs typeface="+mn-lt"/>
                            </a:rPr>
                            <m:t>,</m:t>
                          </m:r>
                          <m:r>
                            <a:rPr lang="en-US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lt"/>
                              <a:cs typeface="+mn-lt"/>
                            </a:rPr>
                            <m:t>𝑌</m:t>
                          </m:r>
                          <m:r>
                            <a:rPr lang="en-US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lt"/>
                              <a:cs typeface="+mn-lt"/>
                            </a:rPr>
                            <m:t>}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lt"/>
                              <a:cs typeface="+mn-lt"/>
                            </a:rPr>
                            <m:t>g</m:t>
                          </m:r>
                        </m:sub>
                      </m:sSub>
                    </m:oMath>
                  </m:oMathPara>
                </a14:m>
                <a:endParaRPr lang="it-IT" dirty="0">
                  <a:latin typeface="Aptos" panose="020B00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B1C3363-6F1E-007F-D4B6-A09E8889F6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47" y="3475885"/>
                <a:ext cx="1997930" cy="764825"/>
              </a:xfrm>
              <a:prstGeom prst="rect">
                <a:avLst/>
              </a:prstGeom>
              <a:blipFill>
                <a:blip r:embed="rId5"/>
                <a:stretch>
                  <a:fillRect t="-6349" b="-39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computer with a cube on the screen&#10;&#10;Description automatically generated with low confidence">
            <a:extLst>
              <a:ext uri="{FF2B5EF4-FFF2-40B4-BE49-F238E27FC236}">
                <a16:creationId xmlns:a16="http://schemas.microsoft.com/office/drawing/2014/main" id="{830EEA49-5D44-8B0F-001E-9A4AA4B512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81" y="2315393"/>
            <a:ext cx="1145205" cy="1145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E82A1D-123E-0E76-6482-3EDFF6DC2F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244" y="5064403"/>
            <a:ext cx="1116532" cy="11244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BA4F20-C3CC-7234-F32B-754E549CB251}"/>
              </a:ext>
            </a:extLst>
          </p:cNvPr>
          <p:cNvSpPr txBox="1"/>
          <p:nvPr/>
        </p:nvSpPr>
        <p:spPr>
          <a:xfrm>
            <a:off x="422303" y="6215148"/>
            <a:ext cx="1451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JUNO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53C241C-97C3-B0BB-099E-23A5D2F48077}"/>
              </a:ext>
            </a:extLst>
          </p:cNvPr>
          <p:cNvGrpSpPr/>
          <p:nvPr/>
        </p:nvGrpSpPr>
        <p:grpSpPr>
          <a:xfrm>
            <a:off x="8311980" y="4902423"/>
            <a:ext cx="2183051" cy="1383313"/>
            <a:chOff x="7796212" y="1208089"/>
            <a:chExt cx="2183051" cy="138331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E3450DB-FED8-CFEE-888C-4E458C719D0D}"/>
                </a:ext>
              </a:extLst>
            </p:cNvPr>
            <p:cNvSpPr txBox="1"/>
            <p:nvPr/>
          </p:nvSpPr>
          <p:spPr>
            <a:xfrm>
              <a:off x="7796212" y="1208089"/>
              <a:ext cx="13811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Fitter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8A2FDDF-9348-EBFA-52C5-98E3A5604CDD}"/>
                </a:ext>
              </a:extLst>
            </p:cNvPr>
            <p:cNvSpPr txBox="1"/>
            <p:nvPr/>
          </p:nvSpPr>
          <p:spPr>
            <a:xfrm>
              <a:off x="7796213" y="1668072"/>
              <a:ext cx="21830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Minuit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MCMC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Nested sampling</a:t>
              </a:r>
            </a:p>
          </p:txBody>
        </p:sp>
      </p:grpSp>
      <p:pic>
        <p:nvPicPr>
          <p:cNvPr id="17" name="Graphic 16" descr="Gears with solid fill">
            <a:extLst>
              <a:ext uri="{FF2B5EF4-FFF2-40B4-BE49-F238E27FC236}">
                <a16:creationId xmlns:a16="http://schemas.microsoft.com/office/drawing/2014/main" id="{459696F4-C92C-BFE6-64D0-23F8ED97DF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25857" y="3265458"/>
            <a:ext cx="1675221" cy="16752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D4F307F9-7DDF-D0F0-788F-F459AB24E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9006" y="4125433"/>
            <a:ext cx="785808" cy="49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BE99691-D9B9-EB16-E56C-C039FC95CE08}"/>
              </a:ext>
            </a:extLst>
          </p:cNvPr>
          <p:cNvSpPr txBox="1"/>
          <p:nvPr/>
        </p:nvSpPr>
        <p:spPr>
          <a:xfrm>
            <a:off x="5855417" y="4808469"/>
            <a:ext cx="2188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Likelihood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CF8778D-2898-0978-E4F9-636B2B68C714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6338" y="2074787"/>
            <a:ext cx="1804226" cy="13723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EE60F92-4673-2B55-5F64-D73AC50F03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6338" y="4879641"/>
            <a:ext cx="1804226" cy="1372305"/>
          </a:xfrm>
          <a:prstGeom prst="rect">
            <a:avLst/>
          </a:prstGeom>
        </p:spPr>
      </p:pic>
      <p:pic>
        <p:nvPicPr>
          <p:cNvPr id="28" name="Picture 18">
            <a:extLst>
              <a:ext uri="{FF2B5EF4-FFF2-40B4-BE49-F238E27FC236}">
                <a16:creationId xmlns:a16="http://schemas.microsoft.com/office/drawing/2014/main" id="{FFB49F07-5FEA-42C7-B1B9-9539D453B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243" y="5368583"/>
            <a:ext cx="785808" cy="49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F75EB33-C733-5404-C7CA-0E03183AB498}"/>
                  </a:ext>
                </a:extLst>
              </p:cNvPr>
              <p:cNvSpPr txBox="1"/>
              <p:nvPr/>
            </p:nvSpPr>
            <p:spPr>
              <a:xfrm>
                <a:off x="2136243" y="6215055"/>
                <a:ext cx="34564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</a:rPr>
                  <a:t>Calibration data </a:t>
                </a:r>
                <a14:m>
                  <m:oMath xmlns:m="http://schemas.openxmlformats.org/officeDocument/2006/math">
                    <m:r>
                      <a:rPr lang="en-US" sz="2400" b="1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+mn-lt"/>
                        <a:cs typeface="+mn-lt"/>
                      </a:rPr>
                      <m:t>𝑫</m:t>
                    </m:r>
                  </m:oMath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F75EB33-C733-5404-C7CA-0E03183AB4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6243" y="6215055"/>
                <a:ext cx="3456484" cy="461665"/>
              </a:xfrm>
              <a:prstGeom prst="rect">
                <a:avLst/>
              </a:prstGeom>
              <a:blipFill>
                <a:blip r:embed="rId13"/>
                <a:stretch>
                  <a:fillRect t="-10667" b="-30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3C35A3F-80C1-911C-FB22-BB14959B989C}"/>
                  </a:ext>
                </a:extLst>
              </p:cNvPr>
              <p:cNvSpPr txBox="1"/>
              <p:nvPr/>
            </p:nvSpPr>
            <p:spPr>
              <a:xfrm>
                <a:off x="2317628" y="3475885"/>
                <a:ext cx="30816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</a:rPr>
                  <a:t>Simulated data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𝑴</m:t>
                    </m:r>
                  </m:oMath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3C35A3F-80C1-911C-FB22-BB14959B98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7628" y="3475885"/>
                <a:ext cx="3081644" cy="461665"/>
              </a:xfrm>
              <a:prstGeom prst="rect">
                <a:avLst/>
              </a:prstGeom>
              <a:blipFill>
                <a:blip r:embed="rId14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18">
            <a:extLst>
              <a:ext uri="{FF2B5EF4-FFF2-40B4-BE49-F238E27FC236}">
                <a16:creationId xmlns:a16="http://schemas.microsoft.com/office/drawing/2014/main" id="{4D57347C-F25D-54E9-9C59-6CE50A1EE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458" y="3018109"/>
            <a:ext cx="785808" cy="49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8">
            <a:extLst>
              <a:ext uri="{FF2B5EF4-FFF2-40B4-BE49-F238E27FC236}">
                <a16:creationId xmlns:a16="http://schemas.microsoft.com/office/drawing/2014/main" id="{73D100F8-77D8-7FEF-1BBD-E0693292B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0000">
            <a:off x="4640987" y="4842947"/>
            <a:ext cx="973743" cy="49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8">
            <a:extLst>
              <a:ext uri="{FF2B5EF4-FFF2-40B4-BE49-F238E27FC236}">
                <a16:creationId xmlns:a16="http://schemas.microsoft.com/office/drawing/2014/main" id="{97C59CA5-706E-4B39-D16F-25991CF64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0">
            <a:off x="5369716" y="3707693"/>
            <a:ext cx="712284" cy="49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8">
            <a:extLst>
              <a:ext uri="{FF2B5EF4-FFF2-40B4-BE49-F238E27FC236}">
                <a16:creationId xmlns:a16="http://schemas.microsoft.com/office/drawing/2014/main" id="{BFEB3129-9C42-0137-3A42-2E8263B0D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504" y="4103068"/>
            <a:ext cx="785808" cy="49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8">
            <a:extLst>
              <a:ext uri="{FF2B5EF4-FFF2-40B4-BE49-F238E27FC236}">
                <a16:creationId xmlns:a16="http://schemas.microsoft.com/office/drawing/2014/main" id="{24B19AF3-93DB-F87B-CDDD-99D0A5FB2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0" flipH="1">
            <a:off x="5398598" y="3138511"/>
            <a:ext cx="1134444" cy="49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A22F4ED7-6B6C-9BCC-EE91-A6DF9E2F5EC3}"/>
              </a:ext>
            </a:extLst>
          </p:cNvPr>
          <p:cNvSpPr txBox="1"/>
          <p:nvPr/>
        </p:nvSpPr>
        <p:spPr>
          <a:xfrm>
            <a:off x="608244" y="1219871"/>
            <a:ext cx="7609068" cy="405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>
                <a:solidFill>
                  <a:srgbClr val="000000"/>
                </a:solidFill>
                <a:latin typeface="Aptos" panose="020B0004020202020204" pitchFamily="34" charset="0"/>
                <a:cs typeface="Arial"/>
              </a:rPr>
              <a:t>The </a:t>
            </a:r>
            <a:r>
              <a:rPr lang="en-US" sz="1800" b="1" dirty="0">
                <a:solidFill>
                  <a:srgbClr val="000000"/>
                </a:solidFill>
                <a:latin typeface="Aptos" panose="020B0004020202020204" pitchFamily="34" charset="0"/>
                <a:cs typeface="Arial"/>
              </a:rPr>
              <a:t>most straightforward approach</a:t>
            </a:r>
            <a:r>
              <a:rPr lang="en-US" sz="1800" dirty="0">
                <a:solidFill>
                  <a:srgbClr val="000000"/>
                </a:solidFill>
                <a:latin typeface="Aptos" panose="020B0004020202020204" pitchFamily="34" charset="0"/>
                <a:cs typeface="Arial"/>
              </a:rPr>
              <a:t> would be...</a:t>
            </a:r>
          </a:p>
        </p:txBody>
      </p:sp>
      <p:pic>
        <p:nvPicPr>
          <p:cNvPr id="47" name="Picture 18">
            <a:extLst>
              <a:ext uri="{FF2B5EF4-FFF2-40B4-BE49-F238E27FC236}">
                <a16:creationId xmlns:a16="http://schemas.microsoft.com/office/drawing/2014/main" id="{0697B1C1-22FB-0122-5539-7EA070C9C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74193" y="2454347"/>
            <a:ext cx="785808" cy="49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5AC2EFA-B9E2-10CC-6021-7C550E8F030D}"/>
                  </a:ext>
                </a:extLst>
              </p:cNvPr>
              <p:cNvSpPr txBox="1"/>
              <p:nvPr/>
            </p:nvSpPr>
            <p:spPr>
              <a:xfrm>
                <a:off x="4760498" y="4272637"/>
                <a:ext cx="3309252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32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+mn-lt"/>
                          <a:cs typeface="+mn-lt"/>
                        </a:rPr>
                        <m:t>𝜙</m:t>
                      </m:r>
                      <m:r>
                        <a:rPr lang="en-US" sz="32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+mn-lt"/>
                          <a:cs typeface="+mn-lt"/>
                        </a:rPr>
                        <m:t>)|</m:t>
                      </m:r>
                      <m:r>
                        <a:rPr lang="en-US" sz="32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+mn-lt"/>
                          <a:cs typeface="+mn-lt"/>
                        </a:rPr>
                        <m:t>𝐷</m:t>
                      </m:r>
                      <m:r>
                        <a:rPr lang="en-US" sz="32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+mn-lt"/>
                          <a:cs typeface="+mn-lt"/>
                        </a:rPr>
                        <m:t>)</m:t>
                      </m:r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5AC2EFA-B9E2-10CC-6021-7C550E8F03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0498" y="4272637"/>
                <a:ext cx="3309252" cy="4924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123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40D06-76B3-77FC-D0B8-919CAEB14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7988B-E339-B8CD-9AA3-8C68AECB3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2" y="228600"/>
            <a:ext cx="8679393" cy="904875"/>
          </a:xfrm>
        </p:spPr>
        <p:txBody>
          <a:bodyPr>
            <a:normAutofit/>
          </a:bodyPr>
          <a:lstStyle/>
          <a:p>
            <a:r>
              <a:rPr lang="en-US" altLang="zh-CN" dirty="0"/>
              <a:t>Monte Carlo tuning strategy</a:t>
            </a:r>
            <a:endParaRPr lang="en-US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BCD2512A-412A-FF40-E797-6F3186110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B122E-75DF-495C-87F3-AE07E065F4B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393F719-D46D-FD1A-5E4D-7A3345ABE3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6733" y="3808104"/>
            <a:ext cx="1045305" cy="10453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6BACD6A-62FD-A661-F99E-0734654CE793}"/>
                  </a:ext>
                </a:extLst>
              </p:cNvPr>
              <p:cNvSpPr txBox="1"/>
              <p:nvPr/>
            </p:nvSpPr>
            <p:spPr>
              <a:xfrm>
                <a:off x="10250476" y="4901126"/>
                <a:ext cx="1941524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</a:rPr>
                  <a:t>Results</a:t>
                </a:r>
                <a:b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</a:rPr>
                </a:br>
                <a:r>
                  <a:rPr kumimoji="0" lang="en-US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</a:rPr>
                  <a:t>best</a:t>
                </a:r>
                <a:r>
                  <a:rPr kumimoji="0" lang="en-US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</a:rPr>
                  <a:t> fit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+mn-lt"/>
                        <a:cs typeface="+mn-lt"/>
                      </a:rPr>
                      <m:t>{</m:t>
                    </m:r>
                    <m:sSub>
                      <m:sSubPr>
                        <m:ctrlPr>
                          <a:rPr lang="en-US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𝑘</m:t>
                        </m:r>
                      </m:e>
                      <m:sub>
                        <m:r>
                          <a:rPr lang="en-US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𝐵</m:t>
                        </m:r>
                      </m:sub>
                    </m:sSub>
                    <m:r>
                      <a:rPr lang="en-US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+mn-lt"/>
                        <a:cs typeface="+mn-lt"/>
                      </a:rPr>
                      <m:t>, </m:t>
                    </m:r>
                    <m:sSub>
                      <m:sSubPr>
                        <m:ctrlPr>
                          <a:rPr lang="en-US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𝑓</m:t>
                        </m:r>
                      </m:e>
                      <m:sub>
                        <m:r>
                          <a:rPr lang="en-US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𝐶</m:t>
                        </m:r>
                      </m:sub>
                    </m:sSub>
                    <m:r>
                      <a:rPr lang="en-US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+mn-lt"/>
                        <a:cs typeface="+mn-lt"/>
                      </a:rPr>
                      <m:t>,</m:t>
                    </m:r>
                    <m:r>
                      <a:rPr lang="en-US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+mn-lt"/>
                        <a:cs typeface="+mn-lt"/>
                      </a:rPr>
                      <m:t>𝑌</m:t>
                    </m:r>
                    <m:r>
                      <a:rPr lang="en-US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+mn-lt"/>
                        <a:cs typeface="+mn-lt"/>
                      </a:rPr>
                      <m:t>}</m:t>
                    </m:r>
                  </m:oMath>
                </a14:m>
                <a:endParaRPr lang="it-IT" dirty="0">
                  <a:latin typeface="Aptos" panose="020B00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6BACD6A-62FD-A661-F99E-0734654CE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0476" y="4901126"/>
                <a:ext cx="1941524" cy="738664"/>
              </a:xfrm>
              <a:prstGeom prst="rect">
                <a:avLst/>
              </a:prstGeom>
              <a:blipFill>
                <a:blip r:embed="rId4"/>
                <a:stretch>
                  <a:fillRect l="-943" t="-6612" b="-1322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1A6BDCA-25C1-20DB-099E-5D213AF8ECEA}"/>
                  </a:ext>
                </a:extLst>
              </p:cNvPr>
              <p:cNvSpPr txBox="1"/>
              <p:nvPr/>
            </p:nvSpPr>
            <p:spPr>
              <a:xfrm>
                <a:off x="149847" y="3475885"/>
                <a:ext cx="1997930" cy="764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</a:rPr>
                  <a:t>MC</a:t>
                </a:r>
              </a:p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+mn-lt"/>
                          <a:cs typeface="+mn-lt"/>
                        </a:rPr>
                        <m:t>𝜙</m:t>
                      </m:r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+mn-lt"/>
                          <a:cs typeface="+mn-lt"/>
                        </a:rPr>
                        <m:t>=</m:t>
                      </m:r>
                      <m:sSub>
                        <m:sSubPr>
                          <m:ctrlPr>
                            <a:rPr lang="en-US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lt"/>
                              <a:cs typeface="+mn-lt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lt"/>
                              <a:cs typeface="+mn-lt"/>
                            </a:rPr>
                            <m:t>{</m:t>
                          </m:r>
                          <m:sSub>
                            <m:sSubPr>
                              <m:ctrlPr>
                                <a:rPr lang="en-US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+mn-lt"/>
                                  <a:cs typeface="+mn-lt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+mn-lt"/>
                                  <a:cs typeface="+mn-lt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+mn-lt"/>
                                  <a:cs typeface="+mn-lt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lt"/>
                              <a:cs typeface="+mn-lt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+mn-lt"/>
                                  <a:cs typeface="+mn-lt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+mn-lt"/>
                                  <a:cs typeface="+mn-lt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+mn-lt"/>
                                  <a:cs typeface="+mn-lt"/>
                                </a:rPr>
                                <m:t>𝐶</m:t>
                              </m:r>
                            </m:sub>
                          </m:sSub>
                          <m:r>
                            <a:rPr lang="en-US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lt"/>
                              <a:cs typeface="+mn-lt"/>
                            </a:rPr>
                            <m:t>,</m:t>
                          </m:r>
                          <m:r>
                            <a:rPr lang="en-US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lt"/>
                              <a:cs typeface="+mn-lt"/>
                            </a:rPr>
                            <m:t>𝑌</m:t>
                          </m:r>
                          <m:r>
                            <a:rPr lang="en-US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lt"/>
                              <a:cs typeface="+mn-lt"/>
                            </a:rPr>
                            <m:t>}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lt"/>
                              <a:cs typeface="+mn-lt"/>
                            </a:rPr>
                            <m:t>g</m:t>
                          </m:r>
                        </m:sub>
                      </m:sSub>
                    </m:oMath>
                  </m:oMathPara>
                </a14:m>
                <a:endParaRPr lang="it-IT" dirty="0">
                  <a:latin typeface="Aptos" panose="020B00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1A6BDCA-25C1-20DB-099E-5D213AF8EC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47" y="3475885"/>
                <a:ext cx="1997930" cy="764825"/>
              </a:xfrm>
              <a:prstGeom prst="rect">
                <a:avLst/>
              </a:prstGeom>
              <a:blipFill>
                <a:blip r:embed="rId5"/>
                <a:stretch>
                  <a:fillRect t="-6349" b="-39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computer with a cube on the screen&#10;&#10;Description automatically generated with low confidence">
            <a:extLst>
              <a:ext uri="{FF2B5EF4-FFF2-40B4-BE49-F238E27FC236}">
                <a16:creationId xmlns:a16="http://schemas.microsoft.com/office/drawing/2014/main" id="{F81626A9-96F9-C392-071F-9118083AF1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81" y="2315393"/>
            <a:ext cx="1145205" cy="1145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8810D2-1EAC-FF89-93D5-6DC441452A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244" y="5064403"/>
            <a:ext cx="1116532" cy="11244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521BD0-E111-0D21-8B1F-3461589AACE4}"/>
              </a:ext>
            </a:extLst>
          </p:cNvPr>
          <p:cNvSpPr txBox="1"/>
          <p:nvPr/>
        </p:nvSpPr>
        <p:spPr>
          <a:xfrm>
            <a:off x="422303" y="6215148"/>
            <a:ext cx="1451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JUNO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8B9113D-55A3-7D3C-227D-E4CF6027982E}"/>
              </a:ext>
            </a:extLst>
          </p:cNvPr>
          <p:cNvGrpSpPr/>
          <p:nvPr/>
        </p:nvGrpSpPr>
        <p:grpSpPr>
          <a:xfrm>
            <a:off x="8311980" y="4902423"/>
            <a:ext cx="2183051" cy="1383313"/>
            <a:chOff x="7796212" y="1208089"/>
            <a:chExt cx="2183051" cy="138331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49EEB1-59DD-618B-9068-135322D81574}"/>
                </a:ext>
              </a:extLst>
            </p:cNvPr>
            <p:cNvSpPr txBox="1"/>
            <p:nvPr/>
          </p:nvSpPr>
          <p:spPr>
            <a:xfrm>
              <a:off x="7796212" y="1208089"/>
              <a:ext cx="13811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Fitter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999474-E58D-9CFD-FE74-B7FD4239462F}"/>
                </a:ext>
              </a:extLst>
            </p:cNvPr>
            <p:cNvSpPr txBox="1"/>
            <p:nvPr/>
          </p:nvSpPr>
          <p:spPr>
            <a:xfrm>
              <a:off x="7796213" y="1668072"/>
              <a:ext cx="21830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Minuit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MCMC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Nested sampling</a:t>
              </a:r>
            </a:p>
          </p:txBody>
        </p:sp>
      </p:grpSp>
      <p:pic>
        <p:nvPicPr>
          <p:cNvPr id="17" name="Graphic 16" descr="Gears with solid fill">
            <a:extLst>
              <a:ext uri="{FF2B5EF4-FFF2-40B4-BE49-F238E27FC236}">
                <a16:creationId xmlns:a16="http://schemas.microsoft.com/office/drawing/2014/main" id="{D6870184-5554-D6BD-864D-8CD4FB2202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25857" y="3265458"/>
            <a:ext cx="1675221" cy="16752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B8FC1C04-8394-74B5-F1E1-AB2FC922F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9006" y="4125433"/>
            <a:ext cx="785808" cy="49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3AD8CCD-2548-2FAA-72BF-081824D04030}"/>
              </a:ext>
            </a:extLst>
          </p:cNvPr>
          <p:cNvSpPr txBox="1"/>
          <p:nvPr/>
        </p:nvSpPr>
        <p:spPr>
          <a:xfrm>
            <a:off x="5855417" y="4808469"/>
            <a:ext cx="2188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Likelihood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F5D3FB7-D51B-7BBF-EE84-9CD25F26895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6338" y="2074787"/>
            <a:ext cx="1804226" cy="13723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BE54ED8-9919-B73E-C9F3-2AB16D7AF9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6338" y="4879641"/>
            <a:ext cx="1804226" cy="1372305"/>
          </a:xfrm>
          <a:prstGeom prst="rect">
            <a:avLst/>
          </a:prstGeom>
        </p:spPr>
      </p:pic>
      <p:pic>
        <p:nvPicPr>
          <p:cNvPr id="28" name="Picture 18">
            <a:extLst>
              <a:ext uri="{FF2B5EF4-FFF2-40B4-BE49-F238E27FC236}">
                <a16:creationId xmlns:a16="http://schemas.microsoft.com/office/drawing/2014/main" id="{F3A866C7-C4D2-2CA4-35FF-ADC11A953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243" y="5368583"/>
            <a:ext cx="785808" cy="49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923DBB4-2EE8-3F17-F3DF-5C100EB10943}"/>
                  </a:ext>
                </a:extLst>
              </p:cNvPr>
              <p:cNvSpPr txBox="1"/>
              <p:nvPr/>
            </p:nvSpPr>
            <p:spPr>
              <a:xfrm>
                <a:off x="2136243" y="6215055"/>
                <a:ext cx="34564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</a:rPr>
                  <a:t>Calibration data </a:t>
                </a:r>
                <a14:m>
                  <m:oMath xmlns:m="http://schemas.openxmlformats.org/officeDocument/2006/math">
                    <m:r>
                      <a:rPr lang="en-US" sz="2400" b="1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+mn-lt"/>
                        <a:cs typeface="+mn-lt"/>
                      </a:rPr>
                      <m:t>𝑫</m:t>
                    </m:r>
                  </m:oMath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923DBB4-2EE8-3F17-F3DF-5C100EB109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6243" y="6215055"/>
                <a:ext cx="3456484" cy="461665"/>
              </a:xfrm>
              <a:prstGeom prst="rect">
                <a:avLst/>
              </a:prstGeom>
              <a:blipFill>
                <a:blip r:embed="rId13"/>
                <a:stretch>
                  <a:fillRect t="-10667" b="-30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EC45FFF-9836-EF25-8427-544D074DFAEF}"/>
                  </a:ext>
                </a:extLst>
              </p:cNvPr>
              <p:cNvSpPr txBox="1"/>
              <p:nvPr/>
            </p:nvSpPr>
            <p:spPr>
              <a:xfrm>
                <a:off x="2317628" y="3475885"/>
                <a:ext cx="30816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</a:rPr>
                  <a:t>Simulated data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𝑴</m:t>
                    </m:r>
                  </m:oMath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EC45FFF-9836-EF25-8427-544D074DF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7628" y="3475885"/>
                <a:ext cx="3081644" cy="461665"/>
              </a:xfrm>
              <a:prstGeom prst="rect">
                <a:avLst/>
              </a:prstGeom>
              <a:blipFill>
                <a:blip r:embed="rId14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18">
            <a:extLst>
              <a:ext uri="{FF2B5EF4-FFF2-40B4-BE49-F238E27FC236}">
                <a16:creationId xmlns:a16="http://schemas.microsoft.com/office/drawing/2014/main" id="{1D88635A-F2A5-843E-7871-D81E65E00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458" y="3018109"/>
            <a:ext cx="785808" cy="49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8">
            <a:extLst>
              <a:ext uri="{FF2B5EF4-FFF2-40B4-BE49-F238E27FC236}">
                <a16:creationId xmlns:a16="http://schemas.microsoft.com/office/drawing/2014/main" id="{A401E1F3-3B86-0A66-2843-8AF538E82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0000">
            <a:off x="4640987" y="4842947"/>
            <a:ext cx="973743" cy="49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8">
            <a:extLst>
              <a:ext uri="{FF2B5EF4-FFF2-40B4-BE49-F238E27FC236}">
                <a16:creationId xmlns:a16="http://schemas.microsoft.com/office/drawing/2014/main" id="{90DA5702-0AE8-CC3B-78D2-D467907F9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0">
            <a:off x="5369716" y="3707693"/>
            <a:ext cx="712284" cy="49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8">
            <a:extLst>
              <a:ext uri="{FF2B5EF4-FFF2-40B4-BE49-F238E27FC236}">
                <a16:creationId xmlns:a16="http://schemas.microsoft.com/office/drawing/2014/main" id="{C6B9D783-4500-B1A1-46CA-D49130BB4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504" y="4103068"/>
            <a:ext cx="785808" cy="49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8">
            <a:extLst>
              <a:ext uri="{FF2B5EF4-FFF2-40B4-BE49-F238E27FC236}">
                <a16:creationId xmlns:a16="http://schemas.microsoft.com/office/drawing/2014/main" id="{E1B3A6CE-CDBF-75D5-E430-68FB78013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0" flipH="1">
            <a:off x="5398598" y="3138511"/>
            <a:ext cx="1134444" cy="49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85EEC1B-F7BD-30EB-ECE0-FC77CCE52631}"/>
              </a:ext>
            </a:extLst>
          </p:cNvPr>
          <p:cNvSpPr txBox="1"/>
          <p:nvPr/>
        </p:nvSpPr>
        <p:spPr>
          <a:xfrm>
            <a:off x="6492572" y="2364995"/>
            <a:ext cx="415864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</a:rPr>
              <a:t>At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</a:rPr>
              <a:t> each step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</a:rPr>
              <a:t> of the fit,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</a:rPr>
              <a:t> we generate a lot of events with full MC 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</a:rPr>
              <a:t>to build spectra of the sources with the corresponding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0B0004020202020204" pitchFamily="34" charset="0"/>
                <a:ea typeface="+mn-lt"/>
                <a:cs typeface="Arial" panose="020B0604020202020204"/>
              </a:rPr>
              <a:t> 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0B0004020202020204" pitchFamily="34" charset="0"/>
                <a:ea typeface="Cambria"/>
                <a:cs typeface="Arial"/>
              </a:rPr>
              <a:t>kB</a:t>
            </a:r>
            <a:r>
              <a:rPr kumimoji="0" lang="ru-RU" sz="1600" b="0" i="0" u="none" strike="noStrike" kern="1200" cap="none" spc="0" normalizeH="0" baseline="-2500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0B0004020202020204" pitchFamily="34" charset="0"/>
                <a:ea typeface="Cambria"/>
                <a:cs typeface="Arial"/>
              </a:rPr>
              <a:t>g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0B0004020202020204" pitchFamily="34" charset="0"/>
                <a:ea typeface="Cambria"/>
                <a:cs typeface="Arial"/>
              </a:rPr>
              <a:t> fC</a:t>
            </a:r>
            <a:r>
              <a:rPr kumimoji="0" lang="ru-RU" sz="1600" b="0" i="0" u="none" strike="noStrike" kern="1200" cap="none" spc="0" normalizeH="0" baseline="-2500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0B0004020202020204" pitchFamily="34" charset="0"/>
                <a:ea typeface="Cambria"/>
                <a:cs typeface="Arial"/>
              </a:rPr>
              <a:t>g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0B0004020202020204" pitchFamily="34" charset="0"/>
                <a:ea typeface="Cambria"/>
                <a:cs typeface="Arial"/>
              </a:rPr>
              <a:t> LY</a:t>
            </a:r>
            <a:r>
              <a:rPr kumimoji="0" lang="ru-RU" sz="1600" b="0" i="0" u="none" strike="noStrike" kern="1200" cap="none" spc="0" normalizeH="0" baseline="-2500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0B0004020202020204" pitchFamily="34" charset="0"/>
                <a:ea typeface="Cambria"/>
                <a:cs typeface="Arial"/>
              </a:rPr>
              <a:t>g</a:t>
            </a:r>
            <a:r>
              <a:rPr kumimoji="0" lang="ru-RU" sz="1600" b="1" i="0" u="none" strike="noStrike" kern="1200" cap="none" spc="0" normalizeH="0" baseline="-2500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0B0004020202020204" pitchFamily="34" charset="0"/>
                <a:ea typeface="Cambria"/>
                <a:cs typeface="Arial"/>
              </a:rPr>
              <a:t> 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ptos" panose="020B0004020202020204" pitchFamily="34" charset="0"/>
              <a:ea typeface="+mn-lt"/>
              <a:cs typeface="Arial" panose="020B060402020202020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C0B445A-D126-8256-332A-CFCC3CED717E}"/>
              </a:ext>
            </a:extLst>
          </p:cNvPr>
          <p:cNvSpPr txBox="1"/>
          <p:nvPr/>
        </p:nvSpPr>
        <p:spPr>
          <a:xfrm>
            <a:off x="608244" y="1219871"/>
            <a:ext cx="7609068" cy="737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>
                <a:solidFill>
                  <a:srgbClr val="000000"/>
                </a:solidFill>
                <a:latin typeface="Aptos" panose="020B0004020202020204" pitchFamily="34" charset="0"/>
                <a:cs typeface="Arial"/>
              </a:rPr>
              <a:t>The </a:t>
            </a:r>
            <a:r>
              <a:rPr lang="en-US" sz="1800" b="1" dirty="0">
                <a:solidFill>
                  <a:srgbClr val="000000"/>
                </a:solidFill>
                <a:latin typeface="Aptos" panose="020B0004020202020204" pitchFamily="34" charset="0"/>
                <a:cs typeface="Arial"/>
              </a:rPr>
              <a:t>most straightforward approach</a:t>
            </a:r>
            <a:r>
              <a:rPr lang="en-US" sz="1800" dirty="0">
                <a:solidFill>
                  <a:srgbClr val="000000"/>
                </a:solidFill>
                <a:latin typeface="Aptos" panose="020B0004020202020204" pitchFamily="34" charset="0"/>
                <a:cs typeface="Arial"/>
              </a:rPr>
              <a:t> would be...</a:t>
            </a:r>
          </a:p>
          <a:p>
            <a:pPr>
              <a:lnSpc>
                <a:spcPct val="120000"/>
              </a:lnSpc>
            </a:pPr>
            <a:r>
              <a:rPr lang="en-US" sz="1800" dirty="0">
                <a:solidFill>
                  <a:srgbClr val="000000"/>
                </a:solidFill>
                <a:latin typeface="Aptos" panose="020B0004020202020204" pitchFamily="34" charset="0"/>
                <a:cs typeface="Arial"/>
              </a:rPr>
              <a:t> </a:t>
            </a:r>
            <a:r>
              <a:rPr lang="en-US" b="1" dirty="0">
                <a:solidFill>
                  <a:schemeClr val="accent1"/>
                </a:solidFill>
                <a:latin typeface="Aptos" panose="020B0004020202020204" pitchFamily="34" charset="0"/>
                <a:cs typeface="Arial"/>
              </a:rPr>
              <a:t>too</a:t>
            </a:r>
            <a:r>
              <a:rPr lang="en-US" sz="1800" b="1" dirty="0">
                <a:solidFill>
                  <a:schemeClr val="accent1"/>
                </a:solidFill>
                <a:latin typeface="Aptos" panose="020B0004020202020204" pitchFamily="34" charset="0"/>
                <a:cs typeface="Arial"/>
              </a:rPr>
              <a:t> i</a:t>
            </a:r>
            <a:r>
              <a:rPr lang="en-US" b="1" dirty="0">
                <a:solidFill>
                  <a:schemeClr val="accent1"/>
                </a:solidFill>
                <a:latin typeface="Aptos" panose="020B0004020202020204" pitchFamily="34" charset="0"/>
                <a:cs typeface="Arial"/>
              </a:rPr>
              <a:t>mpractical and slow! Can we replace it with a surrogate model?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9853B92-0DD8-5D92-EBBB-90D2E2CE8BA3}"/>
              </a:ext>
            </a:extLst>
          </p:cNvPr>
          <p:cNvGrpSpPr/>
          <p:nvPr/>
        </p:nvGrpSpPr>
        <p:grpSpPr>
          <a:xfrm>
            <a:off x="8401899" y="3222299"/>
            <a:ext cx="374744" cy="326484"/>
            <a:chOff x="2035157" y="4625551"/>
            <a:chExt cx="374744" cy="326484"/>
          </a:xfrm>
        </p:grpSpPr>
        <p:sp>
          <p:nvSpPr>
            <p:cNvPr id="42" name="Arc 41">
              <a:extLst>
                <a:ext uri="{FF2B5EF4-FFF2-40B4-BE49-F238E27FC236}">
                  <a16:creationId xmlns:a16="http://schemas.microsoft.com/office/drawing/2014/main" id="{B93292E1-7BE7-7CB5-A8F0-386964EF67E5}"/>
                </a:ext>
              </a:extLst>
            </p:cNvPr>
            <p:cNvSpPr/>
            <p:nvPr/>
          </p:nvSpPr>
          <p:spPr>
            <a:xfrm>
              <a:off x="2035157" y="4625551"/>
              <a:ext cx="326484" cy="326484"/>
            </a:xfrm>
            <a:custGeom>
              <a:avLst/>
              <a:gdLst>
                <a:gd name="connsiteX0" fmla="*/ 129500 w 326484"/>
                <a:gd name="connsiteY0" fmla="*/ 3525 h 326484"/>
                <a:gd name="connsiteX1" fmla="*/ 273702 w 326484"/>
                <a:gd name="connsiteY1" fmla="*/ 43048 h 326484"/>
                <a:gd name="connsiteX2" fmla="*/ 325234 w 326484"/>
                <a:gd name="connsiteY2" fmla="*/ 183407 h 326484"/>
                <a:gd name="connsiteX3" fmla="*/ 163242 w 326484"/>
                <a:gd name="connsiteY3" fmla="*/ 163242 h 326484"/>
                <a:gd name="connsiteX4" fmla="*/ 129500 w 326484"/>
                <a:gd name="connsiteY4" fmla="*/ 3525 h 326484"/>
                <a:gd name="connsiteX0" fmla="*/ 129500 w 326484"/>
                <a:gd name="connsiteY0" fmla="*/ 3525 h 326484"/>
                <a:gd name="connsiteX1" fmla="*/ 273702 w 326484"/>
                <a:gd name="connsiteY1" fmla="*/ 43048 h 326484"/>
                <a:gd name="connsiteX2" fmla="*/ 325234 w 326484"/>
                <a:gd name="connsiteY2" fmla="*/ 183407 h 326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484" h="326484" stroke="0" extrusionOk="0">
                  <a:moveTo>
                    <a:pt x="129500" y="3525"/>
                  </a:moveTo>
                  <a:cubicBezTo>
                    <a:pt x="190214" y="-4122"/>
                    <a:pt x="230560" y="3417"/>
                    <a:pt x="273702" y="43048"/>
                  </a:cubicBezTo>
                  <a:cubicBezTo>
                    <a:pt x="311561" y="68192"/>
                    <a:pt x="337122" y="120762"/>
                    <a:pt x="325234" y="183407"/>
                  </a:cubicBezTo>
                  <a:cubicBezTo>
                    <a:pt x="259130" y="177037"/>
                    <a:pt x="225996" y="160221"/>
                    <a:pt x="163242" y="163242"/>
                  </a:cubicBezTo>
                  <a:cubicBezTo>
                    <a:pt x="146903" y="103433"/>
                    <a:pt x="154981" y="74388"/>
                    <a:pt x="129500" y="3525"/>
                  </a:cubicBezTo>
                  <a:close/>
                </a:path>
                <a:path w="326484" h="326484" fill="none" extrusionOk="0">
                  <a:moveTo>
                    <a:pt x="129500" y="3525"/>
                  </a:moveTo>
                  <a:cubicBezTo>
                    <a:pt x="181566" y="-2737"/>
                    <a:pt x="236443" y="17572"/>
                    <a:pt x="273702" y="43048"/>
                  </a:cubicBezTo>
                  <a:cubicBezTo>
                    <a:pt x="314814" y="70288"/>
                    <a:pt x="339442" y="134031"/>
                    <a:pt x="325234" y="183407"/>
                  </a:cubicBezTo>
                </a:path>
                <a:path w="326484" h="326484" fill="none" stroke="0" extrusionOk="0">
                  <a:moveTo>
                    <a:pt x="129500" y="3525"/>
                  </a:moveTo>
                  <a:cubicBezTo>
                    <a:pt x="174714" y="-17869"/>
                    <a:pt x="235152" y="19608"/>
                    <a:pt x="273702" y="43048"/>
                  </a:cubicBezTo>
                  <a:cubicBezTo>
                    <a:pt x="312194" y="77151"/>
                    <a:pt x="326935" y="127889"/>
                    <a:pt x="325234" y="183407"/>
                  </a:cubicBezTo>
                </a:path>
              </a:pathLst>
            </a:custGeom>
            <a:ln w="28575">
              <a:solidFill>
                <a:schemeClr val="accent1"/>
              </a:solidFill>
              <a:extLst>
                <a:ext uri="{C807C97D-BFC1-408E-A445-0C87EB9F89A2}">
                  <ask:lineSketchStyleProps xmlns:ask="http://schemas.microsoft.com/office/drawing/2018/sketchyshapes" sd="2796493278">
                    <a:prstGeom prst="arc">
                      <a:avLst>
                        <a:gd name="adj1" fmla="val 15484260"/>
                        <a:gd name="adj2" fmla="val 42573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84508AF7-1EBC-302B-79D5-51A5459464AF}"/>
                </a:ext>
              </a:extLst>
            </p:cNvPr>
            <p:cNvSpPr/>
            <p:nvPr/>
          </p:nvSpPr>
          <p:spPr>
            <a:xfrm rot="10800000">
              <a:off x="2313381" y="4774925"/>
              <a:ext cx="96520" cy="11684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CAE4B5F-EB42-0872-675F-51A90FCA7A8C}"/>
              </a:ext>
            </a:extLst>
          </p:cNvPr>
          <p:cNvGrpSpPr/>
          <p:nvPr/>
        </p:nvGrpSpPr>
        <p:grpSpPr>
          <a:xfrm flipH="1">
            <a:off x="6181023" y="2803964"/>
            <a:ext cx="374744" cy="326484"/>
            <a:chOff x="2035157" y="4625551"/>
            <a:chExt cx="374744" cy="326484"/>
          </a:xfrm>
        </p:grpSpPr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339052A2-35D4-B995-8728-33C036AE15E1}"/>
                </a:ext>
              </a:extLst>
            </p:cNvPr>
            <p:cNvSpPr/>
            <p:nvPr/>
          </p:nvSpPr>
          <p:spPr>
            <a:xfrm>
              <a:off x="2035157" y="4625551"/>
              <a:ext cx="326484" cy="326484"/>
            </a:xfrm>
            <a:custGeom>
              <a:avLst/>
              <a:gdLst>
                <a:gd name="connsiteX0" fmla="*/ 129500 w 326484"/>
                <a:gd name="connsiteY0" fmla="*/ 3525 h 326484"/>
                <a:gd name="connsiteX1" fmla="*/ 273702 w 326484"/>
                <a:gd name="connsiteY1" fmla="*/ 43048 h 326484"/>
                <a:gd name="connsiteX2" fmla="*/ 325234 w 326484"/>
                <a:gd name="connsiteY2" fmla="*/ 183407 h 326484"/>
                <a:gd name="connsiteX3" fmla="*/ 163242 w 326484"/>
                <a:gd name="connsiteY3" fmla="*/ 163242 h 326484"/>
                <a:gd name="connsiteX4" fmla="*/ 129500 w 326484"/>
                <a:gd name="connsiteY4" fmla="*/ 3525 h 326484"/>
                <a:gd name="connsiteX0" fmla="*/ 129500 w 326484"/>
                <a:gd name="connsiteY0" fmla="*/ 3525 h 326484"/>
                <a:gd name="connsiteX1" fmla="*/ 273702 w 326484"/>
                <a:gd name="connsiteY1" fmla="*/ 43048 h 326484"/>
                <a:gd name="connsiteX2" fmla="*/ 325234 w 326484"/>
                <a:gd name="connsiteY2" fmla="*/ 183407 h 326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484" h="326484" stroke="0" extrusionOk="0">
                  <a:moveTo>
                    <a:pt x="129500" y="3525"/>
                  </a:moveTo>
                  <a:cubicBezTo>
                    <a:pt x="190214" y="-4122"/>
                    <a:pt x="230560" y="3417"/>
                    <a:pt x="273702" y="43048"/>
                  </a:cubicBezTo>
                  <a:cubicBezTo>
                    <a:pt x="311561" y="68192"/>
                    <a:pt x="337122" y="120762"/>
                    <a:pt x="325234" y="183407"/>
                  </a:cubicBezTo>
                  <a:cubicBezTo>
                    <a:pt x="259130" y="177037"/>
                    <a:pt x="225996" y="160221"/>
                    <a:pt x="163242" y="163242"/>
                  </a:cubicBezTo>
                  <a:cubicBezTo>
                    <a:pt x="146903" y="103433"/>
                    <a:pt x="154981" y="74388"/>
                    <a:pt x="129500" y="3525"/>
                  </a:cubicBezTo>
                  <a:close/>
                </a:path>
                <a:path w="326484" h="326484" fill="none" extrusionOk="0">
                  <a:moveTo>
                    <a:pt x="129500" y="3525"/>
                  </a:moveTo>
                  <a:cubicBezTo>
                    <a:pt x="181566" y="-2737"/>
                    <a:pt x="236443" y="17572"/>
                    <a:pt x="273702" y="43048"/>
                  </a:cubicBezTo>
                  <a:cubicBezTo>
                    <a:pt x="314814" y="70288"/>
                    <a:pt x="339442" y="134031"/>
                    <a:pt x="325234" y="183407"/>
                  </a:cubicBezTo>
                </a:path>
                <a:path w="326484" h="326484" fill="none" stroke="0" extrusionOk="0">
                  <a:moveTo>
                    <a:pt x="129500" y="3525"/>
                  </a:moveTo>
                  <a:cubicBezTo>
                    <a:pt x="174714" y="-17869"/>
                    <a:pt x="235152" y="19608"/>
                    <a:pt x="273702" y="43048"/>
                  </a:cubicBezTo>
                  <a:cubicBezTo>
                    <a:pt x="312194" y="77151"/>
                    <a:pt x="326935" y="127889"/>
                    <a:pt x="325234" y="183407"/>
                  </a:cubicBezTo>
                </a:path>
              </a:pathLst>
            </a:custGeom>
            <a:ln w="28575">
              <a:solidFill>
                <a:schemeClr val="accent1"/>
              </a:solidFill>
              <a:extLst>
                <a:ext uri="{C807C97D-BFC1-408E-A445-0C87EB9F89A2}">
                  <ask:lineSketchStyleProps xmlns:ask="http://schemas.microsoft.com/office/drawing/2018/sketchyshapes" sd="2796493278">
                    <a:prstGeom prst="arc">
                      <a:avLst>
                        <a:gd name="adj1" fmla="val 15484260"/>
                        <a:gd name="adj2" fmla="val 42573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17447AE9-944C-CB8D-46DC-89E2742C6425}"/>
                </a:ext>
              </a:extLst>
            </p:cNvPr>
            <p:cNvSpPr/>
            <p:nvPr/>
          </p:nvSpPr>
          <p:spPr>
            <a:xfrm rot="10800000">
              <a:off x="2313381" y="4774925"/>
              <a:ext cx="96520" cy="11684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47" name="Picture 18">
            <a:extLst>
              <a:ext uri="{FF2B5EF4-FFF2-40B4-BE49-F238E27FC236}">
                <a16:creationId xmlns:a16="http://schemas.microsoft.com/office/drawing/2014/main" id="{B3B8C251-9DA2-C369-8D3F-F820A6C4F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74193" y="2454347"/>
            <a:ext cx="785808" cy="49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2BE6BD-5B6A-36C2-A749-D5DA2D386E5B}"/>
              </a:ext>
            </a:extLst>
          </p:cNvPr>
          <p:cNvSpPr txBox="1"/>
          <p:nvPr/>
        </p:nvSpPr>
        <p:spPr>
          <a:xfrm>
            <a:off x="5664356" y="5404903"/>
            <a:ext cx="246150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</a:rPr>
              <a:t>Analytically intractable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ptos" panose="020B0004020202020204" pitchFamily="34" charset="0"/>
              <a:ea typeface="+mn-lt"/>
              <a:cs typeface="Arial" panose="020B060402020202020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AC0BC09-FC30-D2D6-2408-541B53E699AE}"/>
              </a:ext>
            </a:extLst>
          </p:cNvPr>
          <p:cNvGrpSpPr/>
          <p:nvPr/>
        </p:nvGrpSpPr>
        <p:grpSpPr>
          <a:xfrm rot="14319875">
            <a:off x="5672717" y="5048136"/>
            <a:ext cx="374744" cy="326484"/>
            <a:chOff x="2035157" y="4625551"/>
            <a:chExt cx="374744" cy="326484"/>
          </a:xfrm>
        </p:grpSpPr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462EF21C-8AEA-09ED-5452-4D023BDF4FDC}"/>
                </a:ext>
              </a:extLst>
            </p:cNvPr>
            <p:cNvSpPr/>
            <p:nvPr/>
          </p:nvSpPr>
          <p:spPr>
            <a:xfrm>
              <a:off x="2035157" y="4625551"/>
              <a:ext cx="326484" cy="326484"/>
            </a:xfrm>
            <a:custGeom>
              <a:avLst/>
              <a:gdLst>
                <a:gd name="connsiteX0" fmla="*/ 129500 w 326484"/>
                <a:gd name="connsiteY0" fmla="*/ 3525 h 326484"/>
                <a:gd name="connsiteX1" fmla="*/ 273702 w 326484"/>
                <a:gd name="connsiteY1" fmla="*/ 43048 h 326484"/>
                <a:gd name="connsiteX2" fmla="*/ 325234 w 326484"/>
                <a:gd name="connsiteY2" fmla="*/ 183407 h 326484"/>
                <a:gd name="connsiteX3" fmla="*/ 163242 w 326484"/>
                <a:gd name="connsiteY3" fmla="*/ 163242 h 326484"/>
                <a:gd name="connsiteX4" fmla="*/ 129500 w 326484"/>
                <a:gd name="connsiteY4" fmla="*/ 3525 h 326484"/>
                <a:gd name="connsiteX0" fmla="*/ 129500 w 326484"/>
                <a:gd name="connsiteY0" fmla="*/ 3525 h 326484"/>
                <a:gd name="connsiteX1" fmla="*/ 273702 w 326484"/>
                <a:gd name="connsiteY1" fmla="*/ 43048 h 326484"/>
                <a:gd name="connsiteX2" fmla="*/ 325234 w 326484"/>
                <a:gd name="connsiteY2" fmla="*/ 183407 h 326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484" h="326484" stroke="0" extrusionOk="0">
                  <a:moveTo>
                    <a:pt x="129500" y="3525"/>
                  </a:moveTo>
                  <a:cubicBezTo>
                    <a:pt x="190214" y="-4122"/>
                    <a:pt x="230560" y="3417"/>
                    <a:pt x="273702" y="43048"/>
                  </a:cubicBezTo>
                  <a:cubicBezTo>
                    <a:pt x="311561" y="68192"/>
                    <a:pt x="337122" y="120762"/>
                    <a:pt x="325234" y="183407"/>
                  </a:cubicBezTo>
                  <a:cubicBezTo>
                    <a:pt x="259130" y="177037"/>
                    <a:pt x="225996" y="160221"/>
                    <a:pt x="163242" y="163242"/>
                  </a:cubicBezTo>
                  <a:cubicBezTo>
                    <a:pt x="146903" y="103433"/>
                    <a:pt x="154981" y="74388"/>
                    <a:pt x="129500" y="3525"/>
                  </a:cubicBezTo>
                  <a:close/>
                </a:path>
                <a:path w="326484" h="326484" fill="none" extrusionOk="0">
                  <a:moveTo>
                    <a:pt x="129500" y="3525"/>
                  </a:moveTo>
                  <a:cubicBezTo>
                    <a:pt x="181566" y="-2737"/>
                    <a:pt x="236443" y="17572"/>
                    <a:pt x="273702" y="43048"/>
                  </a:cubicBezTo>
                  <a:cubicBezTo>
                    <a:pt x="314814" y="70288"/>
                    <a:pt x="339442" y="134031"/>
                    <a:pt x="325234" y="183407"/>
                  </a:cubicBezTo>
                </a:path>
                <a:path w="326484" h="326484" fill="none" stroke="0" extrusionOk="0">
                  <a:moveTo>
                    <a:pt x="129500" y="3525"/>
                  </a:moveTo>
                  <a:cubicBezTo>
                    <a:pt x="174714" y="-17869"/>
                    <a:pt x="235152" y="19608"/>
                    <a:pt x="273702" y="43048"/>
                  </a:cubicBezTo>
                  <a:cubicBezTo>
                    <a:pt x="312194" y="77151"/>
                    <a:pt x="326935" y="127889"/>
                    <a:pt x="325234" y="183407"/>
                  </a:cubicBezTo>
                </a:path>
              </a:pathLst>
            </a:custGeom>
            <a:ln w="28575">
              <a:solidFill>
                <a:schemeClr val="accent1"/>
              </a:solidFill>
              <a:extLst>
                <a:ext uri="{C807C97D-BFC1-408E-A445-0C87EB9F89A2}">
                  <ask:lineSketchStyleProps xmlns:ask="http://schemas.microsoft.com/office/drawing/2018/sketchyshapes" sd="2796493278">
                    <a:prstGeom prst="arc">
                      <a:avLst>
                        <a:gd name="adj1" fmla="val 15484260"/>
                        <a:gd name="adj2" fmla="val 42573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E2F3621A-85FB-7D74-A23D-26987C519748}"/>
                </a:ext>
              </a:extLst>
            </p:cNvPr>
            <p:cNvSpPr/>
            <p:nvPr/>
          </p:nvSpPr>
          <p:spPr>
            <a:xfrm rot="10800000">
              <a:off x="2313381" y="4774925"/>
              <a:ext cx="96520" cy="11684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9474428-EF3B-9B8C-2650-3320A9C1B8D5}"/>
              </a:ext>
            </a:extLst>
          </p:cNvPr>
          <p:cNvGrpSpPr/>
          <p:nvPr/>
        </p:nvGrpSpPr>
        <p:grpSpPr>
          <a:xfrm flipH="1">
            <a:off x="979138" y="1988909"/>
            <a:ext cx="374744" cy="326484"/>
            <a:chOff x="2035157" y="4625551"/>
            <a:chExt cx="374744" cy="326484"/>
          </a:xfrm>
        </p:grpSpPr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2887B433-4C58-BFC2-65E1-A6508A93B1B9}"/>
                </a:ext>
              </a:extLst>
            </p:cNvPr>
            <p:cNvSpPr/>
            <p:nvPr/>
          </p:nvSpPr>
          <p:spPr>
            <a:xfrm>
              <a:off x="2035157" y="4625551"/>
              <a:ext cx="326484" cy="326484"/>
            </a:xfrm>
            <a:custGeom>
              <a:avLst/>
              <a:gdLst>
                <a:gd name="connsiteX0" fmla="*/ 129500 w 326484"/>
                <a:gd name="connsiteY0" fmla="*/ 3525 h 326484"/>
                <a:gd name="connsiteX1" fmla="*/ 273702 w 326484"/>
                <a:gd name="connsiteY1" fmla="*/ 43048 h 326484"/>
                <a:gd name="connsiteX2" fmla="*/ 325234 w 326484"/>
                <a:gd name="connsiteY2" fmla="*/ 183407 h 326484"/>
                <a:gd name="connsiteX3" fmla="*/ 163242 w 326484"/>
                <a:gd name="connsiteY3" fmla="*/ 163242 h 326484"/>
                <a:gd name="connsiteX4" fmla="*/ 129500 w 326484"/>
                <a:gd name="connsiteY4" fmla="*/ 3525 h 326484"/>
                <a:gd name="connsiteX0" fmla="*/ 129500 w 326484"/>
                <a:gd name="connsiteY0" fmla="*/ 3525 h 326484"/>
                <a:gd name="connsiteX1" fmla="*/ 273702 w 326484"/>
                <a:gd name="connsiteY1" fmla="*/ 43048 h 326484"/>
                <a:gd name="connsiteX2" fmla="*/ 325234 w 326484"/>
                <a:gd name="connsiteY2" fmla="*/ 183407 h 326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484" h="326484" stroke="0" extrusionOk="0">
                  <a:moveTo>
                    <a:pt x="129500" y="3525"/>
                  </a:moveTo>
                  <a:cubicBezTo>
                    <a:pt x="190214" y="-4122"/>
                    <a:pt x="230560" y="3417"/>
                    <a:pt x="273702" y="43048"/>
                  </a:cubicBezTo>
                  <a:cubicBezTo>
                    <a:pt x="311561" y="68192"/>
                    <a:pt x="337122" y="120762"/>
                    <a:pt x="325234" y="183407"/>
                  </a:cubicBezTo>
                  <a:cubicBezTo>
                    <a:pt x="259130" y="177037"/>
                    <a:pt x="225996" y="160221"/>
                    <a:pt x="163242" y="163242"/>
                  </a:cubicBezTo>
                  <a:cubicBezTo>
                    <a:pt x="146903" y="103433"/>
                    <a:pt x="154981" y="74388"/>
                    <a:pt x="129500" y="3525"/>
                  </a:cubicBezTo>
                  <a:close/>
                </a:path>
                <a:path w="326484" h="326484" fill="none" extrusionOk="0">
                  <a:moveTo>
                    <a:pt x="129500" y="3525"/>
                  </a:moveTo>
                  <a:cubicBezTo>
                    <a:pt x="181566" y="-2737"/>
                    <a:pt x="236443" y="17572"/>
                    <a:pt x="273702" y="43048"/>
                  </a:cubicBezTo>
                  <a:cubicBezTo>
                    <a:pt x="314814" y="70288"/>
                    <a:pt x="339442" y="134031"/>
                    <a:pt x="325234" y="183407"/>
                  </a:cubicBezTo>
                </a:path>
                <a:path w="326484" h="326484" fill="none" stroke="0" extrusionOk="0">
                  <a:moveTo>
                    <a:pt x="129500" y="3525"/>
                  </a:moveTo>
                  <a:cubicBezTo>
                    <a:pt x="174714" y="-17869"/>
                    <a:pt x="235152" y="19608"/>
                    <a:pt x="273702" y="43048"/>
                  </a:cubicBezTo>
                  <a:cubicBezTo>
                    <a:pt x="312194" y="77151"/>
                    <a:pt x="326935" y="127889"/>
                    <a:pt x="325234" y="183407"/>
                  </a:cubicBezTo>
                </a:path>
              </a:pathLst>
            </a:custGeom>
            <a:ln w="28575">
              <a:solidFill>
                <a:schemeClr val="accent1"/>
              </a:solidFill>
              <a:extLst>
                <a:ext uri="{C807C97D-BFC1-408E-A445-0C87EB9F89A2}">
                  <ask:lineSketchStyleProps xmlns:ask="http://schemas.microsoft.com/office/drawing/2018/sketchyshapes" sd="2796493278">
                    <a:prstGeom prst="arc">
                      <a:avLst>
                        <a:gd name="adj1" fmla="val 15484260"/>
                        <a:gd name="adj2" fmla="val 42573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D2FF63BB-F23B-0C99-20DF-CDFEC52A0F47}"/>
                </a:ext>
              </a:extLst>
            </p:cNvPr>
            <p:cNvSpPr/>
            <p:nvPr/>
          </p:nvSpPr>
          <p:spPr>
            <a:xfrm rot="10800000">
              <a:off x="2313381" y="4774925"/>
              <a:ext cx="96520" cy="11684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6826A33-720B-F6BD-2531-2FF966C9FED0}"/>
                  </a:ext>
                </a:extLst>
              </p:cNvPr>
              <p:cNvSpPr txBox="1"/>
              <p:nvPr/>
            </p:nvSpPr>
            <p:spPr>
              <a:xfrm>
                <a:off x="4760498" y="4272637"/>
                <a:ext cx="3309252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32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+mn-lt"/>
                          <a:cs typeface="+mn-lt"/>
                        </a:rPr>
                        <m:t>𝜙</m:t>
                      </m:r>
                      <m:r>
                        <a:rPr lang="en-US" sz="32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+mn-lt"/>
                          <a:cs typeface="+mn-lt"/>
                        </a:rPr>
                        <m:t>)|</m:t>
                      </m:r>
                      <m:r>
                        <a:rPr lang="en-US" sz="32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+mn-lt"/>
                          <a:cs typeface="+mn-lt"/>
                        </a:rPr>
                        <m:t>𝐷</m:t>
                      </m:r>
                      <m:r>
                        <a:rPr lang="en-US" sz="32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+mn-lt"/>
                          <a:cs typeface="+mn-lt"/>
                        </a:rPr>
                        <m:t>)</m:t>
                      </m:r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6826A33-720B-F6BD-2531-2FF966C9F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0498" y="4272637"/>
                <a:ext cx="3309252" cy="4924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403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074FF-E2B8-5162-114E-FE8534EB0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131EC-56DD-DD9E-6E76-C172FE07D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32" y="228600"/>
            <a:ext cx="8679393" cy="904875"/>
          </a:xfrm>
        </p:spPr>
        <p:txBody>
          <a:bodyPr>
            <a:normAutofit/>
          </a:bodyPr>
          <a:lstStyle/>
          <a:p>
            <a:r>
              <a:rPr lang="en-US" altLang="zh-CN" dirty="0"/>
              <a:t>Monte Carlo tuning strategy</a:t>
            </a:r>
            <a:endParaRPr lang="en-US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13487C41-1F7E-7E5B-E11A-0A7056A43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B122E-75DF-495C-87F3-AE07E065F4B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314DD80-B7A2-1591-D68E-CB590EF25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6733" y="3808104"/>
            <a:ext cx="1045305" cy="1045305"/>
          </a:xfrm>
          <a:prstGeom prst="rect">
            <a:avLst/>
          </a:prstGeom>
        </p:spPr>
      </p:pic>
      <p:pic>
        <p:nvPicPr>
          <p:cNvPr id="8" name="Picture 7" descr="A computer with a cube on the screen&#10;&#10;Description automatically generated with low confidence">
            <a:extLst>
              <a:ext uri="{FF2B5EF4-FFF2-40B4-BE49-F238E27FC236}">
                <a16:creationId xmlns:a16="http://schemas.microsoft.com/office/drawing/2014/main" id="{30D3D37B-2514-BD9C-F2FF-386B0B7F67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81" y="2315393"/>
            <a:ext cx="1145205" cy="1145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A5557E-2977-655C-A9D8-89FA3A0A0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244" y="5064403"/>
            <a:ext cx="1116532" cy="1124478"/>
          </a:xfrm>
          <a:prstGeom prst="rect">
            <a:avLst/>
          </a:prstGeom>
        </p:spPr>
      </p:pic>
      <p:pic>
        <p:nvPicPr>
          <p:cNvPr id="17" name="Graphic 16" descr="Gears with solid fill">
            <a:extLst>
              <a:ext uri="{FF2B5EF4-FFF2-40B4-BE49-F238E27FC236}">
                <a16:creationId xmlns:a16="http://schemas.microsoft.com/office/drawing/2014/main" id="{FA1C188B-B02A-08DA-9933-0735EB0D94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25857" y="3265458"/>
            <a:ext cx="1675221" cy="16752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A476CDA7-D7A0-6531-BAAC-846B802F4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9006" y="4125433"/>
            <a:ext cx="785808" cy="49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8F7602A-63D4-1B7B-79A5-918950D839C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20763" y="1939161"/>
            <a:ext cx="1804226" cy="13723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1F3FEAF-FA36-EA6C-45FF-4E65017129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6338" y="4879641"/>
            <a:ext cx="1804226" cy="1372305"/>
          </a:xfrm>
          <a:prstGeom prst="rect">
            <a:avLst/>
          </a:prstGeom>
        </p:spPr>
      </p:pic>
      <p:pic>
        <p:nvPicPr>
          <p:cNvPr id="28" name="Picture 18">
            <a:extLst>
              <a:ext uri="{FF2B5EF4-FFF2-40B4-BE49-F238E27FC236}">
                <a16:creationId xmlns:a16="http://schemas.microsoft.com/office/drawing/2014/main" id="{31BD7141-6E1E-E7B4-D518-89703306E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243" y="5368583"/>
            <a:ext cx="785808" cy="49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8">
            <a:extLst>
              <a:ext uri="{FF2B5EF4-FFF2-40B4-BE49-F238E27FC236}">
                <a16:creationId xmlns:a16="http://schemas.microsoft.com/office/drawing/2014/main" id="{C8AEB292-739B-C87A-1ED5-1F9667E31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807" y="2799183"/>
            <a:ext cx="785808" cy="49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8">
            <a:extLst>
              <a:ext uri="{FF2B5EF4-FFF2-40B4-BE49-F238E27FC236}">
                <a16:creationId xmlns:a16="http://schemas.microsoft.com/office/drawing/2014/main" id="{45A3781A-7D7E-4F1E-E296-18EA57D44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0000">
            <a:off x="4640987" y="4842947"/>
            <a:ext cx="973743" cy="49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8">
            <a:extLst>
              <a:ext uri="{FF2B5EF4-FFF2-40B4-BE49-F238E27FC236}">
                <a16:creationId xmlns:a16="http://schemas.microsoft.com/office/drawing/2014/main" id="{BAE2F50B-182D-4B33-443F-87CE62389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504" y="4103068"/>
            <a:ext cx="785808" cy="49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CB8ED86-FD43-C883-D122-FDFAFB6752F3}"/>
              </a:ext>
            </a:extLst>
          </p:cNvPr>
          <p:cNvSpPr txBox="1"/>
          <p:nvPr/>
        </p:nvSpPr>
        <p:spPr>
          <a:xfrm>
            <a:off x="608244" y="1219871"/>
            <a:ext cx="7609068" cy="737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>
                <a:solidFill>
                  <a:srgbClr val="000000"/>
                </a:solidFill>
                <a:latin typeface="Aptos" panose="020B0004020202020204" pitchFamily="34" charset="0"/>
                <a:cs typeface="Arial"/>
              </a:rPr>
              <a:t>The </a:t>
            </a:r>
            <a:r>
              <a:rPr lang="en-US" sz="1800" b="1" dirty="0">
                <a:solidFill>
                  <a:srgbClr val="000000"/>
                </a:solidFill>
                <a:latin typeface="Aptos" panose="020B0004020202020204" pitchFamily="34" charset="0"/>
                <a:cs typeface="Arial"/>
              </a:rPr>
              <a:t>most straightforward approach</a:t>
            </a:r>
            <a:r>
              <a:rPr lang="en-US" sz="1800" dirty="0">
                <a:solidFill>
                  <a:srgbClr val="000000"/>
                </a:solidFill>
                <a:latin typeface="Aptos" panose="020B0004020202020204" pitchFamily="34" charset="0"/>
                <a:cs typeface="Arial"/>
              </a:rPr>
              <a:t> would be...</a:t>
            </a:r>
          </a:p>
          <a:p>
            <a:pPr>
              <a:lnSpc>
                <a:spcPct val="120000"/>
              </a:lnSpc>
            </a:pPr>
            <a:r>
              <a:rPr lang="en-US" sz="1800" dirty="0">
                <a:solidFill>
                  <a:srgbClr val="000000"/>
                </a:solidFill>
                <a:latin typeface="Aptos" panose="020B0004020202020204" pitchFamily="34" charset="0"/>
                <a:cs typeface="Arial"/>
              </a:rPr>
              <a:t> </a:t>
            </a:r>
            <a:r>
              <a:rPr lang="en-US" b="1" dirty="0">
                <a:solidFill>
                  <a:schemeClr val="accent1"/>
                </a:solidFill>
                <a:latin typeface="Aptos" panose="020B0004020202020204" pitchFamily="34" charset="0"/>
                <a:cs typeface="Arial"/>
              </a:rPr>
              <a:t>too</a:t>
            </a:r>
            <a:r>
              <a:rPr lang="en-US" sz="1800" b="1" dirty="0">
                <a:solidFill>
                  <a:schemeClr val="accent1"/>
                </a:solidFill>
                <a:latin typeface="Aptos" panose="020B0004020202020204" pitchFamily="34" charset="0"/>
                <a:cs typeface="Arial"/>
              </a:rPr>
              <a:t> i</a:t>
            </a:r>
            <a:r>
              <a:rPr lang="en-US" b="1" dirty="0">
                <a:solidFill>
                  <a:schemeClr val="accent1"/>
                </a:solidFill>
                <a:latin typeface="Aptos" panose="020B0004020202020204" pitchFamily="34" charset="0"/>
                <a:cs typeface="Arial"/>
              </a:rPr>
              <a:t>mpractical and slow! Can we replace it with a surrogate model?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2FCF18-ED24-3673-4804-1E836B954F61}"/>
              </a:ext>
            </a:extLst>
          </p:cNvPr>
          <p:cNvSpPr txBox="1"/>
          <p:nvPr/>
        </p:nvSpPr>
        <p:spPr>
          <a:xfrm>
            <a:off x="5664356" y="5404903"/>
            <a:ext cx="246150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</a:rPr>
              <a:t>Approximated with SBI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2E18005-7600-A8B9-C356-4B4EA27B1359}"/>
              </a:ext>
            </a:extLst>
          </p:cNvPr>
          <p:cNvGrpSpPr/>
          <p:nvPr/>
        </p:nvGrpSpPr>
        <p:grpSpPr>
          <a:xfrm rot="14319875">
            <a:off x="5672717" y="5048136"/>
            <a:ext cx="374744" cy="326484"/>
            <a:chOff x="2035157" y="4625551"/>
            <a:chExt cx="374744" cy="326484"/>
          </a:xfrm>
        </p:grpSpPr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BC4EE9BC-01BE-BE93-E6B8-C167D4ED6D40}"/>
                </a:ext>
              </a:extLst>
            </p:cNvPr>
            <p:cNvSpPr/>
            <p:nvPr/>
          </p:nvSpPr>
          <p:spPr>
            <a:xfrm>
              <a:off x="2035157" y="4625551"/>
              <a:ext cx="326484" cy="326484"/>
            </a:xfrm>
            <a:custGeom>
              <a:avLst/>
              <a:gdLst>
                <a:gd name="connsiteX0" fmla="*/ 129500 w 326484"/>
                <a:gd name="connsiteY0" fmla="*/ 3525 h 326484"/>
                <a:gd name="connsiteX1" fmla="*/ 273702 w 326484"/>
                <a:gd name="connsiteY1" fmla="*/ 43048 h 326484"/>
                <a:gd name="connsiteX2" fmla="*/ 325234 w 326484"/>
                <a:gd name="connsiteY2" fmla="*/ 183407 h 326484"/>
                <a:gd name="connsiteX3" fmla="*/ 163242 w 326484"/>
                <a:gd name="connsiteY3" fmla="*/ 163242 h 326484"/>
                <a:gd name="connsiteX4" fmla="*/ 129500 w 326484"/>
                <a:gd name="connsiteY4" fmla="*/ 3525 h 326484"/>
                <a:gd name="connsiteX0" fmla="*/ 129500 w 326484"/>
                <a:gd name="connsiteY0" fmla="*/ 3525 h 326484"/>
                <a:gd name="connsiteX1" fmla="*/ 273702 w 326484"/>
                <a:gd name="connsiteY1" fmla="*/ 43048 h 326484"/>
                <a:gd name="connsiteX2" fmla="*/ 325234 w 326484"/>
                <a:gd name="connsiteY2" fmla="*/ 183407 h 326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484" h="326484" stroke="0" extrusionOk="0">
                  <a:moveTo>
                    <a:pt x="129500" y="3525"/>
                  </a:moveTo>
                  <a:cubicBezTo>
                    <a:pt x="190214" y="-4122"/>
                    <a:pt x="230560" y="3417"/>
                    <a:pt x="273702" y="43048"/>
                  </a:cubicBezTo>
                  <a:cubicBezTo>
                    <a:pt x="311561" y="68192"/>
                    <a:pt x="337122" y="120762"/>
                    <a:pt x="325234" y="183407"/>
                  </a:cubicBezTo>
                  <a:cubicBezTo>
                    <a:pt x="259130" y="177037"/>
                    <a:pt x="225996" y="160221"/>
                    <a:pt x="163242" y="163242"/>
                  </a:cubicBezTo>
                  <a:cubicBezTo>
                    <a:pt x="146903" y="103433"/>
                    <a:pt x="154981" y="74388"/>
                    <a:pt x="129500" y="3525"/>
                  </a:cubicBezTo>
                  <a:close/>
                </a:path>
                <a:path w="326484" h="326484" fill="none" extrusionOk="0">
                  <a:moveTo>
                    <a:pt x="129500" y="3525"/>
                  </a:moveTo>
                  <a:cubicBezTo>
                    <a:pt x="181566" y="-2737"/>
                    <a:pt x="236443" y="17572"/>
                    <a:pt x="273702" y="43048"/>
                  </a:cubicBezTo>
                  <a:cubicBezTo>
                    <a:pt x="314814" y="70288"/>
                    <a:pt x="339442" y="134031"/>
                    <a:pt x="325234" y="183407"/>
                  </a:cubicBezTo>
                </a:path>
                <a:path w="326484" h="326484" fill="none" stroke="0" extrusionOk="0">
                  <a:moveTo>
                    <a:pt x="129500" y="3525"/>
                  </a:moveTo>
                  <a:cubicBezTo>
                    <a:pt x="174714" y="-17869"/>
                    <a:pt x="235152" y="19608"/>
                    <a:pt x="273702" y="43048"/>
                  </a:cubicBezTo>
                  <a:cubicBezTo>
                    <a:pt x="312194" y="77151"/>
                    <a:pt x="326935" y="127889"/>
                    <a:pt x="325234" y="183407"/>
                  </a:cubicBezTo>
                </a:path>
              </a:pathLst>
            </a:custGeom>
            <a:ln w="28575">
              <a:solidFill>
                <a:schemeClr val="accent1"/>
              </a:solidFill>
              <a:extLst>
                <a:ext uri="{C807C97D-BFC1-408E-A445-0C87EB9F89A2}">
                  <ask:lineSketchStyleProps xmlns:ask="http://schemas.microsoft.com/office/drawing/2018/sketchyshapes" sd="2796493278">
                    <a:prstGeom prst="arc">
                      <a:avLst>
                        <a:gd name="adj1" fmla="val 15484260"/>
                        <a:gd name="adj2" fmla="val 42573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AB1499B4-700B-332B-806C-AA7F1D290318}"/>
                </a:ext>
              </a:extLst>
            </p:cNvPr>
            <p:cNvSpPr/>
            <p:nvPr/>
          </p:nvSpPr>
          <p:spPr>
            <a:xfrm rot="10800000">
              <a:off x="2313381" y="4774925"/>
              <a:ext cx="96520" cy="11684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07134A3-84F2-DF32-D614-10948053734D}"/>
              </a:ext>
            </a:extLst>
          </p:cNvPr>
          <p:cNvGrpSpPr/>
          <p:nvPr/>
        </p:nvGrpSpPr>
        <p:grpSpPr>
          <a:xfrm rot="5400000">
            <a:off x="6304127" y="3420558"/>
            <a:ext cx="636686" cy="1057823"/>
            <a:chOff x="5745651" y="3150957"/>
            <a:chExt cx="854073" cy="1057823"/>
          </a:xfrm>
        </p:grpSpPr>
        <p:pic>
          <p:nvPicPr>
            <p:cNvPr id="23" name="Picture 18">
              <a:extLst>
                <a:ext uri="{FF2B5EF4-FFF2-40B4-BE49-F238E27FC236}">
                  <a16:creationId xmlns:a16="http://schemas.microsoft.com/office/drawing/2014/main" id="{DD6EC020-B55B-1CBC-E1E8-80F03FF862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3916" y="3714719"/>
              <a:ext cx="785808" cy="494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8">
              <a:extLst>
                <a:ext uri="{FF2B5EF4-FFF2-40B4-BE49-F238E27FC236}">
                  <a16:creationId xmlns:a16="http://schemas.microsoft.com/office/drawing/2014/main" id="{E8C39418-ED4D-13E9-C5FB-D7A9985F44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745651" y="3150957"/>
              <a:ext cx="785808" cy="494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" name="Picture 18">
            <a:extLst>
              <a:ext uri="{FF2B5EF4-FFF2-40B4-BE49-F238E27FC236}">
                <a16:creationId xmlns:a16="http://schemas.microsoft.com/office/drawing/2014/main" id="{374F49DB-0591-C026-F5CA-E6863B0FB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570" y="2865946"/>
            <a:ext cx="785808" cy="49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8">
            <a:extLst>
              <a:ext uri="{FF2B5EF4-FFF2-40B4-BE49-F238E27FC236}">
                <a16:creationId xmlns:a16="http://schemas.microsoft.com/office/drawing/2014/main" id="{BAA6F588-5773-5871-DE64-273DF066B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995011" y="2384024"/>
            <a:ext cx="785808" cy="49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3EC7A21-EFD5-8F27-0A75-47A85512A811}"/>
                  </a:ext>
                </a:extLst>
              </p:cNvPr>
              <p:cNvSpPr txBox="1"/>
              <p:nvPr/>
            </p:nvSpPr>
            <p:spPr>
              <a:xfrm>
                <a:off x="5534681" y="3223043"/>
                <a:ext cx="322430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</a:rPr>
                  <a:t>ML generated data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𝑴</m:t>
                    </m:r>
                  </m:oMath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3EC7A21-EFD5-8F27-0A75-47A85512A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4681" y="3223043"/>
                <a:ext cx="3224308" cy="461665"/>
              </a:xfrm>
              <a:prstGeom prst="rect">
                <a:avLst/>
              </a:prstGeom>
              <a:blipFill>
                <a:blip r:embed="rId11"/>
                <a:stretch>
                  <a:fillRect l="-567" t="-10667" b="-30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51">
            <a:extLst>
              <a:ext uri="{FF2B5EF4-FFF2-40B4-BE49-F238E27FC236}">
                <a16:creationId xmlns:a16="http://schemas.microsoft.com/office/drawing/2014/main" id="{457A1473-238F-FFDE-763F-D4C9CFB634B7}"/>
              </a:ext>
            </a:extLst>
          </p:cNvPr>
          <p:cNvSpPr txBox="1"/>
          <p:nvPr/>
        </p:nvSpPr>
        <p:spPr>
          <a:xfrm>
            <a:off x="1810771" y="2422208"/>
            <a:ext cx="1015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</a:rPr>
              <a:t>Training</a:t>
            </a:r>
            <a:endParaRPr lang="it-IT" dirty="0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FC02159E-9979-2742-48FA-434DB74E895D}"/>
              </a:ext>
            </a:extLst>
          </p:cNvPr>
          <p:cNvSpPr/>
          <p:nvPr/>
        </p:nvSpPr>
        <p:spPr>
          <a:xfrm>
            <a:off x="2816438" y="2136039"/>
            <a:ext cx="2118411" cy="1643687"/>
          </a:xfrm>
          <a:prstGeom prst="roundRect">
            <a:avLst>
              <a:gd name="adj" fmla="val 7988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8E6D9D6-C343-CF64-FC34-6C71DD05B017}"/>
                  </a:ext>
                </a:extLst>
              </p:cNvPr>
              <p:cNvSpPr txBox="1"/>
              <p:nvPr/>
            </p:nvSpPr>
            <p:spPr>
              <a:xfrm>
                <a:off x="2883902" y="2170208"/>
                <a:ext cx="2118412" cy="15542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 dirty="0">
                    <a:solidFill>
                      <a:schemeClr val="accent1"/>
                    </a:solidFill>
                    <a:latin typeface="Aptos" panose="020B0004020202020204" pitchFamily="34" charset="0"/>
                    <a:cs typeface="Arial"/>
                  </a:rPr>
                  <a:t>Fast ML model to get spectra for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+mn-lt"/>
                        <a:cs typeface="+mn-lt"/>
                      </a:rPr>
                      <m:t>𝝓</m:t>
                    </m:r>
                  </m:oMath>
                </a14:m>
                <a:endParaRPr lang="en-US" sz="1800" b="1" dirty="0">
                  <a:solidFill>
                    <a:schemeClr val="accent1"/>
                  </a:solidFill>
                  <a:latin typeface="Aptos" panose="020B0004020202020204" pitchFamily="34" charset="0"/>
                  <a:cs typeface="Arial"/>
                </a:endParaRPr>
              </a:p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cs typeface="Arial"/>
                        </a:rPr>
                        <m:t>𝒑</m:t>
                      </m:r>
                      <m:r>
                        <a:rPr lang="en-US" b="1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cs typeface="Arial"/>
                        </a:rPr>
                        <m:t>(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cs typeface="Arial"/>
                        </a:rPr>
                        <m:t>𝒙</m:t>
                      </m:r>
                      <m:r>
                        <a:rPr lang="en-US" b="1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cs typeface="Arial"/>
                        </a:rPr>
                        <m:t>|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cs typeface="Arial"/>
                        </a:rPr>
                        <m:t>𝝓</m:t>
                      </m:r>
                      <m:r>
                        <a:rPr lang="en-US" b="1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cs typeface="Arial"/>
                        </a:rPr>
                        <m:t>)</m:t>
                      </m:r>
                    </m:oMath>
                  </m:oMathPara>
                </a14:m>
                <a:endParaRPr lang="en-US" sz="1800" b="1" dirty="0">
                  <a:solidFill>
                    <a:schemeClr val="accent1"/>
                  </a:solidFill>
                  <a:latin typeface="Aptos" panose="020B0004020202020204" pitchFamily="34" charset="0"/>
                  <a:cs typeface="Arial"/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  <a:latin typeface="Aptos" panose="020B0004020202020204" pitchFamily="34" charset="0"/>
                    <a:cs typeface="Arial"/>
                  </a:rPr>
                  <a:t>(able to interpolate in param space)</a:t>
                </a:r>
                <a:endParaRPr lang="en-US" sz="1800" dirty="0">
                  <a:solidFill>
                    <a:schemeClr val="accent1"/>
                  </a:solidFill>
                  <a:latin typeface="Aptos" panose="020B0004020202020204" pitchFamily="34" charset="0"/>
                  <a:cs typeface="Arial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8E6D9D6-C343-CF64-FC34-6C71DD05B0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3902" y="2170208"/>
                <a:ext cx="2118412" cy="1554272"/>
              </a:xfrm>
              <a:prstGeom prst="rect">
                <a:avLst/>
              </a:prstGeom>
              <a:blipFill>
                <a:blip r:embed="rId12"/>
                <a:stretch>
                  <a:fillRect l="-2299" t="-1569" r="-1149" b="-54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4C8EF6C-F86C-C172-2618-7AB6EE8D3DB5}"/>
                  </a:ext>
                </a:extLst>
              </p:cNvPr>
              <p:cNvSpPr txBox="1"/>
              <p:nvPr/>
            </p:nvSpPr>
            <p:spPr>
              <a:xfrm>
                <a:off x="4760498" y="4272637"/>
                <a:ext cx="3309252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32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+mn-lt"/>
                          <a:cs typeface="+mn-lt"/>
                        </a:rPr>
                        <m:t>𝜙</m:t>
                      </m:r>
                      <m:r>
                        <a:rPr lang="en-US" sz="32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+mn-lt"/>
                          <a:cs typeface="+mn-lt"/>
                        </a:rPr>
                        <m:t>)|</m:t>
                      </m:r>
                      <m:r>
                        <a:rPr lang="en-US" sz="32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+mn-lt"/>
                          <a:cs typeface="+mn-lt"/>
                        </a:rPr>
                        <m:t>𝐷</m:t>
                      </m:r>
                      <m:r>
                        <a:rPr lang="en-US" sz="32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+mn-lt"/>
                          <a:cs typeface="+mn-lt"/>
                        </a:rPr>
                        <m:t>)</m:t>
                      </m:r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4C8EF6C-F86C-C172-2618-7AB6EE8D3D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0498" y="4272637"/>
                <a:ext cx="3309252" cy="4924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F116FEB-F681-1652-E848-FB49E7656BF1}"/>
                  </a:ext>
                </a:extLst>
              </p:cNvPr>
              <p:cNvSpPr txBox="1"/>
              <p:nvPr/>
            </p:nvSpPr>
            <p:spPr>
              <a:xfrm>
                <a:off x="10250476" y="4901126"/>
                <a:ext cx="1941524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</a:rPr>
                  <a:t>Results</a:t>
                </a:r>
                <a:b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</a:rPr>
                </a:br>
                <a:r>
                  <a:rPr kumimoji="0" lang="en-US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</a:rPr>
                  <a:t>best</a:t>
                </a:r>
                <a:r>
                  <a:rPr kumimoji="0" lang="en-US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</a:rPr>
                  <a:t> fit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+mn-lt"/>
                        <a:cs typeface="+mn-lt"/>
                      </a:rPr>
                      <m:t>{</m:t>
                    </m:r>
                    <m:sSub>
                      <m:sSubPr>
                        <m:ctrlPr>
                          <a:rPr lang="en-US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𝑘</m:t>
                        </m:r>
                      </m:e>
                      <m:sub>
                        <m:r>
                          <a:rPr lang="en-US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𝐵</m:t>
                        </m:r>
                      </m:sub>
                    </m:sSub>
                    <m:r>
                      <a:rPr lang="en-US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+mn-lt"/>
                        <a:cs typeface="+mn-lt"/>
                      </a:rPr>
                      <m:t>, </m:t>
                    </m:r>
                    <m:sSub>
                      <m:sSubPr>
                        <m:ctrlPr>
                          <a:rPr lang="en-US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𝑓</m:t>
                        </m:r>
                      </m:e>
                      <m:sub>
                        <m:r>
                          <a:rPr lang="en-US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𝐶</m:t>
                        </m:r>
                      </m:sub>
                    </m:sSub>
                    <m:r>
                      <a:rPr lang="en-US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+mn-lt"/>
                        <a:cs typeface="+mn-lt"/>
                      </a:rPr>
                      <m:t>,</m:t>
                    </m:r>
                    <m:r>
                      <a:rPr lang="en-US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+mn-lt"/>
                        <a:cs typeface="+mn-lt"/>
                      </a:rPr>
                      <m:t>𝑌</m:t>
                    </m:r>
                    <m:r>
                      <a:rPr lang="en-US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+mn-lt"/>
                        <a:cs typeface="+mn-lt"/>
                      </a:rPr>
                      <m:t>}</m:t>
                    </m:r>
                  </m:oMath>
                </a14:m>
                <a:endParaRPr lang="it-IT" dirty="0">
                  <a:latin typeface="Aptos" panose="020B0004020202020204" pitchFamily="34" charset="0"/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F116FEB-F681-1652-E848-FB49E7656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0476" y="4901126"/>
                <a:ext cx="1941524" cy="738664"/>
              </a:xfrm>
              <a:prstGeom prst="rect">
                <a:avLst/>
              </a:prstGeom>
              <a:blipFill>
                <a:blip r:embed="rId14"/>
                <a:stretch>
                  <a:fillRect l="-943" t="-6612" b="-1322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D1366410-6636-D54C-96C6-BC499429BA2F}"/>
                  </a:ext>
                </a:extLst>
              </p:cNvPr>
              <p:cNvSpPr txBox="1"/>
              <p:nvPr/>
            </p:nvSpPr>
            <p:spPr>
              <a:xfrm>
                <a:off x="149847" y="3475885"/>
                <a:ext cx="1997930" cy="764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</a:rPr>
                  <a:t>MC</a:t>
                </a:r>
              </a:p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+mn-lt"/>
                          <a:cs typeface="+mn-lt"/>
                        </a:rPr>
                        <m:t>𝜙</m:t>
                      </m:r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+mn-lt"/>
                          <a:cs typeface="+mn-lt"/>
                        </a:rPr>
                        <m:t>=</m:t>
                      </m:r>
                      <m:sSub>
                        <m:sSubPr>
                          <m:ctrlPr>
                            <a:rPr lang="en-US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lt"/>
                              <a:cs typeface="+mn-lt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lt"/>
                              <a:cs typeface="+mn-lt"/>
                            </a:rPr>
                            <m:t>{</m:t>
                          </m:r>
                          <m:sSub>
                            <m:sSubPr>
                              <m:ctrlPr>
                                <a:rPr lang="en-US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+mn-lt"/>
                                  <a:cs typeface="+mn-lt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+mn-lt"/>
                                  <a:cs typeface="+mn-lt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+mn-lt"/>
                                  <a:cs typeface="+mn-lt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lt"/>
                              <a:cs typeface="+mn-lt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+mn-lt"/>
                                  <a:cs typeface="+mn-lt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+mn-lt"/>
                                  <a:cs typeface="+mn-lt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+mn-lt"/>
                                  <a:cs typeface="+mn-lt"/>
                                </a:rPr>
                                <m:t>𝐶</m:t>
                              </m:r>
                            </m:sub>
                          </m:sSub>
                          <m:r>
                            <a:rPr lang="en-US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lt"/>
                              <a:cs typeface="+mn-lt"/>
                            </a:rPr>
                            <m:t>,</m:t>
                          </m:r>
                          <m:r>
                            <a:rPr lang="en-US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lt"/>
                              <a:cs typeface="+mn-lt"/>
                            </a:rPr>
                            <m:t>𝑌</m:t>
                          </m:r>
                          <m:r>
                            <a:rPr lang="en-US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lt"/>
                              <a:cs typeface="+mn-lt"/>
                            </a:rPr>
                            <m:t>}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lt"/>
                              <a:cs typeface="+mn-lt"/>
                            </a:rPr>
                            <m:t>g</m:t>
                          </m:r>
                        </m:sub>
                      </m:sSub>
                    </m:oMath>
                  </m:oMathPara>
                </a14:m>
                <a:endParaRPr lang="it-IT" dirty="0">
                  <a:latin typeface="Aptos" panose="020B0004020202020204" pitchFamily="34" charset="0"/>
                </a:endParaRP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D1366410-6636-D54C-96C6-BC499429BA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47" y="3475885"/>
                <a:ext cx="1997930" cy="764825"/>
              </a:xfrm>
              <a:prstGeom prst="rect">
                <a:avLst/>
              </a:prstGeom>
              <a:blipFill>
                <a:blip r:embed="rId15"/>
                <a:stretch>
                  <a:fillRect t="-6349" b="-39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Box 67">
            <a:extLst>
              <a:ext uri="{FF2B5EF4-FFF2-40B4-BE49-F238E27FC236}">
                <a16:creationId xmlns:a16="http://schemas.microsoft.com/office/drawing/2014/main" id="{F6A83B29-927A-0C29-4D60-F0A9F69FE712}"/>
              </a:ext>
            </a:extLst>
          </p:cNvPr>
          <p:cNvSpPr txBox="1"/>
          <p:nvPr/>
        </p:nvSpPr>
        <p:spPr>
          <a:xfrm>
            <a:off x="422303" y="6215148"/>
            <a:ext cx="1451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JUNO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48AB177-B41A-2589-9E86-11322198A725}"/>
              </a:ext>
            </a:extLst>
          </p:cNvPr>
          <p:cNvGrpSpPr/>
          <p:nvPr/>
        </p:nvGrpSpPr>
        <p:grpSpPr>
          <a:xfrm>
            <a:off x="8311980" y="4902423"/>
            <a:ext cx="2183051" cy="1383313"/>
            <a:chOff x="7796212" y="1208089"/>
            <a:chExt cx="2183051" cy="1383313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528A6B9-5176-9224-8707-E717D84AA703}"/>
                </a:ext>
              </a:extLst>
            </p:cNvPr>
            <p:cNvSpPr txBox="1"/>
            <p:nvPr/>
          </p:nvSpPr>
          <p:spPr>
            <a:xfrm>
              <a:off x="7796212" y="1208089"/>
              <a:ext cx="13811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Fitter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B32F265-6522-3E1E-3DA8-025C7CF0602A}"/>
                </a:ext>
              </a:extLst>
            </p:cNvPr>
            <p:cNvSpPr txBox="1"/>
            <p:nvPr/>
          </p:nvSpPr>
          <p:spPr>
            <a:xfrm>
              <a:off x="7796213" y="1668072"/>
              <a:ext cx="21830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Minuit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MCMC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Nested sampling</a:t>
              </a: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BBF4C16F-8421-5BD2-80B6-B18E5C24BEEA}"/>
              </a:ext>
            </a:extLst>
          </p:cNvPr>
          <p:cNvSpPr txBox="1"/>
          <p:nvPr/>
        </p:nvSpPr>
        <p:spPr>
          <a:xfrm>
            <a:off x="5855417" y="4808469"/>
            <a:ext cx="2188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Likelihood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B8F03636-7B76-5E29-D88A-2F91C784F06F}"/>
                  </a:ext>
                </a:extLst>
              </p:cNvPr>
              <p:cNvSpPr txBox="1"/>
              <p:nvPr/>
            </p:nvSpPr>
            <p:spPr>
              <a:xfrm>
                <a:off x="2136243" y="6215055"/>
                <a:ext cx="34564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 pitchFamily="34" charset="0"/>
                  </a:rPr>
                  <a:t>Calibration data </a:t>
                </a:r>
                <a14:m>
                  <m:oMath xmlns:m="http://schemas.openxmlformats.org/officeDocument/2006/math">
                    <m:r>
                      <a:rPr lang="en-US" sz="2400" b="1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+mn-lt"/>
                        <a:cs typeface="+mn-lt"/>
                      </a:rPr>
                      <m:t>𝑫</m:t>
                    </m:r>
                  </m:oMath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endParaRPr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B8F03636-7B76-5E29-D88A-2F91C784F0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6243" y="6215055"/>
                <a:ext cx="3456484" cy="461665"/>
              </a:xfrm>
              <a:prstGeom prst="rect">
                <a:avLst/>
              </a:prstGeom>
              <a:blipFill>
                <a:blip r:embed="rId16"/>
                <a:stretch>
                  <a:fillRect t="-10667" b="-30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TextBox 74">
            <a:extLst>
              <a:ext uri="{FF2B5EF4-FFF2-40B4-BE49-F238E27FC236}">
                <a16:creationId xmlns:a16="http://schemas.microsoft.com/office/drawing/2014/main" id="{CC580528-3E3D-2367-FC85-8B2E91ADF15D}"/>
              </a:ext>
            </a:extLst>
          </p:cNvPr>
          <p:cNvSpPr txBox="1"/>
          <p:nvPr/>
        </p:nvSpPr>
        <p:spPr>
          <a:xfrm>
            <a:off x="8405226" y="1169748"/>
            <a:ext cx="35714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/>
                <a:cs typeface="Arial"/>
              </a:rPr>
              <a:t>Neural Likelihood Estimation (NLE)</a:t>
            </a:r>
            <a:endParaRPr lang="it-IT" sz="2800" dirty="0"/>
          </a:p>
        </p:txBody>
      </p:sp>
      <p:pic>
        <p:nvPicPr>
          <p:cNvPr id="76" name="Picture 18">
            <a:extLst>
              <a:ext uri="{FF2B5EF4-FFF2-40B4-BE49-F238E27FC236}">
                <a16:creationId xmlns:a16="http://schemas.microsoft.com/office/drawing/2014/main" id="{4BAB6CB3-09B8-96CF-08D5-9BB780014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428" y="1425919"/>
            <a:ext cx="785808" cy="49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99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ustom 5">
      <a:dk1>
        <a:srgbClr val="AF272F"/>
      </a:dk1>
      <a:lt1>
        <a:srgbClr val="FFFFFF"/>
      </a:lt1>
      <a:dk2>
        <a:srgbClr val="004C97"/>
      </a:dk2>
      <a:lt2>
        <a:srgbClr val="000000"/>
      </a:lt2>
      <a:accent1>
        <a:srgbClr val="608FBE"/>
      </a:accent1>
      <a:accent2>
        <a:srgbClr val="4C8C2B"/>
      </a:accent2>
      <a:accent3>
        <a:srgbClr val="F68D2E"/>
      </a:accent3>
      <a:accent4>
        <a:srgbClr val="BE0725"/>
      </a:accent4>
      <a:accent5>
        <a:srgbClr val="BAD2E7"/>
      </a:accent5>
      <a:accent6>
        <a:srgbClr val="41B6E6"/>
      </a:accent6>
      <a:hlink>
        <a:srgbClr val="78BE20"/>
      </a:hlink>
      <a:folHlink>
        <a:srgbClr val="DC14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12229</TotalTime>
  <Words>5211</Words>
  <Application>Microsoft Office PowerPoint</Application>
  <PresentationFormat>Widescreen</PresentationFormat>
  <Paragraphs>917</Paragraphs>
  <Slides>61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61</vt:i4>
      </vt:variant>
    </vt:vector>
  </HeadingPairs>
  <TitlesOfParts>
    <vt:vector size="82" baseType="lpstr">
      <vt:lpstr>Aptos</vt:lpstr>
      <vt:lpstr>Arial</vt:lpstr>
      <vt:lpstr>Arial,Sans-Serif</vt:lpstr>
      <vt:lpstr>Avenir Next LT Pro</vt:lpstr>
      <vt:lpstr>Avenir Next LT Pro Light</vt:lpstr>
      <vt:lpstr>Avenir Next LT Pro Light Bold</vt:lpstr>
      <vt:lpstr>Calibri</vt:lpstr>
      <vt:lpstr>Calibri Light</vt:lpstr>
      <vt:lpstr>Cambria Math</vt:lpstr>
      <vt:lpstr>Courier New</vt:lpstr>
      <vt:lpstr>Ilaria</vt:lpstr>
      <vt:lpstr>Lato</vt:lpstr>
      <vt:lpstr>Noto Sans</vt:lpstr>
      <vt:lpstr>Raleway</vt:lpstr>
      <vt:lpstr>Raleway Bold</vt:lpstr>
      <vt:lpstr>Segoe UI</vt:lpstr>
      <vt:lpstr>System Font Regular</vt:lpstr>
      <vt:lpstr>Wingdings</vt:lpstr>
      <vt:lpstr>1_Office Theme</vt:lpstr>
      <vt:lpstr>Office Theme</vt:lpstr>
      <vt:lpstr>2_Office Theme</vt:lpstr>
      <vt:lpstr>Simulation-based Inference for Precision Neutrino Physics through Neural Monte Carlo Tuning </vt:lpstr>
      <vt:lpstr>Simulation-based Inference for Precision Neutrino Physics through Neural Monte Carlo Tuning </vt:lpstr>
      <vt:lpstr>The JUNO experiment</vt:lpstr>
      <vt:lpstr>The Energy Response Challenge</vt:lpstr>
      <vt:lpstr>The Energy Response Challenge</vt:lpstr>
      <vt:lpstr>The Energy Response Challenge</vt:lpstr>
      <vt:lpstr>Monte Carlo tuning strategy</vt:lpstr>
      <vt:lpstr>Monte Carlo tuning strategy</vt:lpstr>
      <vt:lpstr>Monte Carlo tuning strategy</vt:lpstr>
      <vt:lpstr>Monte Carlo tuning strategy</vt:lpstr>
      <vt:lpstr>Two Neural Likelihood Estimators</vt:lpstr>
      <vt:lpstr>Transformer Encoder-based Density Estimator (TEDE)</vt:lpstr>
      <vt:lpstr>Normalizing Flows-based Density Estimator (NFDE)</vt:lpstr>
      <vt:lpstr>Normalizing Flows-based Density Estimator (NFDE)</vt:lpstr>
      <vt:lpstr>Normalizing Flows-based Density Estimator (NFDE)</vt:lpstr>
      <vt:lpstr>Datasets: training/validation strategy</vt:lpstr>
      <vt:lpstr>Datasets: training/validation strategy</vt:lpstr>
      <vt:lpstr>Datasets: training/validation strategy</vt:lpstr>
      <vt:lpstr>Datasets: training/validation strategy</vt:lpstr>
      <vt:lpstr>Datasets: training/validation strategy</vt:lpstr>
      <vt:lpstr>Datasets: training/validation strategy</vt:lpstr>
      <vt:lpstr>Datasets: training/validation strategy</vt:lpstr>
      <vt:lpstr>Datasets: training/validation strategy</vt:lpstr>
      <vt:lpstr>Datasets: training/validation strategy</vt:lpstr>
      <vt:lpstr>Training and validation of the models</vt:lpstr>
      <vt:lpstr>Training and validation of the models</vt:lpstr>
      <vt:lpstr>Parameter estimation</vt:lpstr>
      <vt:lpstr>Parameter estimation</vt:lpstr>
      <vt:lpstr>Parameter estimation</vt:lpstr>
      <vt:lpstr>Learned dependences</vt:lpstr>
      <vt:lpstr>Evaluate ML-driven systematic uncertainty</vt:lpstr>
      <vt:lpstr>Estimation of ML-driven systematic uncertainty</vt:lpstr>
      <vt:lpstr>Estimation of ML-driven systematic bias</vt:lpstr>
      <vt:lpstr>Summary</vt:lpstr>
      <vt:lpstr>Summary</vt:lpstr>
      <vt:lpstr>Summary</vt:lpstr>
      <vt:lpstr>Thanks!</vt:lpstr>
      <vt:lpstr>TEDE vs. NFDE (uncertainty)</vt:lpstr>
      <vt:lpstr>TEDE vs. NFDE (bias)</vt:lpstr>
      <vt:lpstr>Hyperparameters optimization</vt:lpstr>
      <vt:lpstr>PowerPoint Presentation</vt:lpstr>
      <vt:lpstr>PowerPoint Presentation</vt:lpstr>
      <vt:lpstr>PowerPoint Presentation</vt:lpstr>
      <vt:lpstr>The JUNO detection process</vt:lpstr>
      <vt:lpstr>The JUNO detector</vt:lpstr>
      <vt:lpstr>Detector response: what JUNO actually sees</vt:lpstr>
      <vt:lpstr>Detector response: what JUNO actually sees</vt:lpstr>
      <vt:lpstr>JUNO detector response: state of the art</vt:lpstr>
      <vt:lpstr>IBD backgrounds in JUNO</vt:lpstr>
      <vt:lpstr>Detection channels in JUNO</vt:lpstr>
      <vt:lpstr>Photomultiplier Tubes</vt:lpstr>
      <vt:lpstr>Dual calorimetry system</vt:lpstr>
      <vt:lpstr>Other non-linearities</vt:lpstr>
      <vt:lpstr>Calibration of the JUNO detector</vt:lpstr>
      <vt:lpstr>Calibration strategy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first data</dc:title>
  <dc:creator>Serafini Andrea</dc:creator>
  <cp:lastModifiedBy>Andrea Serafini</cp:lastModifiedBy>
  <cp:revision>882</cp:revision>
  <dcterms:created xsi:type="dcterms:W3CDTF">2023-07-13T13:31:36Z</dcterms:created>
  <dcterms:modified xsi:type="dcterms:W3CDTF">2025-10-27T00:59:46Z</dcterms:modified>
</cp:coreProperties>
</file>