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3"/>
  </p:notesMasterIdLst>
  <p:sldIdLst>
    <p:sldId id="651" r:id="rId2"/>
    <p:sldId id="814" r:id="rId3"/>
    <p:sldId id="807" r:id="rId4"/>
    <p:sldId id="806" r:id="rId5"/>
    <p:sldId id="849" r:id="rId6"/>
    <p:sldId id="850" r:id="rId7"/>
    <p:sldId id="813" r:id="rId8"/>
    <p:sldId id="815" r:id="rId9"/>
    <p:sldId id="681" r:id="rId10"/>
    <p:sldId id="780" r:id="rId11"/>
    <p:sldId id="786" r:id="rId12"/>
    <p:sldId id="816" r:id="rId13"/>
    <p:sldId id="817" r:id="rId14"/>
    <p:sldId id="781" r:id="rId15"/>
    <p:sldId id="783" r:id="rId16"/>
    <p:sldId id="784" r:id="rId17"/>
    <p:sldId id="785" r:id="rId18"/>
    <p:sldId id="833" r:id="rId19"/>
    <p:sldId id="818" r:id="rId20"/>
    <p:sldId id="649" r:id="rId21"/>
    <p:sldId id="820" r:id="rId22"/>
    <p:sldId id="821" r:id="rId23"/>
    <p:sldId id="822" r:id="rId24"/>
    <p:sldId id="834" r:id="rId25"/>
    <p:sldId id="835" r:id="rId26"/>
    <p:sldId id="823" r:id="rId27"/>
    <p:sldId id="655" r:id="rId28"/>
    <p:sldId id="788" r:id="rId29"/>
    <p:sldId id="795" r:id="rId30"/>
    <p:sldId id="698" r:id="rId31"/>
    <p:sldId id="836" r:id="rId32"/>
    <p:sldId id="851" r:id="rId33"/>
    <p:sldId id="824" r:id="rId34"/>
    <p:sldId id="826" r:id="rId35"/>
    <p:sldId id="827" r:id="rId36"/>
    <p:sldId id="828" r:id="rId37"/>
    <p:sldId id="829" r:id="rId38"/>
    <p:sldId id="846" r:id="rId39"/>
    <p:sldId id="705" r:id="rId40"/>
    <p:sldId id="793" r:id="rId41"/>
    <p:sldId id="727" r:id="rId42"/>
    <p:sldId id="847" r:id="rId43"/>
    <p:sldId id="852" r:id="rId44"/>
    <p:sldId id="838" r:id="rId45"/>
    <p:sldId id="710" r:id="rId46"/>
    <p:sldId id="840" r:id="rId47"/>
    <p:sldId id="843" r:id="rId48"/>
    <p:sldId id="777" r:id="rId49"/>
    <p:sldId id="844" r:id="rId50"/>
    <p:sldId id="837" r:id="rId51"/>
    <p:sldId id="721" r:id="rId52"/>
    <p:sldId id="803" r:id="rId53"/>
    <p:sldId id="800" r:id="rId54"/>
    <p:sldId id="683" r:id="rId55"/>
    <p:sldId id="684" r:id="rId56"/>
    <p:sldId id="692" r:id="rId57"/>
    <p:sldId id="831" r:id="rId58"/>
    <p:sldId id="832" r:id="rId59"/>
    <p:sldId id="696" r:id="rId60"/>
    <p:sldId id="794" r:id="rId61"/>
    <p:sldId id="695" r:id="rId62"/>
    <p:sldId id="841" r:id="rId63"/>
    <p:sldId id="842" r:id="rId64"/>
    <p:sldId id="661" r:id="rId65"/>
    <p:sldId id="697" r:id="rId66"/>
    <p:sldId id="699" r:id="rId67"/>
    <p:sldId id="713" r:id="rId68"/>
    <p:sldId id="714" r:id="rId69"/>
    <p:sldId id="700" r:id="rId70"/>
    <p:sldId id="708" r:id="rId71"/>
    <p:sldId id="725" r:id="rId72"/>
    <p:sldId id="726" r:id="rId73"/>
    <p:sldId id="715" r:id="rId74"/>
    <p:sldId id="711" r:id="rId75"/>
    <p:sldId id="716" r:id="rId76"/>
    <p:sldId id="728" r:id="rId77"/>
    <p:sldId id="778" r:id="rId78"/>
    <p:sldId id="762" r:id="rId79"/>
    <p:sldId id="853" r:id="rId80"/>
    <p:sldId id="854" r:id="rId81"/>
    <p:sldId id="264" r:id="rId82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8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64"/>
    <a:srgbClr val="FFFFFF"/>
    <a:srgbClr val="000000"/>
    <a:srgbClr val="C9DAC4"/>
    <a:srgbClr val="0070C0"/>
    <a:srgbClr val="FFFF00"/>
    <a:srgbClr val="FF9933"/>
    <a:srgbClr val="C00000"/>
    <a:srgbClr val="C7C7F9"/>
    <a:srgbClr val="F9D3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Style moyen 3 - Accentuation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28" autoAdjust="0"/>
    <p:restoredTop sz="94404" autoAdjust="0"/>
  </p:normalViewPr>
  <p:slideViewPr>
    <p:cSldViewPr>
      <p:cViewPr varScale="1">
        <p:scale>
          <a:sx n="70" d="100"/>
          <a:sy n="70" d="100"/>
        </p:scale>
        <p:origin x="1484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72BC701C-D39D-4773-4BF7-6912A79F125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535A5049-C03B-9026-CD1F-2BC39AE40E51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CCF2B0CF-83F5-6829-D275-196D7187EE43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>
            <a:extLst>
              <a:ext uri="{FF2B5EF4-FFF2-40B4-BE49-F238E27FC236}">
                <a16:creationId xmlns:a16="http://schemas.microsoft.com/office/drawing/2014/main" id="{2CA7B4B4-B51E-F2D4-C297-4C9D72572CE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fr-FR" noProof="0"/>
              <a:t>Click to edit Master text styles</a:t>
            </a:r>
          </a:p>
          <a:p>
            <a:pPr lvl="1"/>
            <a:r>
              <a:rPr lang="en-US" altLang="fr-FR" noProof="0"/>
              <a:t>Second level</a:t>
            </a:r>
          </a:p>
          <a:p>
            <a:pPr lvl="2"/>
            <a:r>
              <a:rPr lang="en-US" altLang="fr-FR" noProof="0"/>
              <a:t>Third level</a:t>
            </a:r>
          </a:p>
          <a:p>
            <a:pPr lvl="3"/>
            <a:r>
              <a:rPr lang="en-US" altLang="fr-FR" noProof="0"/>
              <a:t>Fourth level</a:t>
            </a:r>
          </a:p>
          <a:p>
            <a:pPr lvl="4"/>
            <a:r>
              <a:rPr lang="en-US" altLang="fr-FR" noProof="0"/>
              <a:t>Fifth level</a:t>
            </a:r>
          </a:p>
        </p:txBody>
      </p:sp>
      <p:sp>
        <p:nvSpPr>
          <p:cNvPr id="13318" name="Rectangle 6">
            <a:extLst>
              <a:ext uri="{FF2B5EF4-FFF2-40B4-BE49-F238E27FC236}">
                <a16:creationId xmlns:a16="http://schemas.microsoft.com/office/drawing/2014/main" id="{402B71C6-4DC3-E831-653D-7DCF1E105CAA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en-US" altLang="fr-FR"/>
          </a:p>
        </p:txBody>
      </p:sp>
      <p:sp>
        <p:nvSpPr>
          <p:cNvPr id="13319" name="Rectangle 7">
            <a:extLst>
              <a:ext uri="{FF2B5EF4-FFF2-40B4-BE49-F238E27FC236}">
                <a16:creationId xmlns:a16="http://schemas.microsoft.com/office/drawing/2014/main" id="{FC3D6FF9-FDFE-2942-65B5-C35BB19B838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50BB46F6-54B1-4AC7-8DF9-0685CAAFDF44}" type="slidenum">
              <a:rPr lang="en-US" altLang="fr-FR"/>
              <a:pPr>
                <a:defRPr/>
              </a:pPr>
              <a:t>‹#›</a:t>
            </a:fld>
            <a:endParaRPr lang="en-US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D909D-9C1F-9AAC-2511-DD27A6008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>
            <a:extLst>
              <a:ext uri="{FF2B5EF4-FFF2-40B4-BE49-F238E27FC236}">
                <a16:creationId xmlns:a16="http://schemas.microsoft.com/office/drawing/2014/main" id="{EE995C03-5551-13A8-D373-4D36AC3BE9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630DA3B-5211-4E64-9830-93FE37BCBF9B}" type="slidenum">
              <a:rPr lang="en-US" altLang="fr-FR" sz="1200"/>
              <a:pPr/>
              <a:t>1</a:t>
            </a:fld>
            <a:endParaRPr lang="en-US" altLang="fr-FR" sz="1200"/>
          </a:p>
        </p:txBody>
      </p:sp>
      <p:sp>
        <p:nvSpPr>
          <p:cNvPr id="4099" name="Rectangle 2">
            <a:extLst>
              <a:ext uri="{FF2B5EF4-FFF2-40B4-BE49-F238E27FC236}">
                <a16:creationId xmlns:a16="http://schemas.microsoft.com/office/drawing/2014/main" id="{5E741A4C-E8E0-4835-4ED3-C278048B00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>
            <a:extLst>
              <a:ext uri="{FF2B5EF4-FFF2-40B4-BE49-F238E27FC236}">
                <a16:creationId xmlns:a16="http://schemas.microsoft.com/office/drawing/2014/main" id="{3B7F9378-46F3-4001-0725-AE3A0015D0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196113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D4AC6F-3E07-DD2B-A657-B2BB2AF948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BCE4AF8-444F-9306-B8D1-A16F5965B0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10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BF4D8A0-7AC6-4EE5-5F07-40114F661A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AB8C617-4AEE-2F14-47AD-0E9BA821D40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266964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D8EDC-F23E-A9B1-FC6A-9507438D6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6766630-8598-0C0B-D361-F0D787123AF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11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C1C9C20-7FC5-AEA6-DDDE-8B6B7227F0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4EFB1E8-5493-8295-55E4-B11DA9F804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34230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E5714-E7E5-E9FC-BDB5-CE029AEB71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24822C7-F83A-F2BC-2828-A6788A2524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12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455D169-9BD0-3797-F1C7-D87D1C782A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14C04D1-2C0F-3E4F-2061-CF9AC9D65A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4805245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DB6DDC-572C-C38B-19B0-572C990BD9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51A8F6A-7823-7157-2CF7-38EDC3E61D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13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003C5FF-142D-79E0-298F-C1684EAFD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3D60958-FA0A-E77B-6FC1-AB7FF11C84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782677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C6FF5-A33D-A6CD-69E2-408998A488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1AB9779-E20A-C766-77F3-1F5E52CD99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14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F570BDA-6E8A-5179-68E8-8E4FD26425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B72915B-1550-03F0-4D79-86F1B9EDD5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860684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4676A0-CCFB-856F-E4F0-0F33CCB6F6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B8DDF6C-05DA-F963-C016-B54176C42B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15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DAD330F-3168-433A-EAA0-FBE70A1FA58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07B1DCE-6480-947E-745D-F1FA27350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588007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F9E65-4602-AB95-FF1D-BEF2616BC1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A881C0B-17EB-AAC6-7E26-D562782AE5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16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1437BB7-A948-7465-C057-AE93711F4DE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F46F755-7A0C-DBA9-7E31-DBF743DEED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554610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54312-EE5A-9509-85A7-0B290A75B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4C244A5-E7B3-5718-3E31-A1C722CE6BA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17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8FB8296-9921-CB66-7A72-C32A5FE50B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EA49A43-4E3D-F5BA-547E-DEBA4665F2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9446267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6A1E2-9E93-8D49-DB7E-0F8AB30756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21BFE6A-E6B2-3328-D1C0-8B651B89201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18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5D8DAD4-09CB-267B-F0FD-0DA46C8729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BC3CC2D-E02E-10D8-F274-C1B8B311EC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96063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DA3AB-B97F-0868-B853-C2A27C8A0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1BB517D-DCC8-2EDB-AAE7-B61B4EB894C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19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E97BDA4-3C2B-F4A8-A51A-2FD35C10AA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3BEA5CB-7C45-C839-B33B-B20D78FD58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685884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27487-F84E-C675-4729-543CFF5F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A4D92C7-64C2-646D-8D34-BE7086A367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627B617-5AB3-A979-DB27-E4A26A0832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1D4B0B8-0F1B-9710-B80D-9DDB5255B40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56077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D9641-C71A-A613-9AA8-A30675EEC6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614A93A-B7DF-FFAA-1825-85C1ECB4D69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20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3BAEEEC-5C9E-01F2-ED60-8989CC9015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039C74D-659B-4B84-557F-A3CC3ECDF2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65862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9939C1-4360-5E69-20A3-EBB53B5D2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924578B-0048-3482-E191-3269CD3D07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21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5CA6910-B1A1-8867-F2CB-3DD4BB6ECDA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B5CF3BF-AA5D-F7C8-CD6B-4C94FED57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078230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E75DE-756F-3000-106F-C9F4B142C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996F354-6FA2-9B60-7E7C-2D9C755BF3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22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E937EEE-2DE2-8750-8722-2836EE7A502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7C2DA9B-4DC0-75E3-6B04-74DC11A8EE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73052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F2AEF-08FC-2471-969E-33DAFD1389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A23CA9F-53CA-7FF7-BB11-71D395818E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23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1DCFB61-FA6D-D3D7-8A45-EB71EAF1C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DF2930F-1A80-2C6D-05F8-8B3AFCBD0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824285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6496B-C10E-E943-09F9-4747704126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39A340A-807A-C3AF-307B-409807D424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24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BA7D043-98B1-396C-52AC-6049A00698B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4D8CF37-C5DE-413D-F371-42AC39D5CC8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5736840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DE95B2-D466-764B-803E-5FA8CA4D4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C495FA5-DA9A-E514-62E2-6A8C28789B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25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4FA66E4-E318-E6FA-A30F-EA3960E38A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D41ADC6-C206-D48F-47AF-A6E684B71CC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70237775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2863C-ACE6-E430-61DA-93925112A0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ACE8549-FEA1-AD1D-FCCB-6CFAD0B2FC4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26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1F21FB9-B8AB-F55C-D17D-1A9BBD7A01D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7BFE2BD-824D-58D2-CC5B-5B74052B4E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876799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4E205-C3AB-901F-3777-6D13BD6226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4EB8AFB-E985-877F-7822-E75F46A198D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27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4DFC4AF-F7BC-B4E8-3693-AA4B553484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1DBED02-3C61-38FD-38AD-B5E4135E65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82536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A21BD0-88DD-5BF4-E653-6561E62CCB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C36A329-E1CF-3492-C940-777E7AEE4F3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28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5053442-4C77-87A5-E07C-F05DBD37999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D686A98-B436-B94D-D670-E8607E82B7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515434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6A4573-EE81-E160-8C7D-4A96B6D907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907BF8A-AEB3-F60C-34D7-E91420E734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29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BC3940F-0605-0E17-4A59-327397BD14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C57E6612-CD7E-35F0-47AD-2B710B0B6B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731973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84B572-114F-5FC7-C8A9-B8C832CF9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0A54391-2FB5-8FE2-1964-E93FF6753A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BA53C58-0B86-DB0B-3A0A-0313582066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E377588-DA8B-9B74-858F-9CAE762B70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627858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C2F194-B734-52DE-083B-0DCE5F2AD1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D48D654-CCC3-0D5F-456B-DE22D9AC3BF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30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A3E3C06-AD50-4AB7-2F6F-38B629E87D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4F2C9EC-0F24-2E63-A447-D90885E811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540840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88132-1CD1-6208-3E23-0638B64795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5A61C30-EF36-97FA-54B4-1D3C3D2F9F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31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7CBE7CB-D2D8-D861-228F-9684EC090E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A590A36E-6722-E019-38C0-138FE8E423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3219283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5FD679-C8D2-E66E-AB87-43C6C4439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7129427-7DA3-643A-5EDD-8D4B05593E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32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C6A0497-81D6-59AB-8CE8-7E33FF4A22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B1AEC11-2245-363D-5A7F-7FEECEC055B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018771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D0F66C-EE67-593C-7A0D-48F8D2ED9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0A3D1B5-4E5A-98AE-A0DC-615A6836CDA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33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28EF775-60D0-469F-B619-589152BEDFB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8402DEC-7EB1-25A6-8CA0-0E79F89BCED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1430278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DD0967-1FF9-DDB0-7733-09ED236DA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0AC3738-4311-42A7-CAF9-8B850B94B06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34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2A44FE5-E362-AE71-39D9-C0F13C34ED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C895296-AE7C-8DAF-3337-B5520839F2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632249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15B97-9C97-B684-E399-74D332A613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89FA997-2B1D-B38C-AF21-C51792AFE5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35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ECB7BEF-6BD7-0D25-3573-7431BF7519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0D181F3-F222-43FE-9044-1840314CFB0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41054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02D311-8B0A-D0F0-138B-12202F651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B5584F2-8A7B-CE86-5650-E784EE238B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36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2D228E2-F558-EDEB-8B17-DBA26B7DBC0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90B7F3F-9477-1695-4FE1-91DB1C3470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5756154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D38CF-8890-F582-7F82-AD40379192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EED34C7-0B3A-801B-02FE-AB0CD906F8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37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A55F6B7-9089-8990-20DD-B6B08F9FA6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DDBF612-605B-1BD7-FE06-27254D21F3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588644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45DEB-716B-277E-0FBA-ECC4AB5D3A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28EFA58-A7B4-77EF-09D5-0E252857EB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38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0090718-909A-2C80-33DB-9C2962E240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F512461-7D4D-7A69-1167-79C093FB5E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579526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D10C88-8AE8-8B4C-A57E-606DD2B6B6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DAB9953-C13C-D70A-59BE-C6B355C26BE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39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37395AD-7653-F3CD-2CB3-78EEDC8C47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2A271C5-4191-F8CB-3196-6E5E72BB45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010149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26BF1D-6E88-34F3-D871-174C2F8FC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F997EE9-4C22-8910-16D7-FC56BE16B0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71CD7613-3373-178D-AD40-E227BE30A9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9C371CA-521E-E1CA-FC6D-B12A4BED7C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8541805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C7F500-6558-D6BF-BDEA-E9A7CB298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25CE6AF-0912-08C0-B96F-0D2305815D2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40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CB0AB46-D07F-7FE0-BF5E-0EF2ED4EFD9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53C7E59-6399-EA03-1C42-B1051704DB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41788051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CDC22-1820-65AA-2570-CA26EB2C9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E4F51F3-67D5-068C-1E78-F1489810FE7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41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C9BD02A-3E95-E7DB-9522-1DE3540EA81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FCF8B8E-1EEB-3973-4C97-0AEE5B64BB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59052619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28A71C-6D32-DF28-B413-D2D9FCA591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2CD53ED-C0BF-08FA-ECD2-FE408470EA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42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1C503C6-C8CE-6961-E352-0354AD01F26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6D67700-B3C3-0B69-4DB6-4CAC3E36DF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31288398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E82CB-A5C5-6724-407D-E613B3339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5A3390D-EAF2-EA63-AEB0-7B38053AC6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43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6EF2FFA-C018-721B-609C-EFA0595487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1394F3C5-AC2C-E895-9E95-0AE5559464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253721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27541-42FC-9B6C-3C36-6939AB03A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AAEFFDF-050A-3AAD-0170-D98FE0DA78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44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905AD00-8C5B-C028-C636-F5376D1AA0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E15D43A-2A12-CAF1-DD37-EB4FB93C2F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854983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2D501-0B5F-17FD-F409-FD9C7D37E7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6619BC8-7116-8F71-0CE7-89D7E37235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45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96B5384-CBBA-C6AA-077D-ED6E2FF39A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18C6B1F-BA4F-8356-5C2B-74759FF55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93456051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BB9EF-CC21-A19B-13B0-345935E03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1343430-25EC-F7DC-F298-65AD733C4B6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46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F517066-6094-3847-0C36-3DBDC3C2848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BF06AAE-9BB5-85F8-CD06-DFEEBB97CE5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643566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4227B-8395-0046-958C-09A88E0FBF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BB031BB-71C4-F59A-953A-8B3E89B9A0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47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9A8273B-3600-9019-B50F-4DA185CF55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5F022EF-15CA-BAC8-B855-406CAB98E2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479749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CF0A57-DBF8-4C82-39AB-43441408B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F9C07D3-7739-B990-19E5-F8D814BBF5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48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80D768C-154E-315A-DBE1-FCE1E03A79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6506F83-DF15-FCC8-D038-00D28C8701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93071183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4D7DD-2F41-A274-F7BE-1177D96149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F8E2E23-4298-C9D7-6921-1D44F5A482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49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9B146F5-8333-1170-0B94-6F7327C424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0DEA7A2-6BFA-2B48-EDDC-83BCD39B0C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5341122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404A4-05F6-2BFB-A2F6-FCEB948112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14A0EF3-3E98-08BD-B2C8-351BE59D72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F964E3FB-B653-3407-6C2E-C6B85D57C3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E10E82E-3DDB-0CC4-147D-E13B651B2F9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65984868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CF9034-5915-DBE4-DA30-12A723E978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71C7D80-15E8-6C52-FDE5-0614C1F81D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50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1D6E3C3-CC0B-829B-8522-4B52C0EB2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F63DB16-7F6F-A198-D675-E1C7459CFB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39484358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B88A2-A617-1961-BE7B-E73A103A34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8AF27FF-D9C1-064A-B856-82338F6E85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51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AEBE86D-EFF8-A73A-C1F5-E2745CE29C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A13129D-47F3-EE71-84E0-C1887AA330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62483078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B623CD-B5BD-7C83-1487-52FD39D72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FFDB19A-3F7E-5036-F54D-2E75773763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52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1487178-EBAD-9D7C-CDBA-ECBF794C3E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BC2C6CD-24BB-6F0F-E749-66DC8C7647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18828003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31F23-32F0-ED27-46CE-A06123402E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1B4BD14-52A6-C071-588F-09674B69B3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53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8EABDD9-8704-634A-53B1-F556EB53A4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ABDD33C-C7BE-6212-2D97-91AD36E43C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122645718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FF54B-1D9F-BAD5-1B1C-F5C4C8A5E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AD1F2AF4-CA7F-F058-BB65-50173A4E1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54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4F7032D-F656-D775-14B6-9735B44D847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AE3ADDF-A85C-8D86-A1B4-7E6207CD36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436466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E1A836-709B-0B9B-7E31-14B8D29BB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319A1A7-A9D6-4B5E-672B-741A18C10D7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55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074FE96-5A07-D2FE-5125-5FF6A324DF4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6C01D43-5010-4438-E070-4CB0A9E0B6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64062546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77F600-978A-244E-4970-0A6BB54C9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16BFCA23-C36D-D1DC-BED2-71DA7F8FCDF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56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53BCEE5-9908-8D6F-6992-8A7AB87DB8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3EF9C32-E900-BEE3-2C2D-560983D4D5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6710382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D5BE85-B24F-216A-9E0A-6B859364B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81E1D80-5C1B-F39C-3C65-541C4F79D03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57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7AF2BC3-8A11-6154-E960-6CAAD73214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7E19148-176D-99CA-6D24-AA19DE4A99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34112103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1A59E9-EC2B-2162-9721-5F4804D8BB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981CEB5-2B87-D22A-01E0-4DC80121FF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58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A570AA7F-82B7-E7E5-A792-D396815C82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A128102-D120-C652-2C6A-8BEDA8CA336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4300569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9F24F1-9A4A-7A5B-FFF9-1C96BB4C4A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783A66C-04BF-E8E1-181D-2C985F7BB4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59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7785F05-A82D-0AD0-9526-D56EB143E9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97FA450-D891-59B2-8202-1146B50B2A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174524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20E60-A936-37A9-C331-9A07ED390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FEEA44C7-0739-2D12-C6A1-9ADAC9A3A15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94740A7-B6F7-352A-4F85-2EACE30DB8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219C1F1-CA15-6DA1-3C28-77649200EB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20575815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E3D69C-E3B8-560D-C3E6-F2347FE85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90F21067-7309-CA48-05D9-06CC924262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60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B86E0FA0-5692-ABDE-126C-7B2EF2DBA02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8290FE0-F775-A449-6EC4-DF80AA5880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62402246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BD195E-ED41-0154-2000-744EE33B13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8DC168A-8B29-AB69-896E-FC77F48C047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61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1BEB049-E589-D2DA-FDBA-24F7AA1894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8EE42C5-6AC0-CB87-1AF0-D923562A8C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908024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43CE6B-C100-BC8D-D3BE-83E8466342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EB62F70-0553-78A7-C34F-95D4FA52B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62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5D3B6CDE-3F3E-A46C-FD85-9DE274EEC4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E2F4F6D-3AEB-3B61-C11A-A0483EFEC5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24430189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076EB-9089-9FD4-5D6F-1446542E75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EFEEFF87-1066-BCC8-E3B3-B8FE63E4A9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63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2AD477A-D636-90BC-F5E6-FA23CA1D400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77B00BD-51DC-95FA-90BB-5B068BDA4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8951396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9B92A-216F-EA6D-61A3-AB20BB0D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4AEAEE5-7D40-A014-30C7-6A7A2B439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64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9F3F734-4706-847C-5669-A03849366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DFE32F5-AD56-F0C3-A9FB-86EBD7520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55179017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A32AB-5785-A0F1-A39F-1579C1EE9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8F8ABF-2289-8D34-8F3F-F72C20E49B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65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0FC8346-132F-66FD-6B61-9A7FC888696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7CACA95-3438-4DBC-8956-4486ABAEDC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0762569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5A2FC-7F2B-0854-FD23-89D4F91B3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90F37D6-344F-F7D6-18DE-E76C876F071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66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C50F615-55C6-E9B9-2B5B-59BD8D9117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7470F82D-C100-9C43-205A-24C0EE737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97423953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5A2DA6-E409-100A-98EF-8AE01A1566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018BA46-AC84-D21C-3810-A8C883604D4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67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18344DB9-DAB8-B04A-75F2-CF94FA8D8EF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2F909792-7282-1715-CFBD-72AD9EBB7F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118922019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70154-23AE-4557-B663-45D8D403BC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41B0A27-AA1D-DBB7-2401-74A2732C3D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68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5750F99-2DD5-8EB2-FA7F-0231B90217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8F97E94-0BE8-829D-9BA0-E6F11255B4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6876534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D8D1B-EC0F-869A-0273-8D9293964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4BAAB5B-C8E9-72F4-9D2F-9DAF92F243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69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DA55E46-A816-6A8D-0FB4-93AAE4F2CD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75EDE0A-8063-C7BB-F724-6E1BD2145F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561282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6E607-47C3-30E5-34D7-D9C850788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C9764E6-8241-A5A9-41DC-766AC7FEFE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58885E8-ACC1-9279-1D62-BD47399CADD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EFFCCD5-DC35-774B-7AEC-FCC66E404F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3208507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FFA7C-530D-BE73-3DA4-5162F2970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85F9B4E-E842-160B-2E82-F2D491AB69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70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4566A68A-4D12-45E8-2E76-CA9C31B0F4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419B680C-EAF1-B735-270C-EAAA303C00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50612109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0F663A-49EA-E4A5-CF0E-571D032E1F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8F7CBC1-42C5-CDCB-C0FC-AFAAA85F5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71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5E56AB2-0686-ED16-EC31-A58291745F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1F6E5C8-7A31-E091-68B2-7F06EBA5281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10190010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0EBD04-EDF9-A4A6-5CFE-BD901C3168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4EEFC53E-8348-1DE9-B383-21253ADB051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72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FA59DAA-2FA5-703C-B3FC-58A2BF7BA6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1BBB067-1761-638C-72BD-B7B90757D3A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894395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CC873A-96BA-CB5A-28E8-CEAD8D097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046CB63-A0D6-D820-3ED1-913F2FF812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73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828C0CB1-F724-F2FF-17DA-911148202F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03133CAE-46CE-67A7-3BED-60700162F3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675684525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7358F7-2A6C-5A5E-38ED-066C6A6DE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8AB28FD6-5BC7-8D6D-52B2-D474BF6773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74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91E7032E-2EC6-F002-51A5-8BE030FD2C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B205F4E-A86F-A591-760C-90DE1B6E321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33904438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EBE90-5212-7B02-8F8E-6CEBCF927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5846D53E-EFB0-860F-A596-BD3BFBA30E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75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EB7FAEB3-F2F1-1792-B77C-57C357AB03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8EA90651-50B5-F8EB-7D28-14A60C14C06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23163885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3F1D3C-3C1A-C89E-C99D-4FD7B797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BBF6306A-B407-25D9-85D8-14BFDFD3730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76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ED62E15-3536-9D33-C8A0-E3640700D5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C711649-C020-69F4-DF5F-DEE7BD363B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839329198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19F8E-6ADA-1925-45FD-99C756544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0E61698-BCAC-0613-27CD-DA764EEF66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77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C79552B-00AB-BFAB-CEA9-8E00BED42D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C2550D1-094A-A996-FB3D-EB90D69430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423364125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4B168-78A9-B0EB-19E8-32E760743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D631A1CE-5A29-9489-ED4B-E34760F3EA1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78</a:t>
            </a:fld>
            <a:endParaRPr lang="en-US" altLang="fr-FR" sz="1200" dirty="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CC0405A-3BF0-5143-2F6C-62FD7F6F863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9DE52052-6587-258F-864E-4BC39A3743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 dirty="0"/>
          </a:p>
        </p:txBody>
      </p:sp>
    </p:spTree>
    <p:extLst>
      <p:ext uri="{BB962C8B-B14F-4D97-AF65-F5344CB8AC3E}">
        <p14:creationId xmlns:p14="http://schemas.microsoft.com/office/powerpoint/2010/main" val="2296065963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EF1DB-C3C0-17B8-1DAA-A92315AD0A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27203845-807D-FEC7-B97B-BE9F1C66C9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79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C6552080-0A10-5B0A-61E7-1FDFF119887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DC5492FC-FDFA-8A55-6F83-6F748A0DC8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12100951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C087E-A448-830A-99AE-EEFF4274B2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7E6FAE5D-5010-8D73-8E8B-70369A2BE5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8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D7C72B87-0ED9-BE33-0562-D912EBC12EE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FED38E21-4484-CC85-0991-2DE7005706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378573765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A9B92A-216F-EA6D-61A3-AB20BB0D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04AEAEE5-7D40-A014-30C7-6A7A2B43933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80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09F3F734-4706-847C-5669-A038493665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EDFE32F5-AD56-F0C3-A9FB-86EBD7520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8551790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D8318-BB0E-788A-AAAB-DE6C0BEEA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C9E85C88-19E0-18C2-3465-34732337163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C91FBB-2ECF-42FA-A1A6-77CFFFB460C0}" type="slidenum">
              <a:rPr lang="en-US" altLang="fr-FR" sz="1200"/>
              <a:pPr/>
              <a:t>9</a:t>
            </a:fld>
            <a:endParaRPr lang="en-US" altLang="fr-FR" sz="12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21664E86-9B35-4EA0-3A9F-B36BD81D0B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37B5DC7F-C21E-C2A5-DE5B-C2915FD246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en-US" altLang="fr-FR"/>
          </a:p>
        </p:txBody>
      </p:sp>
    </p:spTree>
    <p:extLst>
      <p:ext uri="{BB962C8B-B14F-4D97-AF65-F5344CB8AC3E}">
        <p14:creationId xmlns:p14="http://schemas.microsoft.com/office/powerpoint/2010/main" val="2010870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41279177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147503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775861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710071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311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311429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14301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94437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85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95496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0947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6">
            <a:extLst>
              <a:ext uri="{FF2B5EF4-FFF2-40B4-BE49-F238E27FC236}">
                <a16:creationId xmlns:a16="http://schemas.microsoft.com/office/drawing/2014/main" id="{73CFADFE-E62E-8702-5EC2-28D4C440E9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0"/>
            <a:ext cx="9144000" cy="6858000"/>
            <a:chOff x="0" y="0"/>
            <a:chExt cx="26966" cy="19074"/>
          </a:xfrm>
        </p:grpSpPr>
        <p:sp>
          <p:nvSpPr>
            <p:cNvPr id="1027" name="Rectangle 7">
              <a:extLst>
                <a:ext uri="{FF2B5EF4-FFF2-40B4-BE49-F238E27FC236}">
                  <a16:creationId xmlns:a16="http://schemas.microsoft.com/office/drawing/2014/main" id="{04CE8F22-E75B-138D-5086-E37F062E7A0E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23643" y="18518"/>
              <a:ext cx="3323" cy="556"/>
            </a:xfrm>
            <a:prstGeom prst="rect">
              <a:avLst/>
            </a:prstGeom>
            <a:solidFill>
              <a:srgbClr val="007E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28" name="Rectangle 8">
              <a:extLst>
                <a:ext uri="{FF2B5EF4-FFF2-40B4-BE49-F238E27FC236}">
                  <a16:creationId xmlns:a16="http://schemas.microsoft.com/office/drawing/2014/main" id="{9C278838-2492-0E5B-F62B-70113DA0855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14736" cy="1463"/>
            </a:xfrm>
            <a:prstGeom prst="rect">
              <a:avLst/>
            </a:prstGeom>
            <a:solidFill>
              <a:srgbClr val="007E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sp>
          <p:nvSpPr>
            <p:cNvPr id="1029" name="Rectangle 9">
              <a:extLst>
                <a:ext uri="{FF2B5EF4-FFF2-40B4-BE49-F238E27FC236}">
                  <a16:creationId xmlns:a16="http://schemas.microsoft.com/office/drawing/2014/main" id="{ABF16BD8-F504-B856-B3A0-86D18A586F9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0"/>
              <a:ext cx="1372" cy="2098"/>
            </a:xfrm>
            <a:prstGeom prst="rect">
              <a:avLst/>
            </a:prstGeom>
            <a:solidFill>
              <a:srgbClr val="007E64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8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fr-FR" altLang="fr-FR"/>
            </a:p>
          </p:txBody>
        </p:sp>
        <p:pic>
          <p:nvPicPr>
            <p:cNvPr id="1030" name="Picture 19">
              <a:extLst>
                <a:ext uri="{FF2B5EF4-FFF2-40B4-BE49-F238E27FC236}">
                  <a16:creationId xmlns:a16="http://schemas.microsoft.com/office/drawing/2014/main" id="{A00D08FE-AB30-C6D5-812D-A4F2F95003C0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46" y="515"/>
              <a:ext cx="7590" cy="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" name="Picture 25">
              <a:extLst>
                <a:ext uri="{FF2B5EF4-FFF2-40B4-BE49-F238E27FC236}">
                  <a16:creationId xmlns:a16="http://schemas.microsoft.com/office/drawing/2014/main" id="{4D6CC1CC-A573-19DA-4B31-0249D9C3F59F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10" y="17273"/>
              <a:ext cx="3447" cy="1245"/>
            </a:xfrm>
            <a:prstGeom prst="rect">
              <a:avLst/>
            </a:prstGeom>
            <a:solidFill>
              <a:srgbClr val="4B0B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0.png"/><Relationship Id="rId10" Type="http://schemas.openxmlformats.org/officeDocument/2006/relationships/image" Target="../media/image37.png"/><Relationship Id="rId9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10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png"/><Relationship Id="rId5" Type="http://schemas.openxmlformats.org/officeDocument/2006/relationships/image" Target="../media/image130.png"/><Relationship Id="rId4" Type="http://schemas.openxmlformats.org/officeDocument/2006/relationships/image" Target="../media/image120.png"/><Relationship Id="rId9" Type="http://schemas.openxmlformats.org/officeDocument/2006/relationships/image" Target="../media/image19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3" Type="http://schemas.openxmlformats.org/officeDocument/2006/relationships/image" Target="../media/image110.png"/><Relationship Id="rId7" Type="http://schemas.openxmlformats.org/officeDocument/2006/relationships/image" Target="../media/image2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130.png"/><Relationship Id="rId10" Type="http://schemas.openxmlformats.org/officeDocument/2006/relationships/image" Target="../media/image230.png"/><Relationship Id="rId4" Type="http://schemas.openxmlformats.org/officeDocument/2006/relationships/image" Target="../media/image120.png"/><Relationship Id="rId9" Type="http://schemas.openxmlformats.org/officeDocument/2006/relationships/image" Target="../media/image2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0.png"/><Relationship Id="rId13" Type="http://schemas.microsoft.com/office/2007/relationships/hdphoto" Target="../media/hdphoto2.wdp"/><Relationship Id="rId3" Type="http://schemas.openxmlformats.org/officeDocument/2006/relationships/image" Target="../media/image110.png"/><Relationship Id="rId7" Type="http://schemas.openxmlformats.org/officeDocument/2006/relationships/image" Target="../media/image211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11" Type="http://schemas.microsoft.com/office/2007/relationships/hdphoto" Target="../media/hdphoto1.wdp"/><Relationship Id="rId5" Type="http://schemas.openxmlformats.org/officeDocument/2006/relationships/image" Target="../media/image130.png"/><Relationship Id="rId15" Type="http://schemas.microsoft.com/office/2007/relationships/hdphoto" Target="../media/hdphoto3.wdp"/><Relationship Id="rId10" Type="http://schemas.openxmlformats.org/officeDocument/2006/relationships/image" Target="../media/image41.png"/><Relationship Id="rId4" Type="http://schemas.openxmlformats.org/officeDocument/2006/relationships/image" Target="../media/image120.png"/><Relationship Id="rId9" Type="http://schemas.openxmlformats.org/officeDocument/2006/relationships/image" Target="../media/image221.png"/><Relationship Id="rId1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1.png"/><Relationship Id="rId4" Type="http://schemas.openxmlformats.org/officeDocument/2006/relationships/image" Target="../media/image34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7" Type="http://schemas.openxmlformats.org/officeDocument/2006/relationships/image" Target="../media/image3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351.png"/><Relationship Id="rId4" Type="http://schemas.openxmlformats.org/officeDocument/2006/relationships/image" Target="../media/image34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3" Type="http://schemas.openxmlformats.org/officeDocument/2006/relationships/image" Target="../media/image192.png"/><Relationship Id="rId7" Type="http://schemas.openxmlformats.org/officeDocument/2006/relationships/image" Target="../media/image3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5" Type="http://schemas.openxmlformats.org/officeDocument/2006/relationships/image" Target="../media/image351.png"/><Relationship Id="rId4" Type="http://schemas.openxmlformats.org/officeDocument/2006/relationships/image" Target="../media/image340.png"/><Relationship Id="rId9" Type="http://schemas.openxmlformats.org/officeDocument/2006/relationships/image" Target="../media/image3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2.png"/><Relationship Id="rId3" Type="http://schemas.openxmlformats.org/officeDocument/2006/relationships/image" Target="../media/image192.png"/><Relationship Id="rId7" Type="http://schemas.openxmlformats.org/officeDocument/2006/relationships/image" Target="../media/image371.png"/><Relationship Id="rId12" Type="http://schemas.openxmlformats.org/officeDocument/2006/relationships/image" Target="../media/image42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2.png"/><Relationship Id="rId11" Type="http://schemas.openxmlformats.org/officeDocument/2006/relationships/image" Target="../media/image410.png"/><Relationship Id="rId5" Type="http://schemas.openxmlformats.org/officeDocument/2006/relationships/image" Target="../media/image351.png"/><Relationship Id="rId10" Type="http://schemas.openxmlformats.org/officeDocument/2006/relationships/image" Target="../media/image400.png"/><Relationship Id="rId4" Type="http://schemas.openxmlformats.org/officeDocument/2006/relationships/image" Target="../media/image340.png"/><Relationship Id="rId9" Type="http://schemas.openxmlformats.org/officeDocument/2006/relationships/image" Target="../media/image39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7" Type="http://schemas.microsoft.com/office/2007/relationships/hdphoto" Target="../media/hdphoto4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aps.org/prd/pdf/10.1103/v7sz-vn3b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69.png"/><Relationship Id="rId7" Type="http://schemas.openxmlformats.org/officeDocument/2006/relationships/image" Target="../media/image38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10" Type="http://schemas.openxmlformats.org/officeDocument/2006/relationships/image" Target="../media/image440.png"/><Relationship Id="rId4" Type="http://schemas.openxmlformats.org/officeDocument/2006/relationships/image" Target="../media/image67.png"/><Relationship Id="rId9" Type="http://schemas.openxmlformats.org/officeDocument/2006/relationships/image" Target="../media/image42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0.png"/><Relationship Id="rId3" Type="http://schemas.openxmlformats.org/officeDocument/2006/relationships/image" Target="../media/image69.png"/><Relationship Id="rId7" Type="http://schemas.openxmlformats.org/officeDocument/2006/relationships/image" Target="../media/image38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5" Type="http://schemas.openxmlformats.org/officeDocument/2006/relationships/image" Target="../media/image360.png"/><Relationship Id="rId10" Type="http://schemas.openxmlformats.org/officeDocument/2006/relationships/image" Target="../media/image440.png"/><Relationship Id="rId4" Type="http://schemas.openxmlformats.org/officeDocument/2006/relationships/image" Target="../media/image67.png"/><Relationship Id="rId9" Type="http://schemas.openxmlformats.org/officeDocument/2006/relationships/image" Target="../media/image42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110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microsoft.com/office/2007/relationships/hdphoto" Target="../media/hdphoto5.wdp"/><Relationship Id="rId4" Type="http://schemas.openxmlformats.org/officeDocument/2006/relationships/image" Target="../media/image66.png"/><Relationship Id="rId9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0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0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50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0.png"/><Relationship Id="rId4" Type="http://schemas.openxmlformats.org/officeDocument/2006/relationships/image" Target="../media/image8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0.png"/><Relationship Id="rId4" Type="http://schemas.openxmlformats.org/officeDocument/2006/relationships/image" Target="../media/image800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0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0.png"/><Relationship Id="rId4" Type="http://schemas.openxmlformats.org/officeDocument/2006/relationships/image" Target="../media/image8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5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1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hyperlink" Target="https://cernbox.cern.ch/s/aLlObbtshd9vwPc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1995C0-E1EC-860D-7681-120A9723B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12">
            <a:extLst>
              <a:ext uri="{FF2B5EF4-FFF2-40B4-BE49-F238E27FC236}">
                <a16:creationId xmlns:a16="http://schemas.microsoft.com/office/drawing/2014/main" id="{439E0EE1-C987-2646-2456-F783DC64A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3075" name="Rectangle 15">
            <a:extLst>
              <a:ext uri="{FF2B5EF4-FFF2-40B4-BE49-F238E27FC236}">
                <a16:creationId xmlns:a16="http://schemas.microsoft.com/office/drawing/2014/main" id="{0EB091C6-24D9-277F-7151-43FA5858B8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395536" y="2060848"/>
            <a:ext cx="8352928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400" noProof="0" dirty="0">
                <a:solidFill>
                  <a:srgbClr val="007E64"/>
                </a:solidFill>
              </a:rPr>
              <a:t>Statistical modeling and sample generation for neutrino physics analyses with Normalizing Flows</a:t>
            </a:r>
            <a:br>
              <a:rPr lang="en-US" sz="4400" noProof="0" dirty="0"/>
            </a:br>
            <a:br>
              <a:rPr lang="en-US" sz="1800" noProof="0" dirty="0"/>
            </a:br>
            <a:r>
              <a:rPr lang="en-US" sz="100" noProof="0" dirty="0"/>
              <a:t> </a:t>
            </a:r>
            <a:br>
              <a:rPr lang="en-US" sz="1800" noProof="0" dirty="0"/>
            </a:br>
            <a:r>
              <a:rPr lang="en-US" sz="1800" b="1" noProof="0" dirty="0"/>
              <a:t>Mathias El Baz</a:t>
            </a:r>
            <a:r>
              <a:rPr lang="en-US" sz="1800" noProof="0" dirty="0"/>
              <a:t>, University of Geneva</a:t>
            </a:r>
            <a:br>
              <a:rPr lang="en-US" sz="1800" noProof="0" dirty="0"/>
            </a:br>
            <a:r>
              <a:rPr lang="en-US" sz="2800" noProof="0" dirty="0"/>
              <a:t>NPML </a:t>
            </a:r>
            <a:r>
              <a:rPr lang="en-US" sz="2800" dirty="0"/>
              <a:t>2025</a:t>
            </a:r>
            <a:br>
              <a:rPr lang="en-US" sz="2800" noProof="0" dirty="0"/>
            </a:br>
            <a:r>
              <a:rPr lang="en-US" sz="2800" noProof="0" dirty="0"/>
              <a:t>27/10/2025</a:t>
            </a:r>
            <a:endParaRPr lang="en-US" sz="4400" noProof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8E0793-4EFD-0B22-6401-5342F2B76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5687096"/>
            <a:ext cx="2478730" cy="932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12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D11F5-67CE-F131-E32D-3D8E81B3F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9DA8A73-BE66-1ECB-729B-120B2B4FD099}"/>
              </a:ext>
            </a:extLst>
          </p:cNvPr>
          <p:cNvSpPr/>
          <p:nvPr/>
        </p:nvSpPr>
        <p:spPr bwMode="auto">
          <a:xfrm>
            <a:off x="3453502" y="2804277"/>
            <a:ext cx="1152128" cy="43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D32388-3C98-2FF1-50AC-6C208B8B55B2}"/>
              </a:ext>
            </a:extLst>
          </p:cNvPr>
          <p:cNvSpPr/>
          <p:nvPr/>
        </p:nvSpPr>
        <p:spPr bwMode="auto">
          <a:xfrm>
            <a:off x="4653814" y="2804277"/>
            <a:ext cx="3374569" cy="432048"/>
          </a:xfrm>
          <a:prstGeom prst="rect">
            <a:avLst/>
          </a:prstGeom>
          <a:solidFill>
            <a:srgbClr val="C9DA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586F9A2-D8B0-28D1-13FD-52C4DEDD61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13014520-26F5-FE87-8461-317B6A3C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10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B919C29-B63A-C9FB-BBCD-57B36830151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661" y="1381363"/>
                <a:ext cx="8868305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endParaRPr lang="en-US" sz="2100" noProof="0" dirty="0"/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100" noProof="0" dirty="0"/>
                  <a:t>Most of the implemented models provide only inclusive cross sections.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100" noProof="0" dirty="0"/>
                  <a:t>Exclusive implementations rely on factorization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sz="900" noProof="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500" noProof="0" dirty="0"/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i="1" noProof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Nucleus</m:t>
                              </m:r>
                            </m:sub>
                          </m:sSub>
                        </m:num>
                        <m:den>
                          <m:r>
                            <a:rPr lang="en-US" sz="210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100" b="0" i="0" noProof="0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m:rPr>
                          <m:sty m:val="p"/>
                        </m:rPr>
                        <a:rPr lang="en-US" sz="2100" b="0" i="0" noProof="0" smtClean="0">
                          <a:latin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en-US" sz="2100" b="0" i="0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00" b="0" i="0" noProof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2100" b="0" i="0" noProof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100" b="0" i="0" noProof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p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noProof="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endParaRPr lang="en-US" sz="2100" noProof="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endParaRPr lang="en-US" sz="210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100" noProof="0" dirty="0"/>
                  <a:t>This neglects final state interactions</a:t>
                </a:r>
                <a:r>
                  <a:rPr lang="en-US" sz="2100" dirty="0"/>
                  <a:t> (plane wave approximation)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2100" noProof="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120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100" noProof="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B919C29-B63A-C9FB-BBCD-57B3683015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61" y="1381363"/>
                <a:ext cx="8868305" cy="1143000"/>
              </a:xfrm>
              <a:prstGeom prst="rect">
                <a:avLst/>
              </a:prstGeom>
              <a:blipFill>
                <a:blip r:embed="rId3"/>
                <a:stretch>
                  <a:fillRect l="-825" r="-137" b="-177005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20">
            <a:extLst>
              <a:ext uri="{FF2B5EF4-FFF2-40B4-BE49-F238E27FC236}">
                <a16:creationId xmlns:a16="http://schemas.microsoft.com/office/drawing/2014/main" id="{DBC9B75D-43C5-E6CA-E2F8-60696F3E71F2}"/>
              </a:ext>
            </a:extLst>
          </p:cNvPr>
          <p:cNvSpPr txBox="1"/>
          <p:nvPr/>
        </p:nvSpPr>
        <p:spPr>
          <a:xfrm>
            <a:off x="3223791" y="3353115"/>
            <a:ext cx="161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B0F0"/>
                </a:solidFill>
              </a:rPr>
              <a:t>Spectral function</a:t>
            </a:r>
            <a:endParaRPr lang="en-US" sz="1800" noProof="0" dirty="0">
              <a:solidFill>
                <a:srgbClr val="00B0F0"/>
              </a:solidFill>
            </a:endParaRPr>
          </a:p>
        </p:txBody>
      </p:sp>
      <p:sp>
        <p:nvSpPr>
          <p:cNvPr id="6" name="ZoneTexte 20">
            <a:extLst>
              <a:ext uri="{FF2B5EF4-FFF2-40B4-BE49-F238E27FC236}">
                <a16:creationId xmlns:a16="http://schemas.microsoft.com/office/drawing/2014/main" id="{DE60F309-FE73-CA4E-57AB-8792D0631AD8}"/>
              </a:ext>
            </a:extLst>
          </p:cNvPr>
          <p:cNvSpPr txBox="1"/>
          <p:nvPr/>
        </p:nvSpPr>
        <p:spPr>
          <a:xfrm>
            <a:off x="5508104" y="334921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B050"/>
                </a:solidFill>
              </a:rPr>
              <a:t>Neutrino-nucleon</a:t>
            </a:r>
          </a:p>
          <a:p>
            <a:pPr algn="ctr"/>
            <a:r>
              <a:rPr lang="en-US" sz="1800" i="1" noProof="0" dirty="0">
                <a:solidFill>
                  <a:srgbClr val="00B050"/>
                </a:solidFill>
              </a:rPr>
              <a:t>Cross-section</a:t>
            </a:r>
            <a:endParaRPr lang="en-US" sz="1800" noProof="0" dirty="0">
              <a:solidFill>
                <a:srgbClr val="00B05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348901-9582-0388-0F91-FDFB030E1335}"/>
              </a:ext>
            </a:extLst>
          </p:cNvPr>
          <p:cNvSpPr/>
          <p:nvPr/>
        </p:nvSpPr>
        <p:spPr bwMode="auto">
          <a:xfrm>
            <a:off x="627091" y="4719352"/>
            <a:ext cx="7761333" cy="757285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000" dirty="0"/>
              <a:t>How to go beyond factorization ? </a:t>
            </a:r>
            <a:br>
              <a:rPr lang="en-US" sz="2000" dirty="0"/>
            </a:br>
            <a:r>
              <a:rPr lang="en-US" sz="2000" dirty="0"/>
              <a:t>Outgoing nucleon state = Solution to a nuclear 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714DEA85-B353-D3D2-6A47-3C059CA65E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26601" y="750963"/>
                <a:ext cx="8628573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fr-FR" sz="4000" i="1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4000" i="1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4000" i="1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dirty="0">
                    <a:solidFill>
                      <a:srgbClr val="007E64"/>
                    </a:solidFill>
                  </a:rPr>
                  <a:t> models in MC generators</a:t>
                </a:r>
              </a:p>
            </p:txBody>
          </p:sp>
        </mc:Choice>
        <mc:Fallback xmlns="">
          <p:sp>
            <p:nvSpPr>
              <p:cNvPr id="10" name="Rectangle 7">
                <a:extLst>
                  <a:ext uri="{FF2B5EF4-FFF2-40B4-BE49-F238E27FC236}">
                    <a16:creationId xmlns:a16="http://schemas.microsoft.com/office/drawing/2014/main" id="{714DEA85-B353-D3D2-6A47-3C059CA65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26601" y="750963"/>
                <a:ext cx="8628573" cy="1143000"/>
              </a:xfrm>
              <a:prstGeom prst="rect">
                <a:avLst/>
              </a:prstGeom>
              <a:blipFill>
                <a:blip r:embed="rId4"/>
                <a:stretch>
                  <a:fillRect t="-14894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 Box 5">
            <a:extLst>
              <a:ext uri="{FF2B5EF4-FFF2-40B4-BE49-F238E27FC236}">
                <a16:creationId xmlns:a16="http://schemas.microsoft.com/office/drawing/2014/main" id="{6403839F-8755-3E35-C6DE-6AB4148298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5824889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CC2A0E-625E-19CB-29BC-5B589431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860AD02E-7C2F-1F93-CCF9-448F4621ADEB}"/>
              </a:ext>
            </a:extLst>
          </p:cNvPr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347397" y="1448431"/>
            <a:ext cx="8860057" cy="105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200" dirty="0"/>
              <a:t>Many body problem simplified by a central mean nuclear potential</a:t>
            </a:r>
            <a:endParaRPr lang="en-US" sz="2200" noProof="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200" noProof="0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200" noProof="0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200" noProof="0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200" noProof="0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200" noProof="0" dirty="0">
              <a:solidFill>
                <a:srgbClr val="FF0000"/>
              </a:solidFill>
            </a:endParaRP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2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200" noProof="0" dirty="0"/>
          </a:p>
          <a:p>
            <a:pPr eaLnBrk="1" hangingPunct="1">
              <a:lnSpc>
                <a:spcPct val="90000"/>
              </a:lnSpc>
            </a:pPr>
            <a:r>
              <a:rPr lang="en-US" sz="2200" noProof="0" dirty="0"/>
              <a:t>Both bound and scattered nucleon state </a:t>
            </a:r>
            <a:r>
              <a:rPr lang="en-US" sz="2200" b="1" noProof="0" dirty="0"/>
              <a:t>solutions of the Schrödinger equation</a:t>
            </a:r>
            <a:r>
              <a:rPr lang="en-US" sz="2200" noProof="0" dirty="0"/>
              <a:t> with the Mean Field potential</a:t>
            </a:r>
          </a:p>
          <a:p>
            <a:pPr eaLnBrk="1" hangingPunct="1">
              <a:lnSpc>
                <a:spcPct val="90000"/>
              </a:lnSpc>
            </a:pPr>
            <a:endParaRPr lang="en-US" sz="2200" dirty="0"/>
          </a:p>
          <a:p>
            <a:pPr eaLnBrk="1" hangingPunct="1">
              <a:lnSpc>
                <a:spcPct val="90000"/>
              </a:lnSpc>
            </a:pPr>
            <a:endParaRPr lang="en-US" sz="2200" noProof="0" dirty="0"/>
          </a:p>
          <a:p>
            <a:pPr eaLnBrk="1" hangingPunct="1">
              <a:lnSpc>
                <a:spcPct val="90000"/>
              </a:lnSpc>
            </a:pPr>
            <a:r>
              <a:rPr lang="en-US" sz="2200" dirty="0"/>
              <a:t>These states are used to compute the cross-section.</a:t>
            </a:r>
            <a:endParaRPr lang="en-US" sz="2200" noProof="0" dirty="0"/>
          </a:p>
          <a:p>
            <a:pPr eaLnBrk="1" hangingPunct="1">
              <a:lnSpc>
                <a:spcPct val="90000"/>
              </a:lnSpc>
            </a:pPr>
            <a:endParaRPr lang="en-US" sz="2200" dirty="0"/>
          </a:p>
          <a:p>
            <a:pPr eaLnBrk="1" hangingPunct="1">
              <a:lnSpc>
                <a:spcPct val="90000"/>
              </a:lnSpc>
            </a:pPr>
            <a:endParaRPr lang="en-US" sz="2200" noProof="0" dirty="0"/>
          </a:p>
          <a:p>
            <a:pPr eaLnBrk="1" hangingPunct="1">
              <a:lnSpc>
                <a:spcPct val="90000"/>
              </a:lnSpc>
            </a:pPr>
            <a:endParaRPr lang="en-US" sz="2200" dirty="0"/>
          </a:p>
          <a:p>
            <a:pPr eaLnBrk="1" hangingPunct="1">
              <a:lnSpc>
                <a:spcPct val="90000"/>
              </a:lnSpc>
            </a:pPr>
            <a:endParaRPr lang="en-US" sz="2200" noProof="0" dirty="0"/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3DCFE01E-A92B-5953-2F7E-9CFE889DA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9BFF2BFA-8964-88D1-5A87-B2A702DD9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11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4854599B-F9AD-6221-D473-D0388538C7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56125"/>
            <a:ext cx="7772400" cy="68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noProof="0" dirty="0">
                <a:solidFill>
                  <a:srgbClr val="007E64"/>
                </a:solidFill>
              </a:rPr>
              <a:t>Mean field approximation</a:t>
            </a:r>
            <a:endParaRPr lang="en-US" noProof="0" dirty="0"/>
          </a:p>
        </p:txBody>
      </p:sp>
      <p:sp>
        <p:nvSpPr>
          <p:cNvPr id="5" name="ZoneTexte 20">
            <a:extLst>
              <a:ext uri="{FF2B5EF4-FFF2-40B4-BE49-F238E27FC236}">
                <a16:creationId xmlns:a16="http://schemas.microsoft.com/office/drawing/2014/main" id="{6A05DD32-80DE-03EC-8E3C-86006BD27703}"/>
              </a:ext>
            </a:extLst>
          </p:cNvPr>
          <p:cNvSpPr txBox="1"/>
          <p:nvPr/>
        </p:nvSpPr>
        <p:spPr>
          <a:xfrm>
            <a:off x="5876317" y="3045804"/>
            <a:ext cx="2683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7E64"/>
                </a:solidFill>
              </a:rPr>
              <a:t>Mean field approximation</a:t>
            </a: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6C8D03E-CFBB-EECC-1BF4-05FBC37E4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EAF79B-6ADC-DC23-11C8-DE2DE219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035"/>
          <a:stretch>
            <a:fillRect/>
          </a:stretch>
        </p:blipFill>
        <p:spPr>
          <a:xfrm>
            <a:off x="1403648" y="1772816"/>
            <a:ext cx="6612376" cy="921653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C25A2D7-660C-9E7B-0EDB-1F185ADE5080}"/>
              </a:ext>
            </a:extLst>
          </p:cNvPr>
          <p:cNvSpPr/>
          <p:nvPr/>
        </p:nvSpPr>
        <p:spPr bwMode="auto">
          <a:xfrm>
            <a:off x="1979713" y="2986240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C968E9F-1BBC-6732-78D9-A4D38732F036}"/>
              </a:ext>
            </a:extLst>
          </p:cNvPr>
          <p:cNvSpPr/>
          <p:nvPr/>
        </p:nvSpPr>
        <p:spPr bwMode="auto">
          <a:xfrm>
            <a:off x="2529157" y="2838929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9822227-37FF-E273-5FB5-04AA3E15EE6C}"/>
              </a:ext>
            </a:extLst>
          </p:cNvPr>
          <p:cNvSpPr/>
          <p:nvPr/>
        </p:nvSpPr>
        <p:spPr bwMode="auto">
          <a:xfrm>
            <a:off x="2529157" y="3226951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B5BE81B-7871-3605-D4FF-410466A51A7D}"/>
              </a:ext>
            </a:extLst>
          </p:cNvPr>
          <p:cNvSpPr/>
          <p:nvPr/>
        </p:nvSpPr>
        <p:spPr bwMode="auto">
          <a:xfrm>
            <a:off x="2195737" y="3439652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DA31F8C-61D6-3E63-FA8F-8035D1BF7B6D}"/>
              </a:ext>
            </a:extLst>
          </p:cNvPr>
          <p:cNvSpPr/>
          <p:nvPr/>
        </p:nvSpPr>
        <p:spPr bwMode="auto">
          <a:xfrm>
            <a:off x="2315777" y="3089228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CC49EB3-B400-2792-DAFE-0E8C5793EA8D}"/>
              </a:ext>
            </a:extLst>
          </p:cNvPr>
          <p:cNvSpPr/>
          <p:nvPr/>
        </p:nvSpPr>
        <p:spPr bwMode="auto">
          <a:xfrm>
            <a:off x="2865221" y="2941917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4DBA68A-7878-A072-969B-82D19157C478}"/>
              </a:ext>
            </a:extLst>
          </p:cNvPr>
          <p:cNvSpPr/>
          <p:nvPr/>
        </p:nvSpPr>
        <p:spPr bwMode="auto">
          <a:xfrm>
            <a:off x="2865221" y="3329939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6260AFC-6E8F-6989-C9D1-BB5747C490FE}"/>
              </a:ext>
            </a:extLst>
          </p:cNvPr>
          <p:cNvSpPr/>
          <p:nvPr/>
        </p:nvSpPr>
        <p:spPr bwMode="auto">
          <a:xfrm>
            <a:off x="2531801" y="3542640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7388A87-0576-08C7-8FA4-9A2306C7CFA8}"/>
              </a:ext>
            </a:extLst>
          </p:cNvPr>
          <p:cNvSpPr/>
          <p:nvPr/>
        </p:nvSpPr>
        <p:spPr bwMode="auto">
          <a:xfrm>
            <a:off x="1982861" y="3220118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895CA813-5986-8721-000B-257CD0D32B39}"/>
              </a:ext>
            </a:extLst>
          </p:cNvPr>
          <p:cNvSpPr/>
          <p:nvPr/>
        </p:nvSpPr>
        <p:spPr bwMode="auto">
          <a:xfrm>
            <a:off x="2198885" y="3673530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069714C-4527-59D1-5185-A5863ED371AE}"/>
              </a:ext>
            </a:extLst>
          </p:cNvPr>
          <p:cNvSpPr/>
          <p:nvPr/>
        </p:nvSpPr>
        <p:spPr bwMode="auto">
          <a:xfrm>
            <a:off x="2868369" y="3563817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A18AB63-E103-13C1-CE46-815435D39B1C}"/>
              </a:ext>
            </a:extLst>
          </p:cNvPr>
          <p:cNvSpPr/>
          <p:nvPr/>
        </p:nvSpPr>
        <p:spPr bwMode="auto">
          <a:xfrm>
            <a:off x="2529157" y="3858654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1B4926C5-F396-0B1D-990F-038C79BB2C79}"/>
              </a:ext>
            </a:extLst>
          </p:cNvPr>
          <p:cNvSpPr/>
          <p:nvPr/>
        </p:nvSpPr>
        <p:spPr bwMode="auto">
          <a:xfrm>
            <a:off x="2481125" y="2732511"/>
            <a:ext cx="260908" cy="741444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2209999-F789-0D9A-319B-F61FBA94EF16}"/>
              </a:ext>
            </a:extLst>
          </p:cNvPr>
          <p:cNvSpPr/>
          <p:nvPr/>
        </p:nvSpPr>
        <p:spPr bwMode="auto">
          <a:xfrm rot="3367295">
            <a:off x="2506461" y="3224670"/>
            <a:ext cx="549856" cy="905098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1D64BE5-9B87-90FD-0B87-5806A0FDE43A}"/>
              </a:ext>
            </a:extLst>
          </p:cNvPr>
          <p:cNvSpPr/>
          <p:nvPr/>
        </p:nvSpPr>
        <p:spPr bwMode="auto">
          <a:xfrm rot="3848696">
            <a:off x="2012213" y="2515721"/>
            <a:ext cx="555022" cy="1060166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624B1AF-CA50-B5C1-3E26-8F787CD93124}"/>
              </a:ext>
            </a:extLst>
          </p:cNvPr>
          <p:cNvSpPr/>
          <p:nvPr/>
        </p:nvSpPr>
        <p:spPr bwMode="auto">
          <a:xfrm>
            <a:off x="2123729" y="3370966"/>
            <a:ext cx="283959" cy="487687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D2DA86A-E3F4-2E45-BC03-9DADAB03CF8C}"/>
              </a:ext>
            </a:extLst>
          </p:cNvPr>
          <p:cNvSpPr/>
          <p:nvPr/>
        </p:nvSpPr>
        <p:spPr bwMode="auto">
          <a:xfrm>
            <a:off x="4449862" y="2644426"/>
            <a:ext cx="1542825" cy="1504654"/>
          </a:xfrm>
          <a:custGeom>
            <a:avLst/>
            <a:gdLst>
              <a:gd name="connsiteX0" fmla="*/ 18937 w 1542825"/>
              <a:gd name="connsiteY0" fmla="*/ 771074 h 1504654"/>
              <a:gd name="connsiteX1" fmla="*/ 775021 w 1542825"/>
              <a:gd name="connsiteY1" fmla="*/ 58461 h 1504654"/>
              <a:gd name="connsiteX2" fmla="*/ 1531105 w 1542825"/>
              <a:gd name="connsiteY2" fmla="*/ 771074 h 1504654"/>
              <a:gd name="connsiteX3" fmla="*/ 775021 w 1542825"/>
              <a:gd name="connsiteY3" fmla="*/ 1483687 h 1504654"/>
              <a:gd name="connsiteX4" fmla="*/ 18937 w 1542825"/>
              <a:gd name="connsiteY4" fmla="*/ 771074 h 1504654"/>
              <a:gd name="connsiteX0" fmla="*/ 18937 w 1542825"/>
              <a:gd name="connsiteY0" fmla="*/ 771074 h 1504654"/>
              <a:gd name="connsiteX1" fmla="*/ 775021 w 1542825"/>
              <a:gd name="connsiteY1" fmla="*/ 58461 h 1504654"/>
              <a:gd name="connsiteX2" fmla="*/ 1293340 w 1542825"/>
              <a:gd name="connsiteY2" fmla="*/ 330982 h 1504654"/>
              <a:gd name="connsiteX3" fmla="*/ 1531105 w 1542825"/>
              <a:gd name="connsiteY3" fmla="*/ 771074 h 1504654"/>
              <a:gd name="connsiteX4" fmla="*/ 1150466 w 1542825"/>
              <a:gd name="connsiteY4" fmla="*/ 1188232 h 1504654"/>
              <a:gd name="connsiteX5" fmla="*/ 775021 w 1542825"/>
              <a:gd name="connsiteY5" fmla="*/ 1483687 h 1504654"/>
              <a:gd name="connsiteX6" fmla="*/ 255116 w 1542825"/>
              <a:gd name="connsiteY6" fmla="*/ 1073931 h 1504654"/>
              <a:gd name="connsiteX7" fmla="*/ 18937 w 1542825"/>
              <a:gd name="connsiteY7" fmla="*/ 771074 h 1504654"/>
              <a:gd name="connsiteX0" fmla="*/ 18937 w 1542825"/>
              <a:gd name="connsiteY0" fmla="*/ 771074 h 1504654"/>
              <a:gd name="connsiteX1" fmla="*/ 775021 w 1542825"/>
              <a:gd name="connsiteY1" fmla="*/ 58461 h 1504654"/>
              <a:gd name="connsiteX2" fmla="*/ 1531105 w 1542825"/>
              <a:gd name="connsiteY2" fmla="*/ 771074 h 1504654"/>
              <a:gd name="connsiteX3" fmla="*/ 775021 w 1542825"/>
              <a:gd name="connsiteY3" fmla="*/ 1483687 h 1504654"/>
              <a:gd name="connsiteX4" fmla="*/ 18937 w 1542825"/>
              <a:gd name="connsiteY4" fmla="*/ 771074 h 1504654"/>
              <a:gd name="connsiteX0" fmla="*/ 18937 w 1542825"/>
              <a:gd name="connsiteY0" fmla="*/ 771074 h 1504654"/>
              <a:gd name="connsiteX1" fmla="*/ 775021 w 1542825"/>
              <a:gd name="connsiteY1" fmla="*/ 58461 h 1504654"/>
              <a:gd name="connsiteX2" fmla="*/ 1531105 w 1542825"/>
              <a:gd name="connsiteY2" fmla="*/ 771074 h 1504654"/>
              <a:gd name="connsiteX3" fmla="*/ 775021 w 1542825"/>
              <a:gd name="connsiteY3" fmla="*/ 1483687 h 1504654"/>
              <a:gd name="connsiteX4" fmla="*/ 18937 w 1542825"/>
              <a:gd name="connsiteY4" fmla="*/ 771074 h 1504654"/>
              <a:gd name="connsiteX0" fmla="*/ 18937 w 1542825"/>
              <a:gd name="connsiteY0" fmla="*/ 771074 h 1504654"/>
              <a:gd name="connsiteX1" fmla="*/ 775021 w 1542825"/>
              <a:gd name="connsiteY1" fmla="*/ 58461 h 1504654"/>
              <a:gd name="connsiteX2" fmla="*/ 1531105 w 1542825"/>
              <a:gd name="connsiteY2" fmla="*/ 771074 h 1504654"/>
              <a:gd name="connsiteX3" fmla="*/ 775021 w 1542825"/>
              <a:gd name="connsiteY3" fmla="*/ 1483687 h 1504654"/>
              <a:gd name="connsiteX4" fmla="*/ 18937 w 1542825"/>
              <a:gd name="connsiteY4" fmla="*/ 771074 h 1504654"/>
              <a:gd name="connsiteX0" fmla="*/ 114187 w 1542825"/>
              <a:gd name="connsiteY0" fmla="*/ 771074 h 1504654"/>
              <a:gd name="connsiteX1" fmla="*/ 775021 w 1542825"/>
              <a:gd name="connsiteY1" fmla="*/ 58461 h 1504654"/>
              <a:gd name="connsiteX2" fmla="*/ 1531105 w 1542825"/>
              <a:gd name="connsiteY2" fmla="*/ 771074 h 1504654"/>
              <a:gd name="connsiteX3" fmla="*/ 775021 w 1542825"/>
              <a:gd name="connsiteY3" fmla="*/ 1483687 h 1504654"/>
              <a:gd name="connsiteX4" fmla="*/ 114187 w 1542825"/>
              <a:gd name="connsiteY4" fmla="*/ 771074 h 1504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42825" h="1504654" fill="none" extrusionOk="0">
                <a:moveTo>
                  <a:pt x="18937" y="771074"/>
                </a:moveTo>
                <a:cubicBezTo>
                  <a:pt x="372722" y="673166"/>
                  <a:pt x="32644" y="-348857"/>
                  <a:pt x="775021" y="58461"/>
                </a:cubicBezTo>
                <a:cubicBezTo>
                  <a:pt x="949971" y="73696"/>
                  <a:pt x="1459359" y="667437"/>
                  <a:pt x="1531105" y="771074"/>
                </a:cubicBezTo>
                <a:cubicBezTo>
                  <a:pt x="1531971" y="906811"/>
                  <a:pt x="842870" y="1603370"/>
                  <a:pt x="775021" y="1483687"/>
                </a:cubicBezTo>
                <a:cubicBezTo>
                  <a:pt x="203119" y="1284004"/>
                  <a:pt x="242403" y="1039303"/>
                  <a:pt x="18937" y="771074"/>
                </a:cubicBezTo>
                <a:close/>
              </a:path>
              <a:path w="1542825" h="1504654" stroke="0" extrusionOk="0">
                <a:moveTo>
                  <a:pt x="18937" y="771074"/>
                </a:moveTo>
                <a:cubicBezTo>
                  <a:pt x="-144327" y="196857"/>
                  <a:pt x="608208" y="44973"/>
                  <a:pt x="775021" y="58461"/>
                </a:cubicBezTo>
                <a:cubicBezTo>
                  <a:pt x="919499" y="110154"/>
                  <a:pt x="1156965" y="313561"/>
                  <a:pt x="1293340" y="330982"/>
                </a:cubicBezTo>
                <a:cubicBezTo>
                  <a:pt x="1318368" y="709261"/>
                  <a:pt x="1538090" y="361928"/>
                  <a:pt x="1531105" y="771074"/>
                </a:cubicBezTo>
                <a:cubicBezTo>
                  <a:pt x="1497197" y="975669"/>
                  <a:pt x="1350714" y="1112319"/>
                  <a:pt x="1150466" y="1188232"/>
                </a:cubicBezTo>
                <a:cubicBezTo>
                  <a:pt x="951365" y="1287686"/>
                  <a:pt x="926577" y="1539557"/>
                  <a:pt x="775021" y="1483687"/>
                </a:cubicBezTo>
                <a:cubicBezTo>
                  <a:pt x="616959" y="1542369"/>
                  <a:pt x="410253" y="1170109"/>
                  <a:pt x="255116" y="1073931"/>
                </a:cubicBezTo>
                <a:cubicBezTo>
                  <a:pt x="167754" y="932242"/>
                  <a:pt x="-34572" y="965260"/>
                  <a:pt x="18937" y="771074"/>
                </a:cubicBezTo>
                <a:close/>
              </a:path>
              <a:path w="1542825" h="1504654" fill="none" stroke="0" extrusionOk="0">
                <a:moveTo>
                  <a:pt x="18937" y="771074"/>
                </a:moveTo>
                <a:cubicBezTo>
                  <a:pt x="155580" y="275006"/>
                  <a:pt x="634444" y="-97889"/>
                  <a:pt x="775021" y="58461"/>
                </a:cubicBezTo>
                <a:cubicBezTo>
                  <a:pt x="1221219" y="179317"/>
                  <a:pt x="1597372" y="597400"/>
                  <a:pt x="1531105" y="771074"/>
                </a:cubicBezTo>
                <a:cubicBezTo>
                  <a:pt x="1630073" y="1103815"/>
                  <a:pt x="1259606" y="1649890"/>
                  <a:pt x="775021" y="1483687"/>
                </a:cubicBezTo>
                <a:cubicBezTo>
                  <a:pt x="393267" y="1396684"/>
                  <a:pt x="9043" y="1251529"/>
                  <a:pt x="18937" y="771074"/>
                </a:cubicBezTo>
                <a:close/>
              </a:path>
              <a:path w="1542825" h="1504654" fill="none" stroke="0" extrusionOk="0">
                <a:moveTo>
                  <a:pt x="18937" y="771074"/>
                </a:moveTo>
                <a:cubicBezTo>
                  <a:pt x="387221" y="479831"/>
                  <a:pt x="300720" y="-17540"/>
                  <a:pt x="775021" y="58461"/>
                </a:cubicBezTo>
                <a:cubicBezTo>
                  <a:pt x="1162516" y="201768"/>
                  <a:pt x="1577912" y="537136"/>
                  <a:pt x="1531105" y="771074"/>
                </a:cubicBezTo>
                <a:cubicBezTo>
                  <a:pt x="1474730" y="1011652"/>
                  <a:pt x="1153428" y="1556391"/>
                  <a:pt x="775021" y="1483687"/>
                </a:cubicBezTo>
                <a:cubicBezTo>
                  <a:pt x="294388" y="1424308"/>
                  <a:pt x="251619" y="1201858"/>
                  <a:pt x="18937" y="771074"/>
                </a:cubicBezTo>
                <a:close/>
              </a:path>
              <a:path w="1542825" h="1504654" fill="none" stroke="0" extrusionOk="0">
                <a:moveTo>
                  <a:pt x="18937" y="771074"/>
                </a:moveTo>
                <a:cubicBezTo>
                  <a:pt x="138271" y="243361"/>
                  <a:pt x="281387" y="-250869"/>
                  <a:pt x="775021" y="58461"/>
                </a:cubicBezTo>
                <a:cubicBezTo>
                  <a:pt x="1107560" y="-51613"/>
                  <a:pt x="1408494" y="575017"/>
                  <a:pt x="1531105" y="771074"/>
                </a:cubicBezTo>
                <a:cubicBezTo>
                  <a:pt x="1512512" y="984211"/>
                  <a:pt x="892571" y="1536478"/>
                  <a:pt x="775021" y="1483687"/>
                </a:cubicBezTo>
                <a:cubicBezTo>
                  <a:pt x="187107" y="1320544"/>
                  <a:pt x="216960" y="1173015"/>
                  <a:pt x="18937" y="771074"/>
                </a:cubicBezTo>
                <a:close/>
              </a:path>
              <a:path w="1542825" h="1504654" fill="none" stroke="0" extrusionOk="0">
                <a:moveTo>
                  <a:pt x="114187" y="771074"/>
                </a:moveTo>
                <a:cubicBezTo>
                  <a:pt x="325957" y="570316"/>
                  <a:pt x="359782" y="-227747"/>
                  <a:pt x="775021" y="58461"/>
                </a:cubicBezTo>
                <a:cubicBezTo>
                  <a:pt x="999782" y="93691"/>
                  <a:pt x="1465280" y="570649"/>
                  <a:pt x="1531105" y="771074"/>
                </a:cubicBezTo>
                <a:cubicBezTo>
                  <a:pt x="1522744" y="893198"/>
                  <a:pt x="933810" y="1567921"/>
                  <a:pt x="775021" y="1483687"/>
                </a:cubicBezTo>
                <a:cubicBezTo>
                  <a:pt x="208549" y="1269884"/>
                  <a:pt x="294980" y="1072997"/>
                  <a:pt x="114187" y="771074"/>
                </a:cubicBezTo>
                <a:close/>
              </a:path>
              <a:path w="1542825" h="1504654" fill="none" stroke="0" extrusionOk="0">
                <a:moveTo>
                  <a:pt x="18937" y="771074"/>
                </a:moveTo>
                <a:cubicBezTo>
                  <a:pt x="231071" y="514541"/>
                  <a:pt x="171356" y="-220815"/>
                  <a:pt x="775021" y="58461"/>
                </a:cubicBezTo>
                <a:cubicBezTo>
                  <a:pt x="1000559" y="107043"/>
                  <a:pt x="1449802" y="631350"/>
                  <a:pt x="1531105" y="771074"/>
                </a:cubicBezTo>
                <a:cubicBezTo>
                  <a:pt x="1519011" y="919898"/>
                  <a:pt x="893832" y="1585137"/>
                  <a:pt x="775021" y="1483687"/>
                </a:cubicBezTo>
                <a:cubicBezTo>
                  <a:pt x="196408" y="1281179"/>
                  <a:pt x="247391" y="1078453"/>
                  <a:pt x="18937" y="771074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3978248048">
                  <a:custGeom>
                    <a:avLst/>
                    <a:gdLst>
                      <a:gd name="connsiteX0" fmla="*/ 28842 w 1556427"/>
                      <a:gd name="connsiteY0" fmla="*/ 752789 h 1481758"/>
                      <a:gd name="connsiteX1" fmla="*/ 784926 w 1556427"/>
                      <a:gd name="connsiteY1" fmla="*/ 40176 h 1481758"/>
                      <a:gd name="connsiteX2" fmla="*/ 1541010 w 1556427"/>
                      <a:gd name="connsiteY2" fmla="*/ 752789 h 1481758"/>
                      <a:gd name="connsiteX3" fmla="*/ 784926 w 1556427"/>
                      <a:gd name="connsiteY3" fmla="*/ 1465402 h 1481758"/>
                      <a:gd name="connsiteX4" fmla="*/ 28842 w 1556427"/>
                      <a:gd name="connsiteY4" fmla="*/ 752789 h 1481758"/>
                      <a:gd name="connsiteX0" fmla="*/ 28842 w 1556427"/>
                      <a:gd name="connsiteY0" fmla="*/ 752789 h 1481758"/>
                      <a:gd name="connsiteX1" fmla="*/ 784926 w 1556427"/>
                      <a:gd name="connsiteY1" fmla="*/ 40176 h 1481758"/>
                      <a:gd name="connsiteX2" fmla="*/ 1303245 w 1556427"/>
                      <a:gd name="connsiteY2" fmla="*/ 312697 h 1481758"/>
                      <a:gd name="connsiteX3" fmla="*/ 1541010 w 1556427"/>
                      <a:gd name="connsiteY3" fmla="*/ 752789 h 1481758"/>
                      <a:gd name="connsiteX4" fmla="*/ 1160371 w 1556427"/>
                      <a:gd name="connsiteY4" fmla="*/ 1169947 h 1481758"/>
                      <a:gd name="connsiteX5" fmla="*/ 784926 w 1556427"/>
                      <a:gd name="connsiteY5" fmla="*/ 1465402 h 1481758"/>
                      <a:gd name="connsiteX6" fmla="*/ 265021 w 1556427"/>
                      <a:gd name="connsiteY6" fmla="*/ 1055646 h 1481758"/>
                      <a:gd name="connsiteX7" fmla="*/ 28842 w 1556427"/>
                      <a:gd name="connsiteY7" fmla="*/ 752789 h 1481758"/>
                      <a:gd name="connsiteX0" fmla="*/ 28842 w 1556427"/>
                      <a:gd name="connsiteY0" fmla="*/ 752789 h 1481758"/>
                      <a:gd name="connsiteX1" fmla="*/ 784926 w 1556427"/>
                      <a:gd name="connsiteY1" fmla="*/ 40176 h 1481758"/>
                      <a:gd name="connsiteX2" fmla="*/ 1541010 w 1556427"/>
                      <a:gd name="connsiteY2" fmla="*/ 752789 h 1481758"/>
                      <a:gd name="connsiteX3" fmla="*/ 784926 w 1556427"/>
                      <a:gd name="connsiteY3" fmla="*/ 1465402 h 1481758"/>
                      <a:gd name="connsiteX4" fmla="*/ 28842 w 1556427"/>
                      <a:gd name="connsiteY4" fmla="*/ 752789 h 1481758"/>
                      <a:gd name="connsiteX0" fmla="*/ 28842 w 1556427"/>
                      <a:gd name="connsiteY0" fmla="*/ 752789 h 1481758"/>
                      <a:gd name="connsiteX1" fmla="*/ 784926 w 1556427"/>
                      <a:gd name="connsiteY1" fmla="*/ 40176 h 1481758"/>
                      <a:gd name="connsiteX2" fmla="*/ 1541010 w 1556427"/>
                      <a:gd name="connsiteY2" fmla="*/ 752789 h 1481758"/>
                      <a:gd name="connsiteX3" fmla="*/ 784926 w 1556427"/>
                      <a:gd name="connsiteY3" fmla="*/ 1465402 h 1481758"/>
                      <a:gd name="connsiteX4" fmla="*/ 28842 w 1556427"/>
                      <a:gd name="connsiteY4" fmla="*/ 752789 h 1481758"/>
                      <a:gd name="connsiteX0" fmla="*/ 28842 w 1556427"/>
                      <a:gd name="connsiteY0" fmla="*/ 752789 h 1481758"/>
                      <a:gd name="connsiteX1" fmla="*/ 784926 w 1556427"/>
                      <a:gd name="connsiteY1" fmla="*/ 40176 h 1481758"/>
                      <a:gd name="connsiteX2" fmla="*/ 1541010 w 1556427"/>
                      <a:gd name="connsiteY2" fmla="*/ 752789 h 1481758"/>
                      <a:gd name="connsiteX3" fmla="*/ 784926 w 1556427"/>
                      <a:gd name="connsiteY3" fmla="*/ 1465402 h 1481758"/>
                      <a:gd name="connsiteX4" fmla="*/ 28842 w 1556427"/>
                      <a:gd name="connsiteY4" fmla="*/ 752789 h 1481758"/>
                      <a:gd name="connsiteX0" fmla="*/ 18937 w 1542825"/>
                      <a:gd name="connsiteY0" fmla="*/ 771074 h 1504654"/>
                      <a:gd name="connsiteX1" fmla="*/ 775021 w 1542825"/>
                      <a:gd name="connsiteY1" fmla="*/ 58461 h 1504654"/>
                      <a:gd name="connsiteX2" fmla="*/ 1531105 w 1542825"/>
                      <a:gd name="connsiteY2" fmla="*/ 771074 h 1504654"/>
                      <a:gd name="connsiteX3" fmla="*/ 775021 w 1542825"/>
                      <a:gd name="connsiteY3" fmla="*/ 1483687 h 1504654"/>
                      <a:gd name="connsiteX4" fmla="*/ 18937 w 1542825"/>
                      <a:gd name="connsiteY4" fmla="*/ 771074 h 1504654"/>
                      <a:gd name="connsiteX0" fmla="*/ 18937 w 1542825"/>
                      <a:gd name="connsiteY0" fmla="*/ 771074 h 1504654"/>
                      <a:gd name="connsiteX1" fmla="*/ 775021 w 1542825"/>
                      <a:gd name="connsiteY1" fmla="*/ 58461 h 1504654"/>
                      <a:gd name="connsiteX2" fmla="*/ 1293340 w 1542825"/>
                      <a:gd name="connsiteY2" fmla="*/ 330982 h 1504654"/>
                      <a:gd name="connsiteX3" fmla="*/ 1531105 w 1542825"/>
                      <a:gd name="connsiteY3" fmla="*/ 771074 h 1504654"/>
                      <a:gd name="connsiteX4" fmla="*/ 1150466 w 1542825"/>
                      <a:gd name="connsiteY4" fmla="*/ 1188232 h 1504654"/>
                      <a:gd name="connsiteX5" fmla="*/ 775021 w 1542825"/>
                      <a:gd name="connsiteY5" fmla="*/ 1483687 h 1504654"/>
                      <a:gd name="connsiteX6" fmla="*/ 255116 w 1542825"/>
                      <a:gd name="connsiteY6" fmla="*/ 1073931 h 1504654"/>
                      <a:gd name="connsiteX7" fmla="*/ 18937 w 1542825"/>
                      <a:gd name="connsiteY7" fmla="*/ 771074 h 1504654"/>
                      <a:gd name="connsiteX0" fmla="*/ 18937 w 1542825"/>
                      <a:gd name="connsiteY0" fmla="*/ 771074 h 1504654"/>
                      <a:gd name="connsiteX1" fmla="*/ 775021 w 1542825"/>
                      <a:gd name="connsiteY1" fmla="*/ 58461 h 1504654"/>
                      <a:gd name="connsiteX2" fmla="*/ 1531105 w 1542825"/>
                      <a:gd name="connsiteY2" fmla="*/ 771074 h 1504654"/>
                      <a:gd name="connsiteX3" fmla="*/ 775021 w 1542825"/>
                      <a:gd name="connsiteY3" fmla="*/ 1483687 h 1504654"/>
                      <a:gd name="connsiteX4" fmla="*/ 18937 w 1542825"/>
                      <a:gd name="connsiteY4" fmla="*/ 771074 h 1504654"/>
                      <a:gd name="connsiteX0" fmla="*/ 18937 w 1542825"/>
                      <a:gd name="connsiteY0" fmla="*/ 771074 h 1504654"/>
                      <a:gd name="connsiteX1" fmla="*/ 775021 w 1542825"/>
                      <a:gd name="connsiteY1" fmla="*/ 58461 h 1504654"/>
                      <a:gd name="connsiteX2" fmla="*/ 1531105 w 1542825"/>
                      <a:gd name="connsiteY2" fmla="*/ 771074 h 1504654"/>
                      <a:gd name="connsiteX3" fmla="*/ 775021 w 1542825"/>
                      <a:gd name="connsiteY3" fmla="*/ 1483687 h 1504654"/>
                      <a:gd name="connsiteX4" fmla="*/ 18937 w 1542825"/>
                      <a:gd name="connsiteY4" fmla="*/ 771074 h 1504654"/>
                      <a:gd name="connsiteX0" fmla="*/ 18937 w 1542825"/>
                      <a:gd name="connsiteY0" fmla="*/ 771074 h 1504654"/>
                      <a:gd name="connsiteX1" fmla="*/ 775021 w 1542825"/>
                      <a:gd name="connsiteY1" fmla="*/ 58461 h 1504654"/>
                      <a:gd name="connsiteX2" fmla="*/ 1531105 w 1542825"/>
                      <a:gd name="connsiteY2" fmla="*/ 771074 h 1504654"/>
                      <a:gd name="connsiteX3" fmla="*/ 775021 w 1542825"/>
                      <a:gd name="connsiteY3" fmla="*/ 1483687 h 1504654"/>
                      <a:gd name="connsiteX4" fmla="*/ 18937 w 1542825"/>
                      <a:gd name="connsiteY4" fmla="*/ 771074 h 1504654"/>
                      <a:gd name="connsiteX0" fmla="*/ 114187 w 1542825"/>
                      <a:gd name="connsiteY0" fmla="*/ 771074 h 1504654"/>
                      <a:gd name="connsiteX1" fmla="*/ 775021 w 1542825"/>
                      <a:gd name="connsiteY1" fmla="*/ 58461 h 1504654"/>
                      <a:gd name="connsiteX2" fmla="*/ 1531105 w 1542825"/>
                      <a:gd name="connsiteY2" fmla="*/ 771074 h 1504654"/>
                      <a:gd name="connsiteX3" fmla="*/ 775021 w 1542825"/>
                      <a:gd name="connsiteY3" fmla="*/ 1483687 h 1504654"/>
                      <a:gd name="connsiteX4" fmla="*/ 114187 w 1542825"/>
                      <a:gd name="connsiteY4" fmla="*/ 771074 h 15046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42825" h="1504654" fill="none" extrusionOk="0">
                        <a:moveTo>
                          <a:pt x="18937" y="771074"/>
                        </a:moveTo>
                        <a:cubicBezTo>
                          <a:pt x="270987" y="588147"/>
                          <a:pt x="144351" y="-208772"/>
                          <a:pt x="775021" y="58461"/>
                        </a:cubicBezTo>
                        <a:cubicBezTo>
                          <a:pt x="983826" y="71570"/>
                          <a:pt x="1470700" y="621607"/>
                          <a:pt x="1531105" y="771074"/>
                        </a:cubicBezTo>
                        <a:cubicBezTo>
                          <a:pt x="1531890" y="931074"/>
                          <a:pt x="866929" y="1595136"/>
                          <a:pt x="775021" y="1483687"/>
                        </a:cubicBezTo>
                        <a:cubicBezTo>
                          <a:pt x="219690" y="1305445"/>
                          <a:pt x="215579" y="1054348"/>
                          <a:pt x="18937" y="771074"/>
                        </a:cubicBezTo>
                        <a:close/>
                      </a:path>
                      <a:path w="1542825" h="1504654" stroke="0" extrusionOk="0">
                        <a:moveTo>
                          <a:pt x="18937" y="771074"/>
                        </a:moveTo>
                        <a:cubicBezTo>
                          <a:pt x="-124214" y="212558"/>
                          <a:pt x="585103" y="88986"/>
                          <a:pt x="775021" y="58461"/>
                        </a:cubicBezTo>
                        <a:cubicBezTo>
                          <a:pt x="933988" y="83480"/>
                          <a:pt x="1157899" y="304424"/>
                          <a:pt x="1293340" y="330982"/>
                        </a:cubicBezTo>
                        <a:cubicBezTo>
                          <a:pt x="1330524" y="630817"/>
                          <a:pt x="1558209" y="410172"/>
                          <a:pt x="1531105" y="771074"/>
                        </a:cubicBezTo>
                        <a:cubicBezTo>
                          <a:pt x="1509627" y="963995"/>
                          <a:pt x="1320666" y="1094972"/>
                          <a:pt x="1150466" y="1188232"/>
                        </a:cubicBezTo>
                        <a:cubicBezTo>
                          <a:pt x="955338" y="1288736"/>
                          <a:pt x="947432" y="1551972"/>
                          <a:pt x="775021" y="1483687"/>
                        </a:cubicBezTo>
                        <a:cubicBezTo>
                          <a:pt x="612011" y="1518428"/>
                          <a:pt x="404890" y="1174269"/>
                          <a:pt x="255116" y="1073931"/>
                        </a:cubicBezTo>
                        <a:cubicBezTo>
                          <a:pt x="157813" y="938137"/>
                          <a:pt x="-38866" y="964916"/>
                          <a:pt x="18937" y="771074"/>
                        </a:cubicBezTo>
                        <a:close/>
                      </a:path>
                      <a:path w="1542825" h="1504654" fill="none" stroke="0" extrusionOk="0">
                        <a:moveTo>
                          <a:pt x="18937" y="771074"/>
                        </a:moveTo>
                        <a:cubicBezTo>
                          <a:pt x="114956" y="315168"/>
                          <a:pt x="608473" y="-99015"/>
                          <a:pt x="775021" y="58461"/>
                        </a:cubicBezTo>
                        <a:cubicBezTo>
                          <a:pt x="1222117" y="156881"/>
                          <a:pt x="1616504" y="523377"/>
                          <a:pt x="1531105" y="771074"/>
                        </a:cubicBezTo>
                        <a:cubicBezTo>
                          <a:pt x="1573196" y="1117921"/>
                          <a:pt x="1162608" y="1612731"/>
                          <a:pt x="775021" y="1483687"/>
                        </a:cubicBezTo>
                        <a:cubicBezTo>
                          <a:pt x="354955" y="1392599"/>
                          <a:pt x="33123" y="1238794"/>
                          <a:pt x="18937" y="771074"/>
                        </a:cubicBezTo>
                        <a:close/>
                      </a:path>
                      <a:path w="1542825" h="1504654" fill="none" stroke="0" extrusionOk="0">
                        <a:moveTo>
                          <a:pt x="18937" y="771074"/>
                        </a:moveTo>
                        <a:cubicBezTo>
                          <a:pt x="264846" y="425042"/>
                          <a:pt x="283177" y="-29441"/>
                          <a:pt x="775021" y="58461"/>
                        </a:cubicBezTo>
                        <a:cubicBezTo>
                          <a:pt x="1169981" y="184808"/>
                          <a:pt x="1542999" y="547285"/>
                          <a:pt x="1531105" y="771074"/>
                        </a:cubicBezTo>
                        <a:cubicBezTo>
                          <a:pt x="1478211" y="1025759"/>
                          <a:pt x="1068962" y="1531676"/>
                          <a:pt x="775021" y="1483687"/>
                        </a:cubicBezTo>
                        <a:cubicBezTo>
                          <a:pt x="284914" y="1389754"/>
                          <a:pt x="193740" y="1186723"/>
                          <a:pt x="18937" y="771074"/>
                        </a:cubicBezTo>
                        <a:close/>
                      </a:path>
                      <a:path w="1542825" h="1504654" fill="none" stroke="0" extrusionOk="0">
                        <a:moveTo>
                          <a:pt x="18937" y="771074"/>
                        </a:moveTo>
                        <a:cubicBezTo>
                          <a:pt x="103270" y="296923"/>
                          <a:pt x="320823" y="-166336"/>
                          <a:pt x="775021" y="58461"/>
                        </a:cubicBezTo>
                        <a:cubicBezTo>
                          <a:pt x="1095287" y="15431"/>
                          <a:pt x="1414481" y="567666"/>
                          <a:pt x="1531105" y="771074"/>
                        </a:cubicBezTo>
                        <a:cubicBezTo>
                          <a:pt x="1513939" y="978739"/>
                          <a:pt x="929374" y="1544655"/>
                          <a:pt x="775021" y="1483687"/>
                        </a:cubicBezTo>
                        <a:cubicBezTo>
                          <a:pt x="217014" y="1337699"/>
                          <a:pt x="168963" y="1173567"/>
                          <a:pt x="18937" y="771074"/>
                        </a:cubicBezTo>
                        <a:close/>
                      </a:path>
                      <a:path w="1542825" h="1504654" fill="none" stroke="0" extrusionOk="0">
                        <a:moveTo>
                          <a:pt x="114187" y="771074"/>
                        </a:moveTo>
                        <a:cubicBezTo>
                          <a:pt x="281648" y="491172"/>
                          <a:pt x="292154" y="-192583"/>
                          <a:pt x="775021" y="58461"/>
                        </a:cubicBezTo>
                        <a:cubicBezTo>
                          <a:pt x="1021874" y="116679"/>
                          <a:pt x="1469729" y="566725"/>
                          <a:pt x="1531105" y="771074"/>
                        </a:cubicBezTo>
                        <a:cubicBezTo>
                          <a:pt x="1504376" y="919535"/>
                          <a:pt x="926289" y="1574092"/>
                          <a:pt x="775021" y="1483687"/>
                        </a:cubicBezTo>
                        <a:cubicBezTo>
                          <a:pt x="193187" y="1283382"/>
                          <a:pt x="307881" y="1119443"/>
                          <a:pt x="114187" y="77107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BA2712B-B9E8-8351-884D-240FDF89D6F0}"/>
              </a:ext>
            </a:extLst>
          </p:cNvPr>
          <p:cNvSpPr/>
          <p:nvPr/>
        </p:nvSpPr>
        <p:spPr bwMode="auto">
          <a:xfrm>
            <a:off x="4644008" y="2986240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C11FB72-6FD2-9AAA-1D2D-60DC15F2526D}"/>
              </a:ext>
            </a:extLst>
          </p:cNvPr>
          <p:cNvSpPr/>
          <p:nvPr/>
        </p:nvSpPr>
        <p:spPr bwMode="auto">
          <a:xfrm>
            <a:off x="5193452" y="2838929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B519263A-0805-485B-E526-BE9C234C7966}"/>
              </a:ext>
            </a:extLst>
          </p:cNvPr>
          <p:cNvSpPr/>
          <p:nvPr/>
        </p:nvSpPr>
        <p:spPr bwMode="auto">
          <a:xfrm>
            <a:off x="5193452" y="3226951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B8AEA1FE-0C7A-31EE-55D8-4AEF4EA8A621}"/>
              </a:ext>
            </a:extLst>
          </p:cNvPr>
          <p:cNvSpPr/>
          <p:nvPr/>
        </p:nvSpPr>
        <p:spPr bwMode="auto">
          <a:xfrm>
            <a:off x="4860032" y="3439652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494850F-DF22-3407-4F9C-460F5D3742DD}"/>
              </a:ext>
            </a:extLst>
          </p:cNvPr>
          <p:cNvSpPr/>
          <p:nvPr/>
        </p:nvSpPr>
        <p:spPr bwMode="auto">
          <a:xfrm>
            <a:off x="4980072" y="3089228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BBFBD51B-1745-2A05-04F2-59F6112BF76F}"/>
              </a:ext>
            </a:extLst>
          </p:cNvPr>
          <p:cNvSpPr/>
          <p:nvPr/>
        </p:nvSpPr>
        <p:spPr bwMode="auto">
          <a:xfrm>
            <a:off x="5529516" y="2941917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1C483328-9759-719A-7748-3DA92B944F3A}"/>
              </a:ext>
            </a:extLst>
          </p:cNvPr>
          <p:cNvSpPr/>
          <p:nvPr/>
        </p:nvSpPr>
        <p:spPr bwMode="auto">
          <a:xfrm>
            <a:off x="5529516" y="3329939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E624EEA4-BF12-382B-044A-150F4CBBABC9}"/>
              </a:ext>
            </a:extLst>
          </p:cNvPr>
          <p:cNvSpPr/>
          <p:nvPr/>
        </p:nvSpPr>
        <p:spPr bwMode="auto">
          <a:xfrm>
            <a:off x="5196096" y="3542640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B9C4FA4-70C6-84D8-881C-B549A4F3483D}"/>
              </a:ext>
            </a:extLst>
          </p:cNvPr>
          <p:cNvSpPr/>
          <p:nvPr/>
        </p:nvSpPr>
        <p:spPr bwMode="auto">
          <a:xfrm>
            <a:off x="4647156" y="3220118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415EBD05-6041-882A-CE7B-6495168D8D77}"/>
              </a:ext>
            </a:extLst>
          </p:cNvPr>
          <p:cNvSpPr/>
          <p:nvPr/>
        </p:nvSpPr>
        <p:spPr bwMode="auto">
          <a:xfrm>
            <a:off x="4863180" y="3673530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19764E3-3FC8-A5D0-C977-A6F48F5DE5DC}"/>
              </a:ext>
            </a:extLst>
          </p:cNvPr>
          <p:cNvSpPr/>
          <p:nvPr/>
        </p:nvSpPr>
        <p:spPr bwMode="auto">
          <a:xfrm>
            <a:off x="5532664" y="3563817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38B2B35-020C-D750-DD49-F854E2A22544}"/>
              </a:ext>
            </a:extLst>
          </p:cNvPr>
          <p:cNvSpPr/>
          <p:nvPr/>
        </p:nvSpPr>
        <p:spPr bwMode="auto">
          <a:xfrm>
            <a:off x="5193452" y="3858654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D64A14CB-926F-A37F-14F1-CA617BA6880D}"/>
              </a:ext>
            </a:extLst>
          </p:cNvPr>
          <p:cNvSpPr/>
          <p:nvPr/>
        </p:nvSpPr>
        <p:spPr bwMode="auto">
          <a:xfrm>
            <a:off x="5786658" y="3273660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573A757-83E7-0FDA-C242-A5ED828B75AC}"/>
              </a:ext>
            </a:extLst>
          </p:cNvPr>
          <p:cNvSpPr/>
          <p:nvPr/>
        </p:nvSpPr>
        <p:spPr bwMode="auto">
          <a:xfrm>
            <a:off x="3034933" y="3172858"/>
            <a:ext cx="144016" cy="144016"/>
          </a:xfrm>
          <a:prstGeom prst="ellipse">
            <a:avLst/>
          </a:prstGeom>
          <a:solidFill>
            <a:srgbClr val="C0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79A3B0B3-A47E-C005-C0D4-50E8038BEBCC}"/>
              </a:ext>
            </a:extLst>
          </p:cNvPr>
          <p:cNvSpPr/>
          <p:nvPr/>
        </p:nvSpPr>
        <p:spPr bwMode="auto">
          <a:xfrm>
            <a:off x="2786300" y="2838330"/>
            <a:ext cx="476932" cy="725487"/>
          </a:xfrm>
          <a:prstGeom prst="ellipse">
            <a:avLst/>
          </a:prstGeom>
          <a:noFill/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3" name="Arrow: Right 62">
            <a:extLst>
              <a:ext uri="{FF2B5EF4-FFF2-40B4-BE49-F238E27FC236}">
                <a16:creationId xmlns:a16="http://schemas.microsoft.com/office/drawing/2014/main" id="{2D718B79-8C17-8D0E-FAAA-CB94BEC9FF26}"/>
              </a:ext>
            </a:extLst>
          </p:cNvPr>
          <p:cNvSpPr/>
          <p:nvPr/>
        </p:nvSpPr>
        <p:spPr bwMode="auto">
          <a:xfrm>
            <a:off x="3547190" y="3183798"/>
            <a:ext cx="754563" cy="39987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121" name="Picture 5120">
            <a:extLst>
              <a:ext uri="{FF2B5EF4-FFF2-40B4-BE49-F238E27FC236}">
                <a16:creationId xmlns:a16="http://schemas.microsoft.com/office/drawing/2014/main" id="{82153125-2C4E-43A7-F1C4-670E303D54D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0180" b="14170"/>
          <a:stretch>
            <a:fillRect/>
          </a:stretch>
        </p:blipFill>
        <p:spPr>
          <a:xfrm>
            <a:off x="2481125" y="5045069"/>
            <a:ext cx="3947960" cy="80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26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B7F00-7894-460F-8CC2-F2F515CD7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61A5D2A3-0CE5-A911-2976-563C23867E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7D72D688-DDAF-27FF-3D8B-53F9FC0C2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12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30457028-491D-67C6-9826-67A83F1592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48680"/>
            <a:ext cx="7772400" cy="68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800" noProof="0" dirty="0">
                <a:solidFill>
                  <a:srgbClr val="007E64"/>
                </a:solidFill>
              </a:rPr>
              <a:t>Cross sections predictions</a:t>
            </a:r>
            <a:endParaRPr lang="en-US" sz="48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A0CE9D-7907-361C-C8A4-D0458EC3DC3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5"/>
          <a:stretch/>
        </p:blipFill>
        <p:spPr>
          <a:xfrm>
            <a:off x="3235948" y="2220864"/>
            <a:ext cx="5274016" cy="194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1031C1-FF99-CB54-823A-B16CEFF049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433" y="1694965"/>
            <a:ext cx="5666919" cy="627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7957BD-378D-FA12-9CE8-8DA0BB2074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636912"/>
            <a:ext cx="3515351" cy="8019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89E6B34-640F-B973-EBCD-863BC92B4518}"/>
              </a:ext>
            </a:extLst>
          </p:cNvPr>
          <p:cNvSpPr/>
          <p:nvPr/>
        </p:nvSpPr>
        <p:spPr bwMode="auto">
          <a:xfrm>
            <a:off x="179512" y="1484784"/>
            <a:ext cx="8424936" cy="2952214"/>
          </a:xfrm>
          <a:prstGeom prst="rect">
            <a:avLst/>
          </a:prstGeom>
          <a:noFill/>
          <a:ln w="57150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A319B88-F33D-E751-E5A5-6787D7367DA0}"/>
              </a:ext>
            </a:extLst>
          </p:cNvPr>
          <p:cNvSpPr/>
          <p:nvPr/>
        </p:nvSpPr>
        <p:spPr bwMode="auto">
          <a:xfrm>
            <a:off x="179512" y="4431629"/>
            <a:ext cx="8424936" cy="1767984"/>
          </a:xfrm>
          <a:prstGeom prst="rect">
            <a:avLst/>
          </a:prstGeom>
          <a:noFill/>
          <a:ln w="57150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CA472B-E5BD-8775-FA5A-1416F4BEE241}"/>
              </a:ext>
            </a:extLst>
          </p:cNvPr>
          <p:cNvSpPr/>
          <p:nvPr/>
        </p:nvSpPr>
        <p:spPr bwMode="auto">
          <a:xfrm>
            <a:off x="179512" y="4432757"/>
            <a:ext cx="4176464" cy="1767984"/>
          </a:xfrm>
          <a:prstGeom prst="rect">
            <a:avLst/>
          </a:prstGeom>
          <a:noFill/>
          <a:ln w="57150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4EA764-4EAA-0954-AE9F-639949ACF3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844" y="4581128"/>
            <a:ext cx="1980605" cy="15627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532BC23-18D5-6C08-BBD5-BA39C10289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732" y="4652008"/>
            <a:ext cx="1794305" cy="1504600"/>
          </a:xfrm>
          <a:prstGeom prst="rect">
            <a:avLst/>
          </a:prstGeom>
        </p:spPr>
      </p:pic>
      <p:sp>
        <p:nvSpPr>
          <p:cNvPr id="21" name="ZoneTexte 1">
            <a:extLst>
              <a:ext uri="{FF2B5EF4-FFF2-40B4-BE49-F238E27FC236}">
                <a16:creationId xmlns:a16="http://schemas.microsoft.com/office/drawing/2014/main" id="{BBEE9226-2657-6621-818F-07FE3394BB9A}"/>
              </a:ext>
            </a:extLst>
          </p:cNvPr>
          <p:cNvSpPr txBox="1"/>
          <p:nvPr/>
        </p:nvSpPr>
        <p:spPr>
          <a:xfrm>
            <a:off x="179512" y="1772926"/>
            <a:ext cx="19577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1p1h</a:t>
            </a:r>
          </a:p>
          <a:p>
            <a:pPr algn="ctr"/>
            <a:endParaRPr lang="en-US" sz="32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22" name="ZoneTexte 1">
            <a:extLst>
              <a:ext uri="{FF2B5EF4-FFF2-40B4-BE49-F238E27FC236}">
                <a16:creationId xmlns:a16="http://schemas.microsoft.com/office/drawing/2014/main" id="{4EE21D5B-5526-7BF5-55CB-D1C0033F331A}"/>
              </a:ext>
            </a:extLst>
          </p:cNvPr>
          <p:cNvSpPr txBox="1"/>
          <p:nvPr/>
        </p:nvSpPr>
        <p:spPr>
          <a:xfrm>
            <a:off x="15102" y="4432757"/>
            <a:ext cx="19577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FF"/>
                </a:highlight>
                <a:latin typeface="Calibri" panose="020F0502020204030204" pitchFamily="34" charset="0"/>
              </a:rPr>
              <a:t>2</a:t>
            </a:r>
            <a:r>
              <a:rPr lang="en-US" sz="32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p2h</a:t>
            </a:r>
          </a:p>
          <a:p>
            <a:pPr algn="ctr"/>
            <a:endParaRPr lang="en-US" sz="32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23" name="ZoneTexte 1">
            <a:extLst>
              <a:ext uri="{FF2B5EF4-FFF2-40B4-BE49-F238E27FC236}">
                <a16:creationId xmlns:a16="http://schemas.microsoft.com/office/drawing/2014/main" id="{97FC7665-A58C-5C18-4E9A-5A0F2FC42BBD}"/>
              </a:ext>
            </a:extLst>
          </p:cNvPr>
          <p:cNvSpPr txBox="1"/>
          <p:nvPr/>
        </p:nvSpPr>
        <p:spPr>
          <a:xfrm>
            <a:off x="4330816" y="4464345"/>
            <a:ext cx="19577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FF"/>
                </a:highlight>
                <a:latin typeface="Calibri" panose="020F0502020204030204" pitchFamily="34" charset="0"/>
              </a:rPr>
              <a:t>SPP</a:t>
            </a:r>
            <a:endParaRPr lang="en-US" sz="32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algn="ctr"/>
            <a:endParaRPr lang="en-US" sz="32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F81ECE7C-E8A8-14D0-37D1-7E63A48FE5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0191413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80B8CE-08CD-44E2-7383-B412F7A63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4422ECD0-61B2-E521-B082-741A6361B4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3B7E773-CDA6-C71E-A96A-AA29CAB8E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13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E393B120-D639-306C-4EC4-CAD2AB3A5B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48680"/>
            <a:ext cx="7772400" cy="68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800" noProof="0" dirty="0">
                <a:solidFill>
                  <a:srgbClr val="007E64"/>
                </a:solidFill>
              </a:rPr>
              <a:t>Cross sections predictions</a:t>
            </a:r>
            <a:endParaRPr lang="en-US" sz="48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79C57A-F303-EB25-596D-F03EE31FBF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025"/>
          <a:stretch/>
        </p:blipFill>
        <p:spPr>
          <a:xfrm>
            <a:off x="3235948" y="2220864"/>
            <a:ext cx="5274016" cy="194421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16F6CEC-9000-8A6F-06BB-31D801FB03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433" y="1694965"/>
            <a:ext cx="5666919" cy="6270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9634556-4FD4-AB5A-3736-6DB709C4F8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2636912"/>
            <a:ext cx="3515351" cy="8019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D70F03-847B-3D8F-5B19-B8741334F1F9}"/>
              </a:ext>
            </a:extLst>
          </p:cNvPr>
          <p:cNvSpPr/>
          <p:nvPr/>
        </p:nvSpPr>
        <p:spPr bwMode="auto">
          <a:xfrm>
            <a:off x="179512" y="1484784"/>
            <a:ext cx="8424936" cy="2952214"/>
          </a:xfrm>
          <a:prstGeom prst="rect">
            <a:avLst/>
          </a:prstGeom>
          <a:noFill/>
          <a:ln w="57150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13F87-CEA8-92B0-DF53-5C4C1934FDA2}"/>
              </a:ext>
            </a:extLst>
          </p:cNvPr>
          <p:cNvSpPr/>
          <p:nvPr/>
        </p:nvSpPr>
        <p:spPr bwMode="auto">
          <a:xfrm>
            <a:off x="179512" y="4431629"/>
            <a:ext cx="8424936" cy="1767984"/>
          </a:xfrm>
          <a:prstGeom prst="rect">
            <a:avLst/>
          </a:prstGeom>
          <a:noFill/>
          <a:ln w="57150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87D65A5-9DE2-1E9E-00A9-F723505D8C19}"/>
              </a:ext>
            </a:extLst>
          </p:cNvPr>
          <p:cNvSpPr/>
          <p:nvPr/>
        </p:nvSpPr>
        <p:spPr bwMode="auto">
          <a:xfrm>
            <a:off x="179512" y="4432757"/>
            <a:ext cx="4176464" cy="1767984"/>
          </a:xfrm>
          <a:prstGeom prst="rect">
            <a:avLst/>
          </a:prstGeom>
          <a:noFill/>
          <a:ln w="57150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A176510-F63B-051E-D7F0-A6DC634392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9844" y="4581128"/>
            <a:ext cx="1980605" cy="156274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C9206FD-4EA3-AA7E-9562-EF7A46C7C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5732" y="4652008"/>
            <a:ext cx="1794305" cy="1504600"/>
          </a:xfrm>
          <a:prstGeom prst="rect">
            <a:avLst/>
          </a:prstGeom>
        </p:spPr>
      </p:pic>
      <p:sp>
        <p:nvSpPr>
          <p:cNvPr id="21" name="ZoneTexte 1">
            <a:extLst>
              <a:ext uri="{FF2B5EF4-FFF2-40B4-BE49-F238E27FC236}">
                <a16:creationId xmlns:a16="http://schemas.microsoft.com/office/drawing/2014/main" id="{41DE6EFB-3FDA-383A-6D4C-12A324B59F94}"/>
              </a:ext>
            </a:extLst>
          </p:cNvPr>
          <p:cNvSpPr txBox="1"/>
          <p:nvPr/>
        </p:nvSpPr>
        <p:spPr>
          <a:xfrm>
            <a:off x="179512" y="1772926"/>
            <a:ext cx="19577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1p1h</a:t>
            </a:r>
          </a:p>
          <a:p>
            <a:pPr algn="ctr"/>
            <a:endParaRPr lang="en-US" sz="32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22" name="ZoneTexte 1">
            <a:extLst>
              <a:ext uri="{FF2B5EF4-FFF2-40B4-BE49-F238E27FC236}">
                <a16:creationId xmlns:a16="http://schemas.microsoft.com/office/drawing/2014/main" id="{E0E2F517-7139-6641-7BA1-D7DB761847E8}"/>
              </a:ext>
            </a:extLst>
          </p:cNvPr>
          <p:cNvSpPr txBox="1"/>
          <p:nvPr/>
        </p:nvSpPr>
        <p:spPr>
          <a:xfrm>
            <a:off x="15102" y="4432757"/>
            <a:ext cx="19577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FF"/>
                </a:highlight>
                <a:latin typeface="Calibri" panose="020F0502020204030204" pitchFamily="34" charset="0"/>
              </a:rPr>
              <a:t>2</a:t>
            </a:r>
            <a:r>
              <a:rPr lang="en-US" sz="32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p2h</a:t>
            </a:r>
          </a:p>
          <a:p>
            <a:pPr algn="ctr"/>
            <a:endParaRPr lang="en-US" sz="32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23" name="ZoneTexte 1">
            <a:extLst>
              <a:ext uri="{FF2B5EF4-FFF2-40B4-BE49-F238E27FC236}">
                <a16:creationId xmlns:a16="http://schemas.microsoft.com/office/drawing/2014/main" id="{2E5C6D69-3318-9F38-36F2-CDAF28361550}"/>
              </a:ext>
            </a:extLst>
          </p:cNvPr>
          <p:cNvSpPr txBox="1"/>
          <p:nvPr/>
        </p:nvSpPr>
        <p:spPr>
          <a:xfrm>
            <a:off x="4330816" y="4464345"/>
            <a:ext cx="195779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highlight>
                  <a:srgbClr val="FFFFFF"/>
                </a:highlight>
                <a:latin typeface="Calibri" panose="020F0502020204030204" pitchFamily="34" charset="0"/>
              </a:rPr>
              <a:t>SPP</a:t>
            </a:r>
            <a:endParaRPr lang="en-US" sz="32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  <a:p>
            <a:pPr algn="ctr"/>
            <a:endParaRPr lang="en-US" sz="32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AB8594-E15D-6E3F-3272-C9187FD5922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44692" y="900137"/>
            <a:ext cx="5960242" cy="5562894"/>
          </a:xfrm>
          <a:prstGeom prst="rect">
            <a:avLst/>
          </a:prstGeom>
        </p:spPr>
      </p:pic>
      <p:sp>
        <p:nvSpPr>
          <p:cNvPr id="7" name="Text Box 5">
            <a:extLst>
              <a:ext uri="{FF2B5EF4-FFF2-40B4-BE49-F238E27FC236}">
                <a16:creationId xmlns:a16="http://schemas.microsoft.com/office/drawing/2014/main" id="{9A3B8E0B-DA23-FC62-DA47-2B5C16D8D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6116481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765AD-5DEF-84D0-7176-6AEB5570E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34C6A236-1549-270D-143B-F1DF029BA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EA766E54-EEE0-2561-BB1E-67E0DC905C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14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38E0A48-4347-4D50-8425-E360FC6A29E3}"/>
              </a:ext>
            </a:extLst>
          </p:cNvPr>
          <p:cNvSpPr/>
          <p:nvPr/>
        </p:nvSpPr>
        <p:spPr bwMode="auto">
          <a:xfrm>
            <a:off x="390866" y="2455411"/>
            <a:ext cx="375375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noProof="0" dirty="0"/>
              <a:t>Time-consuming cross-section computations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F32CFE2-3CCB-FBF7-96D9-8A1279DFFD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FA23257C-6449-923D-3C5A-91F2498BCA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624" y="618234"/>
            <a:ext cx="6768752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3800">
                <a:solidFill>
                  <a:srgbClr val="007E64"/>
                </a:solidFill>
              </a:rPr>
              <a:t>Sampling theory-driven exclusive cross sections</a:t>
            </a:r>
            <a:endParaRPr lang="en-US" sz="3800" dirty="0">
              <a:solidFill>
                <a:srgbClr val="007E6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580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9BC56-9EE1-4B4C-2EAF-EB31A247B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C6B16D8A-D1AE-3548-7767-4362F8166E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02FCDF17-3AF9-550D-4E8D-F64E845320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15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898CF27-3F5A-97C6-54A1-6C16BE887216}"/>
              </a:ext>
            </a:extLst>
          </p:cNvPr>
          <p:cNvSpPr/>
          <p:nvPr/>
        </p:nvSpPr>
        <p:spPr bwMode="auto">
          <a:xfrm>
            <a:off x="4581104" y="1848819"/>
            <a:ext cx="3753756" cy="89134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Naive accept-reject sampling method</a:t>
            </a:r>
            <a:endParaRPr lang="en-US" sz="2000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481795-85AC-C144-D2B2-7D51E0978546}"/>
              </a:ext>
            </a:extLst>
          </p:cNvPr>
          <p:cNvSpPr/>
          <p:nvPr/>
        </p:nvSpPr>
        <p:spPr bwMode="auto">
          <a:xfrm>
            <a:off x="390866" y="2455411"/>
            <a:ext cx="375375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noProof="0" dirty="0"/>
              <a:t>Time-consuming cross-section computations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6EEB4651-1B3A-0B90-004F-5B91FEEE2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08CAAF8C-FDE2-FEF6-8D1E-40E71E9B7C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87624" y="618234"/>
            <a:ext cx="676875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800" noProof="0" dirty="0">
                <a:solidFill>
                  <a:srgbClr val="007E64"/>
                </a:solidFill>
              </a:rPr>
              <a:t>Sampling </a:t>
            </a:r>
            <a:r>
              <a:rPr lang="en-US" sz="3800" dirty="0">
                <a:solidFill>
                  <a:srgbClr val="007E64"/>
                </a:solidFill>
              </a:rPr>
              <a:t>theory-driven exclusive </a:t>
            </a:r>
            <a:r>
              <a:rPr lang="en-US" sz="3800" noProof="0" dirty="0">
                <a:solidFill>
                  <a:srgbClr val="007E64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11276305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BEA1F-1253-BCE2-AB4B-C636A3351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BBD936B0-2DDC-1BFC-95EC-0D4AD92944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331D17BA-E6AF-020D-EF6C-385EE123D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16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0DC3FCF-345F-9C27-A5AA-35A119063AAA}"/>
              </a:ext>
            </a:extLst>
          </p:cNvPr>
          <p:cNvSpPr/>
          <p:nvPr/>
        </p:nvSpPr>
        <p:spPr bwMode="auto">
          <a:xfrm>
            <a:off x="4581104" y="1848819"/>
            <a:ext cx="3753756" cy="89134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Naive accept-reject sampling method</a:t>
            </a:r>
            <a:endParaRPr lang="en-US" sz="2000" dirty="0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6801626A-AB29-D6BC-AACB-0BA3740BD439}"/>
              </a:ext>
            </a:extLst>
          </p:cNvPr>
          <p:cNvSpPr/>
          <p:nvPr/>
        </p:nvSpPr>
        <p:spPr bwMode="auto">
          <a:xfrm>
            <a:off x="4572000" y="3112513"/>
            <a:ext cx="3753756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Inefficient sampling in high dimension</a:t>
            </a:r>
            <a:endParaRPr lang="en-US" sz="20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2ECD0C5C-21B3-AFA6-7859-78B915E56DA9}"/>
              </a:ext>
            </a:extLst>
          </p:cNvPr>
          <p:cNvCxnSpPr>
            <a:stCxn id="13" idx="2"/>
            <a:endCxn id="32" idx="0"/>
          </p:cNvCxnSpPr>
          <p:nvPr/>
        </p:nvCxnSpPr>
        <p:spPr bwMode="auto">
          <a:xfrm flipH="1">
            <a:off x="6448878" y="2740166"/>
            <a:ext cx="9104" cy="3723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6BB2F4-52B5-7A3C-6CC2-E32FDF6F0B96}"/>
              </a:ext>
            </a:extLst>
          </p:cNvPr>
          <p:cNvSpPr/>
          <p:nvPr/>
        </p:nvSpPr>
        <p:spPr bwMode="auto">
          <a:xfrm>
            <a:off x="390866" y="2455411"/>
            <a:ext cx="375375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noProof="0" dirty="0"/>
              <a:t>Time-consuming cross-section computations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5AAC71E9-2E40-46B1-0B4B-5785EAB568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BEAB9C0D-861C-4A51-C313-D5673D04E7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87624" y="618234"/>
            <a:ext cx="676875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800" noProof="0" dirty="0">
                <a:solidFill>
                  <a:srgbClr val="007E64"/>
                </a:solidFill>
              </a:rPr>
              <a:t>Sampling </a:t>
            </a:r>
            <a:r>
              <a:rPr lang="en-US" sz="3800" dirty="0">
                <a:solidFill>
                  <a:srgbClr val="007E64"/>
                </a:solidFill>
              </a:rPr>
              <a:t>theory-driven exclusive </a:t>
            </a:r>
            <a:r>
              <a:rPr lang="en-US" sz="3800" noProof="0" dirty="0">
                <a:solidFill>
                  <a:srgbClr val="007E64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062893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9989F-2525-CF16-683E-A564CA54E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A383FC75-74DB-790A-AF0E-B3BEAE8DE9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4AD67913-FD33-24D8-9946-A978E2549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17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0F3409-BAFE-BA7A-CD0D-6016822937A8}"/>
              </a:ext>
            </a:extLst>
          </p:cNvPr>
          <p:cNvSpPr/>
          <p:nvPr/>
        </p:nvSpPr>
        <p:spPr bwMode="auto">
          <a:xfrm>
            <a:off x="390866" y="2455411"/>
            <a:ext cx="375375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noProof="0" dirty="0"/>
              <a:t>Time-consuming cross-section computations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A38896-748D-F8CA-4513-0B67B187B444}"/>
              </a:ext>
            </a:extLst>
          </p:cNvPr>
          <p:cNvSpPr/>
          <p:nvPr/>
        </p:nvSpPr>
        <p:spPr bwMode="auto">
          <a:xfrm>
            <a:off x="4581104" y="1848819"/>
            <a:ext cx="3753756" cy="89134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/>
              <a:t>Naive </a:t>
            </a:r>
            <a:r>
              <a:rPr lang="en-US" sz="2400" dirty="0"/>
              <a:t>accept-reject sampling method</a:t>
            </a:r>
            <a:endParaRPr lang="en-US" sz="20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C3AD0E1-DCC8-27F4-DEF7-C55F0EBEA248}"/>
              </a:ext>
            </a:extLst>
          </p:cNvPr>
          <p:cNvSpPr/>
          <p:nvPr/>
        </p:nvSpPr>
        <p:spPr bwMode="auto">
          <a:xfrm>
            <a:off x="2267744" y="4537496"/>
            <a:ext cx="4321942" cy="55681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noProof="0" dirty="0">
                <a:solidFill>
                  <a:srgbClr val="FF0000"/>
                </a:solidFill>
              </a:rPr>
              <a:t>Very low sampling speed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9CF9087-2A12-686B-920B-60528CBBFBEB}"/>
              </a:ext>
            </a:extLst>
          </p:cNvPr>
          <p:cNvCxnSpPr>
            <a:stCxn id="11" idx="2"/>
            <a:endCxn id="20" idx="0"/>
          </p:cNvCxnSpPr>
          <p:nvPr/>
        </p:nvCxnSpPr>
        <p:spPr bwMode="auto">
          <a:xfrm>
            <a:off x="2267744" y="3369811"/>
            <a:ext cx="2160971" cy="11676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125EB48-F42E-A280-B13F-58C47A3B4AB5}"/>
              </a:ext>
            </a:extLst>
          </p:cNvPr>
          <p:cNvCxnSpPr>
            <a:stCxn id="32" idx="2"/>
            <a:endCxn id="20" idx="0"/>
          </p:cNvCxnSpPr>
          <p:nvPr/>
        </p:nvCxnSpPr>
        <p:spPr bwMode="auto">
          <a:xfrm flipH="1">
            <a:off x="4428715" y="4026913"/>
            <a:ext cx="2020163" cy="5105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4C21F0BB-E803-133E-7DBA-A82AA08B9AA5}"/>
              </a:ext>
            </a:extLst>
          </p:cNvPr>
          <p:cNvSpPr/>
          <p:nvPr/>
        </p:nvSpPr>
        <p:spPr bwMode="auto">
          <a:xfrm>
            <a:off x="4572000" y="3112513"/>
            <a:ext cx="3753756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Inefficient sampling in high dimension</a:t>
            </a:r>
            <a:endParaRPr lang="en-US" sz="20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6A29DD7-D56F-8A5B-560F-8CB6C6011153}"/>
              </a:ext>
            </a:extLst>
          </p:cNvPr>
          <p:cNvCxnSpPr>
            <a:stCxn id="13" idx="2"/>
            <a:endCxn id="32" idx="0"/>
          </p:cNvCxnSpPr>
          <p:nvPr/>
        </p:nvCxnSpPr>
        <p:spPr bwMode="auto">
          <a:xfrm flipH="1">
            <a:off x="6448878" y="2740166"/>
            <a:ext cx="9104" cy="3723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5">
            <a:extLst>
              <a:ext uri="{FF2B5EF4-FFF2-40B4-BE49-F238E27FC236}">
                <a16:creationId xmlns:a16="http://schemas.microsoft.com/office/drawing/2014/main" id="{79A8327E-9962-199D-9CD4-94C8467B30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66F19F7C-2515-F7D3-113B-D125AF230F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87624" y="618234"/>
            <a:ext cx="676875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800" noProof="0" dirty="0">
                <a:solidFill>
                  <a:srgbClr val="007E64"/>
                </a:solidFill>
              </a:rPr>
              <a:t>Sampling </a:t>
            </a:r>
            <a:r>
              <a:rPr lang="en-US" sz="3800" dirty="0">
                <a:solidFill>
                  <a:srgbClr val="007E64"/>
                </a:solidFill>
              </a:rPr>
              <a:t>theory-driven exclusive </a:t>
            </a:r>
            <a:r>
              <a:rPr lang="en-US" sz="3800" noProof="0" dirty="0">
                <a:solidFill>
                  <a:srgbClr val="007E64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1893023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19EF5-9555-6B7E-A2F1-931ACE896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36E12C8D-5000-203A-DD10-922768C9D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F28A5289-E6C3-05C3-8D3A-3E977C6AB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18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9D739DB-71DA-538C-637C-15E7E980E845}"/>
              </a:ext>
            </a:extLst>
          </p:cNvPr>
          <p:cNvSpPr/>
          <p:nvPr/>
        </p:nvSpPr>
        <p:spPr bwMode="auto">
          <a:xfrm>
            <a:off x="390866" y="2455411"/>
            <a:ext cx="3753755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noProof="0" dirty="0"/>
              <a:t>Time-consuming cross-section computations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625798-E9B4-DEAA-42C4-F574BC14161B}"/>
              </a:ext>
            </a:extLst>
          </p:cNvPr>
          <p:cNvSpPr/>
          <p:nvPr/>
        </p:nvSpPr>
        <p:spPr bwMode="auto">
          <a:xfrm>
            <a:off x="4581104" y="1848819"/>
            <a:ext cx="3753756" cy="89134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/>
              <a:t>Naive </a:t>
            </a:r>
            <a:r>
              <a:rPr lang="en-US" sz="2400" dirty="0"/>
              <a:t>accept-reject sampling method</a:t>
            </a:r>
            <a:endParaRPr lang="en-US" sz="2000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2CDC0310-57DA-B719-AC8F-E887A85FBA1C}"/>
              </a:ext>
            </a:extLst>
          </p:cNvPr>
          <p:cNvSpPr/>
          <p:nvPr/>
        </p:nvSpPr>
        <p:spPr bwMode="auto">
          <a:xfrm>
            <a:off x="2267744" y="4537496"/>
            <a:ext cx="4321942" cy="55681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noProof="0" dirty="0">
                <a:solidFill>
                  <a:srgbClr val="FF0000"/>
                </a:solidFill>
              </a:rPr>
              <a:t>Very low sampling speed</a:t>
            </a:r>
            <a:endParaRPr lang="en-US" sz="2400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5AD5FE0-5ADB-7D81-AB8B-1150D5C0E518}"/>
              </a:ext>
            </a:extLst>
          </p:cNvPr>
          <p:cNvCxnSpPr>
            <a:stCxn id="11" idx="2"/>
            <a:endCxn id="20" idx="0"/>
          </p:cNvCxnSpPr>
          <p:nvPr/>
        </p:nvCxnSpPr>
        <p:spPr bwMode="auto">
          <a:xfrm>
            <a:off x="2267744" y="3369811"/>
            <a:ext cx="2160971" cy="116768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81A4807-5488-3989-3E3A-95BE6085EEF3}"/>
              </a:ext>
            </a:extLst>
          </p:cNvPr>
          <p:cNvCxnSpPr>
            <a:stCxn id="32" idx="2"/>
            <a:endCxn id="20" idx="0"/>
          </p:cNvCxnSpPr>
          <p:nvPr/>
        </p:nvCxnSpPr>
        <p:spPr bwMode="auto">
          <a:xfrm flipH="1">
            <a:off x="4428715" y="4026913"/>
            <a:ext cx="2020163" cy="51058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7D13BA69-E1CF-101B-F936-B68CDE833047}"/>
              </a:ext>
            </a:extLst>
          </p:cNvPr>
          <p:cNvSpPr/>
          <p:nvPr/>
        </p:nvSpPr>
        <p:spPr bwMode="auto">
          <a:xfrm>
            <a:off x="4572000" y="3112513"/>
            <a:ext cx="3753756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dirty="0"/>
              <a:t>Inefficient sampling in high dimension</a:t>
            </a:r>
            <a:endParaRPr lang="en-US" sz="2000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6F79706-6690-164E-02E4-32554BED0ADF}"/>
              </a:ext>
            </a:extLst>
          </p:cNvPr>
          <p:cNvCxnSpPr>
            <a:stCxn id="13" idx="2"/>
            <a:endCxn id="32" idx="0"/>
          </p:cNvCxnSpPr>
          <p:nvPr/>
        </p:nvCxnSpPr>
        <p:spPr bwMode="auto">
          <a:xfrm flipH="1">
            <a:off x="6448878" y="2740166"/>
            <a:ext cx="9104" cy="37234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022B2B0-044A-997A-0BBF-3BF1913804F0}"/>
              </a:ext>
            </a:extLst>
          </p:cNvPr>
          <p:cNvSpPr/>
          <p:nvPr/>
        </p:nvSpPr>
        <p:spPr bwMode="auto">
          <a:xfrm>
            <a:off x="291463" y="5261850"/>
            <a:ext cx="8430336" cy="97546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noProof="0" dirty="0">
                <a:solidFill>
                  <a:srgbClr val="FF0000"/>
                </a:solidFill>
              </a:rPr>
              <a:t>We need a method to evaluate </a:t>
            </a:r>
            <a:r>
              <a:rPr lang="en-US" sz="2800" noProof="0">
                <a:solidFill>
                  <a:srgbClr val="FF0000"/>
                </a:solidFill>
              </a:rPr>
              <a:t>and sample accurately </a:t>
            </a:r>
            <a:r>
              <a:rPr lang="en-US" sz="2800" noProof="0" dirty="0">
                <a:solidFill>
                  <a:srgbClr val="FF0000"/>
                </a:solidFill>
              </a:rPr>
              <a:t>high-dimensional cross-sections 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2CDA9ECE-B549-74F7-01D1-FDD1295C72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4FAA1DD-13F6-0F4F-FC21-62603DED4D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87624" y="618234"/>
            <a:ext cx="6768752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3800" noProof="0" dirty="0">
                <a:solidFill>
                  <a:srgbClr val="007E64"/>
                </a:solidFill>
              </a:rPr>
              <a:t>Sampling </a:t>
            </a:r>
            <a:r>
              <a:rPr lang="en-US" sz="3800" dirty="0">
                <a:solidFill>
                  <a:srgbClr val="007E64"/>
                </a:solidFill>
              </a:rPr>
              <a:t>theory-driven exclusive </a:t>
            </a:r>
            <a:r>
              <a:rPr lang="en-US" sz="3800" noProof="0" dirty="0">
                <a:solidFill>
                  <a:srgbClr val="007E64"/>
                </a:solidFill>
              </a:rPr>
              <a:t>cross sections</a:t>
            </a:r>
          </a:p>
        </p:txBody>
      </p:sp>
    </p:spTree>
    <p:extLst>
      <p:ext uri="{BB962C8B-B14F-4D97-AF65-F5344CB8AC3E}">
        <p14:creationId xmlns:p14="http://schemas.microsoft.com/office/powerpoint/2010/main" val="26530035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B2BCEE-705D-DAC0-F3E3-9099025368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16D76917-37B2-F01F-61AB-F1327B50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32359836-EC24-0A73-5B28-E173907541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19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9815F8A-D798-71EA-03CC-EF5EBD88C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198561"/>
            <a:ext cx="7056784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Context</a:t>
            </a:r>
            <a:br>
              <a:rPr lang="en-US" sz="600" noProof="0" dirty="0">
                <a:solidFill>
                  <a:srgbClr val="007E64"/>
                </a:solidFill>
              </a:rPr>
            </a:br>
            <a:r>
              <a:rPr lang="en-US" sz="600" noProof="0" dirty="0">
                <a:solidFill>
                  <a:srgbClr val="007E64"/>
                </a:solidFill>
              </a:rPr>
              <a:t> </a:t>
            </a:r>
            <a:endParaRPr lang="en-US" sz="3600" noProof="0" dirty="0">
              <a:solidFill>
                <a:srgbClr val="007E64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Neutrino-nucleus cross-section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007E64"/>
                </a:solidFill>
              </a:rPr>
              <a:t> </a:t>
            </a:r>
            <a:r>
              <a:rPr lang="en-US" sz="3600" dirty="0">
                <a:solidFill>
                  <a:srgbClr val="007E64"/>
                </a:solidFill>
              </a:rPr>
              <a:t>T2K near detector fit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Normalizing Flows</a:t>
            </a:r>
            <a:br>
              <a:rPr lang="en-US" sz="3600" dirty="0">
                <a:solidFill>
                  <a:srgbClr val="92D050"/>
                </a:solidFill>
              </a:rPr>
            </a:br>
            <a:r>
              <a:rPr lang="en-US" sz="600" dirty="0">
                <a:solidFill>
                  <a:srgbClr val="92D050"/>
                </a:solidFill>
              </a:rPr>
              <a:t> </a:t>
            </a:r>
            <a:endParaRPr lang="en-US" sz="360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Applications</a:t>
            </a:r>
            <a:br>
              <a:rPr lang="en-US" sz="3600" dirty="0">
                <a:solidFill>
                  <a:srgbClr val="92D050"/>
                </a:solidFill>
              </a:rPr>
            </a:br>
            <a:r>
              <a:rPr lang="en-US" sz="600" dirty="0">
                <a:solidFill>
                  <a:srgbClr val="92D050"/>
                </a:solidFill>
              </a:rPr>
              <a:t> </a:t>
            </a:r>
            <a:endParaRPr lang="en-US" sz="360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Conclusion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endParaRPr lang="en-US" sz="3600" noProof="0" dirty="0">
              <a:solidFill>
                <a:srgbClr val="007E64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C6D233AC-37AB-D326-A32E-990FCEA27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497681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34D02-4A45-CE8A-5020-A68BB2229B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6256D768-2411-FD55-E97A-E64882A80A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FA7D0A56-518E-2DE4-750F-1E5DD725BD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2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9FEF9AC-8FC3-6A64-57E9-70EC7837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1460177"/>
            <a:ext cx="7056784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007E64"/>
                </a:solidFill>
              </a:rPr>
              <a:t>Context</a:t>
            </a:r>
            <a:br>
              <a:rPr lang="en-US" sz="600" noProof="0" dirty="0">
                <a:solidFill>
                  <a:srgbClr val="007E64"/>
                </a:solidFill>
              </a:rPr>
            </a:br>
            <a:r>
              <a:rPr lang="en-US" sz="600" noProof="0" dirty="0">
                <a:solidFill>
                  <a:srgbClr val="007E64"/>
                </a:solidFill>
              </a:rPr>
              <a:t> </a:t>
            </a:r>
            <a:endParaRPr lang="en-US" sz="3600" noProof="0" dirty="0">
              <a:solidFill>
                <a:srgbClr val="007E64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Neutrino-nucleus cross section</a:t>
            </a:r>
            <a:br>
              <a:rPr lang="en-US" sz="3600" dirty="0">
                <a:solidFill>
                  <a:srgbClr val="92D050"/>
                </a:solidFill>
              </a:rPr>
            </a:br>
            <a:r>
              <a:rPr lang="en-US" sz="600" dirty="0">
                <a:solidFill>
                  <a:srgbClr val="92D050"/>
                </a:solidFill>
              </a:rPr>
              <a:t> </a:t>
            </a:r>
            <a:endParaRPr lang="en-US" sz="360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T2K Near detector fit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Normalizing Flows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Applications</a:t>
            </a:r>
            <a:br>
              <a:rPr lang="en-US" sz="3600" dirty="0">
                <a:solidFill>
                  <a:srgbClr val="92D050"/>
                </a:solidFill>
              </a:rPr>
            </a:br>
            <a:r>
              <a:rPr lang="en-US" sz="600" dirty="0">
                <a:solidFill>
                  <a:srgbClr val="92D050"/>
                </a:solidFill>
              </a:rPr>
              <a:t> </a:t>
            </a:r>
            <a:endParaRPr lang="en-US" sz="360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Conclusion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08DF4FB9-36B3-0456-996C-64D8EEC4D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032072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15D90E-8197-C4D5-8D20-4301AA7AE1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30DB6441-22DA-FC92-B206-4B17FC1AC4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8B445A1E-646C-936A-6ADA-D916B85C0D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20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80CD0F94-C49A-C78E-0401-625739026F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85249" y="465579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solidFill>
                  <a:srgbClr val="007E64"/>
                </a:solidFill>
              </a:rPr>
              <a:t>ND/FD fit</a:t>
            </a:r>
            <a:endParaRPr lang="en-US" altLang="fr-FR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40E5F1B-1CCB-D274-A15C-13A131EBBE50}"/>
              </a:ext>
            </a:extLst>
          </p:cNvPr>
          <p:cNvSpPr txBox="1"/>
          <p:nvPr/>
        </p:nvSpPr>
        <p:spPr>
          <a:xfrm>
            <a:off x="105523" y="4361405"/>
            <a:ext cx="14667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/>
              <a:t>Dataset</a:t>
            </a:r>
          </a:p>
        </p:txBody>
      </p:sp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B4D07E72-A3EA-3905-BB7D-F548E9B16A3F}"/>
              </a:ext>
            </a:extLst>
          </p:cNvPr>
          <p:cNvCxnSpPr/>
          <p:nvPr/>
        </p:nvCxnSpPr>
        <p:spPr bwMode="auto">
          <a:xfrm>
            <a:off x="1763688" y="1303743"/>
            <a:ext cx="0" cy="532565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6D61EEE0-4AFC-7962-58BA-53D213FA2D16}"/>
              </a:ext>
            </a:extLst>
          </p:cNvPr>
          <p:cNvCxnSpPr/>
          <p:nvPr/>
        </p:nvCxnSpPr>
        <p:spPr bwMode="auto">
          <a:xfrm>
            <a:off x="6966337" y="1303742"/>
            <a:ext cx="0" cy="532565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D0D5943-EB2B-1CE8-4A74-6D938C3274F7}"/>
              </a:ext>
            </a:extLst>
          </p:cNvPr>
          <p:cNvCxnSpPr>
            <a:cxnSpLocks/>
            <a:endCxn id="7" idx="1"/>
          </p:cNvCxnSpPr>
          <p:nvPr/>
        </p:nvCxnSpPr>
        <p:spPr bwMode="auto">
          <a:xfrm flipV="1">
            <a:off x="1583696" y="2159025"/>
            <a:ext cx="2254864" cy="144369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C81A133-82AD-F6F5-7649-87EF2349EB8E}"/>
              </a:ext>
            </a:extLst>
          </p:cNvPr>
          <p:cNvSpPr txBox="1"/>
          <p:nvPr/>
        </p:nvSpPr>
        <p:spPr>
          <a:xfrm>
            <a:off x="1907703" y="2874805"/>
            <a:ext cx="100811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000" dirty="0"/>
              <a:t>MCMC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514D423-E8E2-CB65-2A18-248B24FA21FF}"/>
              </a:ext>
            </a:extLst>
          </p:cNvPr>
          <p:cNvCxnSpPr>
            <a:cxnSpLocks/>
          </p:cNvCxnSpPr>
          <p:nvPr/>
        </p:nvCxnSpPr>
        <p:spPr bwMode="auto">
          <a:xfrm>
            <a:off x="1583696" y="3602718"/>
            <a:ext cx="1332120" cy="181588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E5AA716C-641F-578A-13FC-EEC1FB5E4EE8}"/>
              </a:ext>
            </a:extLst>
          </p:cNvPr>
          <p:cNvSpPr txBox="1"/>
          <p:nvPr/>
        </p:nvSpPr>
        <p:spPr>
          <a:xfrm>
            <a:off x="1890706" y="4215308"/>
            <a:ext cx="85142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MLE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7F4F87-90FF-1160-4270-2277EA67296B}"/>
              </a:ext>
            </a:extLst>
          </p:cNvPr>
          <p:cNvCxnSpPr>
            <a:cxnSpLocks/>
          </p:cNvCxnSpPr>
          <p:nvPr/>
        </p:nvCxnSpPr>
        <p:spPr bwMode="auto">
          <a:xfrm>
            <a:off x="3305944" y="5418571"/>
            <a:ext cx="1817387" cy="3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94268D5-DF59-F0DB-1754-738605168E5B}"/>
                  </a:ext>
                </a:extLst>
              </p:cNvPr>
              <p:cNvSpPr txBox="1"/>
              <p:nvPr/>
            </p:nvSpPr>
            <p:spPr>
              <a:xfrm>
                <a:off x="3838560" y="1928192"/>
                <a:ext cx="230202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altLang="fr-FR" sz="2400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fr-FR" altLang="fr-F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fr-FR" altLang="fr-FR" sz="2400" b="0" i="1" smtClean="0">
                          <a:latin typeface="Cambria Math" panose="02040503050406030204" pitchFamily="18" charset="0"/>
                        </a:rPr>
                        <m:t>𝑝</m:t>
                      </m:r>
                      <m:d>
                        <m:dPr>
                          <m:ctrlPr>
                            <a:rPr lang="fr-FR" altLang="fr-FR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fr-FR" altLang="fr-FR" sz="2400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e>
                          <m:r>
                            <m:rPr>
                              <m:sty m:val="p"/>
                            </m:rPr>
                            <a:rPr lang="fr-FR" altLang="fr-FR" sz="240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m:rPr>
                              <m:sty m:val="p"/>
                            </m:rPr>
                            <a:rPr lang="fr-FR" altLang="fr-FR" sz="2400" b="0" i="0" smtClean="0">
                              <a:latin typeface="Cambria Math" panose="02040503050406030204" pitchFamily="18" charset="0"/>
                            </a:rPr>
                            <m:t>ataset</m:t>
                          </m:r>
                        </m:e>
                      </m:d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592D0C3-DCED-7C9C-EA86-6B96D11340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8560" y="1928192"/>
                <a:ext cx="2302025" cy="461665"/>
              </a:xfrm>
              <a:prstGeom prst="rect">
                <a:avLst/>
              </a:prstGeom>
              <a:blipFill>
                <a:blip r:embed="rId5"/>
                <a:stretch>
                  <a:fillRect l="-2387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7192E5F-2D9B-45C1-64F3-5E212818605B}"/>
                  </a:ext>
                </a:extLst>
              </p:cNvPr>
              <p:cNvSpPr txBox="1"/>
              <p:nvPr/>
            </p:nvSpPr>
            <p:spPr>
              <a:xfrm>
                <a:off x="2843808" y="5177832"/>
                <a:ext cx="462136" cy="4814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fr-FR" altLang="fr-FR" sz="2400" b="1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fr-FR" altLang="fr-FR" sz="2400" b="1" i="1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</m:acc>
                    </m:oMath>
                  </m:oMathPara>
                </a14:m>
                <a:endParaRPr lang="en-US" sz="2400" i="1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E3D1471-1546-ABA3-AAE0-181FF7A3CC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3808" y="5177832"/>
                <a:ext cx="462136" cy="48147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050CA832-B78C-50B1-2A1E-2D28D94CB1FA}"/>
              </a:ext>
            </a:extLst>
          </p:cNvPr>
          <p:cNvSpPr txBox="1"/>
          <p:nvPr/>
        </p:nvSpPr>
        <p:spPr>
          <a:xfrm>
            <a:off x="3614039" y="5233905"/>
            <a:ext cx="1001657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800" dirty="0"/>
              <a:t>HESSE</a:t>
            </a:r>
          </a:p>
        </p:txBody>
      </p:sp>
      <p:sp>
        <p:nvSpPr>
          <p:cNvPr id="60" name="Rectangle 2">
            <a:extLst>
              <a:ext uri="{FF2B5EF4-FFF2-40B4-BE49-F238E27FC236}">
                <a16:creationId xmlns:a16="http://schemas.microsoft.com/office/drawing/2014/main" id="{EEFCB789-D45A-0C37-9331-292768DAF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9896" y="2362601"/>
            <a:ext cx="1437692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Bayesian</a:t>
            </a:r>
          </a:p>
        </p:txBody>
      </p:sp>
      <p:sp>
        <p:nvSpPr>
          <p:cNvPr id="61" name="Rectangle 2">
            <a:extLst>
              <a:ext uri="{FF2B5EF4-FFF2-40B4-BE49-F238E27FC236}">
                <a16:creationId xmlns:a16="http://schemas.microsoft.com/office/drawing/2014/main" id="{9FBD6708-00B0-89B3-1291-0CEB5E236D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8429" y="4577070"/>
            <a:ext cx="124880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GUNDAM</a:t>
            </a:r>
          </a:p>
        </p:txBody>
      </p:sp>
      <p:sp>
        <p:nvSpPr>
          <p:cNvPr id="62" name="Rectangle 2">
            <a:extLst>
              <a:ext uri="{FF2B5EF4-FFF2-40B4-BE49-F238E27FC236}">
                <a16:creationId xmlns:a16="http://schemas.microsoft.com/office/drawing/2014/main" id="{41535803-A780-222B-D730-6310A1BAE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9371" y="3341012"/>
            <a:ext cx="124880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Mach3</a:t>
            </a:r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31A987FE-A856-347A-C562-49F636CB0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1936" y="1313110"/>
            <a:ext cx="2306858" cy="654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000" dirty="0">
                <a:latin typeface="+mj-lt"/>
                <a:cs typeface="Dreaming Outloud Script Pro" panose="020F0502020204030204" pitchFamily="66" charset="0"/>
              </a:rPr>
              <a:t>Near detector </a:t>
            </a:r>
            <a:br>
              <a:rPr lang="en-US" altLang="fr-FR" sz="2000" dirty="0">
                <a:latin typeface="+mj-lt"/>
                <a:cs typeface="Dreaming Outloud Script Pro" panose="020F0502020204030204" pitchFamily="66" charset="0"/>
              </a:rPr>
            </a:br>
            <a:r>
              <a:rPr lang="en-US" altLang="fr-FR" sz="2000" dirty="0">
                <a:latin typeface="+mj-lt"/>
                <a:cs typeface="Dreaming Outloud Script Pro" panose="020F0502020204030204" pitchFamily="66" charset="0"/>
              </a:rPr>
              <a:t>Systematic space</a:t>
            </a:r>
          </a:p>
        </p:txBody>
      </p:sp>
      <p:sp>
        <p:nvSpPr>
          <p:cNvPr id="5120" name="Rectangle 2">
            <a:extLst>
              <a:ext uri="{FF2B5EF4-FFF2-40B4-BE49-F238E27FC236}">
                <a16:creationId xmlns:a16="http://schemas.microsoft.com/office/drawing/2014/main" id="{A4A53736-E937-8E67-6C25-040D6D13E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81" y="1340684"/>
            <a:ext cx="1505871" cy="6544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000" dirty="0">
                <a:latin typeface="+mj-lt"/>
                <a:cs typeface="Dreaming Outloud Script Pro" panose="020F0502020204030204" pitchFamily="66" charset="0"/>
              </a:rPr>
              <a:t>Observable space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43D19D-16A4-B1C7-5271-CCA5C5975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8356" y="1260752"/>
            <a:ext cx="1911063" cy="12559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000" dirty="0">
                <a:latin typeface="+mj-lt"/>
                <a:cs typeface="Dreaming Outloud Script Pro" panose="020F0502020204030204" pitchFamily="66" charset="0"/>
              </a:rPr>
              <a:t>FD flux prediction + oscillation parameters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512B793-AE39-42A8-43B4-3D2FF1E80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1"/>
          <a:stretch/>
        </p:blipFill>
        <p:spPr bwMode="auto">
          <a:xfrm>
            <a:off x="7279332" y="2782166"/>
            <a:ext cx="1774444" cy="143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7B5E3C37-461A-1C7A-D85E-FB071BD02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814" y="4181033"/>
            <a:ext cx="1774444" cy="1726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4B2350A-1B64-0036-605A-34FE2B7028F0}"/>
              </a:ext>
            </a:extLst>
          </p:cNvPr>
          <p:cNvCxnSpPr>
            <a:cxnSpLocks/>
          </p:cNvCxnSpPr>
          <p:nvPr/>
        </p:nvCxnSpPr>
        <p:spPr bwMode="auto">
          <a:xfrm>
            <a:off x="6133375" y="2179144"/>
            <a:ext cx="1246937" cy="184460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440CFDD8-3430-74BA-98C7-C4FFB4CDC1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331" y="4869160"/>
            <a:ext cx="1438493" cy="102344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7093F1B-1C51-672D-7DFD-3670E4A5E949}"/>
              </a:ext>
            </a:extLst>
          </p:cNvPr>
          <p:cNvCxnSpPr>
            <a:cxnSpLocks/>
          </p:cNvCxnSpPr>
          <p:nvPr/>
        </p:nvCxnSpPr>
        <p:spPr bwMode="auto">
          <a:xfrm flipV="1">
            <a:off x="6561824" y="4287597"/>
            <a:ext cx="797472" cy="109328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Rectangle 2">
            <a:extLst>
              <a:ext uri="{FF2B5EF4-FFF2-40B4-BE49-F238E27FC236}">
                <a16:creationId xmlns:a16="http://schemas.microsoft.com/office/drawing/2014/main" id="{3147F231-02FE-7D45-22DC-1B69647D33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2172" y="5862428"/>
            <a:ext cx="4911172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Semi-frequentist = </a:t>
            </a:r>
            <a:b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Gaussian assumption on the posterior </a:t>
            </a:r>
            <a:b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(locally fitted at the best-fit)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2CCBB6F-E2EB-31C5-8668-1D6A5FAD98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8D74F806-7847-791F-9DF6-0F7AABD251D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207" y="2910711"/>
            <a:ext cx="1560503" cy="142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902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D46E3B-103A-C122-6663-87B2B578FC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06A9171D-93B7-2BDD-844E-D5EAAE319B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5AF03C14-9248-D406-6763-E80D27C05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21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F85033F6-B23E-44CC-A45D-070641E5D03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702106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Non-</a:t>
            </a:r>
            <a:r>
              <a:rPr lang="en-US" altLang="fr-FR" sz="5400" dirty="0" err="1">
                <a:solidFill>
                  <a:srgbClr val="007E64"/>
                </a:solidFill>
              </a:rPr>
              <a:t>gaussianities</a:t>
            </a:r>
            <a:endParaRPr lang="en-US" altLang="fr-FR" sz="5400" dirty="0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BC55C8C6-1058-52F2-034D-1B37D7EBC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"/>
          <a:stretch>
            <a:fillRect/>
          </a:stretch>
        </p:blipFill>
        <p:spPr>
          <a:xfrm>
            <a:off x="241024" y="2132856"/>
            <a:ext cx="8661952" cy="237931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1C07FCD7-F815-075B-3402-F122384CE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27297073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23E03-34AA-97D2-BEAC-BD9B1100E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FD343685-E2D6-EA1F-D072-7B38560FCC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6DA5550-74BE-7AAC-24C5-493FD3E28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22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7D4F0843-1501-DAC0-7D13-42584714977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702106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Non-</a:t>
            </a:r>
            <a:r>
              <a:rPr lang="en-US" altLang="fr-FR" sz="5400" dirty="0" err="1">
                <a:solidFill>
                  <a:srgbClr val="007E64"/>
                </a:solidFill>
              </a:rPr>
              <a:t>gaussianities</a:t>
            </a:r>
            <a:endParaRPr lang="en-US" altLang="fr-FR" sz="5400" dirty="0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D7A4C56-2D8F-5F89-B0B1-8134FCF423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"/>
          <a:stretch>
            <a:fillRect/>
          </a:stretch>
        </p:blipFill>
        <p:spPr>
          <a:xfrm>
            <a:off x="2123728" y="1700808"/>
            <a:ext cx="4716524" cy="1295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38FC6B1-1492-4974-FBC3-15E49AA4E6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8960"/>
            <a:ext cx="5413032" cy="33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25845629-F102-E116-3006-4A12E3970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734" y="3718874"/>
            <a:ext cx="2181282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Without cross section systematics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32C844D-BA4D-3128-B592-A52636302D57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19594" y="4520045"/>
            <a:ext cx="203726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Gaussian NLL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39FA98-1F1E-1170-C038-3F8949A121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367" y="6137094"/>
            <a:ext cx="203726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True NLL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B20EFAC9-AFC5-248F-7EE0-1611AE645E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10591372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FCA995-7D62-D036-65C7-FCF80378AA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FF5316D5-8D97-A9F5-A538-0207BD10D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6E1BF4F7-EFBC-6417-E7C2-4F941B7BDD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23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A7440D58-9774-F3E6-E3A2-18B54B7004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702106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Non-</a:t>
            </a:r>
            <a:r>
              <a:rPr lang="en-US" altLang="fr-FR" sz="5400" dirty="0" err="1">
                <a:solidFill>
                  <a:srgbClr val="007E64"/>
                </a:solidFill>
              </a:rPr>
              <a:t>gaussianities</a:t>
            </a:r>
            <a:endParaRPr lang="en-US" altLang="fr-FR" sz="5400" dirty="0"/>
          </a:p>
        </p:txBody>
      </p:sp>
      <p:pic>
        <p:nvPicPr>
          <p:cNvPr id="2" name="Picture 1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5933CCC-D2A9-532B-2839-7931CA0D22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7"/>
          <a:stretch>
            <a:fillRect/>
          </a:stretch>
        </p:blipFill>
        <p:spPr>
          <a:xfrm>
            <a:off x="2123728" y="1700808"/>
            <a:ext cx="4716524" cy="129556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167A20D7-F4A1-B29B-BD37-8813D0353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8960"/>
            <a:ext cx="5413032" cy="330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B4B4A5D-3CB5-67CE-C1C8-E18B939AB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734" y="3718874"/>
            <a:ext cx="203726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Without cross section syst.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B3DD4EB-1E27-DFA4-2B95-B9A885EE2705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919594" y="4520045"/>
            <a:ext cx="203726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Gaussian NLL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3F903359-D9B6-F7A4-8849-3DC1E6164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3367" y="6137094"/>
            <a:ext cx="203726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True NLL</a:t>
            </a: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E6630BD3-F3BA-C1A2-E50D-EC4F995109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68958"/>
            <a:ext cx="5413032" cy="3307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22071C25-30C1-99BA-A4CD-056B7D11B3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3768" y="3789040"/>
            <a:ext cx="2316914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With cross </a:t>
            </a:r>
            <a:b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section systematics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:a16="http://schemas.microsoft.com/office/drawing/2014/main" id="{8772973D-6201-8BDC-6ECD-BAF1862173FC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890509" y="4672445"/>
            <a:ext cx="203726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Gaussian NLL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4F2941D-8A22-3817-5194-5FF1419CA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07886" y="6129566"/>
            <a:ext cx="203726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True NLL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501AF482-139A-2A8D-2870-4A94FD2C91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617355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26F91-2569-2361-7625-A8112C51C3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F308F463-D67F-B618-8826-4E90824A2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207DC195-3365-16F7-AC1D-3E55FEFBB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24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44620748-DC6E-4497-24B6-F7C55094B1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78871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solidFill>
                  <a:srgbClr val="007E64"/>
                </a:solidFill>
              </a:rPr>
              <a:t>Semi-frequentist vs MCMC</a:t>
            </a:r>
            <a:endParaRPr lang="en-US" altLang="fr-FR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E206BF67-D4D9-B1DE-EC28-EA467212E9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6958958"/>
              </p:ext>
            </p:extLst>
          </p:nvPr>
        </p:nvGraphicFramePr>
        <p:xfrm>
          <a:off x="385948" y="1844824"/>
          <a:ext cx="8461211" cy="3978241"/>
        </p:xfrm>
        <a:graphic>
          <a:graphicData uri="http://schemas.openxmlformats.org/drawingml/2006/table">
            <a:tbl>
              <a:tblPr firstRow="1" bandRow="1">
                <a:solidFill>
                  <a:srgbClr val="92D050"/>
                </a:solidFill>
                <a:tableStyleId>{93296810-A885-4BE3-A3E7-6D5BEEA58F35}</a:tableStyleId>
              </a:tblPr>
              <a:tblGrid>
                <a:gridCol w="1759262">
                  <a:extLst>
                    <a:ext uri="{9D8B030D-6E8A-4147-A177-3AD203B41FA5}">
                      <a16:colId xmlns:a16="http://schemas.microsoft.com/office/drawing/2014/main" val="3626083567"/>
                    </a:ext>
                  </a:extLst>
                </a:gridCol>
                <a:gridCol w="3183426">
                  <a:extLst>
                    <a:ext uri="{9D8B030D-6E8A-4147-A177-3AD203B41FA5}">
                      <a16:colId xmlns:a16="http://schemas.microsoft.com/office/drawing/2014/main" val="3056429690"/>
                    </a:ext>
                  </a:extLst>
                </a:gridCol>
                <a:gridCol w="3518523">
                  <a:extLst>
                    <a:ext uri="{9D8B030D-6E8A-4147-A177-3AD203B41FA5}">
                      <a16:colId xmlns:a16="http://schemas.microsoft.com/office/drawing/2014/main" val="1828555787"/>
                    </a:ext>
                  </a:extLst>
                </a:gridCol>
              </a:tblGrid>
              <a:tr h="930677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Semi-frequentist</a:t>
                      </a:r>
                      <a:br>
                        <a:rPr lang="en-US" sz="2400" dirty="0"/>
                      </a:br>
                      <a:r>
                        <a:rPr lang="en-US" sz="1800" dirty="0"/>
                        <a:t>(Gaussian)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>
                        <a:lumMod val="50000"/>
                        <a:tint val="66000"/>
                        <a:satMod val="1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MCMC</a:t>
                      </a:r>
                      <a:br>
                        <a:rPr lang="en-US" sz="2400" dirty="0"/>
                      </a:br>
                      <a:r>
                        <a:rPr lang="en-US" sz="1800" dirty="0"/>
                        <a:t>(Metropolis-Hasting)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tint val="66000"/>
                        <a:satMod val="1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377646"/>
                  </a:ext>
                </a:extLst>
              </a:tr>
              <a:tr h="1382408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+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Analytical distribution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Fast to sample from it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Easily marginalizable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Bayesian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Complex distribution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90243"/>
                  </a:ext>
                </a:extLst>
              </a:tr>
              <a:tr h="1665156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/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Might be too simplistic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Local fit around the best-fit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Very slow to sample from it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Not analytical (Point cloud-like)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600" dirty="0"/>
                        <a:t>Complex but might struggle with multimodal distributions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312777"/>
                  </a:ext>
                </a:extLst>
              </a:tr>
            </a:tbl>
          </a:graphicData>
        </a:graphic>
      </p:graphicFrame>
      <p:sp>
        <p:nvSpPr>
          <p:cNvPr id="2" name="Text Box 5">
            <a:extLst>
              <a:ext uri="{FF2B5EF4-FFF2-40B4-BE49-F238E27FC236}">
                <a16:creationId xmlns:a16="http://schemas.microsoft.com/office/drawing/2014/main" id="{5F7E80D4-3B71-A6FC-C749-906E79AFB0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0890950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A6345E-DAF6-9DB4-E5A2-BA41C4D2D9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CD667D72-2E91-8F7F-1844-1DCCF7C035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5041AFE4-62EA-5C42-C520-B55D5F9EB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25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DC3CD3EE-0BE0-55BC-F12F-08573FE1C7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92696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solidFill>
                  <a:srgbClr val="007E64"/>
                </a:solidFill>
              </a:rPr>
              <a:t>Semi-frequentist vs MCMC</a:t>
            </a:r>
            <a:endParaRPr lang="en-US" altLang="fr-FR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B9E213FD-C08F-62AF-AC98-B576C205E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15888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chemeClr val="bg1"/>
                </a:solidFill>
              </a:rPr>
              <a:t>ND280 fit with Normalizing Flows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D1D881D-1A2A-C49C-AE28-E045301C67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7918242"/>
              </p:ext>
            </p:extLst>
          </p:nvPr>
        </p:nvGraphicFramePr>
        <p:xfrm>
          <a:off x="870227" y="1597339"/>
          <a:ext cx="7272808" cy="3343829"/>
        </p:xfrm>
        <a:graphic>
          <a:graphicData uri="http://schemas.openxmlformats.org/drawingml/2006/table">
            <a:tbl>
              <a:tblPr firstRow="1" bandRow="1">
                <a:solidFill>
                  <a:srgbClr val="92D050"/>
                </a:solidFill>
                <a:tableStyleId>{93296810-A885-4BE3-A3E7-6D5BEEA58F35}</a:tableStyleId>
              </a:tblPr>
              <a:tblGrid>
                <a:gridCol w="1512168">
                  <a:extLst>
                    <a:ext uri="{9D8B030D-6E8A-4147-A177-3AD203B41FA5}">
                      <a16:colId xmlns:a16="http://schemas.microsoft.com/office/drawing/2014/main" val="3626083567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3056429690"/>
                    </a:ext>
                  </a:extLst>
                </a:gridCol>
                <a:gridCol w="3024336">
                  <a:extLst>
                    <a:ext uri="{9D8B030D-6E8A-4147-A177-3AD203B41FA5}">
                      <a16:colId xmlns:a16="http://schemas.microsoft.com/office/drawing/2014/main" val="1828555787"/>
                    </a:ext>
                  </a:extLst>
                </a:gridCol>
              </a:tblGrid>
              <a:tr h="782262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Semi-frequentist</a:t>
                      </a:r>
                      <a:br>
                        <a:rPr lang="en-US" dirty="0"/>
                      </a:br>
                      <a:r>
                        <a:rPr lang="en-US" sz="1400" dirty="0"/>
                        <a:t>(Gaussian)</a:t>
                      </a:r>
                      <a:endParaRPr lang="en-US" dirty="0"/>
                    </a:p>
                  </a:txBody>
                  <a:tcPr anchor="ctr">
                    <a:solidFill>
                      <a:schemeClr val="bg1">
                        <a:lumMod val="50000"/>
                        <a:tint val="66000"/>
                        <a:satMod val="1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MCMC</a:t>
                      </a:r>
                      <a:br>
                        <a:rPr lang="en-US" dirty="0"/>
                      </a:br>
                      <a:r>
                        <a:rPr lang="en-US" sz="1400" dirty="0"/>
                        <a:t>(Metropolis-Hasting)</a:t>
                      </a:r>
                    </a:p>
                  </a:txBody>
                  <a:tcPr anchor="ctr">
                    <a:solidFill>
                      <a:schemeClr val="bg1">
                        <a:lumMod val="50000"/>
                        <a:tint val="66000"/>
                        <a:satMod val="1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1377646"/>
                  </a:ext>
                </a:extLst>
              </a:tr>
              <a:tr h="1161954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+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Analytical distribution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Fast to sample from it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Easily marginalizable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Bayesian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Complex distribution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Unweighted samples</a:t>
                      </a:r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990243"/>
                  </a:ext>
                </a:extLst>
              </a:tr>
              <a:tr h="1399613">
                <a:tc>
                  <a:txBody>
                    <a:bodyPr/>
                    <a:lstStyle/>
                    <a:p>
                      <a:pPr algn="ctr"/>
                      <a:r>
                        <a:rPr lang="en-US" sz="6000" dirty="0"/>
                        <a:t>-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Might be too simplistic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Local fit around the best-fit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Very slow to sample from it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Not analytical (Point cloud-like)</a:t>
                      </a:r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en-US" sz="1300" dirty="0"/>
                        <a:t>Complex but might struggle with multimodal distributions</a:t>
                      </a:r>
                    </a:p>
                  </a:txBody>
                  <a:tcPr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5312777"/>
                  </a:ext>
                </a:extLst>
              </a:tr>
            </a:tbl>
          </a:graphicData>
        </a:graphic>
      </p:graphicFrame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87F1C14-AB88-E187-D282-386BF052CCA8}"/>
              </a:ext>
            </a:extLst>
          </p:cNvPr>
          <p:cNvSpPr/>
          <p:nvPr/>
        </p:nvSpPr>
        <p:spPr bwMode="auto">
          <a:xfrm>
            <a:off x="291463" y="5157192"/>
            <a:ext cx="8430336" cy="975462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800" noProof="0" dirty="0">
                <a:solidFill>
                  <a:srgbClr val="FF0000"/>
                </a:solidFill>
              </a:rPr>
              <a:t>Can we provide a more complex analytical likelihood that is fast to sample ? 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1771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DDA9E0-7050-2B9D-5BBA-752BBB56F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A2F31540-86A8-178F-5A08-2A279ADC30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ABA90AC1-89D7-4226-6540-273F1BF44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26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20214DF-8AF3-7929-6600-5D6312931B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9129" y="1484784"/>
            <a:ext cx="7056784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Context</a:t>
            </a:r>
            <a:br>
              <a:rPr lang="en-US" sz="600" noProof="0" dirty="0">
                <a:solidFill>
                  <a:srgbClr val="007E64"/>
                </a:solidFill>
              </a:rPr>
            </a:br>
            <a:r>
              <a:rPr lang="en-US" sz="600" noProof="0" dirty="0">
                <a:solidFill>
                  <a:srgbClr val="007E64"/>
                </a:solidFill>
              </a:rPr>
              <a:t> </a:t>
            </a:r>
            <a:endParaRPr lang="en-US" sz="3600" noProof="0" dirty="0">
              <a:solidFill>
                <a:srgbClr val="007E64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Neutrino-nucleus cross section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Near detector fit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007E64"/>
                </a:solidFill>
              </a:rPr>
              <a:t> </a:t>
            </a:r>
            <a:r>
              <a:rPr lang="en-US" sz="3600" dirty="0">
                <a:solidFill>
                  <a:srgbClr val="007E64"/>
                </a:solidFill>
              </a:rPr>
              <a:t>N</a:t>
            </a:r>
            <a:r>
              <a:rPr lang="en-US" sz="3600" noProof="0" dirty="0" err="1">
                <a:solidFill>
                  <a:srgbClr val="007E64"/>
                </a:solidFill>
              </a:rPr>
              <a:t>ormalizing</a:t>
            </a:r>
            <a:r>
              <a:rPr lang="en-US" sz="3600" noProof="0" dirty="0">
                <a:solidFill>
                  <a:srgbClr val="007E64"/>
                </a:solidFill>
              </a:rPr>
              <a:t> Flows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Conclusion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endParaRPr lang="en-US" sz="3600" noProof="0" dirty="0">
              <a:solidFill>
                <a:srgbClr val="007E64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27F0838-5F00-AB3C-6F8B-5EE1CF053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11752825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CF5DFB-C66B-68AB-5000-CD363EFFF5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02159E82-A3A6-7636-1E31-04BB1F44F2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E48C181A-8395-41B8-04FB-A119DCDFF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27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63D2A2B-B14B-6A0C-3023-EF6670823276}"/>
              </a:ext>
            </a:extLst>
          </p:cNvPr>
          <p:cNvSpPr/>
          <p:nvPr/>
        </p:nvSpPr>
        <p:spPr bwMode="auto">
          <a:xfrm>
            <a:off x="5319026" y="1530706"/>
            <a:ext cx="783728" cy="802525"/>
          </a:xfrm>
          <a:custGeom>
            <a:avLst/>
            <a:gdLst>
              <a:gd name="connsiteX0" fmla="*/ 0 w 1080120"/>
              <a:gd name="connsiteY0" fmla="*/ 393963 h 787926"/>
              <a:gd name="connsiteX1" fmla="*/ 540060 w 1080120"/>
              <a:gd name="connsiteY1" fmla="*/ 0 h 787926"/>
              <a:gd name="connsiteX2" fmla="*/ 1080120 w 1080120"/>
              <a:gd name="connsiteY2" fmla="*/ 393963 h 787926"/>
              <a:gd name="connsiteX3" fmla="*/ 540060 w 1080120"/>
              <a:gd name="connsiteY3" fmla="*/ 787926 h 787926"/>
              <a:gd name="connsiteX4" fmla="*/ 0 w 1080120"/>
              <a:gd name="connsiteY4" fmla="*/ 393963 h 787926"/>
              <a:gd name="connsiteX0" fmla="*/ 0 w 1016112"/>
              <a:gd name="connsiteY0" fmla="*/ 394814 h 790285"/>
              <a:gd name="connsiteX1" fmla="*/ 540060 w 1016112"/>
              <a:gd name="connsiteY1" fmla="*/ 851 h 790285"/>
              <a:gd name="connsiteX2" fmla="*/ 1016112 w 1016112"/>
              <a:gd name="connsiteY2" fmla="*/ 486254 h 790285"/>
              <a:gd name="connsiteX3" fmla="*/ 540060 w 1016112"/>
              <a:gd name="connsiteY3" fmla="*/ 788777 h 790285"/>
              <a:gd name="connsiteX4" fmla="*/ 0 w 1016112"/>
              <a:gd name="connsiteY4" fmla="*/ 394814 h 790285"/>
              <a:gd name="connsiteX0" fmla="*/ 0 w 760080"/>
              <a:gd name="connsiteY0" fmla="*/ 242799 h 809539"/>
              <a:gd name="connsiteX1" fmla="*/ 284028 w 760080"/>
              <a:gd name="connsiteY1" fmla="*/ 13428 h 809539"/>
              <a:gd name="connsiteX2" fmla="*/ 760080 w 760080"/>
              <a:gd name="connsiteY2" fmla="*/ 498831 h 809539"/>
              <a:gd name="connsiteX3" fmla="*/ 284028 w 760080"/>
              <a:gd name="connsiteY3" fmla="*/ 801354 h 809539"/>
              <a:gd name="connsiteX4" fmla="*/ 0 w 760080"/>
              <a:gd name="connsiteY4" fmla="*/ 242799 h 809539"/>
              <a:gd name="connsiteX0" fmla="*/ 464660 w 1224740"/>
              <a:gd name="connsiteY0" fmla="*/ 235855 h 795186"/>
              <a:gd name="connsiteX1" fmla="*/ 748688 w 1224740"/>
              <a:gd name="connsiteY1" fmla="*/ 6484 h 795186"/>
              <a:gd name="connsiteX2" fmla="*/ 1224740 w 1224740"/>
              <a:gd name="connsiteY2" fmla="*/ 491887 h 795186"/>
              <a:gd name="connsiteX3" fmla="*/ 748688 w 1224740"/>
              <a:gd name="connsiteY3" fmla="*/ 794410 h 795186"/>
              <a:gd name="connsiteX4" fmla="*/ 4020 w 1224740"/>
              <a:gd name="connsiteY4" fmla="*/ 568091 h 795186"/>
              <a:gd name="connsiteX5" fmla="*/ 464660 w 1224740"/>
              <a:gd name="connsiteY5" fmla="*/ 235855 h 795186"/>
              <a:gd name="connsiteX0" fmla="*/ 275972 w 1228076"/>
              <a:gd name="connsiteY0" fmla="*/ 202407 h 798314"/>
              <a:gd name="connsiteX1" fmla="*/ 752024 w 1228076"/>
              <a:gd name="connsiteY1" fmla="*/ 9612 h 798314"/>
              <a:gd name="connsiteX2" fmla="*/ 1228076 w 1228076"/>
              <a:gd name="connsiteY2" fmla="*/ 495015 h 798314"/>
              <a:gd name="connsiteX3" fmla="*/ 752024 w 1228076"/>
              <a:gd name="connsiteY3" fmla="*/ 797538 h 798314"/>
              <a:gd name="connsiteX4" fmla="*/ 7356 w 1228076"/>
              <a:gd name="connsiteY4" fmla="*/ 571219 h 798314"/>
              <a:gd name="connsiteX5" fmla="*/ 275972 w 1228076"/>
              <a:gd name="connsiteY5" fmla="*/ 202407 h 798314"/>
              <a:gd name="connsiteX0" fmla="*/ 275972 w 1228076"/>
              <a:gd name="connsiteY0" fmla="*/ 202407 h 843859"/>
              <a:gd name="connsiteX1" fmla="*/ 752024 w 1228076"/>
              <a:gd name="connsiteY1" fmla="*/ 9612 h 843859"/>
              <a:gd name="connsiteX2" fmla="*/ 1228076 w 1228076"/>
              <a:gd name="connsiteY2" fmla="*/ 495015 h 843859"/>
              <a:gd name="connsiteX3" fmla="*/ 752024 w 1228076"/>
              <a:gd name="connsiteY3" fmla="*/ 843258 h 843859"/>
              <a:gd name="connsiteX4" fmla="*/ 7356 w 1228076"/>
              <a:gd name="connsiteY4" fmla="*/ 571219 h 843859"/>
              <a:gd name="connsiteX5" fmla="*/ 275972 w 1228076"/>
              <a:gd name="connsiteY5" fmla="*/ 202407 h 843859"/>
              <a:gd name="connsiteX0" fmla="*/ 275972 w 1054340"/>
              <a:gd name="connsiteY0" fmla="*/ 199317 h 842032"/>
              <a:gd name="connsiteX1" fmla="*/ 752024 w 1054340"/>
              <a:gd name="connsiteY1" fmla="*/ 6522 h 842032"/>
              <a:gd name="connsiteX2" fmla="*/ 1054340 w 1054340"/>
              <a:gd name="connsiteY2" fmla="*/ 427917 h 842032"/>
              <a:gd name="connsiteX3" fmla="*/ 752024 w 1054340"/>
              <a:gd name="connsiteY3" fmla="*/ 840168 h 842032"/>
              <a:gd name="connsiteX4" fmla="*/ 7356 w 1054340"/>
              <a:gd name="connsiteY4" fmla="*/ 568129 h 842032"/>
              <a:gd name="connsiteX5" fmla="*/ 275972 w 1054340"/>
              <a:gd name="connsiteY5" fmla="*/ 199317 h 842032"/>
              <a:gd name="connsiteX0" fmla="*/ 275972 w 1123408"/>
              <a:gd name="connsiteY0" fmla="*/ 199317 h 842032"/>
              <a:gd name="connsiteX1" fmla="*/ 752024 w 1123408"/>
              <a:gd name="connsiteY1" fmla="*/ 6522 h 842032"/>
              <a:gd name="connsiteX2" fmla="*/ 1054340 w 1123408"/>
              <a:gd name="connsiteY2" fmla="*/ 427917 h 842032"/>
              <a:gd name="connsiteX3" fmla="*/ 752024 w 1123408"/>
              <a:gd name="connsiteY3" fmla="*/ 840168 h 842032"/>
              <a:gd name="connsiteX4" fmla="*/ 7356 w 1123408"/>
              <a:gd name="connsiteY4" fmla="*/ 568129 h 842032"/>
              <a:gd name="connsiteX5" fmla="*/ 275972 w 1123408"/>
              <a:gd name="connsiteY5" fmla="*/ 199317 h 842032"/>
              <a:gd name="connsiteX0" fmla="*/ 275972 w 1123408"/>
              <a:gd name="connsiteY0" fmla="*/ 199317 h 805823"/>
              <a:gd name="connsiteX1" fmla="*/ 752024 w 1123408"/>
              <a:gd name="connsiteY1" fmla="*/ 6522 h 805823"/>
              <a:gd name="connsiteX2" fmla="*/ 1054340 w 1123408"/>
              <a:gd name="connsiteY2" fmla="*/ 427917 h 805823"/>
              <a:gd name="connsiteX3" fmla="*/ 715448 w 1123408"/>
              <a:gd name="connsiteY3" fmla="*/ 803592 h 805823"/>
              <a:gd name="connsiteX4" fmla="*/ 7356 w 1123408"/>
              <a:gd name="connsiteY4" fmla="*/ 568129 h 805823"/>
              <a:gd name="connsiteX5" fmla="*/ 275972 w 1123408"/>
              <a:gd name="connsiteY5" fmla="*/ 199317 h 805823"/>
              <a:gd name="connsiteX0" fmla="*/ 275972 w 1066133"/>
              <a:gd name="connsiteY0" fmla="*/ 192802 h 799308"/>
              <a:gd name="connsiteX1" fmla="*/ 752024 w 1066133"/>
              <a:gd name="connsiteY1" fmla="*/ 7 h 799308"/>
              <a:gd name="connsiteX2" fmla="*/ 866892 w 1066133"/>
              <a:gd name="connsiteY2" fmla="*/ 186710 h 799308"/>
              <a:gd name="connsiteX3" fmla="*/ 1054340 w 1066133"/>
              <a:gd name="connsiteY3" fmla="*/ 421402 h 799308"/>
              <a:gd name="connsiteX4" fmla="*/ 715448 w 1066133"/>
              <a:gd name="connsiteY4" fmla="*/ 797077 h 799308"/>
              <a:gd name="connsiteX5" fmla="*/ 7356 w 1066133"/>
              <a:gd name="connsiteY5" fmla="*/ 561614 h 799308"/>
              <a:gd name="connsiteX6" fmla="*/ 275972 w 1066133"/>
              <a:gd name="connsiteY6" fmla="*/ 192802 h 799308"/>
              <a:gd name="connsiteX0" fmla="*/ 275972 w 1066133"/>
              <a:gd name="connsiteY0" fmla="*/ 193371 h 799877"/>
              <a:gd name="connsiteX1" fmla="*/ 752024 w 1066133"/>
              <a:gd name="connsiteY1" fmla="*/ 576 h 799877"/>
              <a:gd name="connsiteX2" fmla="*/ 866892 w 1066133"/>
              <a:gd name="connsiteY2" fmla="*/ 187279 h 799877"/>
              <a:gd name="connsiteX3" fmla="*/ 1054340 w 1066133"/>
              <a:gd name="connsiteY3" fmla="*/ 421971 h 799877"/>
              <a:gd name="connsiteX4" fmla="*/ 715448 w 1066133"/>
              <a:gd name="connsiteY4" fmla="*/ 797646 h 799877"/>
              <a:gd name="connsiteX5" fmla="*/ 7356 w 1066133"/>
              <a:gd name="connsiteY5" fmla="*/ 562183 h 799877"/>
              <a:gd name="connsiteX6" fmla="*/ 275972 w 1066133"/>
              <a:gd name="connsiteY6" fmla="*/ 193371 h 799877"/>
              <a:gd name="connsiteX0" fmla="*/ 275972 w 923203"/>
              <a:gd name="connsiteY0" fmla="*/ 193371 h 798940"/>
              <a:gd name="connsiteX1" fmla="*/ 752024 w 923203"/>
              <a:gd name="connsiteY1" fmla="*/ 576 h 798940"/>
              <a:gd name="connsiteX2" fmla="*/ 866892 w 923203"/>
              <a:gd name="connsiteY2" fmla="*/ 187279 h 798940"/>
              <a:gd name="connsiteX3" fmla="*/ 743444 w 923203"/>
              <a:gd name="connsiteY3" fmla="*/ 458547 h 798940"/>
              <a:gd name="connsiteX4" fmla="*/ 715448 w 923203"/>
              <a:gd name="connsiteY4" fmla="*/ 797646 h 798940"/>
              <a:gd name="connsiteX5" fmla="*/ 7356 w 923203"/>
              <a:gd name="connsiteY5" fmla="*/ 562183 h 798940"/>
              <a:gd name="connsiteX6" fmla="*/ 275972 w 923203"/>
              <a:gd name="connsiteY6" fmla="*/ 193371 h 798940"/>
              <a:gd name="connsiteX0" fmla="*/ 275972 w 931135"/>
              <a:gd name="connsiteY0" fmla="*/ 193371 h 798940"/>
              <a:gd name="connsiteX1" fmla="*/ 752024 w 931135"/>
              <a:gd name="connsiteY1" fmla="*/ 576 h 798940"/>
              <a:gd name="connsiteX2" fmla="*/ 866892 w 931135"/>
              <a:gd name="connsiteY2" fmla="*/ 187279 h 798940"/>
              <a:gd name="connsiteX3" fmla="*/ 743444 w 931135"/>
              <a:gd name="connsiteY3" fmla="*/ 458547 h 798940"/>
              <a:gd name="connsiteX4" fmla="*/ 715448 w 931135"/>
              <a:gd name="connsiteY4" fmla="*/ 797646 h 798940"/>
              <a:gd name="connsiteX5" fmla="*/ 7356 w 931135"/>
              <a:gd name="connsiteY5" fmla="*/ 562183 h 798940"/>
              <a:gd name="connsiteX6" fmla="*/ 275972 w 931135"/>
              <a:gd name="connsiteY6" fmla="*/ 193371 h 798940"/>
              <a:gd name="connsiteX0" fmla="*/ 275972 w 778314"/>
              <a:gd name="connsiteY0" fmla="*/ 192797 h 798366"/>
              <a:gd name="connsiteX1" fmla="*/ 752024 w 778314"/>
              <a:gd name="connsiteY1" fmla="*/ 2 h 798366"/>
              <a:gd name="connsiteX2" fmla="*/ 702300 w 778314"/>
              <a:gd name="connsiteY2" fmla="*/ 195849 h 798366"/>
              <a:gd name="connsiteX3" fmla="*/ 743444 w 778314"/>
              <a:gd name="connsiteY3" fmla="*/ 457973 h 798366"/>
              <a:gd name="connsiteX4" fmla="*/ 715448 w 778314"/>
              <a:gd name="connsiteY4" fmla="*/ 797072 h 798366"/>
              <a:gd name="connsiteX5" fmla="*/ 7356 w 778314"/>
              <a:gd name="connsiteY5" fmla="*/ 561609 h 798366"/>
              <a:gd name="connsiteX6" fmla="*/ 275972 w 778314"/>
              <a:gd name="connsiteY6" fmla="*/ 192797 h 798366"/>
              <a:gd name="connsiteX0" fmla="*/ 275837 w 778179"/>
              <a:gd name="connsiteY0" fmla="*/ 156222 h 761791"/>
              <a:gd name="connsiteX1" fmla="*/ 724457 w 778179"/>
              <a:gd name="connsiteY1" fmla="*/ 3 h 761791"/>
              <a:gd name="connsiteX2" fmla="*/ 702165 w 778179"/>
              <a:gd name="connsiteY2" fmla="*/ 159274 h 761791"/>
              <a:gd name="connsiteX3" fmla="*/ 743309 w 778179"/>
              <a:gd name="connsiteY3" fmla="*/ 421398 h 761791"/>
              <a:gd name="connsiteX4" fmla="*/ 715313 w 778179"/>
              <a:gd name="connsiteY4" fmla="*/ 760497 h 761791"/>
              <a:gd name="connsiteX5" fmla="*/ 7221 w 778179"/>
              <a:gd name="connsiteY5" fmla="*/ 525034 h 761791"/>
              <a:gd name="connsiteX6" fmla="*/ 275837 w 778179"/>
              <a:gd name="connsiteY6" fmla="*/ 156222 h 761791"/>
              <a:gd name="connsiteX0" fmla="*/ 172049 w 784119"/>
              <a:gd name="connsiteY0" fmla="*/ 59157 h 783598"/>
              <a:gd name="connsiteX1" fmla="*/ 730397 w 784119"/>
              <a:gd name="connsiteY1" fmla="*/ 21810 h 783598"/>
              <a:gd name="connsiteX2" fmla="*/ 708105 w 784119"/>
              <a:gd name="connsiteY2" fmla="*/ 181081 h 783598"/>
              <a:gd name="connsiteX3" fmla="*/ 749249 w 784119"/>
              <a:gd name="connsiteY3" fmla="*/ 443205 h 783598"/>
              <a:gd name="connsiteX4" fmla="*/ 721253 w 784119"/>
              <a:gd name="connsiteY4" fmla="*/ 782304 h 783598"/>
              <a:gd name="connsiteX5" fmla="*/ 13161 w 784119"/>
              <a:gd name="connsiteY5" fmla="*/ 546841 h 783598"/>
              <a:gd name="connsiteX6" fmla="*/ 172049 w 784119"/>
              <a:gd name="connsiteY6" fmla="*/ 59157 h 783598"/>
              <a:gd name="connsiteX0" fmla="*/ 172049 w 872404"/>
              <a:gd name="connsiteY0" fmla="*/ 74093 h 798534"/>
              <a:gd name="connsiteX1" fmla="*/ 730397 w 872404"/>
              <a:gd name="connsiteY1" fmla="*/ 36746 h 798534"/>
              <a:gd name="connsiteX2" fmla="*/ 708105 w 872404"/>
              <a:gd name="connsiteY2" fmla="*/ 196017 h 798534"/>
              <a:gd name="connsiteX3" fmla="*/ 749249 w 872404"/>
              <a:gd name="connsiteY3" fmla="*/ 458141 h 798534"/>
              <a:gd name="connsiteX4" fmla="*/ 721253 w 872404"/>
              <a:gd name="connsiteY4" fmla="*/ 797240 h 798534"/>
              <a:gd name="connsiteX5" fmla="*/ 13161 w 872404"/>
              <a:gd name="connsiteY5" fmla="*/ 561777 h 798534"/>
              <a:gd name="connsiteX6" fmla="*/ 172049 w 872404"/>
              <a:gd name="connsiteY6" fmla="*/ 74093 h 798534"/>
              <a:gd name="connsiteX0" fmla="*/ 172049 w 824216"/>
              <a:gd name="connsiteY0" fmla="*/ 66472 h 790913"/>
              <a:gd name="connsiteX1" fmla="*/ 730397 w 824216"/>
              <a:gd name="connsiteY1" fmla="*/ 29125 h 790913"/>
              <a:gd name="connsiteX2" fmla="*/ 708105 w 824216"/>
              <a:gd name="connsiteY2" fmla="*/ 188396 h 790913"/>
              <a:gd name="connsiteX3" fmla="*/ 749249 w 824216"/>
              <a:gd name="connsiteY3" fmla="*/ 450520 h 790913"/>
              <a:gd name="connsiteX4" fmla="*/ 721253 w 824216"/>
              <a:gd name="connsiteY4" fmla="*/ 789619 h 790913"/>
              <a:gd name="connsiteX5" fmla="*/ 13161 w 824216"/>
              <a:gd name="connsiteY5" fmla="*/ 554156 h 790913"/>
              <a:gd name="connsiteX6" fmla="*/ 172049 w 824216"/>
              <a:gd name="connsiteY6" fmla="*/ 66472 h 790913"/>
              <a:gd name="connsiteX0" fmla="*/ 172049 w 824216"/>
              <a:gd name="connsiteY0" fmla="*/ 66472 h 790913"/>
              <a:gd name="connsiteX1" fmla="*/ 730397 w 824216"/>
              <a:gd name="connsiteY1" fmla="*/ 29125 h 790913"/>
              <a:gd name="connsiteX2" fmla="*/ 708105 w 824216"/>
              <a:gd name="connsiteY2" fmla="*/ 188396 h 790913"/>
              <a:gd name="connsiteX3" fmla="*/ 749249 w 824216"/>
              <a:gd name="connsiteY3" fmla="*/ 450520 h 790913"/>
              <a:gd name="connsiteX4" fmla="*/ 721253 w 824216"/>
              <a:gd name="connsiteY4" fmla="*/ 789619 h 790913"/>
              <a:gd name="connsiteX5" fmla="*/ 13161 w 824216"/>
              <a:gd name="connsiteY5" fmla="*/ 554156 h 790913"/>
              <a:gd name="connsiteX6" fmla="*/ 172049 w 824216"/>
              <a:gd name="connsiteY6" fmla="*/ 66472 h 790913"/>
              <a:gd name="connsiteX0" fmla="*/ 172049 w 800342"/>
              <a:gd name="connsiteY0" fmla="*/ 113790 h 838231"/>
              <a:gd name="connsiteX1" fmla="*/ 730397 w 800342"/>
              <a:gd name="connsiteY1" fmla="*/ 76443 h 838231"/>
              <a:gd name="connsiteX2" fmla="*/ 708105 w 800342"/>
              <a:gd name="connsiteY2" fmla="*/ 235714 h 838231"/>
              <a:gd name="connsiteX3" fmla="*/ 749249 w 800342"/>
              <a:gd name="connsiteY3" fmla="*/ 497838 h 838231"/>
              <a:gd name="connsiteX4" fmla="*/ 721253 w 800342"/>
              <a:gd name="connsiteY4" fmla="*/ 836937 h 838231"/>
              <a:gd name="connsiteX5" fmla="*/ 13161 w 800342"/>
              <a:gd name="connsiteY5" fmla="*/ 601474 h 838231"/>
              <a:gd name="connsiteX6" fmla="*/ 172049 w 800342"/>
              <a:gd name="connsiteY6" fmla="*/ 113790 h 838231"/>
              <a:gd name="connsiteX0" fmla="*/ 171658 w 783728"/>
              <a:gd name="connsiteY0" fmla="*/ 106907 h 831348"/>
              <a:gd name="connsiteX1" fmla="*/ 702574 w 783728"/>
              <a:gd name="connsiteY1" fmla="*/ 79111 h 831348"/>
              <a:gd name="connsiteX2" fmla="*/ 707714 w 783728"/>
              <a:gd name="connsiteY2" fmla="*/ 228831 h 831348"/>
              <a:gd name="connsiteX3" fmla="*/ 748858 w 783728"/>
              <a:gd name="connsiteY3" fmla="*/ 490955 h 831348"/>
              <a:gd name="connsiteX4" fmla="*/ 720862 w 783728"/>
              <a:gd name="connsiteY4" fmla="*/ 830054 h 831348"/>
              <a:gd name="connsiteX5" fmla="*/ 12770 w 783728"/>
              <a:gd name="connsiteY5" fmla="*/ 594591 h 831348"/>
              <a:gd name="connsiteX6" fmla="*/ 171658 w 783728"/>
              <a:gd name="connsiteY6" fmla="*/ 106907 h 831348"/>
              <a:gd name="connsiteX0" fmla="*/ 171658 w 783728"/>
              <a:gd name="connsiteY0" fmla="*/ 169955 h 894396"/>
              <a:gd name="connsiteX1" fmla="*/ 702574 w 783728"/>
              <a:gd name="connsiteY1" fmla="*/ 142159 h 894396"/>
              <a:gd name="connsiteX2" fmla="*/ 707714 w 783728"/>
              <a:gd name="connsiteY2" fmla="*/ 291879 h 894396"/>
              <a:gd name="connsiteX3" fmla="*/ 748858 w 783728"/>
              <a:gd name="connsiteY3" fmla="*/ 554003 h 894396"/>
              <a:gd name="connsiteX4" fmla="*/ 720862 w 783728"/>
              <a:gd name="connsiteY4" fmla="*/ 893102 h 894396"/>
              <a:gd name="connsiteX5" fmla="*/ 12770 w 783728"/>
              <a:gd name="connsiteY5" fmla="*/ 657639 h 894396"/>
              <a:gd name="connsiteX6" fmla="*/ 171658 w 783728"/>
              <a:gd name="connsiteY6" fmla="*/ 169955 h 89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3728" h="894396">
                <a:moveTo>
                  <a:pt x="171658" y="169955"/>
                </a:moveTo>
                <a:cubicBezTo>
                  <a:pt x="286625" y="84042"/>
                  <a:pt x="713815" y="-149440"/>
                  <a:pt x="702574" y="142159"/>
                </a:cubicBezTo>
                <a:cubicBezTo>
                  <a:pt x="691333" y="433758"/>
                  <a:pt x="657328" y="221647"/>
                  <a:pt x="707714" y="291879"/>
                </a:cubicBezTo>
                <a:cubicBezTo>
                  <a:pt x="767244" y="426119"/>
                  <a:pt x="810675" y="449227"/>
                  <a:pt x="748858" y="554003"/>
                </a:cubicBezTo>
                <a:cubicBezTo>
                  <a:pt x="748858" y="771583"/>
                  <a:pt x="843543" y="875829"/>
                  <a:pt x="720862" y="893102"/>
                </a:cubicBezTo>
                <a:cubicBezTo>
                  <a:pt x="598181" y="910375"/>
                  <a:pt x="60108" y="750731"/>
                  <a:pt x="12770" y="657639"/>
                </a:cubicBezTo>
                <a:cubicBezTo>
                  <a:pt x="-34568" y="564547"/>
                  <a:pt x="56691" y="255868"/>
                  <a:pt x="171658" y="169955"/>
                </a:cubicBezTo>
                <a:close/>
              </a:path>
            </a:pathLst>
          </a:custGeom>
          <a:solidFill>
            <a:srgbClr val="00B050"/>
          </a:solidFill>
          <a:ln w="28575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198DAF12-E431-77D4-C7A5-FFB2C1BC0C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2710" y="583638"/>
            <a:ext cx="8438579" cy="77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Normalizing flows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CD603F9-580C-DFFA-F65B-8864EC7D9494}"/>
              </a:ext>
            </a:extLst>
          </p:cNvPr>
          <p:cNvCxnSpPr/>
          <p:nvPr/>
        </p:nvCxnSpPr>
        <p:spPr bwMode="auto">
          <a:xfrm flipV="1">
            <a:off x="4925480" y="1903396"/>
            <a:ext cx="1656184" cy="1440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59EE533-76BC-6598-8B56-B80F469D7A6A}"/>
              </a:ext>
            </a:extLst>
          </p:cNvPr>
          <p:cNvCxnSpPr/>
          <p:nvPr/>
        </p:nvCxnSpPr>
        <p:spPr bwMode="auto">
          <a:xfrm flipV="1">
            <a:off x="2027281" y="2092058"/>
            <a:ext cx="1385395" cy="867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F9D6273F-C230-3572-B44C-BAA10A93ABE3}"/>
              </a:ext>
            </a:extLst>
          </p:cNvPr>
          <p:cNvSpPr/>
          <p:nvPr/>
        </p:nvSpPr>
        <p:spPr bwMode="auto">
          <a:xfrm rot="21342933">
            <a:off x="2537704" y="1471135"/>
            <a:ext cx="3533537" cy="1163287"/>
          </a:xfrm>
          <a:custGeom>
            <a:avLst/>
            <a:gdLst>
              <a:gd name="connsiteX0" fmla="*/ 0 w 3240360"/>
              <a:gd name="connsiteY0" fmla="*/ 0 h 1143000"/>
              <a:gd name="connsiteX1" fmla="*/ 3240360 w 3240360"/>
              <a:gd name="connsiteY1" fmla="*/ 0 h 1143000"/>
              <a:gd name="connsiteX2" fmla="*/ 3240360 w 3240360"/>
              <a:gd name="connsiteY2" fmla="*/ 1143000 h 1143000"/>
              <a:gd name="connsiteX3" fmla="*/ 0 w 3240360"/>
              <a:gd name="connsiteY3" fmla="*/ 1143000 h 1143000"/>
              <a:gd name="connsiteX4" fmla="*/ 0 w 3240360"/>
              <a:gd name="connsiteY4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54168"/>
              <a:gd name="connsiteX1" fmla="*/ 3402227 w 3402227"/>
              <a:gd name="connsiteY1" fmla="*/ 0 h 1154168"/>
              <a:gd name="connsiteX2" fmla="*/ 3402227 w 3402227"/>
              <a:gd name="connsiteY2" fmla="*/ 1143000 h 1154168"/>
              <a:gd name="connsiteX3" fmla="*/ 188539 w 3402227"/>
              <a:gd name="connsiteY3" fmla="*/ 1154168 h 1154168"/>
              <a:gd name="connsiteX4" fmla="*/ 0 w 3402227"/>
              <a:gd name="connsiteY4" fmla="*/ 559489 h 1154168"/>
              <a:gd name="connsiteX5" fmla="*/ 161867 w 3402227"/>
              <a:gd name="connsiteY5" fmla="*/ 0 h 1154168"/>
              <a:gd name="connsiteX0" fmla="*/ 161867 w 3402227"/>
              <a:gd name="connsiteY0" fmla="*/ 0 h 1163287"/>
              <a:gd name="connsiteX1" fmla="*/ 3402227 w 3402227"/>
              <a:gd name="connsiteY1" fmla="*/ 0 h 1163287"/>
              <a:gd name="connsiteX2" fmla="*/ 3402227 w 3402227"/>
              <a:gd name="connsiteY2" fmla="*/ 1143000 h 1163287"/>
              <a:gd name="connsiteX3" fmla="*/ 187856 w 3402227"/>
              <a:gd name="connsiteY3" fmla="*/ 1163287 h 1163287"/>
              <a:gd name="connsiteX4" fmla="*/ 0 w 3402227"/>
              <a:gd name="connsiteY4" fmla="*/ 559489 h 1163287"/>
              <a:gd name="connsiteX5" fmla="*/ 161867 w 3402227"/>
              <a:gd name="connsiteY5" fmla="*/ 0 h 1163287"/>
              <a:gd name="connsiteX0" fmla="*/ 161867 w 3402227"/>
              <a:gd name="connsiteY0" fmla="*/ 0 h 1163287"/>
              <a:gd name="connsiteX1" fmla="*/ 3402227 w 3402227"/>
              <a:gd name="connsiteY1" fmla="*/ 0 h 1163287"/>
              <a:gd name="connsiteX2" fmla="*/ 3402227 w 3402227"/>
              <a:gd name="connsiteY2" fmla="*/ 1143000 h 1163287"/>
              <a:gd name="connsiteX3" fmla="*/ 187856 w 3402227"/>
              <a:gd name="connsiteY3" fmla="*/ 1163287 h 1163287"/>
              <a:gd name="connsiteX4" fmla="*/ 0 w 3402227"/>
              <a:gd name="connsiteY4" fmla="*/ 559489 h 1163287"/>
              <a:gd name="connsiteX5" fmla="*/ 161867 w 3402227"/>
              <a:gd name="connsiteY5" fmla="*/ 0 h 1163287"/>
              <a:gd name="connsiteX0" fmla="*/ 167332 w 3407692"/>
              <a:gd name="connsiteY0" fmla="*/ 0 h 1163287"/>
              <a:gd name="connsiteX1" fmla="*/ 3407692 w 3407692"/>
              <a:gd name="connsiteY1" fmla="*/ 0 h 1163287"/>
              <a:gd name="connsiteX2" fmla="*/ 3407692 w 3407692"/>
              <a:gd name="connsiteY2" fmla="*/ 1143000 h 1163287"/>
              <a:gd name="connsiteX3" fmla="*/ 193321 w 3407692"/>
              <a:gd name="connsiteY3" fmla="*/ 1163287 h 1163287"/>
              <a:gd name="connsiteX4" fmla="*/ 0 w 3407692"/>
              <a:gd name="connsiteY4" fmla="*/ 632436 h 1163287"/>
              <a:gd name="connsiteX5" fmla="*/ 167332 w 3407692"/>
              <a:gd name="connsiteY5" fmla="*/ 0 h 1163287"/>
              <a:gd name="connsiteX0" fmla="*/ 167332 w 3407692"/>
              <a:gd name="connsiteY0" fmla="*/ 0 h 1163287"/>
              <a:gd name="connsiteX1" fmla="*/ 3407692 w 3407692"/>
              <a:gd name="connsiteY1" fmla="*/ 0 h 1163287"/>
              <a:gd name="connsiteX2" fmla="*/ 3407692 w 3407692"/>
              <a:gd name="connsiteY2" fmla="*/ 1143000 h 1163287"/>
              <a:gd name="connsiteX3" fmla="*/ 193321 w 3407692"/>
              <a:gd name="connsiteY3" fmla="*/ 1163287 h 1163287"/>
              <a:gd name="connsiteX4" fmla="*/ 0 w 3407692"/>
              <a:gd name="connsiteY4" fmla="*/ 632436 h 1163287"/>
              <a:gd name="connsiteX5" fmla="*/ 167332 w 3407692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56176 w 3431631"/>
              <a:gd name="connsiteY2" fmla="*/ 571991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605565"/>
              <a:gd name="connsiteY0" fmla="*/ 0 h 1163287"/>
              <a:gd name="connsiteX1" fmla="*/ 3431631 w 3605565"/>
              <a:gd name="connsiteY1" fmla="*/ 0 h 1163287"/>
              <a:gd name="connsiteX2" fmla="*/ 3268948 w 3605565"/>
              <a:gd name="connsiteY2" fmla="*/ 646305 h 1163287"/>
              <a:gd name="connsiteX3" fmla="*/ 3605565 w 3605565"/>
              <a:gd name="connsiteY3" fmla="*/ 1146861 h 1163287"/>
              <a:gd name="connsiteX4" fmla="*/ 217260 w 3605565"/>
              <a:gd name="connsiteY4" fmla="*/ 1163287 h 1163287"/>
              <a:gd name="connsiteX5" fmla="*/ 0 w 3605565"/>
              <a:gd name="connsiteY5" fmla="*/ 584794 h 1163287"/>
              <a:gd name="connsiteX6" fmla="*/ 191271 w 3605565"/>
              <a:gd name="connsiteY6" fmla="*/ 0 h 1163287"/>
              <a:gd name="connsiteX0" fmla="*/ 191271 w 3798217"/>
              <a:gd name="connsiteY0" fmla="*/ 0 h 1163287"/>
              <a:gd name="connsiteX1" fmla="*/ 3431631 w 3798217"/>
              <a:gd name="connsiteY1" fmla="*/ 0 h 1163287"/>
              <a:gd name="connsiteX2" fmla="*/ 3268948 w 3798217"/>
              <a:gd name="connsiteY2" fmla="*/ 646305 h 1163287"/>
              <a:gd name="connsiteX3" fmla="*/ 3294729 w 3798217"/>
              <a:gd name="connsiteY3" fmla="*/ 914156 h 1163287"/>
              <a:gd name="connsiteX4" fmla="*/ 3605565 w 3798217"/>
              <a:gd name="connsiteY4" fmla="*/ 1146861 h 1163287"/>
              <a:gd name="connsiteX5" fmla="*/ 217260 w 3798217"/>
              <a:gd name="connsiteY5" fmla="*/ 1163287 h 1163287"/>
              <a:gd name="connsiteX6" fmla="*/ 0 w 3798217"/>
              <a:gd name="connsiteY6" fmla="*/ 584794 h 1163287"/>
              <a:gd name="connsiteX7" fmla="*/ 191271 w 3798217"/>
              <a:gd name="connsiteY7" fmla="*/ 0 h 1163287"/>
              <a:gd name="connsiteX0" fmla="*/ 191271 w 3612719"/>
              <a:gd name="connsiteY0" fmla="*/ 0 h 1166256"/>
              <a:gd name="connsiteX1" fmla="*/ 3431631 w 3612719"/>
              <a:gd name="connsiteY1" fmla="*/ 0 h 1166256"/>
              <a:gd name="connsiteX2" fmla="*/ 3268948 w 3612719"/>
              <a:gd name="connsiteY2" fmla="*/ 646305 h 1166256"/>
              <a:gd name="connsiteX3" fmla="*/ 3294729 w 3612719"/>
              <a:gd name="connsiteY3" fmla="*/ 914156 h 1166256"/>
              <a:gd name="connsiteX4" fmla="*/ 3374872 w 3612719"/>
              <a:gd name="connsiteY4" fmla="*/ 1166256 h 1166256"/>
              <a:gd name="connsiteX5" fmla="*/ 217260 w 3612719"/>
              <a:gd name="connsiteY5" fmla="*/ 1163287 h 1166256"/>
              <a:gd name="connsiteX6" fmla="*/ 0 w 3612719"/>
              <a:gd name="connsiteY6" fmla="*/ 584794 h 1166256"/>
              <a:gd name="connsiteX7" fmla="*/ 191271 w 3612719"/>
              <a:gd name="connsiteY7" fmla="*/ 0 h 1166256"/>
              <a:gd name="connsiteX0" fmla="*/ 191271 w 3692519"/>
              <a:gd name="connsiteY0" fmla="*/ 0 h 1163287"/>
              <a:gd name="connsiteX1" fmla="*/ 3431631 w 3692519"/>
              <a:gd name="connsiteY1" fmla="*/ 0 h 1163287"/>
              <a:gd name="connsiteX2" fmla="*/ 3268948 w 3692519"/>
              <a:gd name="connsiteY2" fmla="*/ 646305 h 1163287"/>
              <a:gd name="connsiteX3" fmla="*/ 3294729 w 3692519"/>
              <a:gd name="connsiteY3" fmla="*/ 914156 h 1163287"/>
              <a:gd name="connsiteX4" fmla="*/ 3476986 w 3692519"/>
              <a:gd name="connsiteY4" fmla="*/ 1027193 h 1163287"/>
              <a:gd name="connsiteX5" fmla="*/ 217260 w 3692519"/>
              <a:gd name="connsiteY5" fmla="*/ 1163287 h 1163287"/>
              <a:gd name="connsiteX6" fmla="*/ 0 w 3692519"/>
              <a:gd name="connsiteY6" fmla="*/ 584794 h 1163287"/>
              <a:gd name="connsiteX7" fmla="*/ 191271 w 3692519"/>
              <a:gd name="connsiteY7" fmla="*/ 0 h 1163287"/>
              <a:gd name="connsiteX0" fmla="*/ 191271 w 3692519"/>
              <a:gd name="connsiteY0" fmla="*/ 0 h 1163287"/>
              <a:gd name="connsiteX1" fmla="*/ 3417285 w 3692519"/>
              <a:gd name="connsiteY1" fmla="*/ 191487 h 1163287"/>
              <a:gd name="connsiteX2" fmla="*/ 3268948 w 3692519"/>
              <a:gd name="connsiteY2" fmla="*/ 646305 h 1163287"/>
              <a:gd name="connsiteX3" fmla="*/ 3294729 w 3692519"/>
              <a:gd name="connsiteY3" fmla="*/ 914156 h 1163287"/>
              <a:gd name="connsiteX4" fmla="*/ 3476986 w 3692519"/>
              <a:gd name="connsiteY4" fmla="*/ 1027193 h 1163287"/>
              <a:gd name="connsiteX5" fmla="*/ 217260 w 3692519"/>
              <a:gd name="connsiteY5" fmla="*/ 1163287 h 1163287"/>
              <a:gd name="connsiteX6" fmla="*/ 0 w 3692519"/>
              <a:gd name="connsiteY6" fmla="*/ 584794 h 1163287"/>
              <a:gd name="connsiteX7" fmla="*/ 191271 w 3692519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268948 w 3533537"/>
              <a:gd name="connsiteY2" fmla="*/ 646305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406408 w 3533537"/>
              <a:gd name="connsiteY2" fmla="*/ 647433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306105 w 3533537"/>
              <a:gd name="connsiteY2" fmla="*/ 639919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3537" h="1163287">
                <a:moveTo>
                  <a:pt x="191271" y="0"/>
                </a:moveTo>
                <a:lnTo>
                  <a:pt x="3417285" y="191487"/>
                </a:lnTo>
                <a:cubicBezTo>
                  <a:pt x="3417005" y="380398"/>
                  <a:pt x="3144064" y="292134"/>
                  <a:pt x="3306105" y="639919"/>
                </a:cubicBezTo>
                <a:cubicBezTo>
                  <a:pt x="3323410" y="807510"/>
                  <a:pt x="3238626" y="830730"/>
                  <a:pt x="3294729" y="914156"/>
                </a:cubicBezTo>
                <a:cubicBezTo>
                  <a:pt x="3350832" y="997582"/>
                  <a:pt x="3658213" y="945536"/>
                  <a:pt x="3476986" y="1027193"/>
                </a:cubicBezTo>
                <a:lnTo>
                  <a:pt x="217260" y="1163287"/>
                </a:lnTo>
                <a:cubicBezTo>
                  <a:pt x="71972" y="1004732"/>
                  <a:pt x="21521" y="926638"/>
                  <a:pt x="0" y="584794"/>
                </a:cubicBezTo>
                <a:cubicBezTo>
                  <a:pt x="39580" y="223000"/>
                  <a:pt x="73486" y="181714"/>
                  <a:pt x="191271" y="0"/>
                </a:cubicBezTo>
                <a:close/>
              </a:path>
            </a:pathLst>
          </a:custGeom>
          <a:solidFill>
            <a:srgbClr val="92D050"/>
          </a:solidFill>
          <a:ln w="28575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4466A7-F9FA-9C82-34DC-A1ECEF700C5C}"/>
                  </a:ext>
                </a:extLst>
              </p:cNvPr>
              <p:cNvSpPr txBox="1"/>
              <p:nvPr/>
            </p:nvSpPr>
            <p:spPr>
              <a:xfrm>
                <a:off x="975637" y="1916315"/>
                <a:ext cx="10216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54466A7-F9FA-9C82-34DC-A1ECEF700C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37" y="1916315"/>
                <a:ext cx="102162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55AAB7-9172-6ACA-A577-4C0674356CFA}"/>
                  </a:ext>
                </a:extLst>
              </p:cNvPr>
              <p:cNvSpPr txBox="1"/>
              <p:nvPr/>
            </p:nvSpPr>
            <p:spPr>
              <a:xfrm>
                <a:off x="6633897" y="1578253"/>
                <a:ext cx="21746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)~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F55AAB7-9172-6ACA-A577-4C0674356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97" y="1578253"/>
                <a:ext cx="217463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>
            <a:extLst>
              <a:ext uri="{FF2B5EF4-FFF2-40B4-BE49-F238E27FC236}">
                <a16:creationId xmlns:a16="http://schemas.microsoft.com/office/drawing/2014/main" id="{29501BBB-E004-4A62-E7D7-1FB9EFB7D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49" y="2401012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Base distribution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E7AD52F-E95B-5EE8-2373-20474D840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740" y="2047412"/>
            <a:ext cx="29523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Predicted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D31410-5428-84F0-A41B-9A97820B9CE2}"/>
                  </a:ext>
                </a:extLst>
              </p:cNvPr>
              <p:cNvSpPr txBox="1"/>
              <p:nvPr/>
            </p:nvSpPr>
            <p:spPr>
              <a:xfrm>
                <a:off x="4105810" y="1685970"/>
                <a:ext cx="3204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FD31410-5428-84F0-A41B-9A97820B9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10" y="1685970"/>
                <a:ext cx="32047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2">
            <a:extLst>
              <a:ext uri="{FF2B5EF4-FFF2-40B4-BE49-F238E27FC236}">
                <a16:creationId xmlns:a16="http://schemas.microsoft.com/office/drawing/2014/main" id="{EE008F12-DC56-E849-F4DC-542DC25C15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432" y="2038248"/>
            <a:ext cx="29523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Transformation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67ED44F-5427-0C7E-FA17-1BCBAD4B8228}"/>
              </a:ext>
            </a:extLst>
          </p:cNvPr>
          <p:cNvCxnSpPr/>
          <p:nvPr/>
        </p:nvCxnSpPr>
        <p:spPr bwMode="auto">
          <a:xfrm>
            <a:off x="29794" y="5667394"/>
            <a:ext cx="680305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772456D-5FB9-7FB2-13EE-0BC766247505}"/>
              </a:ext>
            </a:extLst>
          </p:cNvPr>
          <p:cNvCxnSpPr/>
          <p:nvPr/>
        </p:nvCxnSpPr>
        <p:spPr bwMode="auto">
          <a:xfrm flipV="1">
            <a:off x="3434674" y="3202121"/>
            <a:ext cx="0" cy="26751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1CB165F-3F5D-614B-9B19-A522114584CC}"/>
              </a:ext>
            </a:extLst>
          </p:cNvPr>
          <p:cNvSpPr/>
          <p:nvPr/>
        </p:nvSpPr>
        <p:spPr bwMode="auto">
          <a:xfrm>
            <a:off x="1259632" y="3628981"/>
            <a:ext cx="4593704" cy="2038413"/>
          </a:xfrm>
          <a:custGeom>
            <a:avLst/>
            <a:gdLst>
              <a:gd name="connsiteX0" fmla="*/ 0 w 6812280"/>
              <a:gd name="connsiteY0" fmla="*/ 2487893 h 2490673"/>
              <a:gd name="connsiteX1" fmla="*/ 1298448 w 6812280"/>
              <a:gd name="connsiteY1" fmla="*/ 2341589 h 2490673"/>
              <a:gd name="connsiteX2" fmla="*/ 2304288 w 6812280"/>
              <a:gd name="connsiteY2" fmla="*/ 1527773 h 2490673"/>
              <a:gd name="connsiteX3" fmla="*/ 2798064 w 6812280"/>
              <a:gd name="connsiteY3" fmla="*/ 467069 h 2490673"/>
              <a:gd name="connsiteX4" fmla="*/ 3474720 w 6812280"/>
              <a:gd name="connsiteY4" fmla="*/ 725 h 2490673"/>
              <a:gd name="connsiteX5" fmla="*/ 4133088 w 6812280"/>
              <a:gd name="connsiteY5" fmla="*/ 558509 h 2490673"/>
              <a:gd name="connsiteX6" fmla="*/ 4517136 w 6812280"/>
              <a:gd name="connsiteY6" fmla="*/ 1344893 h 2490673"/>
              <a:gd name="connsiteX7" fmla="*/ 5065776 w 6812280"/>
              <a:gd name="connsiteY7" fmla="*/ 2112989 h 2490673"/>
              <a:gd name="connsiteX8" fmla="*/ 5888736 w 6812280"/>
              <a:gd name="connsiteY8" fmla="*/ 2414741 h 2490673"/>
              <a:gd name="connsiteX9" fmla="*/ 6812280 w 6812280"/>
              <a:gd name="connsiteY9" fmla="*/ 2487893 h 2490673"/>
              <a:gd name="connsiteX10" fmla="*/ 6812280 w 6812280"/>
              <a:gd name="connsiteY10" fmla="*/ 2487893 h 2490673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84378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41 h 2490675"/>
              <a:gd name="connsiteX1" fmla="*/ 1298448 w 6812280"/>
              <a:gd name="connsiteY1" fmla="*/ 2341737 h 2490675"/>
              <a:gd name="connsiteX2" fmla="*/ 2355832 w 6812280"/>
              <a:gd name="connsiteY2" fmla="*/ 1537065 h 2490675"/>
              <a:gd name="connsiteX3" fmla="*/ 2843784 w 6812280"/>
              <a:gd name="connsiteY3" fmla="*/ 467217 h 2490675"/>
              <a:gd name="connsiteX4" fmla="*/ 3474720 w 6812280"/>
              <a:gd name="connsiteY4" fmla="*/ 873 h 2490675"/>
              <a:gd name="connsiteX5" fmla="*/ 4096512 w 6812280"/>
              <a:gd name="connsiteY5" fmla="*/ 567801 h 2490675"/>
              <a:gd name="connsiteX6" fmla="*/ 4517136 w 6812280"/>
              <a:gd name="connsiteY6" fmla="*/ 1345041 h 2490675"/>
              <a:gd name="connsiteX7" fmla="*/ 5065776 w 6812280"/>
              <a:gd name="connsiteY7" fmla="*/ 2113137 h 2490675"/>
              <a:gd name="connsiteX8" fmla="*/ 5888736 w 6812280"/>
              <a:gd name="connsiteY8" fmla="*/ 2414889 h 2490675"/>
              <a:gd name="connsiteX9" fmla="*/ 6812280 w 6812280"/>
              <a:gd name="connsiteY9" fmla="*/ 2488041 h 2490675"/>
              <a:gd name="connsiteX10" fmla="*/ 6812280 w 6812280"/>
              <a:gd name="connsiteY10" fmla="*/ 2488041 h 2490675"/>
              <a:gd name="connsiteX0" fmla="*/ 0 w 6812280"/>
              <a:gd name="connsiteY0" fmla="*/ 2488041 h 2491799"/>
              <a:gd name="connsiteX1" fmla="*/ 1362879 w 6812280"/>
              <a:gd name="connsiteY1" fmla="*/ 2350881 h 2491799"/>
              <a:gd name="connsiteX2" fmla="*/ 2355832 w 6812280"/>
              <a:gd name="connsiteY2" fmla="*/ 1537065 h 2491799"/>
              <a:gd name="connsiteX3" fmla="*/ 2843784 w 6812280"/>
              <a:gd name="connsiteY3" fmla="*/ 467217 h 2491799"/>
              <a:gd name="connsiteX4" fmla="*/ 3474720 w 6812280"/>
              <a:gd name="connsiteY4" fmla="*/ 873 h 2491799"/>
              <a:gd name="connsiteX5" fmla="*/ 4096512 w 6812280"/>
              <a:gd name="connsiteY5" fmla="*/ 567801 h 2491799"/>
              <a:gd name="connsiteX6" fmla="*/ 4517136 w 6812280"/>
              <a:gd name="connsiteY6" fmla="*/ 1345041 h 2491799"/>
              <a:gd name="connsiteX7" fmla="*/ 5065776 w 6812280"/>
              <a:gd name="connsiteY7" fmla="*/ 2113137 h 2491799"/>
              <a:gd name="connsiteX8" fmla="*/ 5888736 w 6812280"/>
              <a:gd name="connsiteY8" fmla="*/ 2414889 h 2491799"/>
              <a:gd name="connsiteX9" fmla="*/ 6812280 w 6812280"/>
              <a:gd name="connsiteY9" fmla="*/ 2488041 h 2491799"/>
              <a:gd name="connsiteX10" fmla="*/ 6812280 w 6812280"/>
              <a:gd name="connsiteY10" fmla="*/ 2488041 h 2491799"/>
              <a:gd name="connsiteX0" fmla="*/ 0 w 6812280"/>
              <a:gd name="connsiteY0" fmla="*/ 2488082 h 2491840"/>
              <a:gd name="connsiteX1" fmla="*/ 1362879 w 6812280"/>
              <a:gd name="connsiteY1" fmla="*/ 2350922 h 2491840"/>
              <a:gd name="connsiteX2" fmla="*/ 2355832 w 6812280"/>
              <a:gd name="connsiteY2" fmla="*/ 1537106 h 2491840"/>
              <a:gd name="connsiteX3" fmla="*/ 2843784 w 6812280"/>
              <a:gd name="connsiteY3" fmla="*/ 467258 h 2491840"/>
              <a:gd name="connsiteX4" fmla="*/ 3474720 w 6812280"/>
              <a:gd name="connsiteY4" fmla="*/ 914 h 2491840"/>
              <a:gd name="connsiteX5" fmla="*/ 4096512 w 6812280"/>
              <a:gd name="connsiteY5" fmla="*/ 567842 h 2491840"/>
              <a:gd name="connsiteX6" fmla="*/ 4517136 w 6812280"/>
              <a:gd name="connsiteY6" fmla="*/ 1345082 h 2491840"/>
              <a:gd name="connsiteX7" fmla="*/ 5065776 w 6812280"/>
              <a:gd name="connsiteY7" fmla="*/ 2113178 h 2491840"/>
              <a:gd name="connsiteX8" fmla="*/ 5888736 w 6812280"/>
              <a:gd name="connsiteY8" fmla="*/ 2414930 h 2491840"/>
              <a:gd name="connsiteX9" fmla="*/ 6812280 w 6812280"/>
              <a:gd name="connsiteY9" fmla="*/ 2488082 h 2491840"/>
              <a:gd name="connsiteX10" fmla="*/ 6812280 w 6812280"/>
              <a:gd name="connsiteY10" fmla="*/ 2488082 h 2491840"/>
              <a:gd name="connsiteX0" fmla="*/ 0 w 6886589"/>
              <a:gd name="connsiteY0" fmla="*/ 2499305 h 2501905"/>
              <a:gd name="connsiteX1" fmla="*/ 1437188 w 6886589"/>
              <a:gd name="connsiteY1" fmla="*/ 2350922 h 2501905"/>
              <a:gd name="connsiteX2" fmla="*/ 2430141 w 6886589"/>
              <a:gd name="connsiteY2" fmla="*/ 1537106 h 2501905"/>
              <a:gd name="connsiteX3" fmla="*/ 2918093 w 6886589"/>
              <a:gd name="connsiteY3" fmla="*/ 467258 h 2501905"/>
              <a:gd name="connsiteX4" fmla="*/ 3549029 w 6886589"/>
              <a:gd name="connsiteY4" fmla="*/ 914 h 2501905"/>
              <a:gd name="connsiteX5" fmla="*/ 4170821 w 6886589"/>
              <a:gd name="connsiteY5" fmla="*/ 567842 h 2501905"/>
              <a:gd name="connsiteX6" fmla="*/ 4591445 w 6886589"/>
              <a:gd name="connsiteY6" fmla="*/ 1345082 h 2501905"/>
              <a:gd name="connsiteX7" fmla="*/ 5140085 w 6886589"/>
              <a:gd name="connsiteY7" fmla="*/ 2113178 h 2501905"/>
              <a:gd name="connsiteX8" fmla="*/ 5963045 w 6886589"/>
              <a:gd name="connsiteY8" fmla="*/ 2414930 h 2501905"/>
              <a:gd name="connsiteX9" fmla="*/ 6886589 w 6886589"/>
              <a:gd name="connsiteY9" fmla="*/ 2488082 h 2501905"/>
              <a:gd name="connsiteX10" fmla="*/ 6886589 w 6886589"/>
              <a:gd name="connsiteY10" fmla="*/ 2488082 h 2501905"/>
              <a:gd name="connsiteX0" fmla="*/ 0 w 6886589"/>
              <a:gd name="connsiteY0" fmla="*/ 2499305 h 2501905"/>
              <a:gd name="connsiteX1" fmla="*/ 1437188 w 6886589"/>
              <a:gd name="connsiteY1" fmla="*/ 2350922 h 2501905"/>
              <a:gd name="connsiteX2" fmla="*/ 2430141 w 6886589"/>
              <a:gd name="connsiteY2" fmla="*/ 1537106 h 2501905"/>
              <a:gd name="connsiteX3" fmla="*/ 2918093 w 6886589"/>
              <a:gd name="connsiteY3" fmla="*/ 467258 h 2501905"/>
              <a:gd name="connsiteX4" fmla="*/ 3549029 w 6886589"/>
              <a:gd name="connsiteY4" fmla="*/ 914 h 2501905"/>
              <a:gd name="connsiteX5" fmla="*/ 4170821 w 6886589"/>
              <a:gd name="connsiteY5" fmla="*/ 567842 h 2501905"/>
              <a:gd name="connsiteX6" fmla="*/ 4591445 w 6886589"/>
              <a:gd name="connsiteY6" fmla="*/ 1345082 h 2501905"/>
              <a:gd name="connsiteX7" fmla="*/ 5184671 w 6886589"/>
              <a:gd name="connsiteY7" fmla="*/ 2101955 h 2501905"/>
              <a:gd name="connsiteX8" fmla="*/ 5963045 w 6886589"/>
              <a:gd name="connsiteY8" fmla="*/ 2414930 h 2501905"/>
              <a:gd name="connsiteX9" fmla="*/ 6886589 w 6886589"/>
              <a:gd name="connsiteY9" fmla="*/ 2488082 h 2501905"/>
              <a:gd name="connsiteX10" fmla="*/ 6886589 w 6886589"/>
              <a:gd name="connsiteY10" fmla="*/ 2488082 h 2501905"/>
              <a:gd name="connsiteX0" fmla="*/ 0 w 7451339"/>
              <a:gd name="connsiteY0" fmla="*/ 2499305 h 2501905"/>
              <a:gd name="connsiteX1" fmla="*/ 1437188 w 7451339"/>
              <a:gd name="connsiteY1" fmla="*/ 2350922 h 2501905"/>
              <a:gd name="connsiteX2" fmla="*/ 2430141 w 7451339"/>
              <a:gd name="connsiteY2" fmla="*/ 1537106 h 2501905"/>
              <a:gd name="connsiteX3" fmla="*/ 2918093 w 7451339"/>
              <a:gd name="connsiteY3" fmla="*/ 467258 h 2501905"/>
              <a:gd name="connsiteX4" fmla="*/ 3549029 w 7451339"/>
              <a:gd name="connsiteY4" fmla="*/ 914 h 2501905"/>
              <a:gd name="connsiteX5" fmla="*/ 4170821 w 7451339"/>
              <a:gd name="connsiteY5" fmla="*/ 567842 h 2501905"/>
              <a:gd name="connsiteX6" fmla="*/ 4591445 w 7451339"/>
              <a:gd name="connsiteY6" fmla="*/ 1345082 h 2501905"/>
              <a:gd name="connsiteX7" fmla="*/ 5184671 w 7451339"/>
              <a:gd name="connsiteY7" fmla="*/ 2101955 h 2501905"/>
              <a:gd name="connsiteX8" fmla="*/ 5963045 w 7451339"/>
              <a:gd name="connsiteY8" fmla="*/ 2414930 h 2501905"/>
              <a:gd name="connsiteX9" fmla="*/ 6886589 w 7451339"/>
              <a:gd name="connsiteY9" fmla="*/ 2488082 h 2501905"/>
              <a:gd name="connsiteX10" fmla="*/ 7451339 w 7451339"/>
              <a:gd name="connsiteY10" fmla="*/ 2465636 h 2501905"/>
              <a:gd name="connsiteX0" fmla="*/ 0 w 7466201"/>
              <a:gd name="connsiteY0" fmla="*/ 2499305 h 2501905"/>
              <a:gd name="connsiteX1" fmla="*/ 1437188 w 7466201"/>
              <a:gd name="connsiteY1" fmla="*/ 2350922 h 2501905"/>
              <a:gd name="connsiteX2" fmla="*/ 2430141 w 7466201"/>
              <a:gd name="connsiteY2" fmla="*/ 1537106 h 2501905"/>
              <a:gd name="connsiteX3" fmla="*/ 2918093 w 7466201"/>
              <a:gd name="connsiteY3" fmla="*/ 467258 h 2501905"/>
              <a:gd name="connsiteX4" fmla="*/ 3549029 w 7466201"/>
              <a:gd name="connsiteY4" fmla="*/ 914 h 2501905"/>
              <a:gd name="connsiteX5" fmla="*/ 4170821 w 7466201"/>
              <a:gd name="connsiteY5" fmla="*/ 567842 h 2501905"/>
              <a:gd name="connsiteX6" fmla="*/ 4591445 w 7466201"/>
              <a:gd name="connsiteY6" fmla="*/ 1345082 h 2501905"/>
              <a:gd name="connsiteX7" fmla="*/ 5184671 w 7466201"/>
              <a:gd name="connsiteY7" fmla="*/ 2101955 h 2501905"/>
              <a:gd name="connsiteX8" fmla="*/ 5963045 w 7466201"/>
              <a:gd name="connsiteY8" fmla="*/ 2414930 h 2501905"/>
              <a:gd name="connsiteX9" fmla="*/ 6886589 w 7466201"/>
              <a:gd name="connsiteY9" fmla="*/ 2488082 h 2501905"/>
              <a:gd name="connsiteX10" fmla="*/ 7466201 w 7466201"/>
              <a:gd name="connsiteY10" fmla="*/ 2499305 h 25019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466201" h="2501905">
                <a:moveTo>
                  <a:pt x="0" y="2499305"/>
                </a:moveTo>
                <a:cubicBezTo>
                  <a:pt x="457200" y="2506163"/>
                  <a:pt x="1032165" y="2511289"/>
                  <a:pt x="1437188" y="2350922"/>
                </a:cubicBezTo>
                <a:cubicBezTo>
                  <a:pt x="1842212" y="2190556"/>
                  <a:pt x="2183324" y="1851050"/>
                  <a:pt x="2430141" y="1537106"/>
                </a:cubicBezTo>
                <a:cubicBezTo>
                  <a:pt x="2676958" y="1223162"/>
                  <a:pt x="2805922" y="734513"/>
                  <a:pt x="2918093" y="467258"/>
                </a:cubicBezTo>
                <a:cubicBezTo>
                  <a:pt x="3030264" y="200003"/>
                  <a:pt x="3340241" y="-15850"/>
                  <a:pt x="3549029" y="914"/>
                </a:cubicBezTo>
                <a:cubicBezTo>
                  <a:pt x="3757817" y="17678"/>
                  <a:pt x="4033661" y="298094"/>
                  <a:pt x="4170821" y="567842"/>
                </a:cubicBezTo>
                <a:cubicBezTo>
                  <a:pt x="4307981" y="837590"/>
                  <a:pt x="4422470" y="1089397"/>
                  <a:pt x="4591445" y="1345082"/>
                </a:cubicBezTo>
                <a:cubicBezTo>
                  <a:pt x="4760420" y="1600767"/>
                  <a:pt x="4956071" y="1923647"/>
                  <a:pt x="5184671" y="2101955"/>
                </a:cubicBezTo>
                <a:cubicBezTo>
                  <a:pt x="5413271" y="2280263"/>
                  <a:pt x="5679392" y="2350576"/>
                  <a:pt x="5963045" y="2414930"/>
                </a:cubicBezTo>
                <a:cubicBezTo>
                  <a:pt x="6246698" y="2479284"/>
                  <a:pt x="6886589" y="2488082"/>
                  <a:pt x="6886589" y="2488082"/>
                </a:cubicBezTo>
                <a:lnTo>
                  <a:pt x="7466201" y="2499305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CFBD442-5397-0863-E132-3058525CA42F}"/>
              </a:ext>
            </a:extLst>
          </p:cNvPr>
          <p:cNvCxnSpPr/>
          <p:nvPr/>
        </p:nvCxnSpPr>
        <p:spPr bwMode="auto">
          <a:xfrm>
            <a:off x="442228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FEF2A8E-B6DE-CEF5-EB7D-45BC405DE537}"/>
              </a:ext>
            </a:extLst>
          </p:cNvPr>
          <p:cNvCxnSpPr/>
          <p:nvPr/>
        </p:nvCxnSpPr>
        <p:spPr bwMode="auto">
          <a:xfrm>
            <a:off x="406224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DAC2524-AE8F-A401-2803-4CAE2E4F4638}"/>
              </a:ext>
            </a:extLst>
          </p:cNvPr>
          <p:cNvCxnSpPr/>
          <p:nvPr/>
        </p:nvCxnSpPr>
        <p:spPr bwMode="auto">
          <a:xfrm>
            <a:off x="370220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1882B606-176E-F563-53EF-9896E433D799}"/>
              </a:ext>
            </a:extLst>
          </p:cNvPr>
          <p:cNvCxnSpPr/>
          <p:nvPr/>
        </p:nvCxnSpPr>
        <p:spPr bwMode="auto">
          <a:xfrm>
            <a:off x="550240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0FB1F450-D998-868A-68E1-AF30AA1FDBFA}"/>
              </a:ext>
            </a:extLst>
          </p:cNvPr>
          <p:cNvCxnSpPr/>
          <p:nvPr/>
        </p:nvCxnSpPr>
        <p:spPr bwMode="auto">
          <a:xfrm>
            <a:off x="514236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3788057-867C-C429-E7B3-3CEE9649C1DF}"/>
              </a:ext>
            </a:extLst>
          </p:cNvPr>
          <p:cNvCxnSpPr/>
          <p:nvPr/>
        </p:nvCxnSpPr>
        <p:spPr bwMode="auto">
          <a:xfrm>
            <a:off x="478232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68B0C00-D0B2-E43A-1930-CCCCDCEF16D4}"/>
              </a:ext>
            </a:extLst>
          </p:cNvPr>
          <p:cNvCxnSpPr/>
          <p:nvPr/>
        </p:nvCxnSpPr>
        <p:spPr bwMode="auto">
          <a:xfrm>
            <a:off x="658252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6D7F5FD7-93C3-F792-4947-1063916276CD}"/>
              </a:ext>
            </a:extLst>
          </p:cNvPr>
          <p:cNvCxnSpPr/>
          <p:nvPr/>
        </p:nvCxnSpPr>
        <p:spPr bwMode="auto">
          <a:xfrm>
            <a:off x="622248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EC6B550-B201-9F43-F3F6-2872B76C2FFE}"/>
              </a:ext>
            </a:extLst>
          </p:cNvPr>
          <p:cNvCxnSpPr/>
          <p:nvPr/>
        </p:nvCxnSpPr>
        <p:spPr bwMode="auto">
          <a:xfrm>
            <a:off x="586244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75E8425-E5CD-77B3-ACC8-DD817DD0CAF2}"/>
              </a:ext>
            </a:extLst>
          </p:cNvPr>
          <p:cNvCxnSpPr/>
          <p:nvPr/>
        </p:nvCxnSpPr>
        <p:spPr bwMode="auto">
          <a:xfrm>
            <a:off x="96589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9E2A792E-AB8C-DF85-E354-041C1ABA34A4}"/>
              </a:ext>
            </a:extLst>
          </p:cNvPr>
          <p:cNvCxnSpPr/>
          <p:nvPr/>
        </p:nvCxnSpPr>
        <p:spPr bwMode="auto">
          <a:xfrm>
            <a:off x="60585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554E5D7-B634-0B4F-BF6C-B3EAD1F44FE8}"/>
              </a:ext>
            </a:extLst>
          </p:cNvPr>
          <p:cNvCxnSpPr/>
          <p:nvPr/>
        </p:nvCxnSpPr>
        <p:spPr bwMode="auto">
          <a:xfrm>
            <a:off x="24581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458D466-2E81-CB9C-8661-FDDEE393BFC3}"/>
              </a:ext>
            </a:extLst>
          </p:cNvPr>
          <p:cNvCxnSpPr/>
          <p:nvPr/>
        </p:nvCxnSpPr>
        <p:spPr bwMode="auto">
          <a:xfrm>
            <a:off x="204601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187F49E-6B86-0AFF-4792-0528E61BBFD7}"/>
              </a:ext>
            </a:extLst>
          </p:cNvPr>
          <p:cNvCxnSpPr/>
          <p:nvPr/>
        </p:nvCxnSpPr>
        <p:spPr bwMode="auto">
          <a:xfrm>
            <a:off x="168597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C1DE8DA-99A6-FE87-144E-35EB0B07D828}"/>
              </a:ext>
            </a:extLst>
          </p:cNvPr>
          <p:cNvCxnSpPr/>
          <p:nvPr/>
        </p:nvCxnSpPr>
        <p:spPr bwMode="auto">
          <a:xfrm>
            <a:off x="132593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75E66E9-EC2E-B022-E4E1-C68DE9C019CE}"/>
              </a:ext>
            </a:extLst>
          </p:cNvPr>
          <p:cNvCxnSpPr/>
          <p:nvPr/>
        </p:nvCxnSpPr>
        <p:spPr bwMode="auto">
          <a:xfrm>
            <a:off x="312613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4FD8FD2-03B4-7BFD-D5CA-8819BD7F07B6}"/>
              </a:ext>
            </a:extLst>
          </p:cNvPr>
          <p:cNvCxnSpPr/>
          <p:nvPr/>
        </p:nvCxnSpPr>
        <p:spPr bwMode="auto">
          <a:xfrm>
            <a:off x="276609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5BC3CCD-5D53-1D54-7764-65D5A6EAB083}"/>
              </a:ext>
            </a:extLst>
          </p:cNvPr>
          <p:cNvCxnSpPr/>
          <p:nvPr/>
        </p:nvCxnSpPr>
        <p:spPr bwMode="auto">
          <a:xfrm>
            <a:off x="2406058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4F94D2E-1148-2AE7-2FD4-7F591A3DA48C}"/>
                  </a:ext>
                </a:extLst>
              </p:cNvPr>
              <p:cNvSpPr txBox="1"/>
              <p:nvPr/>
            </p:nvSpPr>
            <p:spPr>
              <a:xfrm>
                <a:off x="6536736" y="5477792"/>
                <a:ext cx="9178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noProof="0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94F94D2E-1148-2AE7-2FD4-7F591A3DA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6736" y="5477792"/>
                <a:ext cx="917847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04" name="Rectangle: Rounded Corners 5203">
            <a:extLst>
              <a:ext uri="{FF2B5EF4-FFF2-40B4-BE49-F238E27FC236}">
                <a16:creationId xmlns:a16="http://schemas.microsoft.com/office/drawing/2014/main" id="{4B861088-591A-D0CA-967F-3BE8F4E4C715}"/>
              </a:ext>
            </a:extLst>
          </p:cNvPr>
          <p:cNvSpPr/>
          <p:nvPr/>
        </p:nvSpPr>
        <p:spPr bwMode="auto">
          <a:xfrm>
            <a:off x="5497932" y="2492896"/>
            <a:ext cx="3538564" cy="2778137"/>
          </a:xfrm>
          <a:prstGeom prst="roundRect">
            <a:avLst>
              <a:gd name="adj" fmla="val 4598"/>
            </a:avLst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C326ADB-EE31-1D1E-0211-1BEDCA11D25A}"/>
                  </a:ext>
                </a:extLst>
              </p:cNvPr>
              <p:cNvSpPr txBox="1"/>
              <p:nvPr/>
            </p:nvSpPr>
            <p:spPr>
              <a:xfrm>
                <a:off x="3457528" y="2983934"/>
                <a:ext cx="9178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DC326ADB-EE31-1D1E-0211-1BEDCA11D2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7528" y="2983934"/>
                <a:ext cx="91784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98" name="Straight Arrow Connector 5197">
            <a:extLst>
              <a:ext uri="{FF2B5EF4-FFF2-40B4-BE49-F238E27FC236}">
                <a16:creationId xmlns:a16="http://schemas.microsoft.com/office/drawing/2014/main" id="{5F41AEB3-DCDD-4DD4-D101-8755038EFDEE}"/>
              </a:ext>
            </a:extLst>
          </p:cNvPr>
          <p:cNvCxnSpPr/>
          <p:nvPr/>
        </p:nvCxnSpPr>
        <p:spPr bwMode="auto">
          <a:xfrm>
            <a:off x="5591055" y="3880255"/>
            <a:ext cx="3373432" cy="115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99" name="Straight Arrow Connector 5198">
            <a:extLst>
              <a:ext uri="{FF2B5EF4-FFF2-40B4-BE49-F238E27FC236}">
                <a16:creationId xmlns:a16="http://schemas.microsoft.com/office/drawing/2014/main" id="{B951F894-5859-53AD-6753-FAC0996FC1CA}"/>
              </a:ext>
            </a:extLst>
          </p:cNvPr>
          <p:cNvCxnSpPr/>
          <p:nvPr/>
        </p:nvCxnSpPr>
        <p:spPr bwMode="auto">
          <a:xfrm flipH="1" flipV="1">
            <a:off x="7236040" y="2512621"/>
            <a:ext cx="255" cy="27363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10" name="Straight Connector 5209">
            <a:extLst>
              <a:ext uri="{FF2B5EF4-FFF2-40B4-BE49-F238E27FC236}">
                <a16:creationId xmlns:a16="http://schemas.microsoft.com/office/drawing/2014/main" id="{9FAFFEEF-648F-B60F-BFBA-53EBAE64CC14}"/>
              </a:ext>
            </a:extLst>
          </p:cNvPr>
          <p:cNvCxnSpPr/>
          <p:nvPr/>
        </p:nvCxnSpPr>
        <p:spPr bwMode="auto">
          <a:xfrm>
            <a:off x="586814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12" name="Straight Connector 5211">
            <a:extLst>
              <a:ext uri="{FF2B5EF4-FFF2-40B4-BE49-F238E27FC236}">
                <a16:creationId xmlns:a16="http://schemas.microsoft.com/office/drawing/2014/main" id="{53DC7143-0A4D-4E7D-71B9-7651758A7752}"/>
              </a:ext>
            </a:extLst>
          </p:cNvPr>
          <p:cNvCxnSpPr/>
          <p:nvPr/>
        </p:nvCxnSpPr>
        <p:spPr bwMode="auto">
          <a:xfrm>
            <a:off x="694826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13" name="Straight Connector 5212">
            <a:extLst>
              <a:ext uri="{FF2B5EF4-FFF2-40B4-BE49-F238E27FC236}">
                <a16:creationId xmlns:a16="http://schemas.microsoft.com/office/drawing/2014/main" id="{57B379FA-A191-76F0-255E-7F1BBFB7F935}"/>
              </a:ext>
            </a:extLst>
          </p:cNvPr>
          <p:cNvCxnSpPr/>
          <p:nvPr/>
        </p:nvCxnSpPr>
        <p:spPr bwMode="auto">
          <a:xfrm>
            <a:off x="658822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14" name="Straight Connector 5213">
            <a:extLst>
              <a:ext uri="{FF2B5EF4-FFF2-40B4-BE49-F238E27FC236}">
                <a16:creationId xmlns:a16="http://schemas.microsoft.com/office/drawing/2014/main" id="{13500061-B043-4F32-5DDE-E898518B8116}"/>
              </a:ext>
            </a:extLst>
          </p:cNvPr>
          <p:cNvCxnSpPr/>
          <p:nvPr/>
        </p:nvCxnSpPr>
        <p:spPr bwMode="auto">
          <a:xfrm>
            <a:off x="622818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49" name="Straight Connector 5248">
            <a:extLst>
              <a:ext uri="{FF2B5EF4-FFF2-40B4-BE49-F238E27FC236}">
                <a16:creationId xmlns:a16="http://schemas.microsoft.com/office/drawing/2014/main" id="{6C8D00DF-BBE4-2F7A-1642-54ABCF4FD84E}"/>
              </a:ext>
            </a:extLst>
          </p:cNvPr>
          <p:cNvCxnSpPr/>
          <p:nvPr/>
        </p:nvCxnSpPr>
        <p:spPr bwMode="auto">
          <a:xfrm>
            <a:off x="788436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50" name="Straight Connector 5249">
            <a:extLst>
              <a:ext uri="{FF2B5EF4-FFF2-40B4-BE49-F238E27FC236}">
                <a16:creationId xmlns:a16="http://schemas.microsoft.com/office/drawing/2014/main" id="{294F76FC-B27C-56D9-CABD-A36860E1F7CE}"/>
              </a:ext>
            </a:extLst>
          </p:cNvPr>
          <p:cNvCxnSpPr/>
          <p:nvPr/>
        </p:nvCxnSpPr>
        <p:spPr bwMode="auto">
          <a:xfrm>
            <a:off x="752432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52" name="Straight Connector 5251">
            <a:extLst>
              <a:ext uri="{FF2B5EF4-FFF2-40B4-BE49-F238E27FC236}">
                <a16:creationId xmlns:a16="http://schemas.microsoft.com/office/drawing/2014/main" id="{82D9738F-68C4-8AFA-EA72-7526F66DDE51}"/>
              </a:ext>
            </a:extLst>
          </p:cNvPr>
          <p:cNvCxnSpPr/>
          <p:nvPr/>
        </p:nvCxnSpPr>
        <p:spPr bwMode="auto">
          <a:xfrm>
            <a:off x="860444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53" name="Straight Connector 5252">
            <a:extLst>
              <a:ext uri="{FF2B5EF4-FFF2-40B4-BE49-F238E27FC236}">
                <a16:creationId xmlns:a16="http://schemas.microsoft.com/office/drawing/2014/main" id="{51F7357A-0BBB-22E8-0BE0-3D811048FCD1}"/>
              </a:ext>
            </a:extLst>
          </p:cNvPr>
          <p:cNvCxnSpPr/>
          <p:nvPr/>
        </p:nvCxnSpPr>
        <p:spPr bwMode="auto">
          <a:xfrm>
            <a:off x="824440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83" name="Straight Connector 5282">
            <a:extLst>
              <a:ext uri="{FF2B5EF4-FFF2-40B4-BE49-F238E27FC236}">
                <a16:creationId xmlns:a16="http://schemas.microsoft.com/office/drawing/2014/main" id="{EBCD0289-4CD9-9215-D5BD-593270751E6C}"/>
              </a:ext>
            </a:extLst>
          </p:cNvPr>
          <p:cNvCxnSpPr/>
          <p:nvPr/>
        </p:nvCxnSpPr>
        <p:spPr bwMode="auto">
          <a:xfrm flipH="1">
            <a:off x="7137948" y="414908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85" name="Straight Connector 5284">
            <a:extLst>
              <a:ext uri="{FF2B5EF4-FFF2-40B4-BE49-F238E27FC236}">
                <a16:creationId xmlns:a16="http://schemas.microsoft.com/office/drawing/2014/main" id="{88CE4C26-EFA0-BCDC-B372-65A6627F7EFD}"/>
              </a:ext>
            </a:extLst>
          </p:cNvPr>
          <p:cNvCxnSpPr/>
          <p:nvPr/>
        </p:nvCxnSpPr>
        <p:spPr bwMode="auto">
          <a:xfrm flipH="1">
            <a:off x="7137948" y="4374041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86" name="Straight Connector 5285">
            <a:extLst>
              <a:ext uri="{FF2B5EF4-FFF2-40B4-BE49-F238E27FC236}">
                <a16:creationId xmlns:a16="http://schemas.microsoft.com/office/drawing/2014/main" id="{EEFB68DE-343D-B960-AC29-238A33D0D51F}"/>
              </a:ext>
            </a:extLst>
          </p:cNvPr>
          <p:cNvCxnSpPr/>
          <p:nvPr/>
        </p:nvCxnSpPr>
        <p:spPr bwMode="auto">
          <a:xfrm flipH="1">
            <a:off x="7137948" y="4639522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87" name="Straight Connector 5286">
            <a:extLst>
              <a:ext uri="{FF2B5EF4-FFF2-40B4-BE49-F238E27FC236}">
                <a16:creationId xmlns:a16="http://schemas.microsoft.com/office/drawing/2014/main" id="{34495777-2636-44DC-726A-B9FD9CAA30BD}"/>
              </a:ext>
            </a:extLst>
          </p:cNvPr>
          <p:cNvCxnSpPr/>
          <p:nvPr/>
        </p:nvCxnSpPr>
        <p:spPr bwMode="auto">
          <a:xfrm flipH="1">
            <a:off x="7137948" y="4933763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93" name="Straight Connector 5292">
            <a:extLst>
              <a:ext uri="{FF2B5EF4-FFF2-40B4-BE49-F238E27FC236}">
                <a16:creationId xmlns:a16="http://schemas.microsoft.com/office/drawing/2014/main" id="{8E42B942-40FE-2C89-956B-E06C899DCE70}"/>
              </a:ext>
            </a:extLst>
          </p:cNvPr>
          <p:cNvCxnSpPr/>
          <p:nvPr/>
        </p:nvCxnSpPr>
        <p:spPr bwMode="auto">
          <a:xfrm flipH="1">
            <a:off x="7129764" y="2780928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94" name="Straight Connector 5293">
            <a:extLst>
              <a:ext uri="{FF2B5EF4-FFF2-40B4-BE49-F238E27FC236}">
                <a16:creationId xmlns:a16="http://schemas.microsoft.com/office/drawing/2014/main" id="{119EE2E7-A032-33A5-D885-97A9B5665690}"/>
              </a:ext>
            </a:extLst>
          </p:cNvPr>
          <p:cNvCxnSpPr/>
          <p:nvPr/>
        </p:nvCxnSpPr>
        <p:spPr bwMode="auto">
          <a:xfrm flipH="1">
            <a:off x="7137948" y="3090347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95" name="Straight Connector 5294">
            <a:extLst>
              <a:ext uri="{FF2B5EF4-FFF2-40B4-BE49-F238E27FC236}">
                <a16:creationId xmlns:a16="http://schemas.microsoft.com/office/drawing/2014/main" id="{40B51D5B-EEAF-C17B-7ACD-7E985D2039FC}"/>
              </a:ext>
            </a:extLst>
          </p:cNvPr>
          <p:cNvCxnSpPr/>
          <p:nvPr/>
        </p:nvCxnSpPr>
        <p:spPr bwMode="auto">
          <a:xfrm flipH="1">
            <a:off x="7133857" y="335211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96" name="Straight Connector 5295">
            <a:extLst>
              <a:ext uri="{FF2B5EF4-FFF2-40B4-BE49-F238E27FC236}">
                <a16:creationId xmlns:a16="http://schemas.microsoft.com/office/drawing/2014/main" id="{8BF11618-03DC-893C-E5C8-DCDECA0F086B}"/>
              </a:ext>
            </a:extLst>
          </p:cNvPr>
          <p:cNvCxnSpPr/>
          <p:nvPr/>
        </p:nvCxnSpPr>
        <p:spPr bwMode="auto">
          <a:xfrm flipH="1">
            <a:off x="7129764" y="364116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02" name="Straight Arrow Connector 5301">
            <a:extLst>
              <a:ext uri="{FF2B5EF4-FFF2-40B4-BE49-F238E27FC236}">
                <a16:creationId xmlns:a16="http://schemas.microsoft.com/office/drawing/2014/main" id="{77801A3E-AD59-ECD6-C777-A2C976FE92C1}"/>
              </a:ext>
            </a:extLst>
          </p:cNvPr>
          <p:cNvCxnSpPr/>
          <p:nvPr/>
        </p:nvCxnSpPr>
        <p:spPr bwMode="auto">
          <a:xfrm flipV="1">
            <a:off x="5557915" y="2558433"/>
            <a:ext cx="3373432" cy="26472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303" name="TextBox 5302">
                <a:extLst>
                  <a:ext uri="{FF2B5EF4-FFF2-40B4-BE49-F238E27FC236}">
                    <a16:creationId xmlns:a16="http://schemas.microsoft.com/office/drawing/2014/main" id="{0A2F53FC-A9B7-5DA2-95BA-B02EEB362AE2}"/>
                  </a:ext>
                </a:extLst>
              </p:cNvPr>
              <p:cNvSpPr txBox="1"/>
              <p:nvPr/>
            </p:nvSpPr>
            <p:spPr>
              <a:xfrm>
                <a:off x="8402892" y="3835984"/>
                <a:ext cx="9178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noProof="0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03" name="TextBox 5302">
                <a:extLst>
                  <a:ext uri="{FF2B5EF4-FFF2-40B4-BE49-F238E27FC236}">
                    <a16:creationId xmlns:a16="http://schemas.microsoft.com/office/drawing/2014/main" id="{0A2F53FC-A9B7-5DA2-95BA-B02EEB362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892" y="3835984"/>
                <a:ext cx="91784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04" name="TextBox 5303">
                <a:extLst>
                  <a:ext uri="{FF2B5EF4-FFF2-40B4-BE49-F238E27FC236}">
                    <a16:creationId xmlns:a16="http://schemas.microsoft.com/office/drawing/2014/main" id="{931CAC8D-E1EC-CD9B-1BDB-BB6EAE4841B9}"/>
                  </a:ext>
                </a:extLst>
              </p:cNvPr>
              <p:cNvSpPr txBox="1"/>
              <p:nvPr/>
            </p:nvSpPr>
            <p:spPr>
              <a:xfrm>
                <a:off x="6440221" y="2413680"/>
                <a:ext cx="6880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noProof="0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04" name="TextBox 5303">
                <a:extLst>
                  <a:ext uri="{FF2B5EF4-FFF2-40B4-BE49-F238E27FC236}">
                    <a16:creationId xmlns:a16="http://schemas.microsoft.com/office/drawing/2014/main" id="{931CAC8D-E1EC-CD9B-1BDB-BB6EAE4841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0221" y="2413680"/>
                <a:ext cx="688020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05" name="Oval 5304">
            <a:extLst>
              <a:ext uri="{FF2B5EF4-FFF2-40B4-BE49-F238E27FC236}">
                <a16:creationId xmlns:a16="http://schemas.microsoft.com/office/drawing/2014/main" id="{83455597-E9E5-2AEB-7E1F-0D0C061927BF}"/>
              </a:ext>
            </a:extLst>
          </p:cNvPr>
          <p:cNvSpPr/>
          <p:nvPr/>
        </p:nvSpPr>
        <p:spPr bwMode="auto">
          <a:xfrm>
            <a:off x="7521211" y="3619560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06" name="Oval 5305">
            <a:extLst>
              <a:ext uri="{FF2B5EF4-FFF2-40B4-BE49-F238E27FC236}">
                <a16:creationId xmlns:a16="http://schemas.microsoft.com/office/drawing/2014/main" id="{04CB3189-F168-A74F-9FF6-E49FEE25B656}"/>
              </a:ext>
            </a:extLst>
          </p:cNvPr>
          <p:cNvSpPr/>
          <p:nvPr/>
        </p:nvSpPr>
        <p:spPr bwMode="auto">
          <a:xfrm>
            <a:off x="7853238" y="3352110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07" name="Oval 5306">
            <a:extLst>
              <a:ext uri="{FF2B5EF4-FFF2-40B4-BE49-F238E27FC236}">
                <a16:creationId xmlns:a16="http://schemas.microsoft.com/office/drawing/2014/main" id="{EDCA2426-12D4-DF5E-4A68-29FAB1DB4F7F}"/>
              </a:ext>
            </a:extLst>
          </p:cNvPr>
          <p:cNvSpPr/>
          <p:nvPr/>
        </p:nvSpPr>
        <p:spPr bwMode="auto">
          <a:xfrm>
            <a:off x="8200951" y="3090347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08" name="Oval 5307">
            <a:extLst>
              <a:ext uri="{FF2B5EF4-FFF2-40B4-BE49-F238E27FC236}">
                <a16:creationId xmlns:a16="http://schemas.microsoft.com/office/drawing/2014/main" id="{0082CB7A-7C14-2B9E-D606-A8C51D6B4017}"/>
              </a:ext>
            </a:extLst>
          </p:cNvPr>
          <p:cNvSpPr/>
          <p:nvPr/>
        </p:nvSpPr>
        <p:spPr bwMode="auto">
          <a:xfrm>
            <a:off x="8582591" y="2792181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09" name="Oval 5308">
            <a:extLst>
              <a:ext uri="{FF2B5EF4-FFF2-40B4-BE49-F238E27FC236}">
                <a16:creationId xmlns:a16="http://schemas.microsoft.com/office/drawing/2014/main" id="{46D4AF89-B3AE-31F1-0DFD-DA90B22A4644}"/>
              </a:ext>
            </a:extLst>
          </p:cNvPr>
          <p:cNvSpPr/>
          <p:nvPr/>
        </p:nvSpPr>
        <p:spPr bwMode="auto">
          <a:xfrm>
            <a:off x="7209658" y="3867764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10" name="Oval 5309">
            <a:extLst>
              <a:ext uri="{FF2B5EF4-FFF2-40B4-BE49-F238E27FC236}">
                <a16:creationId xmlns:a16="http://schemas.microsoft.com/office/drawing/2014/main" id="{B5E459C3-1CF0-5FDD-532F-C96BB2FCBA28}"/>
              </a:ext>
            </a:extLst>
          </p:cNvPr>
          <p:cNvSpPr/>
          <p:nvPr/>
        </p:nvSpPr>
        <p:spPr bwMode="auto">
          <a:xfrm>
            <a:off x="6229165" y="4641491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11" name="Oval 5310">
            <a:extLst>
              <a:ext uri="{FF2B5EF4-FFF2-40B4-BE49-F238E27FC236}">
                <a16:creationId xmlns:a16="http://schemas.microsoft.com/office/drawing/2014/main" id="{48EA2866-ABE7-3683-6B90-2724EC82CE39}"/>
              </a:ext>
            </a:extLst>
          </p:cNvPr>
          <p:cNvSpPr/>
          <p:nvPr/>
        </p:nvSpPr>
        <p:spPr bwMode="auto">
          <a:xfrm>
            <a:off x="6561192" y="4374041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12" name="Oval 5311">
            <a:extLst>
              <a:ext uri="{FF2B5EF4-FFF2-40B4-BE49-F238E27FC236}">
                <a16:creationId xmlns:a16="http://schemas.microsoft.com/office/drawing/2014/main" id="{E1A654E9-75FD-F0E4-7A2F-924BD6436C50}"/>
              </a:ext>
            </a:extLst>
          </p:cNvPr>
          <p:cNvSpPr/>
          <p:nvPr/>
        </p:nvSpPr>
        <p:spPr bwMode="auto">
          <a:xfrm>
            <a:off x="6908905" y="4112278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13" name="Oval 5312">
            <a:extLst>
              <a:ext uri="{FF2B5EF4-FFF2-40B4-BE49-F238E27FC236}">
                <a16:creationId xmlns:a16="http://schemas.microsoft.com/office/drawing/2014/main" id="{0AAE9E10-AD61-E2CE-6714-BFECD9BE1C04}"/>
              </a:ext>
            </a:extLst>
          </p:cNvPr>
          <p:cNvSpPr/>
          <p:nvPr/>
        </p:nvSpPr>
        <p:spPr bwMode="auto">
          <a:xfrm>
            <a:off x="5917612" y="4889695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314" name="Freeform: Shape 5313">
            <a:extLst>
              <a:ext uri="{FF2B5EF4-FFF2-40B4-BE49-F238E27FC236}">
                <a16:creationId xmlns:a16="http://schemas.microsoft.com/office/drawing/2014/main" id="{B2E278B5-C9B4-CDC8-478C-59F759AE12A3}"/>
              </a:ext>
            </a:extLst>
          </p:cNvPr>
          <p:cNvSpPr/>
          <p:nvPr/>
        </p:nvSpPr>
        <p:spPr bwMode="auto">
          <a:xfrm>
            <a:off x="5552440" y="2575561"/>
            <a:ext cx="3357880" cy="2641600"/>
          </a:xfrm>
          <a:custGeom>
            <a:avLst/>
            <a:gdLst>
              <a:gd name="connsiteX0" fmla="*/ 136899 w 3088379"/>
              <a:gd name="connsiteY0" fmla="*/ 1976120 h 1976120"/>
              <a:gd name="connsiteX1" fmla="*/ 9899 w 3088379"/>
              <a:gd name="connsiteY1" fmla="*/ 1574800 h 1976120"/>
              <a:gd name="connsiteX2" fmla="*/ 370579 w 3088379"/>
              <a:gd name="connsiteY2" fmla="*/ 1524000 h 1976120"/>
              <a:gd name="connsiteX3" fmla="*/ 690619 w 3088379"/>
              <a:gd name="connsiteY3" fmla="*/ 1417320 h 1976120"/>
              <a:gd name="connsiteX4" fmla="*/ 1030979 w 3088379"/>
              <a:gd name="connsiteY4" fmla="*/ 1285240 h 1976120"/>
              <a:gd name="connsiteX5" fmla="*/ 1325619 w 3088379"/>
              <a:gd name="connsiteY5" fmla="*/ 1082040 h 1976120"/>
              <a:gd name="connsiteX6" fmla="*/ 1625339 w 3088379"/>
              <a:gd name="connsiteY6" fmla="*/ 924560 h 1976120"/>
              <a:gd name="connsiteX7" fmla="*/ 1960619 w 3088379"/>
              <a:gd name="connsiteY7" fmla="*/ 350520 h 1976120"/>
              <a:gd name="connsiteX8" fmla="*/ 2351779 w 3088379"/>
              <a:gd name="connsiteY8" fmla="*/ 147320 h 1976120"/>
              <a:gd name="connsiteX9" fmla="*/ 2722619 w 3088379"/>
              <a:gd name="connsiteY9" fmla="*/ 66040 h 1976120"/>
              <a:gd name="connsiteX10" fmla="*/ 3088379 w 3088379"/>
              <a:gd name="connsiteY10" fmla="*/ 0 h 1976120"/>
              <a:gd name="connsiteX0" fmla="*/ 15868 w 3383908"/>
              <a:gd name="connsiteY0" fmla="*/ 1645920 h 1645920"/>
              <a:gd name="connsiteX1" fmla="*/ 305428 w 3383908"/>
              <a:gd name="connsiteY1" fmla="*/ 1574800 h 1645920"/>
              <a:gd name="connsiteX2" fmla="*/ 666108 w 3383908"/>
              <a:gd name="connsiteY2" fmla="*/ 1524000 h 1645920"/>
              <a:gd name="connsiteX3" fmla="*/ 986148 w 3383908"/>
              <a:gd name="connsiteY3" fmla="*/ 1417320 h 1645920"/>
              <a:gd name="connsiteX4" fmla="*/ 1326508 w 3383908"/>
              <a:gd name="connsiteY4" fmla="*/ 1285240 h 1645920"/>
              <a:gd name="connsiteX5" fmla="*/ 1621148 w 3383908"/>
              <a:gd name="connsiteY5" fmla="*/ 1082040 h 1645920"/>
              <a:gd name="connsiteX6" fmla="*/ 1920868 w 3383908"/>
              <a:gd name="connsiteY6" fmla="*/ 924560 h 1645920"/>
              <a:gd name="connsiteX7" fmla="*/ 2256148 w 3383908"/>
              <a:gd name="connsiteY7" fmla="*/ 350520 h 1645920"/>
              <a:gd name="connsiteX8" fmla="*/ 2647308 w 3383908"/>
              <a:gd name="connsiteY8" fmla="*/ 147320 h 1645920"/>
              <a:gd name="connsiteX9" fmla="*/ 3018148 w 3383908"/>
              <a:gd name="connsiteY9" fmla="*/ 66040 h 1645920"/>
              <a:gd name="connsiteX10" fmla="*/ 3383908 w 3383908"/>
              <a:gd name="connsiteY10" fmla="*/ 0 h 1645920"/>
              <a:gd name="connsiteX0" fmla="*/ 39823 w 3407863"/>
              <a:gd name="connsiteY0" fmla="*/ 1645920 h 1667797"/>
              <a:gd name="connsiteX1" fmla="*/ 329383 w 3407863"/>
              <a:gd name="connsiteY1" fmla="*/ 1574800 h 1667797"/>
              <a:gd name="connsiteX2" fmla="*/ 690063 w 3407863"/>
              <a:gd name="connsiteY2" fmla="*/ 1524000 h 1667797"/>
              <a:gd name="connsiteX3" fmla="*/ 1010103 w 3407863"/>
              <a:gd name="connsiteY3" fmla="*/ 1417320 h 1667797"/>
              <a:gd name="connsiteX4" fmla="*/ 1350463 w 3407863"/>
              <a:gd name="connsiteY4" fmla="*/ 1285240 h 1667797"/>
              <a:gd name="connsiteX5" fmla="*/ 1645103 w 3407863"/>
              <a:gd name="connsiteY5" fmla="*/ 1082040 h 1667797"/>
              <a:gd name="connsiteX6" fmla="*/ 1944823 w 3407863"/>
              <a:gd name="connsiteY6" fmla="*/ 924560 h 1667797"/>
              <a:gd name="connsiteX7" fmla="*/ 2280103 w 3407863"/>
              <a:gd name="connsiteY7" fmla="*/ 350520 h 1667797"/>
              <a:gd name="connsiteX8" fmla="*/ 2671263 w 3407863"/>
              <a:gd name="connsiteY8" fmla="*/ 147320 h 1667797"/>
              <a:gd name="connsiteX9" fmla="*/ 3042103 w 3407863"/>
              <a:gd name="connsiteY9" fmla="*/ 66040 h 1667797"/>
              <a:gd name="connsiteX10" fmla="*/ 3407863 w 3407863"/>
              <a:gd name="connsiteY10" fmla="*/ 0 h 1667797"/>
              <a:gd name="connsiteX0" fmla="*/ 36099 w 3460019"/>
              <a:gd name="connsiteY0" fmla="*/ 1656080 h 1676929"/>
              <a:gd name="connsiteX1" fmla="*/ 381539 w 3460019"/>
              <a:gd name="connsiteY1" fmla="*/ 1574800 h 1676929"/>
              <a:gd name="connsiteX2" fmla="*/ 742219 w 3460019"/>
              <a:gd name="connsiteY2" fmla="*/ 1524000 h 1676929"/>
              <a:gd name="connsiteX3" fmla="*/ 1062259 w 3460019"/>
              <a:gd name="connsiteY3" fmla="*/ 1417320 h 1676929"/>
              <a:gd name="connsiteX4" fmla="*/ 1402619 w 3460019"/>
              <a:gd name="connsiteY4" fmla="*/ 1285240 h 1676929"/>
              <a:gd name="connsiteX5" fmla="*/ 1697259 w 3460019"/>
              <a:gd name="connsiteY5" fmla="*/ 1082040 h 1676929"/>
              <a:gd name="connsiteX6" fmla="*/ 1996979 w 3460019"/>
              <a:gd name="connsiteY6" fmla="*/ 924560 h 1676929"/>
              <a:gd name="connsiteX7" fmla="*/ 2332259 w 3460019"/>
              <a:gd name="connsiteY7" fmla="*/ 350520 h 1676929"/>
              <a:gd name="connsiteX8" fmla="*/ 2723419 w 3460019"/>
              <a:gd name="connsiteY8" fmla="*/ 147320 h 1676929"/>
              <a:gd name="connsiteX9" fmla="*/ 3094259 w 3460019"/>
              <a:gd name="connsiteY9" fmla="*/ 66040 h 1676929"/>
              <a:gd name="connsiteX10" fmla="*/ 3460019 w 3460019"/>
              <a:gd name="connsiteY10" fmla="*/ 0 h 1676929"/>
              <a:gd name="connsiteX0" fmla="*/ 37853 w 3461773"/>
              <a:gd name="connsiteY0" fmla="*/ 1656080 h 1676929"/>
              <a:gd name="connsiteX1" fmla="*/ 383293 w 3461773"/>
              <a:gd name="connsiteY1" fmla="*/ 1574800 h 1676929"/>
              <a:gd name="connsiteX2" fmla="*/ 743973 w 3461773"/>
              <a:gd name="connsiteY2" fmla="*/ 1524000 h 1676929"/>
              <a:gd name="connsiteX3" fmla="*/ 1064013 w 3461773"/>
              <a:gd name="connsiteY3" fmla="*/ 1417320 h 1676929"/>
              <a:gd name="connsiteX4" fmla="*/ 1404373 w 3461773"/>
              <a:gd name="connsiteY4" fmla="*/ 1285240 h 1676929"/>
              <a:gd name="connsiteX5" fmla="*/ 1699013 w 3461773"/>
              <a:gd name="connsiteY5" fmla="*/ 1082040 h 1676929"/>
              <a:gd name="connsiteX6" fmla="*/ 1998733 w 3461773"/>
              <a:gd name="connsiteY6" fmla="*/ 924560 h 1676929"/>
              <a:gd name="connsiteX7" fmla="*/ 2334013 w 3461773"/>
              <a:gd name="connsiteY7" fmla="*/ 350520 h 1676929"/>
              <a:gd name="connsiteX8" fmla="*/ 2725173 w 3461773"/>
              <a:gd name="connsiteY8" fmla="*/ 147320 h 1676929"/>
              <a:gd name="connsiteX9" fmla="*/ 3096013 w 3461773"/>
              <a:gd name="connsiteY9" fmla="*/ 66040 h 1676929"/>
              <a:gd name="connsiteX10" fmla="*/ 3461773 w 3461773"/>
              <a:gd name="connsiteY10" fmla="*/ 0 h 1676929"/>
              <a:gd name="connsiteX0" fmla="*/ 35478 w 3500038"/>
              <a:gd name="connsiteY0" fmla="*/ 1686560 h 1704832"/>
              <a:gd name="connsiteX1" fmla="*/ 421558 w 3500038"/>
              <a:gd name="connsiteY1" fmla="*/ 1574800 h 1704832"/>
              <a:gd name="connsiteX2" fmla="*/ 782238 w 3500038"/>
              <a:gd name="connsiteY2" fmla="*/ 1524000 h 1704832"/>
              <a:gd name="connsiteX3" fmla="*/ 1102278 w 3500038"/>
              <a:gd name="connsiteY3" fmla="*/ 1417320 h 1704832"/>
              <a:gd name="connsiteX4" fmla="*/ 1442638 w 3500038"/>
              <a:gd name="connsiteY4" fmla="*/ 1285240 h 1704832"/>
              <a:gd name="connsiteX5" fmla="*/ 1737278 w 3500038"/>
              <a:gd name="connsiteY5" fmla="*/ 1082040 h 1704832"/>
              <a:gd name="connsiteX6" fmla="*/ 2036998 w 3500038"/>
              <a:gd name="connsiteY6" fmla="*/ 924560 h 1704832"/>
              <a:gd name="connsiteX7" fmla="*/ 2372278 w 3500038"/>
              <a:gd name="connsiteY7" fmla="*/ 350520 h 1704832"/>
              <a:gd name="connsiteX8" fmla="*/ 2763438 w 3500038"/>
              <a:gd name="connsiteY8" fmla="*/ 147320 h 1704832"/>
              <a:gd name="connsiteX9" fmla="*/ 3134278 w 3500038"/>
              <a:gd name="connsiteY9" fmla="*/ 66040 h 1704832"/>
              <a:gd name="connsiteX10" fmla="*/ 3500038 w 3500038"/>
              <a:gd name="connsiteY10" fmla="*/ 0 h 1704832"/>
              <a:gd name="connsiteX0" fmla="*/ 40932 w 3419132"/>
              <a:gd name="connsiteY0" fmla="*/ 1605280 h 1632528"/>
              <a:gd name="connsiteX1" fmla="*/ 340652 w 3419132"/>
              <a:gd name="connsiteY1" fmla="*/ 1574800 h 1632528"/>
              <a:gd name="connsiteX2" fmla="*/ 701332 w 3419132"/>
              <a:gd name="connsiteY2" fmla="*/ 1524000 h 1632528"/>
              <a:gd name="connsiteX3" fmla="*/ 1021372 w 3419132"/>
              <a:gd name="connsiteY3" fmla="*/ 1417320 h 1632528"/>
              <a:gd name="connsiteX4" fmla="*/ 1361732 w 3419132"/>
              <a:gd name="connsiteY4" fmla="*/ 1285240 h 1632528"/>
              <a:gd name="connsiteX5" fmla="*/ 1656372 w 3419132"/>
              <a:gd name="connsiteY5" fmla="*/ 1082040 h 1632528"/>
              <a:gd name="connsiteX6" fmla="*/ 1956092 w 3419132"/>
              <a:gd name="connsiteY6" fmla="*/ 924560 h 1632528"/>
              <a:gd name="connsiteX7" fmla="*/ 2291372 w 3419132"/>
              <a:gd name="connsiteY7" fmla="*/ 350520 h 1632528"/>
              <a:gd name="connsiteX8" fmla="*/ 2682532 w 3419132"/>
              <a:gd name="connsiteY8" fmla="*/ 147320 h 1632528"/>
              <a:gd name="connsiteX9" fmla="*/ 3053372 w 3419132"/>
              <a:gd name="connsiteY9" fmla="*/ 66040 h 1632528"/>
              <a:gd name="connsiteX10" fmla="*/ 3419132 w 3419132"/>
              <a:gd name="connsiteY10" fmla="*/ 0 h 1632528"/>
              <a:gd name="connsiteX0" fmla="*/ 0 w 3378200"/>
              <a:gd name="connsiteY0" fmla="*/ 1605280 h 1605280"/>
              <a:gd name="connsiteX1" fmla="*/ 299720 w 3378200"/>
              <a:gd name="connsiteY1" fmla="*/ 1574800 h 1605280"/>
              <a:gd name="connsiteX2" fmla="*/ 660400 w 3378200"/>
              <a:gd name="connsiteY2" fmla="*/ 1524000 h 1605280"/>
              <a:gd name="connsiteX3" fmla="*/ 980440 w 3378200"/>
              <a:gd name="connsiteY3" fmla="*/ 1417320 h 1605280"/>
              <a:gd name="connsiteX4" fmla="*/ 1320800 w 3378200"/>
              <a:gd name="connsiteY4" fmla="*/ 1285240 h 1605280"/>
              <a:gd name="connsiteX5" fmla="*/ 1615440 w 3378200"/>
              <a:gd name="connsiteY5" fmla="*/ 1082040 h 1605280"/>
              <a:gd name="connsiteX6" fmla="*/ 1915160 w 3378200"/>
              <a:gd name="connsiteY6" fmla="*/ 924560 h 1605280"/>
              <a:gd name="connsiteX7" fmla="*/ 2250440 w 3378200"/>
              <a:gd name="connsiteY7" fmla="*/ 350520 h 1605280"/>
              <a:gd name="connsiteX8" fmla="*/ 2641600 w 3378200"/>
              <a:gd name="connsiteY8" fmla="*/ 147320 h 1605280"/>
              <a:gd name="connsiteX9" fmla="*/ 3012440 w 3378200"/>
              <a:gd name="connsiteY9" fmla="*/ 66040 h 1605280"/>
              <a:gd name="connsiteX10" fmla="*/ 3378200 w 3378200"/>
              <a:gd name="connsiteY10" fmla="*/ 0 h 1605280"/>
              <a:gd name="connsiteX0" fmla="*/ 31417 w 3084497"/>
              <a:gd name="connsiteY0" fmla="*/ 2118360 h 2118360"/>
              <a:gd name="connsiteX1" fmla="*/ 6017 w 3084497"/>
              <a:gd name="connsiteY1" fmla="*/ 1574800 h 2118360"/>
              <a:gd name="connsiteX2" fmla="*/ 366697 w 3084497"/>
              <a:gd name="connsiteY2" fmla="*/ 1524000 h 2118360"/>
              <a:gd name="connsiteX3" fmla="*/ 686737 w 3084497"/>
              <a:gd name="connsiteY3" fmla="*/ 1417320 h 2118360"/>
              <a:gd name="connsiteX4" fmla="*/ 1027097 w 3084497"/>
              <a:gd name="connsiteY4" fmla="*/ 1285240 h 2118360"/>
              <a:gd name="connsiteX5" fmla="*/ 1321737 w 3084497"/>
              <a:gd name="connsiteY5" fmla="*/ 1082040 h 2118360"/>
              <a:gd name="connsiteX6" fmla="*/ 1621457 w 3084497"/>
              <a:gd name="connsiteY6" fmla="*/ 924560 h 2118360"/>
              <a:gd name="connsiteX7" fmla="*/ 1956737 w 3084497"/>
              <a:gd name="connsiteY7" fmla="*/ 350520 h 2118360"/>
              <a:gd name="connsiteX8" fmla="*/ 2347897 w 3084497"/>
              <a:gd name="connsiteY8" fmla="*/ 147320 h 2118360"/>
              <a:gd name="connsiteX9" fmla="*/ 2718737 w 3084497"/>
              <a:gd name="connsiteY9" fmla="*/ 66040 h 2118360"/>
              <a:gd name="connsiteX10" fmla="*/ 3084497 w 3084497"/>
              <a:gd name="connsiteY10" fmla="*/ 0 h 2118360"/>
              <a:gd name="connsiteX0" fmla="*/ 33657 w 3086737"/>
              <a:gd name="connsiteY0" fmla="*/ 2118360 h 2118360"/>
              <a:gd name="connsiteX1" fmla="*/ 8257 w 3086737"/>
              <a:gd name="connsiteY1" fmla="*/ 1574800 h 2118360"/>
              <a:gd name="connsiteX2" fmla="*/ 368937 w 3086737"/>
              <a:gd name="connsiteY2" fmla="*/ 1524000 h 2118360"/>
              <a:gd name="connsiteX3" fmla="*/ 688977 w 3086737"/>
              <a:gd name="connsiteY3" fmla="*/ 1417320 h 2118360"/>
              <a:gd name="connsiteX4" fmla="*/ 1029337 w 3086737"/>
              <a:gd name="connsiteY4" fmla="*/ 1285240 h 2118360"/>
              <a:gd name="connsiteX5" fmla="*/ 1323977 w 3086737"/>
              <a:gd name="connsiteY5" fmla="*/ 1082040 h 2118360"/>
              <a:gd name="connsiteX6" fmla="*/ 1623697 w 3086737"/>
              <a:gd name="connsiteY6" fmla="*/ 924560 h 2118360"/>
              <a:gd name="connsiteX7" fmla="*/ 1958977 w 3086737"/>
              <a:gd name="connsiteY7" fmla="*/ 350520 h 2118360"/>
              <a:gd name="connsiteX8" fmla="*/ 2350137 w 3086737"/>
              <a:gd name="connsiteY8" fmla="*/ 147320 h 2118360"/>
              <a:gd name="connsiteX9" fmla="*/ 2720977 w 3086737"/>
              <a:gd name="connsiteY9" fmla="*/ 66040 h 2118360"/>
              <a:gd name="connsiteX10" fmla="*/ 3086737 w 3086737"/>
              <a:gd name="connsiteY10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335280 w 3053080"/>
              <a:gd name="connsiteY2" fmla="*/ 1524000 h 2118360"/>
              <a:gd name="connsiteX3" fmla="*/ 655320 w 3053080"/>
              <a:gd name="connsiteY3" fmla="*/ 1417320 h 2118360"/>
              <a:gd name="connsiteX4" fmla="*/ 995680 w 3053080"/>
              <a:gd name="connsiteY4" fmla="*/ 1285240 h 2118360"/>
              <a:gd name="connsiteX5" fmla="*/ 1290320 w 3053080"/>
              <a:gd name="connsiteY5" fmla="*/ 1082040 h 2118360"/>
              <a:gd name="connsiteX6" fmla="*/ 1590040 w 3053080"/>
              <a:gd name="connsiteY6" fmla="*/ 924560 h 2118360"/>
              <a:gd name="connsiteX7" fmla="*/ 1925320 w 3053080"/>
              <a:gd name="connsiteY7" fmla="*/ 350520 h 2118360"/>
              <a:gd name="connsiteX8" fmla="*/ 2316480 w 3053080"/>
              <a:gd name="connsiteY8" fmla="*/ 147320 h 2118360"/>
              <a:gd name="connsiteX9" fmla="*/ 2687320 w 3053080"/>
              <a:gd name="connsiteY9" fmla="*/ 66040 h 2118360"/>
              <a:gd name="connsiteX10" fmla="*/ 3053080 w 3053080"/>
              <a:gd name="connsiteY10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650240 w 3053080"/>
              <a:gd name="connsiteY2" fmla="*/ 1584960 h 2118360"/>
              <a:gd name="connsiteX3" fmla="*/ 655320 w 3053080"/>
              <a:gd name="connsiteY3" fmla="*/ 1417320 h 2118360"/>
              <a:gd name="connsiteX4" fmla="*/ 995680 w 3053080"/>
              <a:gd name="connsiteY4" fmla="*/ 1285240 h 2118360"/>
              <a:gd name="connsiteX5" fmla="*/ 1290320 w 3053080"/>
              <a:gd name="connsiteY5" fmla="*/ 1082040 h 2118360"/>
              <a:gd name="connsiteX6" fmla="*/ 1590040 w 3053080"/>
              <a:gd name="connsiteY6" fmla="*/ 924560 h 2118360"/>
              <a:gd name="connsiteX7" fmla="*/ 1925320 w 3053080"/>
              <a:gd name="connsiteY7" fmla="*/ 350520 h 2118360"/>
              <a:gd name="connsiteX8" fmla="*/ 2316480 w 3053080"/>
              <a:gd name="connsiteY8" fmla="*/ 147320 h 2118360"/>
              <a:gd name="connsiteX9" fmla="*/ 2687320 w 3053080"/>
              <a:gd name="connsiteY9" fmla="*/ 66040 h 2118360"/>
              <a:gd name="connsiteX10" fmla="*/ 3053080 w 3053080"/>
              <a:gd name="connsiteY10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650240 w 3053080"/>
              <a:gd name="connsiteY2" fmla="*/ 1584960 h 2118360"/>
              <a:gd name="connsiteX3" fmla="*/ 1005840 w 3053080"/>
              <a:gd name="connsiteY3" fmla="*/ 1325880 h 2118360"/>
              <a:gd name="connsiteX4" fmla="*/ 995680 w 3053080"/>
              <a:gd name="connsiteY4" fmla="*/ 1285240 h 2118360"/>
              <a:gd name="connsiteX5" fmla="*/ 1290320 w 3053080"/>
              <a:gd name="connsiteY5" fmla="*/ 1082040 h 2118360"/>
              <a:gd name="connsiteX6" fmla="*/ 1590040 w 3053080"/>
              <a:gd name="connsiteY6" fmla="*/ 924560 h 2118360"/>
              <a:gd name="connsiteX7" fmla="*/ 1925320 w 3053080"/>
              <a:gd name="connsiteY7" fmla="*/ 350520 h 2118360"/>
              <a:gd name="connsiteX8" fmla="*/ 2316480 w 3053080"/>
              <a:gd name="connsiteY8" fmla="*/ 147320 h 2118360"/>
              <a:gd name="connsiteX9" fmla="*/ 2687320 w 3053080"/>
              <a:gd name="connsiteY9" fmla="*/ 66040 h 2118360"/>
              <a:gd name="connsiteX10" fmla="*/ 3053080 w 3053080"/>
              <a:gd name="connsiteY10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650240 w 3053080"/>
              <a:gd name="connsiteY2" fmla="*/ 1584960 h 2118360"/>
              <a:gd name="connsiteX3" fmla="*/ 1005840 w 3053080"/>
              <a:gd name="connsiteY3" fmla="*/ 1325880 h 2118360"/>
              <a:gd name="connsiteX4" fmla="*/ 970280 w 3053080"/>
              <a:gd name="connsiteY4" fmla="*/ 1219200 h 2118360"/>
              <a:gd name="connsiteX5" fmla="*/ 1290320 w 3053080"/>
              <a:gd name="connsiteY5" fmla="*/ 1082040 h 2118360"/>
              <a:gd name="connsiteX6" fmla="*/ 1590040 w 3053080"/>
              <a:gd name="connsiteY6" fmla="*/ 924560 h 2118360"/>
              <a:gd name="connsiteX7" fmla="*/ 1925320 w 3053080"/>
              <a:gd name="connsiteY7" fmla="*/ 350520 h 2118360"/>
              <a:gd name="connsiteX8" fmla="*/ 2316480 w 3053080"/>
              <a:gd name="connsiteY8" fmla="*/ 147320 h 2118360"/>
              <a:gd name="connsiteX9" fmla="*/ 2687320 w 3053080"/>
              <a:gd name="connsiteY9" fmla="*/ 66040 h 2118360"/>
              <a:gd name="connsiteX10" fmla="*/ 3053080 w 3053080"/>
              <a:gd name="connsiteY10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650240 w 3053080"/>
              <a:gd name="connsiteY2" fmla="*/ 1584960 h 2118360"/>
              <a:gd name="connsiteX3" fmla="*/ 1005840 w 3053080"/>
              <a:gd name="connsiteY3" fmla="*/ 1325880 h 2118360"/>
              <a:gd name="connsiteX4" fmla="*/ 1290320 w 3053080"/>
              <a:gd name="connsiteY4" fmla="*/ 1082040 h 2118360"/>
              <a:gd name="connsiteX5" fmla="*/ 1590040 w 3053080"/>
              <a:gd name="connsiteY5" fmla="*/ 924560 h 2118360"/>
              <a:gd name="connsiteX6" fmla="*/ 1925320 w 3053080"/>
              <a:gd name="connsiteY6" fmla="*/ 350520 h 2118360"/>
              <a:gd name="connsiteX7" fmla="*/ 2316480 w 3053080"/>
              <a:gd name="connsiteY7" fmla="*/ 147320 h 2118360"/>
              <a:gd name="connsiteX8" fmla="*/ 2687320 w 3053080"/>
              <a:gd name="connsiteY8" fmla="*/ 66040 h 2118360"/>
              <a:gd name="connsiteX9" fmla="*/ 3053080 w 3053080"/>
              <a:gd name="connsiteY9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650240 w 3053080"/>
              <a:gd name="connsiteY2" fmla="*/ 1584960 h 2118360"/>
              <a:gd name="connsiteX3" fmla="*/ 1005840 w 3053080"/>
              <a:gd name="connsiteY3" fmla="*/ 1325880 h 2118360"/>
              <a:gd name="connsiteX4" fmla="*/ 1290320 w 3053080"/>
              <a:gd name="connsiteY4" fmla="*/ 1087120 h 2118360"/>
              <a:gd name="connsiteX5" fmla="*/ 1590040 w 3053080"/>
              <a:gd name="connsiteY5" fmla="*/ 924560 h 2118360"/>
              <a:gd name="connsiteX6" fmla="*/ 1925320 w 3053080"/>
              <a:gd name="connsiteY6" fmla="*/ 350520 h 2118360"/>
              <a:gd name="connsiteX7" fmla="*/ 2316480 w 3053080"/>
              <a:gd name="connsiteY7" fmla="*/ 147320 h 2118360"/>
              <a:gd name="connsiteX8" fmla="*/ 2687320 w 3053080"/>
              <a:gd name="connsiteY8" fmla="*/ 66040 h 2118360"/>
              <a:gd name="connsiteX9" fmla="*/ 3053080 w 3053080"/>
              <a:gd name="connsiteY9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650240 w 3053080"/>
              <a:gd name="connsiteY2" fmla="*/ 1584960 h 2118360"/>
              <a:gd name="connsiteX3" fmla="*/ 1005840 w 3053080"/>
              <a:gd name="connsiteY3" fmla="*/ 1325880 h 2118360"/>
              <a:gd name="connsiteX4" fmla="*/ 1290320 w 3053080"/>
              <a:gd name="connsiteY4" fmla="*/ 1087120 h 2118360"/>
              <a:gd name="connsiteX5" fmla="*/ 1605280 w 3053080"/>
              <a:gd name="connsiteY5" fmla="*/ 833120 h 2118360"/>
              <a:gd name="connsiteX6" fmla="*/ 1925320 w 3053080"/>
              <a:gd name="connsiteY6" fmla="*/ 350520 h 2118360"/>
              <a:gd name="connsiteX7" fmla="*/ 2316480 w 3053080"/>
              <a:gd name="connsiteY7" fmla="*/ 147320 h 2118360"/>
              <a:gd name="connsiteX8" fmla="*/ 2687320 w 3053080"/>
              <a:gd name="connsiteY8" fmla="*/ 66040 h 2118360"/>
              <a:gd name="connsiteX9" fmla="*/ 3053080 w 3053080"/>
              <a:gd name="connsiteY9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650240 w 3053080"/>
              <a:gd name="connsiteY2" fmla="*/ 1584960 h 2118360"/>
              <a:gd name="connsiteX3" fmla="*/ 1005840 w 3053080"/>
              <a:gd name="connsiteY3" fmla="*/ 1325880 h 2118360"/>
              <a:gd name="connsiteX4" fmla="*/ 1290320 w 3053080"/>
              <a:gd name="connsiteY4" fmla="*/ 1087120 h 2118360"/>
              <a:gd name="connsiteX5" fmla="*/ 1605280 w 3053080"/>
              <a:gd name="connsiteY5" fmla="*/ 833120 h 2118360"/>
              <a:gd name="connsiteX6" fmla="*/ 1920240 w 3053080"/>
              <a:gd name="connsiteY6" fmla="*/ 579120 h 2118360"/>
              <a:gd name="connsiteX7" fmla="*/ 2316480 w 3053080"/>
              <a:gd name="connsiteY7" fmla="*/ 147320 h 2118360"/>
              <a:gd name="connsiteX8" fmla="*/ 2687320 w 3053080"/>
              <a:gd name="connsiteY8" fmla="*/ 66040 h 2118360"/>
              <a:gd name="connsiteX9" fmla="*/ 3053080 w 3053080"/>
              <a:gd name="connsiteY9" fmla="*/ 0 h 2118360"/>
              <a:gd name="connsiteX0" fmla="*/ 0 w 3053080"/>
              <a:gd name="connsiteY0" fmla="*/ 2118360 h 2118360"/>
              <a:gd name="connsiteX1" fmla="*/ 309880 w 3053080"/>
              <a:gd name="connsiteY1" fmla="*/ 1874520 h 2118360"/>
              <a:gd name="connsiteX2" fmla="*/ 650240 w 3053080"/>
              <a:gd name="connsiteY2" fmla="*/ 1584960 h 2118360"/>
              <a:gd name="connsiteX3" fmla="*/ 1005840 w 3053080"/>
              <a:gd name="connsiteY3" fmla="*/ 1325880 h 2118360"/>
              <a:gd name="connsiteX4" fmla="*/ 1290320 w 3053080"/>
              <a:gd name="connsiteY4" fmla="*/ 1087120 h 2118360"/>
              <a:gd name="connsiteX5" fmla="*/ 1605280 w 3053080"/>
              <a:gd name="connsiteY5" fmla="*/ 833120 h 2118360"/>
              <a:gd name="connsiteX6" fmla="*/ 1920240 w 3053080"/>
              <a:gd name="connsiteY6" fmla="*/ 579120 h 2118360"/>
              <a:gd name="connsiteX7" fmla="*/ 2286000 w 3053080"/>
              <a:gd name="connsiteY7" fmla="*/ 304800 h 2118360"/>
              <a:gd name="connsiteX8" fmla="*/ 2687320 w 3053080"/>
              <a:gd name="connsiteY8" fmla="*/ 66040 h 2118360"/>
              <a:gd name="connsiteX9" fmla="*/ 3053080 w 3053080"/>
              <a:gd name="connsiteY9" fmla="*/ 0 h 2118360"/>
              <a:gd name="connsiteX0" fmla="*/ 0 w 3053080"/>
              <a:gd name="connsiteY0" fmla="*/ 2125872 h 2125872"/>
              <a:gd name="connsiteX1" fmla="*/ 309880 w 3053080"/>
              <a:gd name="connsiteY1" fmla="*/ 1882032 h 2125872"/>
              <a:gd name="connsiteX2" fmla="*/ 650240 w 3053080"/>
              <a:gd name="connsiteY2" fmla="*/ 1592472 h 2125872"/>
              <a:gd name="connsiteX3" fmla="*/ 1005840 w 3053080"/>
              <a:gd name="connsiteY3" fmla="*/ 1333392 h 2125872"/>
              <a:gd name="connsiteX4" fmla="*/ 1290320 w 3053080"/>
              <a:gd name="connsiteY4" fmla="*/ 1094632 h 2125872"/>
              <a:gd name="connsiteX5" fmla="*/ 1605280 w 3053080"/>
              <a:gd name="connsiteY5" fmla="*/ 840632 h 2125872"/>
              <a:gd name="connsiteX6" fmla="*/ 1920240 w 3053080"/>
              <a:gd name="connsiteY6" fmla="*/ 586632 h 2125872"/>
              <a:gd name="connsiteX7" fmla="*/ 2286000 w 3053080"/>
              <a:gd name="connsiteY7" fmla="*/ 312312 h 2125872"/>
              <a:gd name="connsiteX8" fmla="*/ 2651760 w 3053080"/>
              <a:gd name="connsiteY8" fmla="*/ 7512 h 2125872"/>
              <a:gd name="connsiteX9" fmla="*/ 3053080 w 3053080"/>
              <a:gd name="connsiteY9" fmla="*/ 7512 h 2125872"/>
              <a:gd name="connsiteX0" fmla="*/ 0 w 3053080"/>
              <a:gd name="connsiteY0" fmla="*/ 2136032 h 2136032"/>
              <a:gd name="connsiteX1" fmla="*/ 309880 w 3053080"/>
              <a:gd name="connsiteY1" fmla="*/ 1882032 h 2136032"/>
              <a:gd name="connsiteX2" fmla="*/ 650240 w 3053080"/>
              <a:gd name="connsiteY2" fmla="*/ 1592472 h 2136032"/>
              <a:gd name="connsiteX3" fmla="*/ 1005840 w 3053080"/>
              <a:gd name="connsiteY3" fmla="*/ 1333392 h 2136032"/>
              <a:gd name="connsiteX4" fmla="*/ 1290320 w 3053080"/>
              <a:gd name="connsiteY4" fmla="*/ 1094632 h 2136032"/>
              <a:gd name="connsiteX5" fmla="*/ 1605280 w 3053080"/>
              <a:gd name="connsiteY5" fmla="*/ 840632 h 2136032"/>
              <a:gd name="connsiteX6" fmla="*/ 1920240 w 3053080"/>
              <a:gd name="connsiteY6" fmla="*/ 586632 h 2136032"/>
              <a:gd name="connsiteX7" fmla="*/ 2286000 w 3053080"/>
              <a:gd name="connsiteY7" fmla="*/ 312312 h 2136032"/>
              <a:gd name="connsiteX8" fmla="*/ 2651760 w 3053080"/>
              <a:gd name="connsiteY8" fmla="*/ 7512 h 2136032"/>
              <a:gd name="connsiteX9" fmla="*/ 3053080 w 3053080"/>
              <a:gd name="connsiteY9" fmla="*/ 7512 h 2136032"/>
              <a:gd name="connsiteX0" fmla="*/ 0 w 3053080"/>
              <a:gd name="connsiteY0" fmla="*/ 2128520 h 2128520"/>
              <a:gd name="connsiteX1" fmla="*/ 309880 w 3053080"/>
              <a:gd name="connsiteY1" fmla="*/ 1874520 h 2128520"/>
              <a:gd name="connsiteX2" fmla="*/ 650240 w 3053080"/>
              <a:gd name="connsiteY2" fmla="*/ 1584960 h 2128520"/>
              <a:gd name="connsiteX3" fmla="*/ 1005840 w 3053080"/>
              <a:gd name="connsiteY3" fmla="*/ 1325880 h 2128520"/>
              <a:gd name="connsiteX4" fmla="*/ 1290320 w 3053080"/>
              <a:gd name="connsiteY4" fmla="*/ 1087120 h 2128520"/>
              <a:gd name="connsiteX5" fmla="*/ 1605280 w 3053080"/>
              <a:gd name="connsiteY5" fmla="*/ 833120 h 2128520"/>
              <a:gd name="connsiteX6" fmla="*/ 1920240 w 3053080"/>
              <a:gd name="connsiteY6" fmla="*/ 579120 h 2128520"/>
              <a:gd name="connsiteX7" fmla="*/ 2286000 w 3053080"/>
              <a:gd name="connsiteY7" fmla="*/ 304800 h 2128520"/>
              <a:gd name="connsiteX8" fmla="*/ 2677160 w 3053080"/>
              <a:gd name="connsiteY8" fmla="*/ 10160 h 2128520"/>
              <a:gd name="connsiteX9" fmla="*/ 3053080 w 3053080"/>
              <a:gd name="connsiteY9" fmla="*/ 0 h 2128520"/>
              <a:gd name="connsiteX0" fmla="*/ 0 w 3053080"/>
              <a:gd name="connsiteY0" fmla="*/ 2128520 h 2128520"/>
              <a:gd name="connsiteX1" fmla="*/ 309880 w 3053080"/>
              <a:gd name="connsiteY1" fmla="*/ 1874520 h 2128520"/>
              <a:gd name="connsiteX2" fmla="*/ 650240 w 3053080"/>
              <a:gd name="connsiteY2" fmla="*/ 1584960 h 2128520"/>
              <a:gd name="connsiteX3" fmla="*/ 1005840 w 3053080"/>
              <a:gd name="connsiteY3" fmla="*/ 1325880 h 2128520"/>
              <a:gd name="connsiteX4" fmla="*/ 1290320 w 3053080"/>
              <a:gd name="connsiteY4" fmla="*/ 1087120 h 2128520"/>
              <a:gd name="connsiteX5" fmla="*/ 1605280 w 3053080"/>
              <a:gd name="connsiteY5" fmla="*/ 833120 h 2128520"/>
              <a:gd name="connsiteX6" fmla="*/ 1920240 w 3053080"/>
              <a:gd name="connsiteY6" fmla="*/ 579120 h 2128520"/>
              <a:gd name="connsiteX7" fmla="*/ 2286000 w 3053080"/>
              <a:gd name="connsiteY7" fmla="*/ 304800 h 2128520"/>
              <a:gd name="connsiteX8" fmla="*/ 2677160 w 3053080"/>
              <a:gd name="connsiteY8" fmla="*/ 10160 h 2128520"/>
              <a:gd name="connsiteX9" fmla="*/ 3053080 w 3053080"/>
              <a:gd name="connsiteY9" fmla="*/ 0 h 2128520"/>
              <a:gd name="connsiteX0" fmla="*/ 0 w 2976880"/>
              <a:gd name="connsiteY0" fmla="*/ 2352040 h 2352040"/>
              <a:gd name="connsiteX1" fmla="*/ 309880 w 2976880"/>
              <a:gd name="connsiteY1" fmla="*/ 2098040 h 2352040"/>
              <a:gd name="connsiteX2" fmla="*/ 650240 w 2976880"/>
              <a:gd name="connsiteY2" fmla="*/ 1808480 h 2352040"/>
              <a:gd name="connsiteX3" fmla="*/ 1005840 w 2976880"/>
              <a:gd name="connsiteY3" fmla="*/ 1549400 h 2352040"/>
              <a:gd name="connsiteX4" fmla="*/ 1290320 w 2976880"/>
              <a:gd name="connsiteY4" fmla="*/ 1310640 h 2352040"/>
              <a:gd name="connsiteX5" fmla="*/ 1605280 w 2976880"/>
              <a:gd name="connsiteY5" fmla="*/ 1056640 h 2352040"/>
              <a:gd name="connsiteX6" fmla="*/ 1920240 w 2976880"/>
              <a:gd name="connsiteY6" fmla="*/ 802640 h 2352040"/>
              <a:gd name="connsiteX7" fmla="*/ 2286000 w 2976880"/>
              <a:gd name="connsiteY7" fmla="*/ 528320 h 2352040"/>
              <a:gd name="connsiteX8" fmla="*/ 2677160 w 2976880"/>
              <a:gd name="connsiteY8" fmla="*/ 233680 h 2352040"/>
              <a:gd name="connsiteX9" fmla="*/ 2976880 w 2976880"/>
              <a:gd name="connsiteY9" fmla="*/ 0 h 2352040"/>
              <a:gd name="connsiteX0" fmla="*/ 0 w 2976880"/>
              <a:gd name="connsiteY0" fmla="*/ 2352040 h 2352040"/>
              <a:gd name="connsiteX1" fmla="*/ 309880 w 2976880"/>
              <a:gd name="connsiteY1" fmla="*/ 2098040 h 2352040"/>
              <a:gd name="connsiteX2" fmla="*/ 650240 w 2976880"/>
              <a:gd name="connsiteY2" fmla="*/ 1808480 h 2352040"/>
              <a:gd name="connsiteX3" fmla="*/ 1005840 w 2976880"/>
              <a:gd name="connsiteY3" fmla="*/ 1549400 h 2352040"/>
              <a:gd name="connsiteX4" fmla="*/ 1290320 w 2976880"/>
              <a:gd name="connsiteY4" fmla="*/ 1310640 h 2352040"/>
              <a:gd name="connsiteX5" fmla="*/ 1605280 w 2976880"/>
              <a:gd name="connsiteY5" fmla="*/ 1056640 h 2352040"/>
              <a:gd name="connsiteX6" fmla="*/ 1920240 w 2976880"/>
              <a:gd name="connsiteY6" fmla="*/ 802640 h 2352040"/>
              <a:gd name="connsiteX7" fmla="*/ 2286000 w 2976880"/>
              <a:gd name="connsiteY7" fmla="*/ 528320 h 2352040"/>
              <a:gd name="connsiteX8" fmla="*/ 2677160 w 2976880"/>
              <a:gd name="connsiteY8" fmla="*/ 233680 h 2352040"/>
              <a:gd name="connsiteX9" fmla="*/ 2976880 w 2976880"/>
              <a:gd name="connsiteY9" fmla="*/ 0 h 2352040"/>
              <a:gd name="connsiteX0" fmla="*/ 0 w 2976880"/>
              <a:gd name="connsiteY0" fmla="*/ 2352040 h 2352040"/>
              <a:gd name="connsiteX1" fmla="*/ 309880 w 2976880"/>
              <a:gd name="connsiteY1" fmla="*/ 2098040 h 2352040"/>
              <a:gd name="connsiteX2" fmla="*/ 650240 w 2976880"/>
              <a:gd name="connsiteY2" fmla="*/ 1808480 h 2352040"/>
              <a:gd name="connsiteX3" fmla="*/ 1005840 w 2976880"/>
              <a:gd name="connsiteY3" fmla="*/ 1549400 h 2352040"/>
              <a:gd name="connsiteX4" fmla="*/ 1290320 w 2976880"/>
              <a:gd name="connsiteY4" fmla="*/ 1310640 h 2352040"/>
              <a:gd name="connsiteX5" fmla="*/ 1605280 w 2976880"/>
              <a:gd name="connsiteY5" fmla="*/ 1056640 h 2352040"/>
              <a:gd name="connsiteX6" fmla="*/ 1920240 w 2976880"/>
              <a:gd name="connsiteY6" fmla="*/ 802640 h 2352040"/>
              <a:gd name="connsiteX7" fmla="*/ 2286000 w 2976880"/>
              <a:gd name="connsiteY7" fmla="*/ 528320 h 2352040"/>
              <a:gd name="connsiteX8" fmla="*/ 2677160 w 2976880"/>
              <a:gd name="connsiteY8" fmla="*/ 233680 h 2352040"/>
              <a:gd name="connsiteX9" fmla="*/ 2976880 w 2976880"/>
              <a:gd name="connsiteY9" fmla="*/ 0 h 2352040"/>
              <a:gd name="connsiteX0" fmla="*/ 0 w 2976880"/>
              <a:gd name="connsiteY0" fmla="*/ 2352040 h 2352040"/>
              <a:gd name="connsiteX1" fmla="*/ 309880 w 2976880"/>
              <a:gd name="connsiteY1" fmla="*/ 2098040 h 2352040"/>
              <a:gd name="connsiteX2" fmla="*/ 650240 w 2976880"/>
              <a:gd name="connsiteY2" fmla="*/ 1808480 h 2352040"/>
              <a:gd name="connsiteX3" fmla="*/ 1005840 w 2976880"/>
              <a:gd name="connsiteY3" fmla="*/ 1549400 h 2352040"/>
              <a:gd name="connsiteX4" fmla="*/ 1290320 w 2976880"/>
              <a:gd name="connsiteY4" fmla="*/ 1310640 h 2352040"/>
              <a:gd name="connsiteX5" fmla="*/ 1605280 w 2976880"/>
              <a:gd name="connsiteY5" fmla="*/ 1056640 h 2352040"/>
              <a:gd name="connsiteX6" fmla="*/ 1920240 w 2976880"/>
              <a:gd name="connsiteY6" fmla="*/ 802640 h 2352040"/>
              <a:gd name="connsiteX7" fmla="*/ 2286000 w 2976880"/>
              <a:gd name="connsiteY7" fmla="*/ 528320 h 2352040"/>
              <a:gd name="connsiteX8" fmla="*/ 2677160 w 2976880"/>
              <a:gd name="connsiteY8" fmla="*/ 233680 h 2352040"/>
              <a:gd name="connsiteX9" fmla="*/ 2976880 w 2976880"/>
              <a:gd name="connsiteY9" fmla="*/ 0 h 2352040"/>
              <a:gd name="connsiteX0" fmla="*/ 0 w 2976880"/>
              <a:gd name="connsiteY0" fmla="*/ 2352040 h 2352040"/>
              <a:gd name="connsiteX1" fmla="*/ 309880 w 2976880"/>
              <a:gd name="connsiteY1" fmla="*/ 2098040 h 2352040"/>
              <a:gd name="connsiteX2" fmla="*/ 650240 w 2976880"/>
              <a:gd name="connsiteY2" fmla="*/ 1808480 h 2352040"/>
              <a:gd name="connsiteX3" fmla="*/ 1005840 w 2976880"/>
              <a:gd name="connsiteY3" fmla="*/ 1549400 h 2352040"/>
              <a:gd name="connsiteX4" fmla="*/ 1290320 w 2976880"/>
              <a:gd name="connsiteY4" fmla="*/ 1310640 h 2352040"/>
              <a:gd name="connsiteX5" fmla="*/ 1605280 w 2976880"/>
              <a:gd name="connsiteY5" fmla="*/ 1056640 h 2352040"/>
              <a:gd name="connsiteX6" fmla="*/ 1930400 w 2976880"/>
              <a:gd name="connsiteY6" fmla="*/ 807720 h 2352040"/>
              <a:gd name="connsiteX7" fmla="*/ 2286000 w 2976880"/>
              <a:gd name="connsiteY7" fmla="*/ 528320 h 2352040"/>
              <a:gd name="connsiteX8" fmla="*/ 2677160 w 2976880"/>
              <a:gd name="connsiteY8" fmla="*/ 233680 h 2352040"/>
              <a:gd name="connsiteX9" fmla="*/ 2976880 w 2976880"/>
              <a:gd name="connsiteY9" fmla="*/ 0 h 2352040"/>
              <a:gd name="connsiteX0" fmla="*/ 0 w 2976880"/>
              <a:gd name="connsiteY0" fmla="*/ 2352040 h 2352040"/>
              <a:gd name="connsiteX1" fmla="*/ 309880 w 2976880"/>
              <a:gd name="connsiteY1" fmla="*/ 2098040 h 2352040"/>
              <a:gd name="connsiteX2" fmla="*/ 650240 w 2976880"/>
              <a:gd name="connsiteY2" fmla="*/ 1808480 h 2352040"/>
              <a:gd name="connsiteX3" fmla="*/ 1005840 w 2976880"/>
              <a:gd name="connsiteY3" fmla="*/ 1549400 h 2352040"/>
              <a:gd name="connsiteX4" fmla="*/ 1290320 w 2976880"/>
              <a:gd name="connsiteY4" fmla="*/ 1310640 h 2352040"/>
              <a:gd name="connsiteX5" fmla="*/ 1610360 w 2976880"/>
              <a:gd name="connsiteY5" fmla="*/ 1061720 h 2352040"/>
              <a:gd name="connsiteX6" fmla="*/ 1930400 w 2976880"/>
              <a:gd name="connsiteY6" fmla="*/ 807720 h 2352040"/>
              <a:gd name="connsiteX7" fmla="*/ 2286000 w 2976880"/>
              <a:gd name="connsiteY7" fmla="*/ 528320 h 2352040"/>
              <a:gd name="connsiteX8" fmla="*/ 2677160 w 2976880"/>
              <a:gd name="connsiteY8" fmla="*/ 233680 h 2352040"/>
              <a:gd name="connsiteX9" fmla="*/ 2976880 w 2976880"/>
              <a:gd name="connsiteY9" fmla="*/ 0 h 2352040"/>
              <a:gd name="connsiteX0" fmla="*/ 0 w 2976880"/>
              <a:gd name="connsiteY0" fmla="*/ 2352040 h 2352040"/>
              <a:gd name="connsiteX1" fmla="*/ 309880 w 2976880"/>
              <a:gd name="connsiteY1" fmla="*/ 2098040 h 2352040"/>
              <a:gd name="connsiteX2" fmla="*/ 660400 w 2976880"/>
              <a:gd name="connsiteY2" fmla="*/ 1823720 h 2352040"/>
              <a:gd name="connsiteX3" fmla="*/ 1005840 w 2976880"/>
              <a:gd name="connsiteY3" fmla="*/ 1549400 h 2352040"/>
              <a:gd name="connsiteX4" fmla="*/ 1290320 w 2976880"/>
              <a:gd name="connsiteY4" fmla="*/ 1310640 h 2352040"/>
              <a:gd name="connsiteX5" fmla="*/ 1610360 w 2976880"/>
              <a:gd name="connsiteY5" fmla="*/ 1061720 h 2352040"/>
              <a:gd name="connsiteX6" fmla="*/ 1930400 w 2976880"/>
              <a:gd name="connsiteY6" fmla="*/ 807720 h 2352040"/>
              <a:gd name="connsiteX7" fmla="*/ 2286000 w 2976880"/>
              <a:gd name="connsiteY7" fmla="*/ 528320 h 2352040"/>
              <a:gd name="connsiteX8" fmla="*/ 2677160 w 2976880"/>
              <a:gd name="connsiteY8" fmla="*/ 233680 h 2352040"/>
              <a:gd name="connsiteX9" fmla="*/ 2976880 w 2976880"/>
              <a:gd name="connsiteY9" fmla="*/ 0 h 2352040"/>
              <a:gd name="connsiteX0" fmla="*/ 0 w 3357880"/>
              <a:gd name="connsiteY0" fmla="*/ 2641600 h 2641600"/>
              <a:gd name="connsiteX1" fmla="*/ 690880 w 3357880"/>
              <a:gd name="connsiteY1" fmla="*/ 2098040 h 2641600"/>
              <a:gd name="connsiteX2" fmla="*/ 1041400 w 3357880"/>
              <a:gd name="connsiteY2" fmla="*/ 1823720 h 2641600"/>
              <a:gd name="connsiteX3" fmla="*/ 1386840 w 3357880"/>
              <a:gd name="connsiteY3" fmla="*/ 1549400 h 2641600"/>
              <a:gd name="connsiteX4" fmla="*/ 1671320 w 3357880"/>
              <a:gd name="connsiteY4" fmla="*/ 1310640 h 2641600"/>
              <a:gd name="connsiteX5" fmla="*/ 1991360 w 3357880"/>
              <a:gd name="connsiteY5" fmla="*/ 1061720 h 2641600"/>
              <a:gd name="connsiteX6" fmla="*/ 2311400 w 3357880"/>
              <a:gd name="connsiteY6" fmla="*/ 807720 h 2641600"/>
              <a:gd name="connsiteX7" fmla="*/ 2667000 w 3357880"/>
              <a:gd name="connsiteY7" fmla="*/ 528320 h 2641600"/>
              <a:gd name="connsiteX8" fmla="*/ 3058160 w 3357880"/>
              <a:gd name="connsiteY8" fmla="*/ 233680 h 2641600"/>
              <a:gd name="connsiteX9" fmla="*/ 3357880 w 3357880"/>
              <a:gd name="connsiteY9" fmla="*/ 0 h 264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357880" h="2641600">
                <a:moveTo>
                  <a:pt x="0" y="2641600"/>
                </a:moveTo>
                <a:cubicBezTo>
                  <a:pt x="171026" y="2493856"/>
                  <a:pt x="517313" y="2234353"/>
                  <a:pt x="690880" y="2098040"/>
                </a:cubicBezTo>
                <a:lnTo>
                  <a:pt x="1041400" y="1823720"/>
                </a:lnTo>
                <a:lnTo>
                  <a:pt x="1386840" y="1549400"/>
                </a:lnTo>
                <a:cubicBezTo>
                  <a:pt x="1491827" y="1463887"/>
                  <a:pt x="1570567" y="1391920"/>
                  <a:pt x="1671320" y="1310640"/>
                </a:cubicBezTo>
                <a:cubicBezTo>
                  <a:pt x="1772073" y="1229360"/>
                  <a:pt x="1884680" y="1145540"/>
                  <a:pt x="1991360" y="1061720"/>
                </a:cubicBezTo>
                <a:lnTo>
                  <a:pt x="2311400" y="807720"/>
                </a:lnTo>
                <a:lnTo>
                  <a:pt x="2667000" y="528320"/>
                </a:lnTo>
                <a:cubicBezTo>
                  <a:pt x="2791460" y="432647"/>
                  <a:pt x="2950633" y="324273"/>
                  <a:pt x="3058160" y="233680"/>
                </a:cubicBezTo>
                <a:cubicBezTo>
                  <a:pt x="3180927" y="132927"/>
                  <a:pt x="3155103" y="137583"/>
                  <a:pt x="335788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37BC0A26-7B51-1321-E47F-8953556A6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2790987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7DD9F-047C-9C75-E6CB-516C2347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0875689E-2441-853B-C700-30852CD7B3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5B67F0FB-BCA3-1F26-E851-70EB2FB7B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28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BDC00E-49DF-F2D0-26D9-663F3370CA2B}"/>
              </a:ext>
            </a:extLst>
          </p:cNvPr>
          <p:cNvSpPr/>
          <p:nvPr/>
        </p:nvSpPr>
        <p:spPr bwMode="auto">
          <a:xfrm>
            <a:off x="5319026" y="1530706"/>
            <a:ext cx="783728" cy="802525"/>
          </a:xfrm>
          <a:custGeom>
            <a:avLst/>
            <a:gdLst>
              <a:gd name="connsiteX0" fmla="*/ 0 w 1080120"/>
              <a:gd name="connsiteY0" fmla="*/ 393963 h 787926"/>
              <a:gd name="connsiteX1" fmla="*/ 540060 w 1080120"/>
              <a:gd name="connsiteY1" fmla="*/ 0 h 787926"/>
              <a:gd name="connsiteX2" fmla="*/ 1080120 w 1080120"/>
              <a:gd name="connsiteY2" fmla="*/ 393963 h 787926"/>
              <a:gd name="connsiteX3" fmla="*/ 540060 w 1080120"/>
              <a:gd name="connsiteY3" fmla="*/ 787926 h 787926"/>
              <a:gd name="connsiteX4" fmla="*/ 0 w 1080120"/>
              <a:gd name="connsiteY4" fmla="*/ 393963 h 787926"/>
              <a:gd name="connsiteX0" fmla="*/ 0 w 1016112"/>
              <a:gd name="connsiteY0" fmla="*/ 394814 h 790285"/>
              <a:gd name="connsiteX1" fmla="*/ 540060 w 1016112"/>
              <a:gd name="connsiteY1" fmla="*/ 851 h 790285"/>
              <a:gd name="connsiteX2" fmla="*/ 1016112 w 1016112"/>
              <a:gd name="connsiteY2" fmla="*/ 486254 h 790285"/>
              <a:gd name="connsiteX3" fmla="*/ 540060 w 1016112"/>
              <a:gd name="connsiteY3" fmla="*/ 788777 h 790285"/>
              <a:gd name="connsiteX4" fmla="*/ 0 w 1016112"/>
              <a:gd name="connsiteY4" fmla="*/ 394814 h 790285"/>
              <a:gd name="connsiteX0" fmla="*/ 0 w 760080"/>
              <a:gd name="connsiteY0" fmla="*/ 242799 h 809539"/>
              <a:gd name="connsiteX1" fmla="*/ 284028 w 760080"/>
              <a:gd name="connsiteY1" fmla="*/ 13428 h 809539"/>
              <a:gd name="connsiteX2" fmla="*/ 760080 w 760080"/>
              <a:gd name="connsiteY2" fmla="*/ 498831 h 809539"/>
              <a:gd name="connsiteX3" fmla="*/ 284028 w 760080"/>
              <a:gd name="connsiteY3" fmla="*/ 801354 h 809539"/>
              <a:gd name="connsiteX4" fmla="*/ 0 w 760080"/>
              <a:gd name="connsiteY4" fmla="*/ 242799 h 809539"/>
              <a:gd name="connsiteX0" fmla="*/ 464660 w 1224740"/>
              <a:gd name="connsiteY0" fmla="*/ 235855 h 795186"/>
              <a:gd name="connsiteX1" fmla="*/ 748688 w 1224740"/>
              <a:gd name="connsiteY1" fmla="*/ 6484 h 795186"/>
              <a:gd name="connsiteX2" fmla="*/ 1224740 w 1224740"/>
              <a:gd name="connsiteY2" fmla="*/ 491887 h 795186"/>
              <a:gd name="connsiteX3" fmla="*/ 748688 w 1224740"/>
              <a:gd name="connsiteY3" fmla="*/ 794410 h 795186"/>
              <a:gd name="connsiteX4" fmla="*/ 4020 w 1224740"/>
              <a:gd name="connsiteY4" fmla="*/ 568091 h 795186"/>
              <a:gd name="connsiteX5" fmla="*/ 464660 w 1224740"/>
              <a:gd name="connsiteY5" fmla="*/ 235855 h 795186"/>
              <a:gd name="connsiteX0" fmla="*/ 275972 w 1228076"/>
              <a:gd name="connsiteY0" fmla="*/ 202407 h 798314"/>
              <a:gd name="connsiteX1" fmla="*/ 752024 w 1228076"/>
              <a:gd name="connsiteY1" fmla="*/ 9612 h 798314"/>
              <a:gd name="connsiteX2" fmla="*/ 1228076 w 1228076"/>
              <a:gd name="connsiteY2" fmla="*/ 495015 h 798314"/>
              <a:gd name="connsiteX3" fmla="*/ 752024 w 1228076"/>
              <a:gd name="connsiteY3" fmla="*/ 797538 h 798314"/>
              <a:gd name="connsiteX4" fmla="*/ 7356 w 1228076"/>
              <a:gd name="connsiteY4" fmla="*/ 571219 h 798314"/>
              <a:gd name="connsiteX5" fmla="*/ 275972 w 1228076"/>
              <a:gd name="connsiteY5" fmla="*/ 202407 h 798314"/>
              <a:gd name="connsiteX0" fmla="*/ 275972 w 1228076"/>
              <a:gd name="connsiteY0" fmla="*/ 202407 h 843859"/>
              <a:gd name="connsiteX1" fmla="*/ 752024 w 1228076"/>
              <a:gd name="connsiteY1" fmla="*/ 9612 h 843859"/>
              <a:gd name="connsiteX2" fmla="*/ 1228076 w 1228076"/>
              <a:gd name="connsiteY2" fmla="*/ 495015 h 843859"/>
              <a:gd name="connsiteX3" fmla="*/ 752024 w 1228076"/>
              <a:gd name="connsiteY3" fmla="*/ 843258 h 843859"/>
              <a:gd name="connsiteX4" fmla="*/ 7356 w 1228076"/>
              <a:gd name="connsiteY4" fmla="*/ 571219 h 843859"/>
              <a:gd name="connsiteX5" fmla="*/ 275972 w 1228076"/>
              <a:gd name="connsiteY5" fmla="*/ 202407 h 843859"/>
              <a:gd name="connsiteX0" fmla="*/ 275972 w 1054340"/>
              <a:gd name="connsiteY0" fmla="*/ 199317 h 842032"/>
              <a:gd name="connsiteX1" fmla="*/ 752024 w 1054340"/>
              <a:gd name="connsiteY1" fmla="*/ 6522 h 842032"/>
              <a:gd name="connsiteX2" fmla="*/ 1054340 w 1054340"/>
              <a:gd name="connsiteY2" fmla="*/ 427917 h 842032"/>
              <a:gd name="connsiteX3" fmla="*/ 752024 w 1054340"/>
              <a:gd name="connsiteY3" fmla="*/ 840168 h 842032"/>
              <a:gd name="connsiteX4" fmla="*/ 7356 w 1054340"/>
              <a:gd name="connsiteY4" fmla="*/ 568129 h 842032"/>
              <a:gd name="connsiteX5" fmla="*/ 275972 w 1054340"/>
              <a:gd name="connsiteY5" fmla="*/ 199317 h 842032"/>
              <a:gd name="connsiteX0" fmla="*/ 275972 w 1123408"/>
              <a:gd name="connsiteY0" fmla="*/ 199317 h 842032"/>
              <a:gd name="connsiteX1" fmla="*/ 752024 w 1123408"/>
              <a:gd name="connsiteY1" fmla="*/ 6522 h 842032"/>
              <a:gd name="connsiteX2" fmla="*/ 1054340 w 1123408"/>
              <a:gd name="connsiteY2" fmla="*/ 427917 h 842032"/>
              <a:gd name="connsiteX3" fmla="*/ 752024 w 1123408"/>
              <a:gd name="connsiteY3" fmla="*/ 840168 h 842032"/>
              <a:gd name="connsiteX4" fmla="*/ 7356 w 1123408"/>
              <a:gd name="connsiteY4" fmla="*/ 568129 h 842032"/>
              <a:gd name="connsiteX5" fmla="*/ 275972 w 1123408"/>
              <a:gd name="connsiteY5" fmla="*/ 199317 h 842032"/>
              <a:gd name="connsiteX0" fmla="*/ 275972 w 1123408"/>
              <a:gd name="connsiteY0" fmla="*/ 199317 h 805823"/>
              <a:gd name="connsiteX1" fmla="*/ 752024 w 1123408"/>
              <a:gd name="connsiteY1" fmla="*/ 6522 h 805823"/>
              <a:gd name="connsiteX2" fmla="*/ 1054340 w 1123408"/>
              <a:gd name="connsiteY2" fmla="*/ 427917 h 805823"/>
              <a:gd name="connsiteX3" fmla="*/ 715448 w 1123408"/>
              <a:gd name="connsiteY3" fmla="*/ 803592 h 805823"/>
              <a:gd name="connsiteX4" fmla="*/ 7356 w 1123408"/>
              <a:gd name="connsiteY4" fmla="*/ 568129 h 805823"/>
              <a:gd name="connsiteX5" fmla="*/ 275972 w 1123408"/>
              <a:gd name="connsiteY5" fmla="*/ 199317 h 805823"/>
              <a:gd name="connsiteX0" fmla="*/ 275972 w 1066133"/>
              <a:gd name="connsiteY0" fmla="*/ 192802 h 799308"/>
              <a:gd name="connsiteX1" fmla="*/ 752024 w 1066133"/>
              <a:gd name="connsiteY1" fmla="*/ 7 h 799308"/>
              <a:gd name="connsiteX2" fmla="*/ 866892 w 1066133"/>
              <a:gd name="connsiteY2" fmla="*/ 186710 h 799308"/>
              <a:gd name="connsiteX3" fmla="*/ 1054340 w 1066133"/>
              <a:gd name="connsiteY3" fmla="*/ 421402 h 799308"/>
              <a:gd name="connsiteX4" fmla="*/ 715448 w 1066133"/>
              <a:gd name="connsiteY4" fmla="*/ 797077 h 799308"/>
              <a:gd name="connsiteX5" fmla="*/ 7356 w 1066133"/>
              <a:gd name="connsiteY5" fmla="*/ 561614 h 799308"/>
              <a:gd name="connsiteX6" fmla="*/ 275972 w 1066133"/>
              <a:gd name="connsiteY6" fmla="*/ 192802 h 799308"/>
              <a:gd name="connsiteX0" fmla="*/ 275972 w 1066133"/>
              <a:gd name="connsiteY0" fmla="*/ 193371 h 799877"/>
              <a:gd name="connsiteX1" fmla="*/ 752024 w 1066133"/>
              <a:gd name="connsiteY1" fmla="*/ 576 h 799877"/>
              <a:gd name="connsiteX2" fmla="*/ 866892 w 1066133"/>
              <a:gd name="connsiteY2" fmla="*/ 187279 h 799877"/>
              <a:gd name="connsiteX3" fmla="*/ 1054340 w 1066133"/>
              <a:gd name="connsiteY3" fmla="*/ 421971 h 799877"/>
              <a:gd name="connsiteX4" fmla="*/ 715448 w 1066133"/>
              <a:gd name="connsiteY4" fmla="*/ 797646 h 799877"/>
              <a:gd name="connsiteX5" fmla="*/ 7356 w 1066133"/>
              <a:gd name="connsiteY5" fmla="*/ 562183 h 799877"/>
              <a:gd name="connsiteX6" fmla="*/ 275972 w 1066133"/>
              <a:gd name="connsiteY6" fmla="*/ 193371 h 799877"/>
              <a:gd name="connsiteX0" fmla="*/ 275972 w 923203"/>
              <a:gd name="connsiteY0" fmla="*/ 193371 h 798940"/>
              <a:gd name="connsiteX1" fmla="*/ 752024 w 923203"/>
              <a:gd name="connsiteY1" fmla="*/ 576 h 798940"/>
              <a:gd name="connsiteX2" fmla="*/ 866892 w 923203"/>
              <a:gd name="connsiteY2" fmla="*/ 187279 h 798940"/>
              <a:gd name="connsiteX3" fmla="*/ 743444 w 923203"/>
              <a:gd name="connsiteY3" fmla="*/ 458547 h 798940"/>
              <a:gd name="connsiteX4" fmla="*/ 715448 w 923203"/>
              <a:gd name="connsiteY4" fmla="*/ 797646 h 798940"/>
              <a:gd name="connsiteX5" fmla="*/ 7356 w 923203"/>
              <a:gd name="connsiteY5" fmla="*/ 562183 h 798940"/>
              <a:gd name="connsiteX6" fmla="*/ 275972 w 923203"/>
              <a:gd name="connsiteY6" fmla="*/ 193371 h 798940"/>
              <a:gd name="connsiteX0" fmla="*/ 275972 w 931135"/>
              <a:gd name="connsiteY0" fmla="*/ 193371 h 798940"/>
              <a:gd name="connsiteX1" fmla="*/ 752024 w 931135"/>
              <a:gd name="connsiteY1" fmla="*/ 576 h 798940"/>
              <a:gd name="connsiteX2" fmla="*/ 866892 w 931135"/>
              <a:gd name="connsiteY2" fmla="*/ 187279 h 798940"/>
              <a:gd name="connsiteX3" fmla="*/ 743444 w 931135"/>
              <a:gd name="connsiteY3" fmla="*/ 458547 h 798940"/>
              <a:gd name="connsiteX4" fmla="*/ 715448 w 931135"/>
              <a:gd name="connsiteY4" fmla="*/ 797646 h 798940"/>
              <a:gd name="connsiteX5" fmla="*/ 7356 w 931135"/>
              <a:gd name="connsiteY5" fmla="*/ 562183 h 798940"/>
              <a:gd name="connsiteX6" fmla="*/ 275972 w 931135"/>
              <a:gd name="connsiteY6" fmla="*/ 193371 h 798940"/>
              <a:gd name="connsiteX0" fmla="*/ 275972 w 778314"/>
              <a:gd name="connsiteY0" fmla="*/ 192797 h 798366"/>
              <a:gd name="connsiteX1" fmla="*/ 752024 w 778314"/>
              <a:gd name="connsiteY1" fmla="*/ 2 h 798366"/>
              <a:gd name="connsiteX2" fmla="*/ 702300 w 778314"/>
              <a:gd name="connsiteY2" fmla="*/ 195849 h 798366"/>
              <a:gd name="connsiteX3" fmla="*/ 743444 w 778314"/>
              <a:gd name="connsiteY3" fmla="*/ 457973 h 798366"/>
              <a:gd name="connsiteX4" fmla="*/ 715448 w 778314"/>
              <a:gd name="connsiteY4" fmla="*/ 797072 h 798366"/>
              <a:gd name="connsiteX5" fmla="*/ 7356 w 778314"/>
              <a:gd name="connsiteY5" fmla="*/ 561609 h 798366"/>
              <a:gd name="connsiteX6" fmla="*/ 275972 w 778314"/>
              <a:gd name="connsiteY6" fmla="*/ 192797 h 798366"/>
              <a:gd name="connsiteX0" fmla="*/ 275837 w 778179"/>
              <a:gd name="connsiteY0" fmla="*/ 156222 h 761791"/>
              <a:gd name="connsiteX1" fmla="*/ 724457 w 778179"/>
              <a:gd name="connsiteY1" fmla="*/ 3 h 761791"/>
              <a:gd name="connsiteX2" fmla="*/ 702165 w 778179"/>
              <a:gd name="connsiteY2" fmla="*/ 159274 h 761791"/>
              <a:gd name="connsiteX3" fmla="*/ 743309 w 778179"/>
              <a:gd name="connsiteY3" fmla="*/ 421398 h 761791"/>
              <a:gd name="connsiteX4" fmla="*/ 715313 w 778179"/>
              <a:gd name="connsiteY4" fmla="*/ 760497 h 761791"/>
              <a:gd name="connsiteX5" fmla="*/ 7221 w 778179"/>
              <a:gd name="connsiteY5" fmla="*/ 525034 h 761791"/>
              <a:gd name="connsiteX6" fmla="*/ 275837 w 778179"/>
              <a:gd name="connsiteY6" fmla="*/ 156222 h 761791"/>
              <a:gd name="connsiteX0" fmla="*/ 172049 w 784119"/>
              <a:gd name="connsiteY0" fmla="*/ 59157 h 783598"/>
              <a:gd name="connsiteX1" fmla="*/ 730397 w 784119"/>
              <a:gd name="connsiteY1" fmla="*/ 21810 h 783598"/>
              <a:gd name="connsiteX2" fmla="*/ 708105 w 784119"/>
              <a:gd name="connsiteY2" fmla="*/ 181081 h 783598"/>
              <a:gd name="connsiteX3" fmla="*/ 749249 w 784119"/>
              <a:gd name="connsiteY3" fmla="*/ 443205 h 783598"/>
              <a:gd name="connsiteX4" fmla="*/ 721253 w 784119"/>
              <a:gd name="connsiteY4" fmla="*/ 782304 h 783598"/>
              <a:gd name="connsiteX5" fmla="*/ 13161 w 784119"/>
              <a:gd name="connsiteY5" fmla="*/ 546841 h 783598"/>
              <a:gd name="connsiteX6" fmla="*/ 172049 w 784119"/>
              <a:gd name="connsiteY6" fmla="*/ 59157 h 783598"/>
              <a:gd name="connsiteX0" fmla="*/ 172049 w 872404"/>
              <a:gd name="connsiteY0" fmla="*/ 74093 h 798534"/>
              <a:gd name="connsiteX1" fmla="*/ 730397 w 872404"/>
              <a:gd name="connsiteY1" fmla="*/ 36746 h 798534"/>
              <a:gd name="connsiteX2" fmla="*/ 708105 w 872404"/>
              <a:gd name="connsiteY2" fmla="*/ 196017 h 798534"/>
              <a:gd name="connsiteX3" fmla="*/ 749249 w 872404"/>
              <a:gd name="connsiteY3" fmla="*/ 458141 h 798534"/>
              <a:gd name="connsiteX4" fmla="*/ 721253 w 872404"/>
              <a:gd name="connsiteY4" fmla="*/ 797240 h 798534"/>
              <a:gd name="connsiteX5" fmla="*/ 13161 w 872404"/>
              <a:gd name="connsiteY5" fmla="*/ 561777 h 798534"/>
              <a:gd name="connsiteX6" fmla="*/ 172049 w 872404"/>
              <a:gd name="connsiteY6" fmla="*/ 74093 h 798534"/>
              <a:gd name="connsiteX0" fmla="*/ 172049 w 824216"/>
              <a:gd name="connsiteY0" fmla="*/ 66472 h 790913"/>
              <a:gd name="connsiteX1" fmla="*/ 730397 w 824216"/>
              <a:gd name="connsiteY1" fmla="*/ 29125 h 790913"/>
              <a:gd name="connsiteX2" fmla="*/ 708105 w 824216"/>
              <a:gd name="connsiteY2" fmla="*/ 188396 h 790913"/>
              <a:gd name="connsiteX3" fmla="*/ 749249 w 824216"/>
              <a:gd name="connsiteY3" fmla="*/ 450520 h 790913"/>
              <a:gd name="connsiteX4" fmla="*/ 721253 w 824216"/>
              <a:gd name="connsiteY4" fmla="*/ 789619 h 790913"/>
              <a:gd name="connsiteX5" fmla="*/ 13161 w 824216"/>
              <a:gd name="connsiteY5" fmla="*/ 554156 h 790913"/>
              <a:gd name="connsiteX6" fmla="*/ 172049 w 824216"/>
              <a:gd name="connsiteY6" fmla="*/ 66472 h 790913"/>
              <a:gd name="connsiteX0" fmla="*/ 172049 w 824216"/>
              <a:gd name="connsiteY0" fmla="*/ 66472 h 790913"/>
              <a:gd name="connsiteX1" fmla="*/ 730397 w 824216"/>
              <a:gd name="connsiteY1" fmla="*/ 29125 h 790913"/>
              <a:gd name="connsiteX2" fmla="*/ 708105 w 824216"/>
              <a:gd name="connsiteY2" fmla="*/ 188396 h 790913"/>
              <a:gd name="connsiteX3" fmla="*/ 749249 w 824216"/>
              <a:gd name="connsiteY3" fmla="*/ 450520 h 790913"/>
              <a:gd name="connsiteX4" fmla="*/ 721253 w 824216"/>
              <a:gd name="connsiteY4" fmla="*/ 789619 h 790913"/>
              <a:gd name="connsiteX5" fmla="*/ 13161 w 824216"/>
              <a:gd name="connsiteY5" fmla="*/ 554156 h 790913"/>
              <a:gd name="connsiteX6" fmla="*/ 172049 w 824216"/>
              <a:gd name="connsiteY6" fmla="*/ 66472 h 790913"/>
              <a:gd name="connsiteX0" fmla="*/ 172049 w 800342"/>
              <a:gd name="connsiteY0" fmla="*/ 113790 h 838231"/>
              <a:gd name="connsiteX1" fmla="*/ 730397 w 800342"/>
              <a:gd name="connsiteY1" fmla="*/ 76443 h 838231"/>
              <a:gd name="connsiteX2" fmla="*/ 708105 w 800342"/>
              <a:gd name="connsiteY2" fmla="*/ 235714 h 838231"/>
              <a:gd name="connsiteX3" fmla="*/ 749249 w 800342"/>
              <a:gd name="connsiteY3" fmla="*/ 497838 h 838231"/>
              <a:gd name="connsiteX4" fmla="*/ 721253 w 800342"/>
              <a:gd name="connsiteY4" fmla="*/ 836937 h 838231"/>
              <a:gd name="connsiteX5" fmla="*/ 13161 w 800342"/>
              <a:gd name="connsiteY5" fmla="*/ 601474 h 838231"/>
              <a:gd name="connsiteX6" fmla="*/ 172049 w 800342"/>
              <a:gd name="connsiteY6" fmla="*/ 113790 h 838231"/>
              <a:gd name="connsiteX0" fmla="*/ 171658 w 783728"/>
              <a:gd name="connsiteY0" fmla="*/ 106907 h 831348"/>
              <a:gd name="connsiteX1" fmla="*/ 702574 w 783728"/>
              <a:gd name="connsiteY1" fmla="*/ 79111 h 831348"/>
              <a:gd name="connsiteX2" fmla="*/ 707714 w 783728"/>
              <a:gd name="connsiteY2" fmla="*/ 228831 h 831348"/>
              <a:gd name="connsiteX3" fmla="*/ 748858 w 783728"/>
              <a:gd name="connsiteY3" fmla="*/ 490955 h 831348"/>
              <a:gd name="connsiteX4" fmla="*/ 720862 w 783728"/>
              <a:gd name="connsiteY4" fmla="*/ 830054 h 831348"/>
              <a:gd name="connsiteX5" fmla="*/ 12770 w 783728"/>
              <a:gd name="connsiteY5" fmla="*/ 594591 h 831348"/>
              <a:gd name="connsiteX6" fmla="*/ 171658 w 783728"/>
              <a:gd name="connsiteY6" fmla="*/ 106907 h 831348"/>
              <a:gd name="connsiteX0" fmla="*/ 171658 w 783728"/>
              <a:gd name="connsiteY0" fmla="*/ 169955 h 894396"/>
              <a:gd name="connsiteX1" fmla="*/ 702574 w 783728"/>
              <a:gd name="connsiteY1" fmla="*/ 142159 h 894396"/>
              <a:gd name="connsiteX2" fmla="*/ 707714 w 783728"/>
              <a:gd name="connsiteY2" fmla="*/ 291879 h 894396"/>
              <a:gd name="connsiteX3" fmla="*/ 748858 w 783728"/>
              <a:gd name="connsiteY3" fmla="*/ 554003 h 894396"/>
              <a:gd name="connsiteX4" fmla="*/ 720862 w 783728"/>
              <a:gd name="connsiteY4" fmla="*/ 893102 h 894396"/>
              <a:gd name="connsiteX5" fmla="*/ 12770 w 783728"/>
              <a:gd name="connsiteY5" fmla="*/ 657639 h 894396"/>
              <a:gd name="connsiteX6" fmla="*/ 171658 w 783728"/>
              <a:gd name="connsiteY6" fmla="*/ 169955 h 89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3728" h="894396">
                <a:moveTo>
                  <a:pt x="171658" y="169955"/>
                </a:moveTo>
                <a:cubicBezTo>
                  <a:pt x="286625" y="84042"/>
                  <a:pt x="713815" y="-149440"/>
                  <a:pt x="702574" y="142159"/>
                </a:cubicBezTo>
                <a:cubicBezTo>
                  <a:pt x="691333" y="433758"/>
                  <a:pt x="657328" y="221647"/>
                  <a:pt x="707714" y="291879"/>
                </a:cubicBezTo>
                <a:cubicBezTo>
                  <a:pt x="767244" y="426119"/>
                  <a:pt x="810675" y="449227"/>
                  <a:pt x="748858" y="554003"/>
                </a:cubicBezTo>
                <a:cubicBezTo>
                  <a:pt x="748858" y="771583"/>
                  <a:pt x="843543" y="875829"/>
                  <a:pt x="720862" y="893102"/>
                </a:cubicBezTo>
                <a:cubicBezTo>
                  <a:pt x="598181" y="910375"/>
                  <a:pt x="60108" y="750731"/>
                  <a:pt x="12770" y="657639"/>
                </a:cubicBezTo>
                <a:cubicBezTo>
                  <a:pt x="-34568" y="564547"/>
                  <a:pt x="56691" y="255868"/>
                  <a:pt x="171658" y="169955"/>
                </a:cubicBezTo>
                <a:close/>
              </a:path>
            </a:pathLst>
          </a:custGeom>
          <a:solidFill>
            <a:srgbClr val="00B050"/>
          </a:solidFill>
          <a:ln w="28575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ED40E5A7-E9F9-E9C0-4C12-788D5C4AA8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2710" y="583638"/>
            <a:ext cx="8438579" cy="77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Normalizing flows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70807C-49D2-022C-0968-7E6B4439E6B8}"/>
              </a:ext>
            </a:extLst>
          </p:cNvPr>
          <p:cNvCxnSpPr/>
          <p:nvPr/>
        </p:nvCxnSpPr>
        <p:spPr bwMode="auto">
          <a:xfrm flipV="1">
            <a:off x="4925480" y="1903396"/>
            <a:ext cx="1656184" cy="1440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15BC191-B403-C440-61EF-F93D0355F8EC}"/>
              </a:ext>
            </a:extLst>
          </p:cNvPr>
          <p:cNvCxnSpPr/>
          <p:nvPr/>
        </p:nvCxnSpPr>
        <p:spPr bwMode="auto">
          <a:xfrm flipV="1">
            <a:off x="2027281" y="2092058"/>
            <a:ext cx="1385395" cy="867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79DA5D37-6D21-2257-6098-BB87D9062C9B}"/>
              </a:ext>
            </a:extLst>
          </p:cNvPr>
          <p:cNvSpPr/>
          <p:nvPr/>
        </p:nvSpPr>
        <p:spPr bwMode="auto">
          <a:xfrm rot="21342933">
            <a:off x="2537704" y="1471135"/>
            <a:ext cx="3533537" cy="1163287"/>
          </a:xfrm>
          <a:custGeom>
            <a:avLst/>
            <a:gdLst>
              <a:gd name="connsiteX0" fmla="*/ 0 w 3240360"/>
              <a:gd name="connsiteY0" fmla="*/ 0 h 1143000"/>
              <a:gd name="connsiteX1" fmla="*/ 3240360 w 3240360"/>
              <a:gd name="connsiteY1" fmla="*/ 0 h 1143000"/>
              <a:gd name="connsiteX2" fmla="*/ 3240360 w 3240360"/>
              <a:gd name="connsiteY2" fmla="*/ 1143000 h 1143000"/>
              <a:gd name="connsiteX3" fmla="*/ 0 w 3240360"/>
              <a:gd name="connsiteY3" fmla="*/ 1143000 h 1143000"/>
              <a:gd name="connsiteX4" fmla="*/ 0 w 3240360"/>
              <a:gd name="connsiteY4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54168"/>
              <a:gd name="connsiteX1" fmla="*/ 3402227 w 3402227"/>
              <a:gd name="connsiteY1" fmla="*/ 0 h 1154168"/>
              <a:gd name="connsiteX2" fmla="*/ 3402227 w 3402227"/>
              <a:gd name="connsiteY2" fmla="*/ 1143000 h 1154168"/>
              <a:gd name="connsiteX3" fmla="*/ 188539 w 3402227"/>
              <a:gd name="connsiteY3" fmla="*/ 1154168 h 1154168"/>
              <a:gd name="connsiteX4" fmla="*/ 0 w 3402227"/>
              <a:gd name="connsiteY4" fmla="*/ 559489 h 1154168"/>
              <a:gd name="connsiteX5" fmla="*/ 161867 w 3402227"/>
              <a:gd name="connsiteY5" fmla="*/ 0 h 1154168"/>
              <a:gd name="connsiteX0" fmla="*/ 161867 w 3402227"/>
              <a:gd name="connsiteY0" fmla="*/ 0 h 1163287"/>
              <a:gd name="connsiteX1" fmla="*/ 3402227 w 3402227"/>
              <a:gd name="connsiteY1" fmla="*/ 0 h 1163287"/>
              <a:gd name="connsiteX2" fmla="*/ 3402227 w 3402227"/>
              <a:gd name="connsiteY2" fmla="*/ 1143000 h 1163287"/>
              <a:gd name="connsiteX3" fmla="*/ 187856 w 3402227"/>
              <a:gd name="connsiteY3" fmla="*/ 1163287 h 1163287"/>
              <a:gd name="connsiteX4" fmla="*/ 0 w 3402227"/>
              <a:gd name="connsiteY4" fmla="*/ 559489 h 1163287"/>
              <a:gd name="connsiteX5" fmla="*/ 161867 w 3402227"/>
              <a:gd name="connsiteY5" fmla="*/ 0 h 1163287"/>
              <a:gd name="connsiteX0" fmla="*/ 161867 w 3402227"/>
              <a:gd name="connsiteY0" fmla="*/ 0 h 1163287"/>
              <a:gd name="connsiteX1" fmla="*/ 3402227 w 3402227"/>
              <a:gd name="connsiteY1" fmla="*/ 0 h 1163287"/>
              <a:gd name="connsiteX2" fmla="*/ 3402227 w 3402227"/>
              <a:gd name="connsiteY2" fmla="*/ 1143000 h 1163287"/>
              <a:gd name="connsiteX3" fmla="*/ 187856 w 3402227"/>
              <a:gd name="connsiteY3" fmla="*/ 1163287 h 1163287"/>
              <a:gd name="connsiteX4" fmla="*/ 0 w 3402227"/>
              <a:gd name="connsiteY4" fmla="*/ 559489 h 1163287"/>
              <a:gd name="connsiteX5" fmla="*/ 161867 w 3402227"/>
              <a:gd name="connsiteY5" fmla="*/ 0 h 1163287"/>
              <a:gd name="connsiteX0" fmla="*/ 167332 w 3407692"/>
              <a:gd name="connsiteY0" fmla="*/ 0 h 1163287"/>
              <a:gd name="connsiteX1" fmla="*/ 3407692 w 3407692"/>
              <a:gd name="connsiteY1" fmla="*/ 0 h 1163287"/>
              <a:gd name="connsiteX2" fmla="*/ 3407692 w 3407692"/>
              <a:gd name="connsiteY2" fmla="*/ 1143000 h 1163287"/>
              <a:gd name="connsiteX3" fmla="*/ 193321 w 3407692"/>
              <a:gd name="connsiteY3" fmla="*/ 1163287 h 1163287"/>
              <a:gd name="connsiteX4" fmla="*/ 0 w 3407692"/>
              <a:gd name="connsiteY4" fmla="*/ 632436 h 1163287"/>
              <a:gd name="connsiteX5" fmla="*/ 167332 w 3407692"/>
              <a:gd name="connsiteY5" fmla="*/ 0 h 1163287"/>
              <a:gd name="connsiteX0" fmla="*/ 167332 w 3407692"/>
              <a:gd name="connsiteY0" fmla="*/ 0 h 1163287"/>
              <a:gd name="connsiteX1" fmla="*/ 3407692 w 3407692"/>
              <a:gd name="connsiteY1" fmla="*/ 0 h 1163287"/>
              <a:gd name="connsiteX2" fmla="*/ 3407692 w 3407692"/>
              <a:gd name="connsiteY2" fmla="*/ 1143000 h 1163287"/>
              <a:gd name="connsiteX3" fmla="*/ 193321 w 3407692"/>
              <a:gd name="connsiteY3" fmla="*/ 1163287 h 1163287"/>
              <a:gd name="connsiteX4" fmla="*/ 0 w 3407692"/>
              <a:gd name="connsiteY4" fmla="*/ 632436 h 1163287"/>
              <a:gd name="connsiteX5" fmla="*/ 167332 w 3407692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56176 w 3431631"/>
              <a:gd name="connsiteY2" fmla="*/ 571991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605565"/>
              <a:gd name="connsiteY0" fmla="*/ 0 h 1163287"/>
              <a:gd name="connsiteX1" fmla="*/ 3431631 w 3605565"/>
              <a:gd name="connsiteY1" fmla="*/ 0 h 1163287"/>
              <a:gd name="connsiteX2" fmla="*/ 3268948 w 3605565"/>
              <a:gd name="connsiteY2" fmla="*/ 646305 h 1163287"/>
              <a:gd name="connsiteX3" fmla="*/ 3605565 w 3605565"/>
              <a:gd name="connsiteY3" fmla="*/ 1146861 h 1163287"/>
              <a:gd name="connsiteX4" fmla="*/ 217260 w 3605565"/>
              <a:gd name="connsiteY4" fmla="*/ 1163287 h 1163287"/>
              <a:gd name="connsiteX5" fmla="*/ 0 w 3605565"/>
              <a:gd name="connsiteY5" fmla="*/ 584794 h 1163287"/>
              <a:gd name="connsiteX6" fmla="*/ 191271 w 3605565"/>
              <a:gd name="connsiteY6" fmla="*/ 0 h 1163287"/>
              <a:gd name="connsiteX0" fmla="*/ 191271 w 3798217"/>
              <a:gd name="connsiteY0" fmla="*/ 0 h 1163287"/>
              <a:gd name="connsiteX1" fmla="*/ 3431631 w 3798217"/>
              <a:gd name="connsiteY1" fmla="*/ 0 h 1163287"/>
              <a:gd name="connsiteX2" fmla="*/ 3268948 w 3798217"/>
              <a:gd name="connsiteY2" fmla="*/ 646305 h 1163287"/>
              <a:gd name="connsiteX3" fmla="*/ 3294729 w 3798217"/>
              <a:gd name="connsiteY3" fmla="*/ 914156 h 1163287"/>
              <a:gd name="connsiteX4" fmla="*/ 3605565 w 3798217"/>
              <a:gd name="connsiteY4" fmla="*/ 1146861 h 1163287"/>
              <a:gd name="connsiteX5" fmla="*/ 217260 w 3798217"/>
              <a:gd name="connsiteY5" fmla="*/ 1163287 h 1163287"/>
              <a:gd name="connsiteX6" fmla="*/ 0 w 3798217"/>
              <a:gd name="connsiteY6" fmla="*/ 584794 h 1163287"/>
              <a:gd name="connsiteX7" fmla="*/ 191271 w 3798217"/>
              <a:gd name="connsiteY7" fmla="*/ 0 h 1163287"/>
              <a:gd name="connsiteX0" fmla="*/ 191271 w 3612719"/>
              <a:gd name="connsiteY0" fmla="*/ 0 h 1166256"/>
              <a:gd name="connsiteX1" fmla="*/ 3431631 w 3612719"/>
              <a:gd name="connsiteY1" fmla="*/ 0 h 1166256"/>
              <a:gd name="connsiteX2" fmla="*/ 3268948 w 3612719"/>
              <a:gd name="connsiteY2" fmla="*/ 646305 h 1166256"/>
              <a:gd name="connsiteX3" fmla="*/ 3294729 w 3612719"/>
              <a:gd name="connsiteY3" fmla="*/ 914156 h 1166256"/>
              <a:gd name="connsiteX4" fmla="*/ 3374872 w 3612719"/>
              <a:gd name="connsiteY4" fmla="*/ 1166256 h 1166256"/>
              <a:gd name="connsiteX5" fmla="*/ 217260 w 3612719"/>
              <a:gd name="connsiteY5" fmla="*/ 1163287 h 1166256"/>
              <a:gd name="connsiteX6" fmla="*/ 0 w 3612719"/>
              <a:gd name="connsiteY6" fmla="*/ 584794 h 1166256"/>
              <a:gd name="connsiteX7" fmla="*/ 191271 w 3612719"/>
              <a:gd name="connsiteY7" fmla="*/ 0 h 1166256"/>
              <a:gd name="connsiteX0" fmla="*/ 191271 w 3692519"/>
              <a:gd name="connsiteY0" fmla="*/ 0 h 1163287"/>
              <a:gd name="connsiteX1" fmla="*/ 3431631 w 3692519"/>
              <a:gd name="connsiteY1" fmla="*/ 0 h 1163287"/>
              <a:gd name="connsiteX2" fmla="*/ 3268948 w 3692519"/>
              <a:gd name="connsiteY2" fmla="*/ 646305 h 1163287"/>
              <a:gd name="connsiteX3" fmla="*/ 3294729 w 3692519"/>
              <a:gd name="connsiteY3" fmla="*/ 914156 h 1163287"/>
              <a:gd name="connsiteX4" fmla="*/ 3476986 w 3692519"/>
              <a:gd name="connsiteY4" fmla="*/ 1027193 h 1163287"/>
              <a:gd name="connsiteX5" fmla="*/ 217260 w 3692519"/>
              <a:gd name="connsiteY5" fmla="*/ 1163287 h 1163287"/>
              <a:gd name="connsiteX6" fmla="*/ 0 w 3692519"/>
              <a:gd name="connsiteY6" fmla="*/ 584794 h 1163287"/>
              <a:gd name="connsiteX7" fmla="*/ 191271 w 3692519"/>
              <a:gd name="connsiteY7" fmla="*/ 0 h 1163287"/>
              <a:gd name="connsiteX0" fmla="*/ 191271 w 3692519"/>
              <a:gd name="connsiteY0" fmla="*/ 0 h 1163287"/>
              <a:gd name="connsiteX1" fmla="*/ 3417285 w 3692519"/>
              <a:gd name="connsiteY1" fmla="*/ 191487 h 1163287"/>
              <a:gd name="connsiteX2" fmla="*/ 3268948 w 3692519"/>
              <a:gd name="connsiteY2" fmla="*/ 646305 h 1163287"/>
              <a:gd name="connsiteX3" fmla="*/ 3294729 w 3692519"/>
              <a:gd name="connsiteY3" fmla="*/ 914156 h 1163287"/>
              <a:gd name="connsiteX4" fmla="*/ 3476986 w 3692519"/>
              <a:gd name="connsiteY4" fmla="*/ 1027193 h 1163287"/>
              <a:gd name="connsiteX5" fmla="*/ 217260 w 3692519"/>
              <a:gd name="connsiteY5" fmla="*/ 1163287 h 1163287"/>
              <a:gd name="connsiteX6" fmla="*/ 0 w 3692519"/>
              <a:gd name="connsiteY6" fmla="*/ 584794 h 1163287"/>
              <a:gd name="connsiteX7" fmla="*/ 191271 w 3692519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268948 w 3533537"/>
              <a:gd name="connsiteY2" fmla="*/ 646305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406408 w 3533537"/>
              <a:gd name="connsiteY2" fmla="*/ 647433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306105 w 3533537"/>
              <a:gd name="connsiteY2" fmla="*/ 639919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3537" h="1163287">
                <a:moveTo>
                  <a:pt x="191271" y="0"/>
                </a:moveTo>
                <a:lnTo>
                  <a:pt x="3417285" y="191487"/>
                </a:lnTo>
                <a:cubicBezTo>
                  <a:pt x="3417005" y="380398"/>
                  <a:pt x="3144064" y="292134"/>
                  <a:pt x="3306105" y="639919"/>
                </a:cubicBezTo>
                <a:cubicBezTo>
                  <a:pt x="3323410" y="807510"/>
                  <a:pt x="3238626" y="830730"/>
                  <a:pt x="3294729" y="914156"/>
                </a:cubicBezTo>
                <a:cubicBezTo>
                  <a:pt x="3350832" y="997582"/>
                  <a:pt x="3658213" y="945536"/>
                  <a:pt x="3476986" y="1027193"/>
                </a:cubicBezTo>
                <a:lnTo>
                  <a:pt x="217260" y="1163287"/>
                </a:lnTo>
                <a:cubicBezTo>
                  <a:pt x="71972" y="1004732"/>
                  <a:pt x="21521" y="926638"/>
                  <a:pt x="0" y="584794"/>
                </a:cubicBezTo>
                <a:cubicBezTo>
                  <a:pt x="39580" y="223000"/>
                  <a:pt x="73486" y="181714"/>
                  <a:pt x="191271" y="0"/>
                </a:cubicBezTo>
                <a:close/>
              </a:path>
            </a:pathLst>
          </a:custGeom>
          <a:solidFill>
            <a:srgbClr val="92D050"/>
          </a:solidFill>
          <a:ln w="28575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5021CA-F12D-B751-53B7-1D3D598732C1}"/>
                  </a:ext>
                </a:extLst>
              </p:cNvPr>
              <p:cNvSpPr txBox="1"/>
              <p:nvPr/>
            </p:nvSpPr>
            <p:spPr>
              <a:xfrm>
                <a:off x="975637" y="1916315"/>
                <a:ext cx="10216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5021CA-F12D-B751-53B7-1D3D59873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37" y="1916315"/>
                <a:ext cx="102162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DA32C1-1107-5FBA-C9D7-0AAF59D13BAF}"/>
                  </a:ext>
                </a:extLst>
              </p:cNvPr>
              <p:cNvSpPr txBox="1"/>
              <p:nvPr/>
            </p:nvSpPr>
            <p:spPr>
              <a:xfrm>
                <a:off x="6633897" y="1578253"/>
                <a:ext cx="21746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)~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DA32C1-1107-5FBA-C9D7-0AAF59D13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97" y="1578253"/>
                <a:ext cx="217463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>
            <a:extLst>
              <a:ext uri="{FF2B5EF4-FFF2-40B4-BE49-F238E27FC236}">
                <a16:creationId xmlns:a16="http://schemas.microsoft.com/office/drawing/2014/main" id="{7686DB46-ECF3-A11C-3DBD-ACB0AB76A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49" y="2401012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Base distribution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4A4B88D3-2096-5179-0D8E-85C71C74D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740" y="2047412"/>
            <a:ext cx="29523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Predicted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FD5B9A-FC59-540A-D847-BA5CF805C5E4}"/>
                  </a:ext>
                </a:extLst>
              </p:cNvPr>
              <p:cNvSpPr txBox="1"/>
              <p:nvPr/>
            </p:nvSpPr>
            <p:spPr>
              <a:xfrm>
                <a:off x="4105810" y="1685970"/>
                <a:ext cx="3204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FD5B9A-FC59-540A-D847-BA5CF805C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10" y="1685970"/>
                <a:ext cx="32047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2">
            <a:extLst>
              <a:ext uri="{FF2B5EF4-FFF2-40B4-BE49-F238E27FC236}">
                <a16:creationId xmlns:a16="http://schemas.microsoft.com/office/drawing/2014/main" id="{E2B71172-BCB9-1877-89CF-DDC45FC7FA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432" y="2038248"/>
            <a:ext cx="29523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Transformation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AA3DD424-FB2E-1A75-A4E1-0975B84506B9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72008" y="5661248"/>
            <a:ext cx="680305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121AED0-ECD6-E3D7-0282-2BA9903668FB}"/>
              </a:ext>
            </a:extLst>
          </p:cNvPr>
          <p:cNvCxnSpPr>
            <a:cxnSpLocks noChangeAspect="1"/>
          </p:cNvCxnSpPr>
          <p:nvPr/>
        </p:nvCxnSpPr>
        <p:spPr bwMode="auto">
          <a:xfrm flipV="1">
            <a:off x="3476888" y="3195975"/>
            <a:ext cx="0" cy="26812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798E4BB-7B42-D7E1-1F77-08A0D65E7EC5}"/>
              </a:ext>
            </a:extLst>
          </p:cNvPr>
          <p:cNvSpPr>
            <a:spLocks noChangeAspect="1"/>
          </p:cNvSpPr>
          <p:nvPr/>
        </p:nvSpPr>
        <p:spPr bwMode="auto">
          <a:xfrm>
            <a:off x="1301846" y="3225863"/>
            <a:ext cx="4593704" cy="2433873"/>
          </a:xfrm>
          <a:custGeom>
            <a:avLst/>
            <a:gdLst>
              <a:gd name="connsiteX0" fmla="*/ 0 w 6812280"/>
              <a:gd name="connsiteY0" fmla="*/ 2487893 h 2490673"/>
              <a:gd name="connsiteX1" fmla="*/ 1298448 w 6812280"/>
              <a:gd name="connsiteY1" fmla="*/ 2341589 h 2490673"/>
              <a:gd name="connsiteX2" fmla="*/ 2304288 w 6812280"/>
              <a:gd name="connsiteY2" fmla="*/ 1527773 h 2490673"/>
              <a:gd name="connsiteX3" fmla="*/ 2798064 w 6812280"/>
              <a:gd name="connsiteY3" fmla="*/ 467069 h 2490673"/>
              <a:gd name="connsiteX4" fmla="*/ 3474720 w 6812280"/>
              <a:gd name="connsiteY4" fmla="*/ 725 h 2490673"/>
              <a:gd name="connsiteX5" fmla="*/ 4133088 w 6812280"/>
              <a:gd name="connsiteY5" fmla="*/ 558509 h 2490673"/>
              <a:gd name="connsiteX6" fmla="*/ 4517136 w 6812280"/>
              <a:gd name="connsiteY6" fmla="*/ 1344893 h 2490673"/>
              <a:gd name="connsiteX7" fmla="*/ 5065776 w 6812280"/>
              <a:gd name="connsiteY7" fmla="*/ 2112989 h 2490673"/>
              <a:gd name="connsiteX8" fmla="*/ 5888736 w 6812280"/>
              <a:gd name="connsiteY8" fmla="*/ 2414741 h 2490673"/>
              <a:gd name="connsiteX9" fmla="*/ 6812280 w 6812280"/>
              <a:gd name="connsiteY9" fmla="*/ 2487893 h 2490673"/>
              <a:gd name="connsiteX10" fmla="*/ 6812280 w 6812280"/>
              <a:gd name="connsiteY10" fmla="*/ 2487893 h 2490673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84378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41 h 2490675"/>
              <a:gd name="connsiteX1" fmla="*/ 1298448 w 6812280"/>
              <a:gd name="connsiteY1" fmla="*/ 2341737 h 2490675"/>
              <a:gd name="connsiteX2" fmla="*/ 2355832 w 6812280"/>
              <a:gd name="connsiteY2" fmla="*/ 1537065 h 2490675"/>
              <a:gd name="connsiteX3" fmla="*/ 2843784 w 6812280"/>
              <a:gd name="connsiteY3" fmla="*/ 467217 h 2490675"/>
              <a:gd name="connsiteX4" fmla="*/ 3474720 w 6812280"/>
              <a:gd name="connsiteY4" fmla="*/ 873 h 2490675"/>
              <a:gd name="connsiteX5" fmla="*/ 4096512 w 6812280"/>
              <a:gd name="connsiteY5" fmla="*/ 567801 h 2490675"/>
              <a:gd name="connsiteX6" fmla="*/ 4517136 w 6812280"/>
              <a:gd name="connsiteY6" fmla="*/ 1345041 h 2490675"/>
              <a:gd name="connsiteX7" fmla="*/ 5065776 w 6812280"/>
              <a:gd name="connsiteY7" fmla="*/ 2113137 h 2490675"/>
              <a:gd name="connsiteX8" fmla="*/ 5888736 w 6812280"/>
              <a:gd name="connsiteY8" fmla="*/ 2414889 h 2490675"/>
              <a:gd name="connsiteX9" fmla="*/ 6812280 w 6812280"/>
              <a:gd name="connsiteY9" fmla="*/ 2488041 h 2490675"/>
              <a:gd name="connsiteX10" fmla="*/ 6812280 w 6812280"/>
              <a:gd name="connsiteY10" fmla="*/ 2488041 h 2490675"/>
              <a:gd name="connsiteX0" fmla="*/ 0 w 6812280"/>
              <a:gd name="connsiteY0" fmla="*/ 2488041 h 2491799"/>
              <a:gd name="connsiteX1" fmla="*/ 1362879 w 6812280"/>
              <a:gd name="connsiteY1" fmla="*/ 2350881 h 2491799"/>
              <a:gd name="connsiteX2" fmla="*/ 2355832 w 6812280"/>
              <a:gd name="connsiteY2" fmla="*/ 1537065 h 2491799"/>
              <a:gd name="connsiteX3" fmla="*/ 2843784 w 6812280"/>
              <a:gd name="connsiteY3" fmla="*/ 467217 h 2491799"/>
              <a:gd name="connsiteX4" fmla="*/ 3474720 w 6812280"/>
              <a:gd name="connsiteY4" fmla="*/ 873 h 2491799"/>
              <a:gd name="connsiteX5" fmla="*/ 4096512 w 6812280"/>
              <a:gd name="connsiteY5" fmla="*/ 567801 h 2491799"/>
              <a:gd name="connsiteX6" fmla="*/ 4517136 w 6812280"/>
              <a:gd name="connsiteY6" fmla="*/ 1345041 h 2491799"/>
              <a:gd name="connsiteX7" fmla="*/ 5065776 w 6812280"/>
              <a:gd name="connsiteY7" fmla="*/ 2113137 h 2491799"/>
              <a:gd name="connsiteX8" fmla="*/ 5888736 w 6812280"/>
              <a:gd name="connsiteY8" fmla="*/ 2414889 h 2491799"/>
              <a:gd name="connsiteX9" fmla="*/ 6812280 w 6812280"/>
              <a:gd name="connsiteY9" fmla="*/ 2488041 h 2491799"/>
              <a:gd name="connsiteX10" fmla="*/ 6812280 w 6812280"/>
              <a:gd name="connsiteY10" fmla="*/ 2488041 h 2491799"/>
              <a:gd name="connsiteX0" fmla="*/ 0 w 6812280"/>
              <a:gd name="connsiteY0" fmla="*/ 2488082 h 2491840"/>
              <a:gd name="connsiteX1" fmla="*/ 1362879 w 6812280"/>
              <a:gd name="connsiteY1" fmla="*/ 2350922 h 2491840"/>
              <a:gd name="connsiteX2" fmla="*/ 2355832 w 6812280"/>
              <a:gd name="connsiteY2" fmla="*/ 1537106 h 2491840"/>
              <a:gd name="connsiteX3" fmla="*/ 2843784 w 6812280"/>
              <a:gd name="connsiteY3" fmla="*/ 467258 h 2491840"/>
              <a:gd name="connsiteX4" fmla="*/ 3474720 w 6812280"/>
              <a:gd name="connsiteY4" fmla="*/ 914 h 2491840"/>
              <a:gd name="connsiteX5" fmla="*/ 4096512 w 6812280"/>
              <a:gd name="connsiteY5" fmla="*/ 567842 h 2491840"/>
              <a:gd name="connsiteX6" fmla="*/ 4517136 w 6812280"/>
              <a:gd name="connsiteY6" fmla="*/ 1345082 h 2491840"/>
              <a:gd name="connsiteX7" fmla="*/ 5065776 w 6812280"/>
              <a:gd name="connsiteY7" fmla="*/ 2113178 h 2491840"/>
              <a:gd name="connsiteX8" fmla="*/ 5888736 w 6812280"/>
              <a:gd name="connsiteY8" fmla="*/ 2414930 h 2491840"/>
              <a:gd name="connsiteX9" fmla="*/ 6812280 w 6812280"/>
              <a:gd name="connsiteY9" fmla="*/ 2488082 h 2491840"/>
              <a:gd name="connsiteX10" fmla="*/ 6812280 w 6812280"/>
              <a:gd name="connsiteY10" fmla="*/ 2488082 h 2491840"/>
              <a:gd name="connsiteX0" fmla="*/ 0 w 6886589"/>
              <a:gd name="connsiteY0" fmla="*/ 2499305 h 2501905"/>
              <a:gd name="connsiteX1" fmla="*/ 1437188 w 6886589"/>
              <a:gd name="connsiteY1" fmla="*/ 2350922 h 2501905"/>
              <a:gd name="connsiteX2" fmla="*/ 2430141 w 6886589"/>
              <a:gd name="connsiteY2" fmla="*/ 1537106 h 2501905"/>
              <a:gd name="connsiteX3" fmla="*/ 2918093 w 6886589"/>
              <a:gd name="connsiteY3" fmla="*/ 467258 h 2501905"/>
              <a:gd name="connsiteX4" fmla="*/ 3549029 w 6886589"/>
              <a:gd name="connsiteY4" fmla="*/ 914 h 2501905"/>
              <a:gd name="connsiteX5" fmla="*/ 4170821 w 6886589"/>
              <a:gd name="connsiteY5" fmla="*/ 567842 h 2501905"/>
              <a:gd name="connsiteX6" fmla="*/ 4591445 w 6886589"/>
              <a:gd name="connsiteY6" fmla="*/ 1345082 h 2501905"/>
              <a:gd name="connsiteX7" fmla="*/ 5140085 w 6886589"/>
              <a:gd name="connsiteY7" fmla="*/ 2113178 h 2501905"/>
              <a:gd name="connsiteX8" fmla="*/ 5963045 w 6886589"/>
              <a:gd name="connsiteY8" fmla="*/ 2414930 h 2501905"/>
              <a:gd name="connsiteX9" fmla="*/ 6886589 w 6886589"/>
              <a:gd name="connsiteY9" fmla="*/ 2488082 h 2501905"/>
              <a:gd name="connsiteX10" fmla="*/ 6886589 w 6886589"/>
              <a:gd name="connsiteY10" fmla="*/ 2488082 h 2501905"/>
              <a:gd name="connsiteX0" fmla="*/ 0 w 6886589"/>
              <a:gd name="connsiteY0" fmla="*/ 2499305 h 2501905"/>
              <a:gd name="connsiteX1" fmla="*/ 1437188 w 6886589"/>
              <a:gd name="connsiteY1" fmla="*/ 2350922 h 2501905"/>
              <a:gd name="connsiteX2" fmla="*/ 2430141 w 6886589"/>
              <a:gd name="connsiteY2" fmla="*/ 1537106 h 2501905"/>
              <a:gd name="connsiteX3" fmla="*/ 2918093 w 6886589"/>
              <a:gd name="connsiteY3" fmla="*/ 467258 h 2501905"/>
              <a:gd name="connsiteX4" fmla="*/ 3549029 w 6886589"/>
              <a:gd name="connsiteY4" fmla="*/ 914 h 2501905"/>
              <a:gd name="connsiteX5" fmla="*/ 4170821 w 6886589"/>
              <a:gd name="connsiteY5" fmla="*/ 567842 h 2501905"/>
              <a:gd name="connsiteX6" fmla="*/ 4591445 w 6886589"/>
              <a:gd name="connsiteY6" fmla="*/ 1345082 h 2501905"/>
              <a:gd name="connsiteX7" fmla="*/ 5184671 w 6886589"/>
              <a:gd name="connsiteY7" fmla="*/ 2101955 h 2501905"/>
              <a:gd name="connsiteX8" fmla="*/ 5963045 w 6886589"/>
              <a:gd name="connsiteY8" fmla="*/ 2414930 h 2501905"/>
              <a:gd name="connsiteX9" fmla="*/ 6886589 w 6886589"/>
              <a:gd name="connsiteY9" fmla="*/ 2488082 h 2501905"/>
              <a:gd name="connsiteX10" fmla="*/ 6886589 w 6886589"/>
              <a:gd name="connsiteY10" fmla="*/ 2488082 h 2501905"/>
              <a:gd name="connsiteX0" fmla="*/ 0 w 7451339"/>
              <a:gd name="connsiteY0" fmla="*/ 2499305 h 2501905"/>
              <a:gd name="connsiteX1" fmla="*/ 1437188 w 7451339"/>
              <a:gd name="connsiteY1" fmla="*/ 2350922 h 2501905"/>
              <a:gd name="connsiteX2" fmla="*/ 2430141 w 7451339"/>
              <a:gd name="connsiteY2" fmla="*/ 1537106 h 2501905"/>
              <a:gd name="connsiteX3" fmla="*/ 2918093 w 7451339"/>
              <a:gd name="connsiteY3" fmla="*/ 467258 h 2501905"/>
              <a:gd name="connsiteX4" fmla="*/ 3549029 w 7451339"/>
              <a:gd name="connsiteY4" fmla="*/ 914 h 2501905"/>
              <a:gd name="connsiteX5" fmla="*/ 4170821 w 7451339"/>
              <a:gd name="connsiteY5" fmla="*/ 567842 h 2501905"/>
              <a:gd name="connsiteX6" fmla="*/ 4591445 w 7451339"/>
              <a:gd name="connsiteY6" fmla="*/ 1345082 h 2501905"/>
              <a:gd name="connsiteX7" fmla="*/ 5184671 w 7451339"/>
              <a:gd name="connsiteY7" fmla="*/ 2101955 h 2501905"/>
              <a:gd name="connsiteX8" fmla="*/ 5963045 w 7451339"/>
              <a:gd name="connsiteY8" fmla="*/ 2414930 h 2501905"/>
              <a:gd name="connsiteX9" fmla="*/ 6886589 w 7451339"/>
              <a:gd name="connsiteY9" fmla="*/ 2488082 h 2501905"/>
              <a:gd name="connsiteX10" fmla="*/ 7451339 w 7451339"/>
              <a:gd name="connsiteY10" fmla="*/ 2465636 h 2501905"/>
              <a:gd name="connsiteX0" fmla="*/ 0 w 7466201"/>
              <a:gd name="connsiteY0" fmla="*/ 2499305 h 2501905"/>
              <a:gd name="connsiteX1" fmla="*/ 1437188 w 7466201"/>
              <a:gd name="connsiteY1" fmla="*/ 2350922 h 2501905"/>
              <a:gd name="connsiteX2" fmla="*/ 2430141 w 7466201"/>
              <a:gd name="connsiteY2" fmla="*/ 1537106 h 2501905"/>
              <a:gd name="connsiteX3" fmla="*/ 2918093 w 7466201"/>
              <a:gd name="connsiteY3" fmla="*/ 467258 h 2501905"/>
              <a:gd name="connsiteX4" fmla="*/ 3549029 w 7466201"/>
              <a:gd name="connsiteY4" fmla="*/ 914 h 2501905"/>
              <a:gd name="connsiteX5" fmla="*/ 4170821 w 7466201"/>
              <a:gd name="connsiteY5" fmla="*/ 567842 h 2501905"/>
              <a:gd name="connsiteX6" fmla="*/ 4591445 w 7466201"/>
              <a:gd name="connsiteY6" fmla="*/ 1345082 h 2501905"/>
              <a:gd name="connsiteX7" fmla="*/ 5184671 w 7466201"/>
              <a:gd name="connsiteY7" fmla="*/ 2101955 h 2501905"/>
              <a:gd name="connsiteX8" fmla="*/ 5963045 w 7466201"/>
              <a:gd name="connsiteY8" fmla="*/ 2414930 h 2501905"/>
              <a:gd name="connsiteX9" fmla="*/ 6886589 w 7466201"/>
              <a:gd name="connsiteY9" fmla="*/ 2488082 h 2501905"/>
              <a:gd name="connsiteX10" fmla="*/ 7466201 w 7466201"/>
              <a:gd name="connsiteY10" fmla="*/ 2499305 h 2501905"/>
              <a:gd name="connsiteX0" fmla="*/ 0 w 7466201"/>
              <a:gd name="connsiteY0" fmla="*/ 2657831 h 2660431"/>
              <a:gd name="connsiteX1" fmla="*/ 1437188 w 7466201"/>
              <a:gd name="connsiteY1" fmla="*/ 2509448 h 2660431"/>
              <a:gd name="connsiteX2" fmla="*/ 2430141 w 7466201"/>
              <a:gd name="connsiteY2" fmla="*/ 1695632 h 2660431"/>
              <a:gd name="connsiteX3" fmla="*/ 2795851 w 7466201"/>
              <a:gd name="connsiteY3" fmla="*/ 27232 h 2660431"/>
              <a:gd name="connsiteX4" fmla="*/ 2918093 w 7466201"/>
              <a:gd name="connsiteY4" fmla="*/ 625784 h 2660431"/>
              <a:gd name="connsiteX5" fmla="*/ 3549029 w 7466201"/>
              <a:gd name="connsiteY5" fmla="*/ 159440 h 2660431"/>
              <a:gd name="connsiteX6" fmla="*/ 4170821 w 7466201"/>
              <a:gd name="connsiteY6" fmla="*/ 726368 h 2660431"/>
              <a:gd name="connsiteX7" fmla="*/ 4591445 w 7466201"/>
              <a:gd name="connsiteY7" fmla="*/ 1503608 h 2660431"/>
              <a:gd name="connsiteX8" fmla="*/ 5184671 w 7466201"/>
              <a:gd name="connsiteY8" fmla="*/ 2260481 h 2660431"/>
              <a:gd name="connsiteX9" fmla="*/ 5963045 w 7466201"/>
              <a:gd name="connsiteY9" fmla="*/ 2573456 h 2660431"/>
              <a:gd name="connsiteX10" fmla="*/ 6886589 w 7466201"/>
              <a:gd name="connsiteY10" fmla="*/ 2646608 h 2660431"/>
              <a:gd name="connsiteX11" fmla="*/ 7466201 w 7466201"/>
              <a:gd name="connsiteY11" fmla="*/ 2657831 h 2660431"/>
              <a:gd name="connsiteX0" fmla="*/ 0 w 7466201"/>
              <a:gd name="connsiteY0" fmla="*/ 2672983 h 2675583"/>
              <a:gd name="connsiteX1" fmla="*/ 1437188 w 7466201"/>
              <a:gd name="connsiteY1" fmla="*/ 2524600 h 2675583"/>
              <a:gd name="connsiteX2" fmla="*/ 2430141 w 7466201"/>
              <a:gd name="connsiteY2" fmla="*/ 1710784 h 2675583"/>
              <a:gd name="connsiteX3" fmla="*/ 2795851 w 7466201"/>
              <a:gd name="connsiteY3" fmla="*/ 42384 h 2675583"/>
              <a:gd name="connsiteX4" fmla="*/ 3007264 w 7466201"/>
              <a:gd name="connsiteY4" fmla="*/ 326688 h 2675583"/>
              <a:gd name="connsiteX5" fmla="*/ 3549029 w 7466201"/>
              <a:gd name="connsiteY5" fmla="*/ 174592 h 2675583"/>
              <a:gd name="connsiteX6" fmla="*/ 4170821 w 7466201"/>
              <a:gd name="connsiteY6" fmla="*/ 741520 h 2675583"/>
              <a:gd name="connsiteX7" fmla="*/ 4591445 w 7466201"/>
              <a:gd name="connsiteY7" fmla="*/ 1518760 h 2675583"/>
              <a:gd name="connsiteX8" fmla="*/ 5184671 w 7466201"/>
              <a:gd name="connsiteY8" fmla="*/ 2275633 h 2675583"/>
              <a:gd name="connsiteX9" fmla="*/ 5963045 w 7466201"/>
              <a:gd name="connsiteY9" fmla="*/ 2588608 h 2675583"/>
              <a:gd name="connsiteX10" fmla="*/ 6886589 w 7466201"/>
              <a:gd name="connsiteY10" fmla="*/ 2661760 h 2675583"/>
              <a:gd name="connsiteX11" fmla="*/ 7466201 w 7466201"/>
              <a:gd name="connsiteY11" fmla="*/ 2672983 h 2675583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170821 w 7466201"/>
              <a:gd name="connsiteY6" fmla="*/ 750214 h 2684277"/>
              <a:gd name="connsiteX7" fmla="*/ 4591445 w 7466201"/>
              <a:gd name="connsiteY7" fmla="*/ 1527454 h 2684277"/>
              <a:gd name="connsiteX8" fmla="*/ 5184671 w 7466201"/>
              <a:gd name="connsiteY8" fmla="*/ 2284327 h 2684277"/>
              <a:gd name="connsiteX9" fmla="*/ 5963045 w 7466201"/>
              <a:gd name="connsiteY9" fmla="*/ 2597302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5 w 7466201"/>
              <a:gd name="connsiteY7" fmla="*/ 1527454 h 2684277"/>
              <a:gd name="connsiteX8" fmla="*/ 5184671 w 7466201"/>
              <a:gd name="connsiteY8" fmla="*/ 2284327 h 2684277"/>
              <a:gd name="connsiteX9" fmla="*/ 5963045 w 7466201"/>
              <a:gd name="connsiteY9" fmla="*/ 2597302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184671 w 7466201"/>
              <a:gd name="connsiteY8" fmla="*/ 2284327 h 2684277"/>
              <a:gd name="connsiteX9" fmla="*/ 5963045 w 7466201"/>
              <a:gd name="connsiteY9" fmla="*/ 2597302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722228"/>
              <a:gd name="connsiteX1" fmla="*/ 1437188 w 7466201"/>
              <a:gd name="connsiteY1" fmla="*/ 2533294 h 2722228"/>
              <a:gd name="connsiteX2" fmla="*/ 2430141 w 7466201"/>
              <a:gd name="connsiteY2" fmla="*/ 1719478 h 2722228"/>
              <a:gd name="connsiteX3" fmla="*/ 2795851 w 7466201"/>
              <a:gd name="connsiteY3" fmla="*/ 51078 h 2722228"/>
              <a:gd name="connsiteX4" fmla="*/ 3007264 w 7466201"/>
              <a:gd name="connsiteY4" fmla="*/ 335382 h 2722228"/>
              <a:gd name="connsiteX5" fmla="*/ 3593615 w 7466201"/>
              <a:gd name="connsiteY5" fmla="*/ 811783 h 2722228"/>
              <a:gd name="connsiteX6" fmla="*/ 4096512 w 7466201"/>
              <a:gd name="connsiteY6" fmla="*/ 1345042 h 2722228"/>
              <a:gd name="connsiteX7" fmla="*/ 4591446 w 7466201"/>
              <a:gd name="connsiteY7" fmla="*/ 1707024 h 2722228"/>
              <a:gd name="connsiteX8" fmla="*/ 5452185 w 7466201"/>
              <a:gd name="connsiteY8" fmla="*/ 1296689 h 2722228"/>
              <a:gd name="connsiteX9" fmla="*/ 5963045 w 7466201"/>
              <a:gd name="connsiteY9" fmla="*/ 2597302 h 2722228"/>
              <a:gd name="connsiteX10" fmla="*/ 6886589 w 7466201"/>
              <a:gd name="connsiteY10" fmla="*/ 2670454 h 2722228"/>
              <a:gd name="connsiteX11" fmla="*/ 7466201 w 7466201"/>
              <a:gd name="connsiteY11" fmla="*/ 2681677 h 2722228"/>
              <a:gd name="connsiteX0" fmla="*/ 0 w 7466201"/>
              <a:gd name="connsiteY0" fmla="*/ 2681677 h 2731759"/>
              <a:gd name="connsiteX1" fmla="*/ 1437188 w 7466201"/>
              <a:gd name="connsiteY1" fmla="*/ 2533294 h 2731759"/>
              <a:gd name="connsiteX2" fmla="*/ 2430141 w 7466201"/>
              <a:gd name="connsiteY2" fmla="*/ 1719478 h 2731759"/>
              <a:gd name="connsiteX3" fmla="*/ 2795851 w 7466201"/>
              <a:gd name="connsiteY3" fmla="*/ 51078 h 2731759"/>
              <a:gd name="connsiteX4" fmla="*/ 3007264 w 7466201"/>
              <a:gd name="connsiteY4" fmla="*/ 335382 h 2731759"/>
              <a:gd name="connsiteX5" fmla="*/ 3593615 w 7466201"/>
              <a:gd name="connsiteY5" fmla="*/ 811783 h 2731759"/>
              <a:gd name="connsiteX6" fmla="*/ 4096512 w 7466201"/>
              <a:gd name="connsiteY6" fmla="*/ 1345042 h 2731759"/>
              <a:gd name="connsiteX7" fmla="*/ 4591446 w 7466201"/>
              <a:gd name="connsiteY7" fmla="*/ 1707024 h 2731759"/>
              <a:gd name="connsiteX8" fmla="*/ 5437323 w 7466201"/>
              <a:gd name="connsiteY8" fmla="*/ 1162012 h 2731759"/>
              <a:gd name="connsiteX9" fmla="*/ 5963045 w 7466201"/>
              <a:gd name="connsiteY9" fmla="*/ 2597302 h 2731759"/>
              <a:gd name="connsiteX10" fmla="*/ 6886589 w 7466201"/>
              <a:gd name="connsiteY10" fmla="*/ 2670454 h 2731759"/>
              <a:gd name="connsiteX11" fmla="*/ 7466201 w 7466201"/>
              <a:gd name="connsiteY11" fmla="*/ 2681677 h 2731759"/>
              <a:gd name="connsiteX0" fmla="*/ 0 w 7466201"/>
              <a:gd name="connsiteY0" fmla="*/ 2681677 h 2751862"/>
              <a:gd name="connsiteX1" fmla="*/ 1437188 w 7466201"/>
              <a:gd name="connsiteY1" fmla="*/ 2533294 h 2751862"/>
              <a:gd name="connsiteX2" fmla="*/ 2430141 w 7466201"/>
              <a:gd name="connsiteY2" fmla="*/ 1719478 h 2751862"/>
              <a:gd name="connsiteX3" fmla="*/ 2795851 w 7466201"/>
              <a:gd name="connsiteY3" fmla="*/ 51078 h 2751862"/>
              <a:gd name="connsiteX4" fmla="*/ 3007264 w 7466201"/>
              <a:gd name="connsiteY4" fmla="*/ 335382 h 2751862"/>
              <a:gd name="connsiteX5" fmla="*/ 3593615 w 7466201"/>
              <a:gd name="connsiteY5" fmla="*/ 811783 h 2751862"/>
              <a:gd name="connsiteX6" fmla="*/ 4096512 w 7466201"/>
              <a:gd name="connsiteY6" fmla="*/ 1345042 h 2751862"/>
              <a:gd name="connsiteX7" fmla="*/ 4591446 w 7466201"/>
              <a:gd name="connsiteY7" fmla="*/ 1707024 h 2751862"/>
              <a:gd name="connsiteX8" fmla="*/ 5675112 w 7466201"/>
              <a:gd name="connsiteY8" fmla="*/ 881433 h 2751862"/>
              <a:gd name="connsiteX9" fmla="*/ 5963045 w 7466201"/>
              <a:gd name="connsiteY9" fmla="*/ 2597302 h 2751862"/>
              <a:gd name="connsiteX10" fmla="*/ 6886589 w 7466201"/>
              <a:gd name="connsiteY10" fmla="*/ 2670454 h 2751862"/>
              <a:gd name="connsiteX11" fmla="*/ 7466201 w 7466201"/>
              <a:gd name="connsiteY11" fmla="*/ 2681677 h 2751862"/>
              <a:gd name="connsiteX0" fmla="*/ 0 w 7466201"/>
              <a:gd name="connsiteY0" fmla="*/ 2681677 h 2751053"/>
              <a:gd name="connsiteX1" fmla="*/ 1437188 w 7466201"/>
              <a:gd name="connsiteY1" fmla="*/ 2533294 h 2751053"/>
              <a:gd name="connsiteX2" fmla="*/ 2430141 w 7466201"/>
              <a:gd name="connsiteY2" fmla="*/ 1719478 h 2751053"/>
              <a:gd name="connsiteX3" fmla="*/ 2795851 w 7466201"/>
              <a:gd name="connsiteY3" fmla="*/ 51078 h 2751053"/>
              <a:gd name="connsiteX4" fmla="*/ 3007264 w 7466201"/>
              <a:gd name="connsiteY4" fmla="*/ 335382 h 2751053"/>
              <a:gd name="connsiteX5" fmla="*/ 3593615 w 7466201"/>
              <a:gd name="connsiteY5" fmla="*/ 811783 h 2751053"/>
              <a:gd name="connsiteX6" fmla="*/ 4096512 w 7466201"/>
              <a:gd name="connsiteY6" fmla="*/ 1345042 h 2751053"/>
              <a:gd name="connsiteX7" fmla="*/ 4591446 w 7466201"/>
              <a:gd name="connsiteY7" fmla="*/ 1707024 h 2751053"/>
              <a:gd name="connsiteX8" fmla="*/ 5600803 w 7466201"/>
              <a:gd name="connsiteY8" fmla="*/ 892656 h 2751053"/>
              <a:gd name="connsiteX9" fmla="*/ 5963045 w 7466201"/>
              <a:gd name="connsiteY9" fmla="*/ 2597302 h 2751053"/>
              <a:gd name="connsiteX10" fmla="*/ 6886589 w 7466201"/>
              <a:gd name="connsiteY10" fmla="*/ 2670454 h 2751053"/>
              <a:gd name="connsiteX11" fmla="*/ 7466201 w 7466201"/>
              <a:gd name="connsiteY11" fmla="*/ 2681677 h 2751053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600803 w 7466201"/>
              <a:gd name="connsiteY8" fmla="*/ 892656 h 2684277"/>
              <a:gd name="connsiteX9" fmla="*/ 6111663 w 7466201"/>
              <a:gd name="connsiteY9" fmla="*/ 2451401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556218 w 7466201"/>
              <a:gd name="connsiteY8" fmla="*/ 1139565 h 2684277"/>
              <a:gd name="connsiteX9" fmla="*/ 6111663 w 7466201"/>
              <a:gd name="connsiteY9" fmla="*/ 2451401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556218 w 7466201"/>
              <a:gd name="connsiteY8" fmla="*/ 1139565 h 2684277"/>
              <a:gd name="connsiteX9" fmla="*/ 6111663 w 7466201"/>
              <a:gd name="connsiteY9" fmla="*/ 2451401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556218 w 7466201"/>
              <a:gd name="connsiteY8" fmla="*/ 1139565 h 2684277"/>
              <a:gd name="connsiteX9" fmla="*/ 5872255 w 7466201"/>
              <a:gd name="connsiteY9" fmla="*/ 1599874 h 2684277"/>
              <a:gd name="connsiteX10" fmla="*/ 6111663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556218 w 7466201"/>
              <a:gd name="connsiteY8" fmla="*/ 1139565 h 2684277"/>
              <a:gd name="connsiteX9" fmla="*/ 5872255 w 7466201"/>
              <a:gd name="connsiteY9" fmla="*/ 1599874 h 2684277"/>
              <a:gd name="connsiteX10" fmla="*/ 6111663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437323 w 7466201"/>
              <a:gd name="connsiteY8" fmla="*/ 1218127 h 2684277"/>
              <a:gd name="connsiteX9" fmla="*/ 5872255 w 7466201"/>
              <a:gd name="connsiteY9" fmla="*/ 1599874 h 2684277"/>
              <a:gd name="connsiteX10" fmla="*/ 6111663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437323 w 7466201"/>
              <a:gd name="connsiteY8" fmla="*/ 1218127 h 2684277"/>
              <a:gd name="connsiteX9" fmla="*/ 5901978 w 7466201"/>
              <a:gd name="connsiteY9" fmla="*/ 1453973 h 2684277"/>
              <a:gd name="connsiteX10" fmla="*/ 6111663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437323 w 7466201"/>
              <a:gd name="connsiteY8" fmla="*/ 1218127 h 2684277"/>
              <a:gd name="connsiteX9" fmla="*/ 5901978 w 7466201"/>
              <a:gd name="connsiteY9" fmla="*/ 1453973 h 2684277"/>
              <a:gd name="connsiteX10" fmla="*/ 6334591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9923 h 2692523"/>
              <a:gd name="connsiteX1" fmla="*/ 1437188 w 7466201"/>
              <a:gd name="connsiteY1" fmla="*/ 2541540 h 2692523"/>
              <a:gd name="connsiteX2" fmla="*/ 2430141 w 7466201"/>
              <a:gd name="connsiteY2" fmla="*/ 1727724 h 2692523"/>
              <a:gd name="connsiteX3" fmla="*/ 2795851 w 7466201"/>
              <a:gd name="connsiteY3" fmla="*/ 59324 h 2692523"/>
              <a:gd name="connsiteX4" fmla="*/ 3081573 w 7466201"/>
              <a:gd name="connsiteY4" fmla="*/ 276290 h 2692523"/>
              <a:gd name="connsiteX5" fmla="*/ 3593615 w 7466201"/>
              <a:gd name="connsiteY5" fmla="*/ 820029 h 2692523"/>
              <a:gd name="connsiteX6" fmla="*/ 4096512 w 7466201"/>
              <a:gd name="connsiteY6" fmla="*/ 1353288 h 2692523"/>
              <a:gd name="connsiteX7" fmla="*/ 4591446 w 7466201"/>
              <a:gd name="connsiteY7" fmla="*/ 1715270 h 2692523"/>
              <a:gd name="connsiteX8" fmla="*/ 5437323 w 7466201"/>
              <a:gd name="connsiteY8" fmla="*/ 1226373 h 2692523"/>
              <a:gd name="connsiteX9" fmla="*/ 5901978 w 7466201"/>
              <a:gd name="connsiteY9" fmla="*/ 1462219 h 2692523"/>
              <a:gd name="connsiteX10" fmla="*/ 6334591 w 7466201"/>
              <a:gd name="connsiteY10" fmla="*/ 2459647 h 2692523"/>
              <a:gd name="connsiteX11" fmla="*/ 6886589 w 7466201"/>
              <a:gd name="connsiteY11" fmla="*/ 2678700 h 2692523"/>
              <a:gd name="connsiteX12" fmla="*/ 7466201 w 7466201"/>
              <a:gd name="connsiteY12" fmla="*/ 2689923 h 2692523"/>
              <a:gd name="connsiteX0" fmla="*/ 0 w 7466201"/>
              <a:gd name="connsiteY0" fmla="*/ 2689923 h 2692523"/>
              <a:gd name="connsiteX1" fmla="*/ 1437188 w 7466201"/>
              <a:gd name="connsiteY1" fmla="*/ 2541540 h 2692523"/>
              <a:gd name="connsiteX2" fmla="*/ 2311247 w 7466201"/>
              <a:gd name="connsiteY2" fmla="*/ 1727724 h 2692523"/>
              <a:gd name="connsiteX3" fmla="*/ 2795851 w 7466201"/>
              <a:gd name="connsiteY3" fmla="*/ 59324 h 2692523"/>
              <a:gd name="connsiteX4" fmla="*/ 3081573 w 7466201"/>
              <a:gd name="connsiteY4" fmla="*/ 276290 h 2692523"/>
              <a:gd name="connsiteX5" fmla="*/ 3593615 w 7466201"/>
              <a:gd name="connsiteY5" fmla="*/ 820029 h 2692523"/>
              <a:gd name="connsiteX6" fmla="*/ 4096512 w 7466201"/>
              <a:gd name="connsiteY6" fmla="*/ 1353288 h 2692523"/>
              <a:gd name="connsiteX7" fmla="*/ 4591446 w 7466201"/>
              <a:gd name="connsiteY7" fmla="*/ 1715270 h 2692523"/>
              <a:gd name="connsiteX8" fmla="*/ 5437323 w 7466201"/>
              <a:gd name="connsiteY8" fmla="*/ 1226373 h 2692523"/>
              <a:gd name="connsiteX9" fmla="*/ 5901978 w 7466201"/>
              <a:gd name="connsiteY9" fmla="*/ 1462219 h 2692523"/>
              <a:gd name="connsiteX10" fmla="*/ 6334591 w 7466201"/>
              <a:gd name="connsiteY10" fmla="*/ 2459647 h 2692523"/>
              <a:gd name="connsiteX11" fmla="*/ 6886589 w 7466201"/>
              <a:gd name="connsiteY11" fmla="*/ 2678700 h 2692523"/>
              <a:gd name="connsiteX12" fmla="*/ 7466201 w 7466201"/>
              <a:gd name="connsiteY12" fmla="*/ 2689923 h 2692523"/>
              <a:gd name="connsiteX0" fmla="*/ 0 w 7466201"/>
              <a:gd name="connsiteY0" fmla="*/ 2543093 h 2545693"/>
              <a:gd name="connsiteX1" fmla="*/ 1437188 w 7466201"/>
              <a:gd name="connsiteY1" fmla="*/ 2394710 h 2545693"/>
              <a:gd name="connsiteX2" fmla="*/ 2311247 w 7466201"/>
              <a:gd name="connsiteY2" fmla="*/ 1580894 h 2545693"/>
              <a:gd name="connsiteX3" fmla="*/ 2736404 w 7466201"/>
              <a:gd name="connsiteY3" fmla="*/ 92065 h 2545693"/>
              <a:gd name="connsiteX4" fmla="*/ 3081573 w 7466201"/>
              <a:gd name="connsiteY4" fmla="*/ 129460 h 2545693"/>
              <a:gd name="connsiteX5" fmla="*/ 3593615 w 7466201"/>
              <a:gd name="connsiteY5" fmla="*/ 673199 h 2545693"/>
              <a:gd name="connsiteX6" fmla="*/ 4096512 w 7466201"/>
              <a:gd name="connsiteY6" fmla="*/ 1206458 h 2545693"/>
              <a:gd name="connsiteX7" fmla="*/ 4591446 w 7466201"/>
              <a:gd name="connsiteY7" fmla="*/ 1568440 h 2545693"/>
              <a:gd name="connsiteX8" fmla="*/ 5437323 w 7466201"/>
              <a:gd name="connsiteY8" fmla="*/ 1079543 h 2545693"/>
              <a:gd name="connsiteX9" fmla="*/ 5901978 w 7466201"/>
              <a:gd name="connsiteY9" fmla="*/ 1315389 h 2545693"/>
              <a:gd name="connsiteX10" fmla="*/ 6334591 w 7466201"/>
              <a:gd name="connsiteY10" fmla="*/ 2312817 h 2545693"/>
              <a:gd name="connsiteX11" fmla="*/ 6886589 w 7466201"/>
              <a:gd name="connsiteY11" fmla="*/ 2531870 h 2545693"/>
              <a:gd name="connsiteX12" fmla="*/ 7466201 w 7466201"/>
              <a:gd name="connsiteY12" fmla="*/ 2543093 h 2545693"/>
              <a:gd name="connsiteX0" fmla="*/ 0 w 7466201"/>
              <a:gd name="connsiteY0" fmla="*/ 2535583 h 2538183"/>
              <a:gd name="connsiteX1" fmla="*/ 1437188 w 7466201"/>
              <a:gd name="connsiteY1" fmla="*/ 2387200 h 2538183"/>
              <a:gd name="connsiteX2" fmla="*/ 2311247 w 7466201"/>
              <a:gd name="connsiteY2" fmla="*/ 1573384 h 2538183"/>
              <a:gd name="connsiteX3" fmla="*/ 2736404 w 7466201"/>
              <a:gd name="connsiteY3" fmla="*/ 84555 h 2538183"/>
              <a:gd name="connsiteX4" fmla="*/ 3081573 w 7466201"/>
              <a:gd name="connsiteY4" fmla="*/ 121950 h 2538183"/>
              <a:gd name="connsiteX5" fmla="*/ 3593615 w 7466201"/>
              <a:gd name="connsiteY5" fmla="*/ 486119 h 2538183"/>
              <a:gd name="connsiteX6" fmla="*/ 4096512 w 7466201"/>
              <a:gd name="connsiteY6" fmla="*/ 1198948 h 2538183"/>
              <a:gd name="connsiteX7" fmla="*/ 4591446 w 7466201"/>
              <a:gd name="connsiteY7" fmla="*/ 1560930 h 2538183"/>
              <a:gd name="connsiteX8" fmla="*/ 5437323 w 7466201"/>
              <a:gd name="connsiteY8" fmla="*/ 1072033 h 2538183"/>
              <a:gd name="connsiteX9" fmla="*/ 5901978 w 7466201"/>
              <a:gd name="connsiteY9" fmla="*/ 1307879 h 2538183"/>
              <a:gd name="connsiteX10" fmla="*/ 6334591 w 7466201"/>
              <a:gd name="connsiteY10" fmla="*/ 2305307 h 2538183"/>
              <a:gd name="connsiteX11" fmla="*/ 6886589 w 7466201"/>
              <a:gd name="connsiteY11" fmla="*/ 2524360 h 2538183"/>
              <a:gd name="connsiteX12" fmla="*/ 7466201 w 7466201"/>
              <a:gd name="connsiteY12" fmla="*/ 2535583 h 2538183"/>
              <a:gd name="connsiteX0" fmla="*/ 0 w 7466201"/>
              <a:gd name="connsiteY0" fmla="*/ 2580981 h 2583581"/>
              <a:gd name="connsiteX1" fmla="*/ 1437188 w 7466201"/>
              <a:gd name="connsiteY1" fmla="*/ 2432598 h 2583581"/>
              <a:gd name="connsiteX2" fmla="*/ 2311247 w 7466201"/>
              <a:gd name="connsiteY2" fmla="*/ 1618782 h 2583581"/>
              <a:gd name="connsiteX3" fmla="*/ 2736404 w 7466201"/>
              <a:gd name="connsiteY3" fmla="*/ 129953 h 2583581"/>
              <a:gd name="connsiteX4" fmla="*/ 3081573 w 7466201"/>
              <a:gd name="connsiteY4" fmla="*/ 55116 h 2583581"/>
              <a:gd name="connsiteX5" fmla="*/ 3593615 w 7466201"/>
              <a:gd name="connsiteY5" fmla="*/ 531517 h 2583581"/>
              <a:gd name="connsiteX6" fmla="*/ 4096512 w 7466201"/>
              <a:gd name="connsiteY6" fmla="*/ 1244346 h 2583581"/>
              <a:gd name="connsiteX7" fmla="*/ 4591446 w 7466201"/>
              <a:gd name="connsiteY7" fmla="*/ 1606328 h 2583581"/>
              <a:gd name="connsiteX8" fmla="*/ 5437323 w 7466201"/>
              <a:gd name="connsiteY8" fmla="*/ 1117431 h 2583581"/>
              <a:gd name="connsiteX9" fmla="*/ 5901978 w 7466201"/>
              <a:gd name="connsiteY9" fmla="*/ 1353277 h 2583581"/>
              <a:gd name="connsiteX10" fmla="*/ 6334591 w 7466201"/>
              <a:gd name="connsiteY10" fmla="*/ 2350705 h 2583581"/>
              <a:gd name="connsiteX11" fmla="*/ 6886589 w 7466201"/>
              <a:gd name="connsiteY11" fmla="*/ 2569758 h 2583581"/>
              <a:gd name="connsiteX12" fmla="*/ 7466201 w 7466201"/>
              <a:gd name="connsiteY12" fmla="*/ 2580981 h 2583581"/>
              <a:gd name="connsiteX0" fmla="*/ 0 w 7466201"/>
              <a:gd name="connsiteY0" fmla="*/ 2580981 h 2583581"/>
              <a:gd name="connsiteX1" fmla="*/ 1674978 w 7466201"/>
              <a:gd name="connsiteY1" fmla="*/ 2432599 h 2583581"/>
              <a:gd name="connsiteX2" fmla="*/ 2311247 w 7466201"/>
              <a:gd name="connsiteY2" fmla="*/ 1618782 h 2583581"/>
              <a:gd name="connsiteX3" fmla="*/ 2736404 w 7466201"/>
              <a:gd name="connsiteY3" fmla="*/ 129953 h 2583581"/>
              <a:gd name="connsiteX4" fmla="*/ 3081573 w 7466201"/>
              <a:gd name="connsiteY4" fmla="*/ 55116 h 2583581"/>
              <a:gd name="connsiteX5" fmla="*/ 3593615 w 7466201"/>
              <a:gd name="connsiteY5" fmla="*/ 531517 h 2583581"/>
              <a:gd name="connsiteX6" fmla="*/ 4096512 w 7466201"/>
              <a:gd name="connsiteY6" fmla="*/ 1244346 h 2583581"/>
              <a:gd name="connsiteX7" fmla="*/ 4591446 w 7466201"/>
              <a:gd name="connsiteY7" fmla="*/ 1606328 h 2583581"/>
              <a:gd name="connsiteX8" fmla="*/ 5437323 w 7466201"/>
              <a:gd name="connsiteY8" fmla="*/ 1117431 h 2583581"/>
              <a:gd name="connsiteX9" fmla="*/ 5901978 w 7466201"/>
              <a:gd name="connsiteY9" fmla="*/ 1353277 h 2583581"/>
              <a:gd name="connsiteX10" fmla="*/ 6334591 w 7466201"/>
              <a:gd name="connsiteY10" fmla="*/ 2350705 h 2583581"/>
              <a:gd name="connsiteX11" fmla="*/ 6886589 w 7466201"/>
              <a:gd name="connsiteY11" fmla="*/ 2569758 h 2583581"/>
              <a:gd name="connsiteX12" fmla="*/ 7466201 w 7466201"/>
              <a:gd name="connsiteY12" fmla="*/ 2580981 h 2583581"/>
              <a:gd name="connsiteX0" fmla="*/ 0 w 7466201"/>
              <a:gd name="connsiteY0" fmla="*/ 2580981 h 2581726"/>
              <a:gd name="connsiteX1" fmla="*/ 1674978 w 7466201"/>
              <a:gd name="connsiteY1" fmla="*/ 2432599 h 2581726"/>
              <a:gd name="connsiteX2" fmla="*/ 2311247 w 7466201"/>
              <a:gd name="connsiteY2" fmla="*/ 1618782 h 2581726"/>
              <a:gd name="connsiteX3" fmla="*/ 2736404 w 7466201"/>
              <a:gd name="connsiteY3" fmla="*/ 129953 h 2581726"/>
              <a:gd name="connsiteX4" fmla="*/ 3081573 w 7466201"/>
              <a:gd name="connsiteY4" fmla="*/ 55116 h 2581726"/>
              <a:gd name="connsiteX5" fmla="*/ 3593615 w 7466201"/>
              <a:gd name="connsiteY5" fmla="*/ 531517 h 2581726"/>
              <a:gd name="connsiteX6" fmla="*/ 4096512 w 7466201"/>
              <a:gd name="connsiteY6" fmla="*/ 1244346 h 2581726"/>
              <a:gd name="connsiteX7" fmla="*/ 4591446 w 7466201"/>
              <a:gd name="connsiteY7" fmla="*/ 1606328 h 2581726"/>
              <a:gd name="connsiteX8" fmla="*/ 5437323 w 7466201"/>
              <a:gd name="connsiteY8" fmla="*/ 1117431 h 2581726"/>
              <a:gd name="connsiteX9" fmla="*/ 5901978 w 7466201"/>
              <a:gd name="connsiteY9" fmla="*/ 1353277 h 2581726"/>
              <a:gd name="connsiteX10" fmla="*/ 6334591 w 7466201"/>
              <a:gd name="connsiteY10" fmla="*/ 2350705 h 2581726"/>
              <a:gd name="connsiteX11" fmla="*/ 6886589 w 7466201"/>
              <a:gd name="connsiteY11" fmla="*/ 2569758 h 2581726"/>
              <a:gd name="connsiteX12" fmla="*/ 7466201 w 7466201"/>
              <a:gd name="connsiteY12" fmla="*/ 2580981 h 2581726"/>
              <a:gd name="connsiteX0" fmla="*/ 0 w 7466201"/>
              <a:gd name="connsiteY0" fmla="*/ 2809229 h 2809974"/>
              <a:gd name="connsiteX1" fmla="*/ 1674978 w 7466201"/>
              <a:gd name="connsiteY1" fmla="*/ 2660847 h 2809974"/>
              <a:gd name="connsiteX2" fmla="*/ 2311247 w 7466201"/>
              <a:gd name="connsiteY2" fmla="*/ 1847030 h 2809974"/>
              <a:gd name="connsiteX3" fmla="*/ 2750164 w 7466201"/>
              <a:gd name="connsiteY3" fmla="*/ 56838 h 2809974"/>
              <a:gd name="connsiteX4" fmla="*/ 3081573 w 7466201"/>
              <a:gd name="connsiteY4" fmla="*/ 283364 h 2809974"/>
              <a:gd name="connsiteX5" fmla="*/ 3593615 w 7466201"/>
              <a:gd name="connsiteY5" fmla="*/ 759765 h 2809974"/>
              <a:gd name="connsiteX6" fmla="*/ 4096512 w 7466201"/>
              <a:gd name="connsiteY6" fmla="*/ 1472594 h 2809974"/>
              <a:gd name="connsiteX7" fmla="*/ 4591446 w 7466201"/>
              <a:gd name="connsiteY7" fmla="*/ 1834576 h 2809974"/>
              <a:gd name="connsiteX8" fmla="*/ 5437323 w 7466201"/>
              <a:gd name="connsiteY8" fmla="*/ 1345679 h 2809974"/>
              <a:gd name="connsiteX9" fmla="*/ 5901978 w 7466201"/>
              <a:gd name="connsiteY9" fmla="*/ 1581525 h 2809974"/>
              <a:gd name="connsiteX10" fmla="*/ 6334591 w 7466201"/>
              <a:gd name="connsiteY10" fmla="*/ 2578953 h 2809974"/>
              <a:gd name="connsiteX11" fmla="*/ 6886589 w 7466201"/>
              <a:gd name="connsiteY11" fmla="*/ 2798006 h 2809974"/>
              <a:gd name="connsiteX12" fmla="*/ 7466201 w 7466201"/>
              <a:gd name="connsiteY12" fmla="*/ 2809229 h 2809974"/>
              <a:gd name="connsiteX0" fmla="*/ 0 w 7466201"/>
              <a:gd name="connsiteY0" fmla="*/ 2824509 h 2825254"/>
              <a:gd name="connsiteX1" fmla="*/ 1674978 w 7466201"/>
              <a:gd name="connsiteY1" fmla="*/ 2676127 h 2825254"/>
              <a:gd name="connsiteX2" fmla="*/ 2311247 w 7466201"/>
              <a:gd name="connsiteY2" fmla="*/ 1862310 h 2825254"/>
              <a:gd name="connsiteX3" fmla="*/ 2750164 w 7466201"/>
              <a:gd name="connsiteY3" fmla="*/ 72118 h 2825254"/>
              <a:gd name="connsiteX4" fmla="*/ 3109095 w 7466201"/>
              <a:gd name="connsiteY4" fmla="*/ 205117 h 2825254"/>
              <a:gd name="connsiteX5" fmla="*/ 3593615 w 7466201"/>
              <a:gd name="connsiteY5" fmla="*/ 775045 h 2825254"/>
              <a:gd name="connsiteX6" fmla="*/ 4096512 w 7466201"/>
              <a:gd name="connsiteY6" fmla="*/ 1487874 h 2825254"/>
              <a:gd name="connsiteX7" fmla="*/ 4591446 w 7466201"/>
              <a:gd name="connsiteY7" fmla="*/ 1849856 h 2825254"/>
              <a:gd name="connsiteX8" fmla="*/ 5437323 w 7466201"/>
              <a:gd name="connsiteY8" fmla="*/ 1360959 h 2825254"/>
              <a:gd name="connsiteX9" fmla="*/ 5901978 w 7466201"/>
              <a:gd name="connsiteY9" fmla="*/ 1596805 h 2825254"/>
              <a:gd name="connsiteX10" fmla="*/ 6334591 w 7466201"/>
              <a:gd name="connsiteY10" fmla="*/ 2594233 h 2825254"/>
              <a:gd name="connsiteX11" fmla="*/ 6886589 w 7466201"/>
              <a:gd name="connsiteY11" fmla="*/ 2813286 h 2825254"/>
              <a:gd name="connsiteX12" fmla="*/ 7466201 w 7466201"/>
              <a:gd name="connsiteY12" fmla="*/ 2824509 h 2825254"/>
              <a:gd name="connsiteX0" fmla="*/ 0 w 7466201"/>
              <a:gd name="connsiteY0" fmla="*/ 3046505 h 3047250"/>
              <a:gd name="connsiteX1" fmla="*/ 1674978 w 7466201"/>
              <a:gd name="connsiteY1" fmla="*/ 2898123 h 3047250"/>
              <a:gd name="connsiteX2" fmla="*/ 2311247 w 7466201"/>
              <a:gd name="connsiteY2" fmla="*/ 2084306 h 3047250"/>
              <a:gd name="connsiteX3" fmla="*/ 2708881 w 7466201"/>
              <a:gd name="connsiteY3" fmla="*/ 44711 h 3047250"/>
              <a:gd name="connsiteX4" fmla="*/ 3109095 w 7466201"/>
              <a:gd name="connsiteY4" fmla="*/ 427113 h 3047250"/>
              <a:gd name="connsiteX5" fmla="*/ 3593615 w 7466201"/>
              <a:gd name="connsiteY5" fmla="*/ 997041 h 3047250"/>
              <a:gd name="connsiteX6" fmla="*/ 4096512 w 7466201"/>
              <a:gd name="connsiteY6" fmla="*/ 1709870 h 3047250"/>
              <a:gd name="connsiteX7" fmla="*/ 4591446 w 7466201"/>
              <a:gd name="connsiteY7" fmla="*/ 2071852 h 3047250"/>
              <a:gd name="connsiteX8" fmla="*/ 5437323 w 7466201"/>
              <a:gd name="connsiteY8" fmla="*/ 1582955 h 3047250"/>
              <a:gd name="connsiteX9" fmla="*/ 5901978 w 7466201"/>
              <a:gd name="connsiteY9" fmla="*/ 1818801 h 3047250"/>
              <a:gd name="connsiteX10" fmla="*/ 6334591 w 7466201"/>
              <a:gd name="connsiteY10" fmla="*/ 2816229 h 3047250"/>
              <a:gd name="connsiteX11" fmla="*/ 6886589 w 7466201"/>
              <a:gd name="connsiteY11" fmla="*/ 3035282 h 3047250"/>
              <a:gd name="connsiteX12" fmla="*/ 7466201 w 7466201"/>
              <a:gd name="connsiteY12" fmla="*/ 3046505 h 3047250"/>
              <a:gd name="connsiteX0" fmla="*/ 0 w 7466201"/>
              <a:gd name="connsiteY0" fmla="*/ 3006464 h 3007209"/>
              <a:gd name="connsiteX1" fmla="*/ 1674978 w 7466201"/>
              <a:gd name="connsiteY1" fmla="*/ 2858082 h 3007209"/>
              <a:gd name="connsiteX2" fmla="*/ 2311247 w 7466201"/>
              <a:gd name="connsiteY2" fmla="*/ 2044265 h 3007209"/>
              <a:gd name="connsiteX3" fmla="*/ 2708881 w 7466201"/>
              <a:gd name="connsiteY3" fmla="*/ 4670 h 3007209"/>
              <a:gd name="connsiteX4" fmla="*/ 3109095 w 7466201"/>
              <a:gd name="connsiteY4" fmla="*/ 387072 h 3007209"/>
              <a:gd name="connsiteX5" fmla="*/ 3593615 w 7466201"/>
              <a:gd name="connsiteY5" fmla="*/ 957000 h 3007209"/>
              <a:gd name="connsiteX6" fmla="*/ 4096512 w 7466201"/>
              <a:gd name="connsiteY6" fmla="*/ 1669829 h 3007209"/>
              <a:gd name="connsiteX7" fmla="*/ 4591446 w 7466201"/>
              <a:gd name="connsiteY7" fmla="*/ 2031811 h 3007209"/>
              <a:gd name="connsiteX8" fmla="*/ 5437323 w 7466201"/>
              <a:gd name="connsiteY8" fmla="*/ 1542914 h 3007209"/>
              <a:gd name="connsiteX9" fmla="*/ 5901978 w 7466201"/>
              <a:gd name="connsiteY9" fmla="*/ 1778760 h 3007209"/>
              <a:gd name="connsiteX10" fmla="*/ 6334591 w 7466201"/>
              <a:gd name="connsiteY10" fmla="*/ 2776188 h 3007209"/>
              <a:gd name="connsiteX11" fmla="*/ 6886589 w 7466201"/>
              <a:gd name="connsiteY11" fmla="*/ 2995241 h 3007209"/>
              <a:gd name="connsiteX12" fmla="*/ 7466201 w 7466201"/>
              <a:gd name="connsiteY12" fmla="*/ 3006464 h 3007209"/>
              <a:gd name="connsiteX0" fmla="*/ 0 w 7466201"/>
              <a:gd name="connsiteY0" fmla="*/ 2985962 h 2986707"/>
              <a:gd name="connsiteX1" fmla="*/ 1674978 w 7466201"/>
              <a:gd name="connsiteY1" fmla="*/ 2837580 h 2986707"/>
              <a:gd name="connsiteX2" fmla="*/ 2311247 w 7466201"/>
              <a:gd name="connsiteY2" fmla="*/ 2023763 h 2986707"/>
              <a:gd name="connsiteX3" fmla="*/ 2667598 w 7466201"/>
              <a:gd name="connsiteY3" fmla="*/ 4953 h 2986707"/>
              <a:gd name="connsiteX4" fmla="*/ 3109095 w 7466201"/>
              <a:gd name="connsiteY4" fmla="*/ 366570 h 2986707"/>
              <a:gd name="connsiteX5" fmla="*/ 3593615 w 7466201"/>
              <a:gd name="connsiteY5" fmla="*/ 936498 h 2986707"/>
              <a:gd name="connsiteX6" fmla="*/ 4096512 w 7466201"/>
              <a:gd name="connsiteY6" fmla="*/ 1649327 h 2986707"/>
              <a:gd name="connsiteX7" fmla="*/ 4591446 w 7466201"/>
              <a:gd name="connsiteY7" fmla="*/ 2011309 h 2986707"/>
              <a:gd name="connsiteX8" fmla="*/ 5437323 w 7466201"/>
              <a:gd name="connsiteY8" fmla="*/ 1522412 h 2986707"/>
              <a:gd name="connsiteX9" fmla="*/ 5901978 w 7466201"/>
              <a:gd name="connsiteY9" fmla="*/ 1758258 h 2986707"/>
              <a:gd name="connsiteX10" fmla="*/ 6334591 w 7466201"/>
              <a:gd name="connsiteY10" fmla="*/ 2755686 h 2986707"/>
              <a:gd name="connsiteX11" fmla="*/ 6886589 w 7466201"/>
              <a:gd name="connsiteY11" fmla="*/ 2974739 h 2986707"/>
              <a:gd name="connsiteX12" fmla="*/ 7466201 w 7466201"/>
              <a:gd name="connsiteY12" fmla="*/ 2985962 h 2986707"/>
              <a:gd name="connsiteX0" fmla="*/ 0 w 7466201"/>
              <a:gd name="connsiteY0" fmla="*/ 2985962 h 2986707"/>
              <a:gd name="connsiteX1" fmla="*/ 1674978 w 7466201"/>
              <a:gd name="connsiteY1" fmla="*/ 2837580 h 2986707"/>
              <a:gd name="connsiteX2" fmla="*/ 2311247 w 7466201"/>
              <a:gd name="connsiteY2" fmla="*/ 2023763 h 2986707"/>
              <a:gd name="connsiteX3" fmla="*/ 2667598 w 7466201"/>
              <a:gd name="connsiteY3" fmla="*/ 4953 h 2986707"/>
              <a:gd name="connsiteX4" fmla="*/ 3109095 w 7466201"/>
              <a:gd name="connsiteY4" fmla="*/ 366570 h 2986707"/>
              <a:gd name="connsiteX5" fmla="*/ 3593615 w 7466201"/>
              <a:gd name="connsiteY5" fmla="*/ 936498 h 2986707"/>
              <a:gd name="connsiteX6" fmla="*/ 4096512 w 7466201"/>
              <a:gd name="connsiteY6" fmla="*/ 1649327 h 2986707"/>
              <a:gd name="connsiteX7" fmla="*/ 4591446 w 7466201"/>
              <a:gd name="connsiteY7" fmla="*/ 2011309 h 2986707"/>
              <a:gd name="connsiteX8" fmla="*/ 5437323 w 7466201"/>
              <a:gd name="connsiteY8" fmla="*/ 1522412 h 2986707"/>
              <a:gd name="connsiteX9" fmla="*/ 5901978 w 7466201"/>
              <a:gd name="connsiteY9" fmla="*/ 1758258 h 2986707"/>
              <a:gd name="connsiteX10" fmla="*/ 6334591 w 7466201"/>
              <a:gd name="connsiteY10" fmla="*/ 2755686 h 2986707"/>
              <a:gd name="connsiteX11" fmla="*/ 6886589 w 7466201"/>
              <a:gd name="connsiteY11" fmla="*/ 2974739 h 2986707"/>
              <a:gd name="connsiteX12" fmla="*/ 7466201 w 7466201"/>
              <a:gd name="connsiteY12" fmla="*/ 2985962 h 2986707"/>
              <a:gd name="connsiteX0" fmla="*/ 0 w 7466201"/>
              <a:gd name="connsiteY0" fmla="*/ 2986540 h 2987285"/>
              <a:gd name="connsiteX1" fmla="*/ 1674978 w 7466201"/>
              <a:gd name="connsiteY1" fmla="*/ 2838158 h 2987285"/>
              <a:gd name="connsiteX2" fmla="*/ 2311247 w 7466201"/>
              <a:gd name="connsiteY2" fmla="*/ 2024341 h 2987285"/>
              <a:gd name="connsiteX3" fmla="*/ 2667598 w 7466201"/>
              <a:gd name="connsiteY3" fmla="*/ 5531 h 2987285"/>
              <a:gd name="connsiteX4" fmla="*/ 3109095 w 7466201"/>
              <a:gd name="connsiteY4" fmla="*/ 367148 h 2987285"/>
              <a:gd name="connsiteX5" fmla="*/ 3593615 w 7466201"/>
              <a:gd name="connsiteY5" fmla="*/ 937076 h 2987285"/>
              <a:gd name="connsiteX6" fmla="*/ 4096512 w 7466201"/>
              <a:gd name="connsiteY6" fmla="*/ 1649905 h 2987285"/>
              <a:gd name="connsiteX7" fmla="*/ 4591446 w 7466201"/>
              <a:gd name="connsiteY7" fmla="*/ 2011887 h 2987285"/>
              <a:gd name="connsiteX8" fmla="*/ 5437323 w 7466201"/>
              <a:gd name="connsiteY8" fmla="*/ 1522990 h 2987285"/>
              <a:gd name="connsiteX9" fmla="*/ 5901978 w 7466201"/>
              <a:gd name="connsiteY9" fmla="*/ 1758836 h 2987285"/>
              <a:gd name="connsiteX10" fmla="*/ 6334591 w 7466201"/>
              <a:gd name="connsiteY10" fmla="*/ 2756264 h 2987285"/>
              <a:gd name="connsiteX11" fmla="*/ 6886589 w 7466201"/>
              <a:gd name="connsiteY11" fmla="*/ 2975317 h 2987285"/>
              <a:gd name="connsiteX12" fmla="*/ 7466201 w 7466201"/>
              <a:gd name="connsiteY12" fmla="*/ 2986540 h 298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66201" h="2987285">
                <a:moveTo>
                  <a:pt x="0" y="2986540"/>
                </a:moveTo>
                <a:cubicBezTo>
                  <a:pt x="457200" y="2993398"/>
                  <a:pt x="1245184" y="2953632"/>
                  <a:pt x="1674978" y="2838158"/>
                </a:cubicBezTo>
                <a:cubicBezTo>
                  <a:pt x="2104772" y="2722684"/>
                  <a:pt x="2145810" y="2496446"/>
                  <a:pt x="2311247" y="2024341"/>
                </a:cubicBezTo>
                <a:cubicBezTo>
                  <a:pt x="2476684" y="1552237"/>
                  <a:pt x="2462424" y="163056"/>
                  <a:pt x="2667598" y="5531"/>
                </a:cubicBezTo>
                <a:cubicBezTo>
                  <a:pt x="2914055" y="-37684"/>
                  <a:pt x="2954760" y="180716"/>
                  <a:pt x="3109095" y="367148"/>
                </a:cubicBezTo>
                <a:cubicBezTo>
                  <a:pt x="3263430" y="553580"/>
                  <a:pt x="3429045" y="723283"/>
                  <a:pt x="3593615" y="937076"/>
                </a:cubicBezTo>
                <a:cubicBezTo>
                  <a:pt x="3758185" y="1150869"/>
                  <a:pt x="3930207" y="1470770"/>
                  <a:pt x="4096512" y="1649905"/>
                </a:cubicBezTo>
                <a:cubicBezTo>
                  <a:pt x="4262817" y="1829040"/>
                  <a:pt x="4367977" y="2033040"/>
                  <a:pt x="4591446" y="2011887"/>
                </a:cubicBezTo>
                <a:cubicBezTo>
                  <a:pt x="4814915" y="1990734"/>
                  <a:pt x="5218901" y="1565165"/>
                  <a:pt x="5437323" y="1522990"/>
                </a:cubicBezTo>
                <a:cubicBezTo>
                  <a:pt x="5655745" y="1480815"/>
                  <a:pt x="5809404" y="1540197"/>
                  <a:pt x="5901978" y="1758836"/>
                </a:cubicBezTo>
                <a:cubicBezTo>
                  <a:pt x="6068861" y="1977475"/>
                  <a:pt x="6170489" y="2553517"/>
                  <a:pt x="6334591" y="2756264"/>
                </a:cubicBezTo>
                <a:cubicBezTo>
                  <a:pt x="6498693" y="2959011"/>
                  <a:pt x="6886589" y="2975317"/>
                  <a:pt x="6886589" y="2975317"/>
                </a:cubicBezTo>
                <a:lnTo>
                  <a:pt x="7466201" y="298654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16D2164-4D7B-C5F3-EEA9-7F7449CE56ED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4752528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CF2FBA4-E673-399A-B04B-006B160AD0B4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446449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7B1DEBC-B0D1-F519-E0FC-BC7FF714DAE5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374441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30A602F-A1B1-D802-3F0D-CB5B947FCC3C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5040560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65DC499-CD7D-1D35-98A9-96A46C636441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4896544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2E49B80-257F-BD2A-C1E3-96BA9C2431F6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482453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B5C560-0392-8FFF-0B6F-56C0B21E1669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662473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DA7C123-ADE3-D64F-EEB8-6832A773AEA0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626469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91D8B26-38B7-AC4F-E3AD-D3E29C9CD503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5616624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5BB0DF9F-FEEA-5AD6-B7CA-BB6E5BC68188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100811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5F45096E-C960-8E0C-53CD-B25B32DA95F7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64807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51DDA06-D59F-312F-3BEF-C8942F316270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28803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FCD2DB3-1E7A-48FF-CC68-115B04C1016F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2627784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29F10BE-44D7-F33A-B68C-DA24397CC0A7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2232248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703199BE-D9AF-73C0-6EA0-E9E43BE3409D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136815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29DB030-410F-B607-CCC8-98CB42F7F7FC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316835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943AED0-BEAE-73E6-8F90-DD69732A8F11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302433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6E669A7-5694-AA12-0C21-334C4EF639F4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2771800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508375-C1DB-6F03-6AEA-A5132DB929AC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78951" y="5538650"/>
                <a:ext cx="17374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508375-C1DB-6F03-6AEA-A5132DB92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951" y="5538650"/>
                <a:ext cx="1737465" cy="461665"/>
              </a:xfrm>
              <a:prstGeom prst="rect">
                <a:avLst/>
              </a:prstGeom>
              <a:blipFill>
                <a:blip r:embed="rId6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1A27AA0-E240-DCA1-38D5-9EB0D1B020CA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438462" y="2977788"/>
                <a:ext cx="9178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8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1A27AA0-E240-DCA1-38D5-9EB0D1B02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462" y="2977788"/>
                <a:ext cx="91784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C8FFF942-C94C-CFD5-65BD-3CB0E5DFA825}"/>
              </a:ext>
            </a:extLst>
          </p:cNvPr>
          <p:cNvCxnSpPr/>
          <p:nvPr/>
        </p:nvCxnSpPr>
        <p:spPr bwMode="auto">
          <a:xfrm>
            <a:off x="550240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3EE2DD-032B-FEAA-43FB-132D1A9907B8}"/>
              </a:ext>
            </a:extLst>
          </p:cNvPr>
          <p:cNvCxnSpPr/>
          <p:nvPr/>
        </p:nvCxnSpPr>
        <p:spPr bwMode="auto">
          <a:xfrm>
            <a:off x="514236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259A3AD-03C5-DA75-907F-53C316EF91A1}"/>
              </a:ext>
            </a:extLst>
          </p:cNvPr>
          <p:cNvCxnSpPr/>
          <p:nvPr/>
        </p:nvCxnSpPr>
        <p:spPr bwMode="auto">
          <a:xfrm>
            <a:off x="658252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3EECBE-5B0F-0667-C0C0-E1B94A65191B}"/>
              </a:ext>
            </a:extLst>
          </p:cNvPr>
          <p:cNvCxnSpPr/>
          <p:nvPr/>
        </p:nvCxnSpPr>
        <p:spPr bwMode="auto">
          <a:xfrm>
            <a:off x="622248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DE33BCA-99C2-DFA8-6570-12898EEC0357}"/>
              </a:ext>
            </a:extLst>
          </p:cNvPr>
          <p:cNvCxnSpPr/>
          <p:nvPr/>
        </p:nvCxnSpPr>
        <p:spPr bwMode="auto">
          <a:xfrm>
            <a:off x="586244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20" name="Rectangle: Rounded Corners 5119">
            <a:extLst>
              <a:ext uri="{FF2B5EF4-FFF2-40B4-BE49-F238E27FC236}">
                <a16:creationId xmlns:a16="http://schemas.microsoft.com/office/drawing/2014/main" id="{6AF4FEF9-4682-FC23-F47A-483B896A2AAD}"/>
              </a:ext>
            </a:extLst>
          </p:cNvPr>
          <p:cNvSpPr/>
          <p:nvPr/>
        </p:nvSpPr>
        <p:spPr bwMode="auto">
          <a:xfrm>
            <a:off x="5497932" y="2492896"/>
            <a:ext cx="3538564" cy="2778137"/>
          </a:xfrm>
          <a:prstGeom prst="roundRect">
            <a:avLst>
              <a:gd name="adj" fmla="val 4598"/>
            </a:avLst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21" name="Straight Arrow Connector 5120">
            <a:extLst>
              <a:ext uri="{FF2B5EF4-FFF2-40B4-BE49-F238E27FC236}">
                <a16:creationId xmlns:a16="http://schemas.microsoft.com/office/drawing/2014/main" id="{E716BAF4-D20C-1C91-6E18-EAF012DC032C}"/>
              </a:ext>
            </a:extLst>
          </p:cNvPr>
          <p:cNvCxnSpPr/>
          <p:nvPr/>
        </p:nvCxnSpPr>
        <p:spPr bwMode="auto">
          <a:xfrm>
            <a:off x="5591055" y="3880255"/>
            <a:ext cx="3373432" cy="115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2" name="Straight Arrow Connector 5121">
            <a:extLst>
              <a:ext uri="{FF2B5EF4-FFF2-40B4-BE49-F238E27FC236}">
                <a16:creationId xmlns:a16="http://schemas.microsoft.com/office/drawing/2014/main" id="{7656BDA9-BF79-34B8-2B3F-7610A48EABF9}"/>
              </a:ext>
            </a:extLst>
          </p:cNvPr>
          <p:cNvCxnSpPr/>
          <p:nvPr/>
        </p:nvCxnSpPr>
        <p:spPr bwMode="auto">
          <a:xfrm flipH="1" flipV="1">
            <a:off x="7236040" y="2512621"/>
            <a:ext cx="255" cy="27363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4" name="Straight Connector 5123">
            <a:extLst>
              <a:ext uri="{FF2B5EF4-FFF2-40B4-BE49-F238E27FC236}">
                <a16:creationId xmlns:a16="http://schemas.microsoft.com/office/drawing/2014/main" id="{F7C0FE07-D3DC-7160-BD0A-D0CC009537A9}"/>
              </a:ext>
            </a:extLst>
          </p:cNvPr>
          <p:cNvCxnSpPr/>
          <p:nvPr/>
        </p:nvCxnSpPr>
        <p:spPr bwMode="auto">
          <a:xfrm>
            <a:off x="586814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3D768370-DEDB-15AF-49D3-5B4F340650E9}"/>
              </a:ext>
            </a:extLst>
          </p:cNvPr>
          <p:cNvCxnSpPr/>
          <p:nvPr/>
        </p:nvCxnSpPr>
        <p:spPr bwMode="auto">
          <a:xfrm>
            <a:off x="694826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8" name="Straight Connector 5127">
            <a:extLst>
              <a:ext uri="{FF2B5EF4-FFF2-40B4-BE49-F238E27FC236}">
                <a16:creationId xmlns:a16="http://schemas.microsoft.com/office/drawing/2014/main" id="{C0877515-9ABD-1989-92AE-83C63E96F150}"/>
              </a:ext>
            </a:extLst>
          </p:cNvPr>
          <p:cNvCxnSpPr/>
          <p:nvPr/>
        </p:nvCxnSpPr>
        <p:spPr bwMode="auto">
          <a:xfrm>
            <a:off x="658822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181CDB0E-1B16-FDC7-B4ED-88E8B22D84FB}"/>
              </a:ext>
            </a:extLst>
          </p:cNvPr>
          <p:cNvCxnSpPr/>
          <p:nvPr/>
        </p:nvCxnSpPr>
        <p:spPr bwMode="auto">
          <a:xfrm>
            <a:off x="622818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0" name="Straight Connector 5129">
            <a:extLst>
              <a:ext uri="{FF2B5EF4-FFF2-40B4-BE49-F238E27FC236}">
                <a16:creationId xmlns:a16="http://schemas.microsoft.com/office/drawing/2014/main" id="{513B0096-CD26-2868-3539-926A9D2E8E5F}"/>
              </a:ext>
            </a:extLst>
          </p:cNvPr>
          <p:cNvCxnSpPr/>
          <p:nvPr/>
        </p:nvCxnSpPr>
        <p:spPr bwMode="auto">
          <a:xfrm>
            <a:off x="788436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8DF8F1CB-7312-1D5D-C7C6-C77CDA35818C}"/>
              </a:ext>
            </a:extLst>
          </p:cNvPr>
          <p:cNvCxnSpPr/>
          <p:nvPr/>
        </p:nvCxnSpPr>
        <p:spPr bwMode="auto">
          <a:xfrm>
            <a:off x="752432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2" name="Straight Connector 5131">
            <a:extLst>
              <a:ext uri="{FF2B5EF4-FFF2-40B4-BE49-F238E27FC236}">
                <a16:creationId xmlns:a16="http://schemas.microsoft.com/office/drawing/2014/main" id="{14F86E12-A506-239F-14BD-163082D8D373}"/>
              </a:ext>
            </a:extLst>
          </p:cNvPr>
          <p:cNvCxnSpPr/>
          <p:nvPr/>
        </p:nvCxnSpPr>
        <p:spPr bwMode="auto">
          <a:xfrm>
            <a:off x="860444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32455240-AB9B-FA43-B880-D341525049A4}"/>
              </a:ext>
            </a:extLst>
          </p:cNvPr>
          <p:cNvCxnSpPr/>
          <p:nvPr/>
        </p:nvCxnSpPr>
        <p:spPr bwMode="auto">
          <a:xfrm>
            <a:off x="824440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4" name="Straight Connector 5133">
            <a:extLst>
              <a:ext uri="{FF2B5EF4-FFF2-40B4-BE49-F238E27FC236}">
                <a16:creationId xmlns:a16="http://schemas.microsoft.com/office/drawing/2014/main" id="{1B389A62-3401-A2E6-8595-1A0364834327}"/>
              </a:ext>
            </a:extLst>
          </p:cNvPr>
          <p:cNvCxnSpPr/>
          <p:nvPr/>
        </p:nvCxnSpPr>
        <p:spPr bwMode="auto">
          <a:xfrm flipH="1">
            <a:off x="7137948" y="414908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5" name="Straight Connector 5134">
            <a:extLst>
              <a:ext uri="{FF2B5EF4-FFF2-40B4-BE49-F238E27FC236}">
                <a16:creationId xmlns:a16="http://schemas.microsoft.com/office/drawing/2014/main" id="{C6AC7E88-5FAB-7971-18EF-3A39300451C5}"/>
              </a:ext>
            </a:extLst>
          </p:cNvPr>
          <p:cNvCxnSpPr/>
          <p:nvPr/>
        </p:nvCxnSpPr>
        <p:spPr bwMode="auto">
          <a:xfrm flipH="1">
            <a:off x="7137948" y="4374041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6" name="Straight Connector 5135">
            <a:extLst>
              <a:ext uri="{FF2B5EF4-FFF2-40B4-BE49-F238E27FC236}">
                <a16:creationId xmlns:a16="http://schemas.microsoft.com/office/drawing/2014/main" id="{E4E2E191-C76E-304C-47FA-C852E8580FB2}"/>
              </a:ext>
            </a:extLst>
          </p:cNvPr>
          <p:cNvCxnSpPr/>
          <p:nvPr/>
        </p:nvCxnSpPr>
        <p:spPr bwMode="auto">
          <a:xfrm flipH="1">
            <a:off x="7137948" y="4639522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7" name="Straight Connector 5136">
            <a:extLst>
              <a:ext uri="{FF2B5EF4-FFF2-40B4-BE49-F238E27FC236}">
                <a16:creationId xmlns:a16="http://schemas.microsoft.com/office/drawing/2014/main" id="{E289E24B-361B-6440-6975-76AD6E6BF26F}"/>
              </a:ext>
            </a:extLst>
          </p:cNvPr>
          <p:cNvCxnSpPr/>
          <p:nvPr/>
        </p:nvCxnSpPr>
        <p:spPr bwMode="auto">
          <a:xfrm flipH="1">
            <a:off x="7137948" y="4933763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8" name="Straight Connector 5137">
            <a:extLst>
              <a:ext uri="{FF2B5EF4-FFF2-40B4-BE49-F238E27FC236}">
                <a16:creationId xmlns:a16="http://schemas.microsoft.com/office/drawing/2014/main" id="{D81818A6-6E67-A925-57C8-3106C48987ED}"/>
              </a:ext>
            </a:extLst>
          </p:cNvPr>
          <p:cNvCxnSpPr/>
          <p:nvPr/>
        </p:nvCxnSpPr>
        <p:spPr bwMode="auto">
          <a:xfrm flipH="1">
            <a:off x="7129764" y="2780928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F51433D5-D7B2-65F7-9E43-2D198840FD18}"/>
              </a:ext>
            </a:extLst>
          </p:cNvPr>
          <p:cNvCxnSpPr/>
          <p:nvPr/>
        </p:nvCxnSpPr>
        <p:spPr bwMode="auto">
          <a:xfrm flipH="1">
            <a:off x="7137948" y="3090347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40" name="Straight Connector 5139">
            <a:extLst>
              <a:ext uri="{FF2B5EF4-FFF2-40B4-BE49-F238E27FC236}">
                <a16:creationId xmlns:a16="http://schemas.microsoft.com/office/drawing/2014/main" id="{716C2657-8367-B18C-DD8A-F3CA252E300B}"/>
              </a:ext>
            </a:extLst>
          </p:cNvPr>
          <p:cNvCxnSpPr/>
          <p:nvPr/>
        </p:nvCxnSpPr>
        <p:spPr bwMode="auto">
          <a:xfrm flipH="1">
            <a:off x="7133857" y="335211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41" name="Straight Connector 5140">
            <a:extLst>
              <a:ext uri="{FF2B5EF4-FFF2-40B4-BE49-F238E27FC236}">
                <a16:creationId xmlns:a16="http://schemas.microsoft.com/office/drawing/2014/main" id="{1738FB4A-3927-B377-8923-0F59BAD71772}"/>
              </a:ext>
            </a:extLst>
          </p:cNvPr>
          <p:cNvCxnSpPr/>
          <p:nvPr/>
        </p:nvCxnSpPr>
        <p:spPr bwMode="auto">
          <a:xfrm flipH="1">
            <a:off x="7129764" y="364116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43" name="Straight Arrow Connector 5142">
            <a:extLst>
              <a:ext uri="{FF2B5EF4-FFF2-40B4-BE49-F238E27FC236}">
                <a16:creationId xmlns:a16="http://schemas.microsoft.com/office/drawing/2014/main" id="{4B91B5D6-1BBB-13B4-B573-5424E816F034}"/>
              </a:ext>
            </a:extLst>
          </p:cNvPr>
          <p:cNvCxnSpPr/>
          <p:nvPr/>
        </p:nvCxnSpPr>
        <p:spPr bwMode="auto">
          <a:xfrm flipV="1">
            <a:off x="5564665" y="2544115"/>
            <a:ext cx="3373432" cy="26472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44" name="TextBox 5143">
                <a:extLst>
                  <a:ext uri="{FF2B5EF4-FFF2-40B4-BE49-F238E27FC236}">
                    <a16:creationId xmlns:a16="http://schemas.microsoft.com/office/drawing/2014/main" id="{2125F793-A89C-A763-AACE-A830F1E01641}"/>
                  </a:ext>
                </a:extLst>
              </p:cNvPr>
              <p:cNvSpPr txBox="1"/>
              <p:nvPr/>
            </p:nvSpPr>
            <p:spPr>
              <a:xfrm>
                <a:off x="8402892" y="3835984"/>
                <a:ext cx="9178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noProof="0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44" name="TextBox 5143">
                <a:extLst>
                  <a:ext uri="{FF2B5EF4-FFF2-40B4-BE49-F238E27FC236}">
                    <a16:creationId xmlns:a16="http://schemas.microsoft.com/office/drawing/2014/main" id="{2125F793-A89C-A763-AACE-A830F1E01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892" y="3835984"/>
                <a:ext cx="91784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45" name="TextBox 5144">
                <a:extLst>
                  <a:ext uri="{FF2B5EF4-FFF2-40B4-BE49-F238E27FC236}">
                    <a16:creationId xmlns:a16="http://schemas.microsoft.com/office/drawing/2014/main" id="{8EFFC40C-AB44-6D55-EB95-4FE51FD51392}"/>
                  </a:ext>
                </a:extLst>
              </p:cNvPr>
              <p:cNvSpPr txBox="1"/>
              <p:nvPr/>
            </p:nvSpPr>
            <p:spPr>
              <a:xfrm>
                <a:off x="6339831" y="2454414"/>
                <a:ext cx="6880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noProof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sz="2400" b="1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noProof="0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fr-FR" sz="2400" b="1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45" name="TextBox 5144">
                <a:extLst>
                  <a:ext uri="{FF2B5EF4-FFF2-40B4-BE49-F238E27FC236}">
                    <a16:creationId xmlns:a16="http://schemas.microsoft.com/office/drawing/2014/main" id="{8EFFC40C-AB44-6D55-EB95-4FE51FD51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31" y="2454414"/>
                <a:ext cx="688020" cy="461665"/>
              </a:xfrm>
              <a:prstGeom prst="rect">
                <a:avLst/>
              </a:prstGeom>
              <a:blipFill>
                <a:blip r:embed="rId9"/>
                <a:stretch>
                  <a:fillRect l="-2655" r="-26549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46" name="Oval 5145">
            <a:extLst>
              <a:ext uri="{FF2B5EF4-FFF2-40B4-BE49-F238E27FC236}">
                <a16:creationId xmlns:a16="http://schemas.microsoft.com/office/drawing/2014/main" id="{5877C528-1EC9-0427-E293-6DD0196DBE1F}"/>
              </a:ext>
            </a:extLst>
          </p:cNvPr>
          <p:cNvSpPr/>
          <p:nvPr/>
        </p:nvSpPr>
        <p:spPr bwMode="auto">
          <a:xfrm>
            <a:off x="7499621" y="3703247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47" name="Oval 5146">
            <a:extLst>
              <a:ext uri="{FF2B5EF4-FFF2-40B4-BE49-F238E27FC236}">
                <a16:creationId xmlns:a16="http://schemas.microsoft.com/office/drawing/2014/main" id="{A03DD4F6-C2D8-10CB-4568-3B3BC58D4745}"/>
              </a:ext>
            </a:extLst>
          </p:cNvPr>
          <p:cNvSpPr/>
          <p:nvPr/>
        </p:nvSpPr>
        <p:spPr bwMode="auto">
          <a:xfrm>
            <a:off x="7840911" y="3126092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48" name="Oval 5147">
            <a:extLst>
              <a:ext uri="{FF2B5EF4-FFF2-40B4-BE49-F238E27FC236}">
                <a16:creationId xmlns:a16="http://schemas.microsoft.com/office/drawing/2014/main" id="{F8CAC00A-F1F4-C1C4-7108-BCD04AC7CD7A}"/>
              </a:ext>
            </a:extLst>
          </p:cNvPr>
          <p:cNvSpPr/>
          <p:nvPr/>
        </p:nvSpPr>
        <p:spPr bwMode="auto">
          <a:xfrm>
            <a:off x="8222551" y="2932265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49" name="Oval 5148">
            <a:extLst>
              <a:ext uri="{FF2B5EF4-FFF2-40B4-BE49-F238E27FC236}">
                <a16:creationId xmlns:a16="http://schemas.microsoft.com/office/drawing/2014/main" id="{B250A574-DE70-26BA-D7C1-86CE1FAD9E87}"/>
              </a:ext>
            </a:extLst>
          </p:cNvPr>
          <p:cNvSpPr/>
          <p:nvPr/>
        </p:nvSpPr>
        <p:spPr bwMode="auto">
          <a:xfrm>
            <a:off x="8585616" y="2844883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0" name="Oval 5149">
            <a:extLst>
              <a:ext uri="{FF2B5EF4-FFF2-40B4-BE49-F238E27FC236}">
                <a16:creationId xmlns:a16="http://schemas.microsoft.com/office/drawing/2014/main" id="{95650303-2303-523A-964E-6050DAE8BD8B}"/>
              </a:ext>
            </a:extLst>
          </p:cNvPr>
          <p:cNvSpPr/>
          <p:nvPr/>
        </p:nvSpPr>
        <p:spPr bwMode="auto">
          <a:xfrm>
            <a:off x="7209658" y="3867764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1" name="Oval 5150">
            <a:extLst>
              <a:ext uri="{FF2B5EF4-FFF2-40B4-BE49-F238E27FC236}">
                <a16:creationId xmlns:a16="http://schemas.microsoft.com/office/drawing/2014/main" id="{F82F982C-C957-AB53-1E45-572E4F28806D}"/>
              </a:ext>
            </a:extLst>
          </p:cNvPr>
          <p:cNvSpPr/>
          <p:nvPr/>
        </p:nvSpPr>
        <p:spPr bwMode="auto">
          <a:xfrm>
            <a:off x="6243096" y="4297817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2" name="Oval 5151">
            <a:extLst>
              <a:ext uri="{FF2B5EF4-FFF2-40B4-BE49-F238E27FC236}">
                <a16:creationId xmlns:a16="http://schemas.microsoft.com/office/drawing/2014/main" id="{54BD40E6-7E71-B072-5647-6630EC562BD3}"/>
              </a:ext>
            </a:extLst>
          </p:cNvPr>
          <p:cNvSpPr/>
          <p:nvPr/>
        </p:nvSpPr>
        <p:spPr bwMode="auto">
          <a:xfrm>
            <a:off x="6562177" y="4200874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3" name="Oval 5152">
            <a:extLst>
              <a:ext uri="{FF2B5EF4-FFF2-40B4-BE49-F238E27FC236}">
                <a16:creationId xmlns:a16="http://schemas.microsoft.com/office/drawing/2014/main" id="{1E70466D-4FFC-4E45-90F1-DF656E2185F1}"/>
              </a:ext>
            </a:extLst>
          </p:cNvPr>
          <p:cNvSpPr/>
          <p:nvPr/>
        </p:nvSpPr>
        <p:spPr bwMode="auto">
          <a:xfrm>
            <a:off x="6908597" y="4071757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4" name="Oval 5153">
            <a:extLst>
              <a:ext uri="{FF2B5EF4-FFF2-40B4-BE49-F238E27FC236}">
                <a16:creationId xmlns:a16="http://schemas.microsoft.com/office/drawing/2014/main" id="{E469529B-2513-EE85-4476-EE09EB53C4DC}"/>
              </a:ext>
            </a:extLst>
          </p:cNvPr>
          <p:cNvSpPr/>
          <p:nvPr/>
        </p:nvSpPr>
        <p:spPr bwMode="auto">
          <a:xfrm>
            <a:off x="5884959" y="4352901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5" name="Freeform: Shape 5154">
            <a:extLst>
              <a:ext uri="{FF2B5EF4-FFF2-40B4-BE49-F238E27FC236}">
                <a16:creationId xmlns:a16="http://schemas.microsoft.com/office/drawing/2014/main" id="{5BC16386-4FFD-2637-753D-F1E5B1A6DB62}"/>
              </a:ext>
            </a:extLst>
          </p:cNvPr>
          <p:cNvSpPr/>
          <p:nvPr/>
        </p:nvSpPr>
        <p:spPr bwMode="auto">
          <a:xfrm>
            <a:off x="5608319" y="2799081"/>
            <a:ext cx="3378200" cy="1605280"/>
          </a:xfrm>
          <a:custGeom>
            <a:avLst/>
            <a:gdLst>
              <a:gd name="connsiteX0" fmla="*/ 136899 w 3088379"/>
              <a:gd name="connsiteY0" fmla="*/ 1976120 h 1976120"/>
              <a:gd name="connsiteX1" fmla="*/ 9899 w 3088379"/>
              <a:gd name="connsiteY1" fmla="*/ 1574800 h 1976120"/>
              <a:gd name="connsiteX2" fmla="*/ 370579 w 3088379"/>
              <a:gd name="connsiteY2" fmla="*/ 1524000 h 1976120"/>
              <a:gd name="connsiteX3" fmla="*/ 690619 w 3088379"/>
              <a:gd name="connsiteY3" fmla="*/ 1417320 h 1976120"/>
              <a:gd name="connsiteX4" fmla="*/ 1030979 w 3088379"/>
              <a:gd name="connsiteY4" fmla="*/ 1285240 h 1976120"/>
              <a:gd name="connsiteX5" fmla="*/ 1325619 w 3088379"/>
              <a:gd name="connsiteY5" fmla="*/ 1082040 h 1976120"/>
              <a:gd name="connsiteX6" fmla="*/ 1625339 w 3088379"/>
              <a:gd name="connsiteY6" fmla="*/ 924560 h 1976120"/>
              <a:gd name="connsiteX7" fmla="*/ 1960619 w 3088379"/>
              <a:gd name="connsiteY7" fmla="*/ 350520 h 1976120"/>
              <a:gd name="connsiteX8" fmla="*/ 2351779 w 3088379"/>
              <a:gd name="connsiteY8" fmla="*/ 147320 h 1976120"/>
              <a:gd name="connsiteX9" fmla="*/ 2722619 w 3088379"/>
              <a:gd name="connsiteY9" fmla="*/ 66040 h 1976120"/>
              <a:gd name="connsiteX10" fmla="*/ 3088379 w 3088379"/>
              <a:gd name="connsiteY10" fmla="*/ 0 h 1976120"/>
              <a:gd name="connsiteX0" fmla="*/ 15868 w 3383908"/>
              <a:gd name="connsiteY0" fmla="*/ 1645920 h 1645920"/>
              <a:gd name="connsiteX1" fmla="*/ 305428 w 3383908"/>
              <a:gd name="connsiteY1" fmla="*/ 1574800 h 1645920"/>
              <a:gd name="connsiteX2" fmla="*/ 666108 w 3383908"/>
              <a:gd name="connsiteY2" fmla="*/ 1524000 h 1645920"/>
              <a:gd name="connsiteX3" fmla="*/ 986148 w 3383908"/>
              <a:gd name="connsiteY3" fmla="*/ 1417320 h 1645920"/>
              <a:gd name="connsiteX4" fmla="*/ 1326508 w 3383908"/>
              <a:gd name="connsiteY4" fmla="*/ 1285240 h 1645920"/>
              <a:gd name="connsiteX5" fmla="*/ 1621148 w 3383908"/>
              <a:gd name="connsiteY5" fmla="*/ 1082040 h 1645920"/>
              <a:gd name="connsiteX6" fmla="*/ 1920868 w 3383908"/>
              <a:gd name="connsiteY6" fmla="*/ 924560 h 1645920"/>
              <a:gd name="connsiteX7" fmla="*/ 2256148 w 3383908"/>
              <a:gd name="connsiteY7" fmla="*/ 350520 h 1645920"/>
              <a:gd name="connsiteX8" fmla="*/ 2647308 w 3383908"/>
              <a:gd name="connsiteY8" fmla="*/ 147320 h 1645920"/>
              <a:gd name="connsiteX9" fmla="*/ 3018148 w 3383908"/>
              <a:gd name="connsiteY9" fmla="*/ 66040 h 1645920"/>
              <a:gd name="connsiteX10" fmla="*/ 3383908 w 3383908"/>
              <a:gd name="connsiteY10" fmla="*/ 0 h 1645920"/>
              <a:gd name="connsiteX0" fmla="*/ 39823 w 3407863"/>
              <a:gd name="connsiteY0" fmla="*/ 1645920 h 1667797"/>
              <a:gd name="connsiteX1" fmla="*/ 329383 w 3407863"/>
              <a:gd name="connsiteY1" fmla="*/ 1574800 h 1667797"/>
              <a:gd name="connsiteX2" fmla="*/ 690063 w 3407863"/>
              <a:gd name="connsiteY2" fmla="*/ 1524000 h 1667797"/>
              <a:gd name="connsiteX3" fmla="*/ 1010103 w 3407863"/>
              <a:gd name="connsiteY3" fmla="*/ 1417320 h 1667797"/>
              <a:gd name="connsiteX4" fmla="*/ 1350463 w 3407863"/>
              <a:gd name="connsiteY4" fmla="*/ 1285240 h 1667797"/>
              <a:gd name="connsiteX5" fmla="*/ 1645103 w 3407863"/>
              <a:gd name="connsiteY5" fmla="*/ 1082040 h 1667797"/>
              <a:gd name="connsiteX6" fmla="*/ 1944823 w 3407863"/>
              <a:gd name="connsiteY6" fmla="*/ 924560 h 1667797"/>
              <a:gd name="connsiteX7" fmla="*/ 2280103 w 3407863"/>
              <a:gd name="connsiteY7" fmla="*/ 350520 h 1667797"/>
              <a:gd name="connsiteX8" fmla="*/ 2671263 w 3407863"/>
              <a:gd name="connsiteY8" fmla="*/ 147320 h 1667797"/>
              <a:gd name="connsiteX9" fmla="*/ 3042103 w 3407863"/>
              <a:gd name="connsiteY9" fmla="*/ 66040 h 1667797"/>
              <a:gd name="connsiteX10" fmla="*/ 3407863 w 3407863"/>
              <a:gd name="connsiteY10" fmla="*/ 0 h 1667797"/>
              <a:gd name="connsiteX0" fmla="*/ 36099 w 3460019"/>
              <a:gd name="connsiteY0" fmla="*/ 1656080 h 1676929"/>
              <a:gd name="connsiteX1" fmla="*/ 381539 w 3460019"/>
              <a:gd name="connsiteY1" fmla="*/ 1574800 h 1676929"/>
              <a:gd name="connsiteX2" fmla="*/ 742219 w 3460019"/>
              <a:gd name="connsiteY2" fmla="*/ 1524000 h 1676929"/>
              <a:gd name="connsiteX3" fmla="*/ 1062259 w 3460019"/>
              <a:gd name="connsiteY3" fmla="*/ 1417320 h 1676929"/>
              <a:gd name="connsiteX4" fmla="*/ 1402619 w 3460019"/>
              <a:gd name="connsiteY4" fmla="*/ 1285240 h 1676929"/>
              <a:gd name="connsiteX5" fmla="*/ 1697259 w 3460019"/>
              <a:gd name="connsiteY5" fmla="*/ 1082040 h 1676929"/>
              <a:gd name="connsiteX6" fmla="*/ 1996979 w 3460019"/>
              <a:gd name="connsiteY6" fmla="*/ 924560 h 1676929"/>
              <a:gd name="connsiteX7" fmla="*/ 2332259 w 3460019"/>
              <a:gd name="connsiteY7" fmla="*/ 350520 h 1676929"/>
              <a:gd name="connsiteX8" fmla="*/ 2723419 w 3460019"/>
              <a:gd name="connsiteY8" fmla="*/ 147320 h 1676929"/>
              <a:gd name="connsiteX9" fmla="*/ 3094259 w 3460019"/>
              <a:gd name="connsiteY9" fmla="*/ 66040 h 1676929"/>
              <a:gd name="connsiteX10" fmla="*/ 3460019 w 3460019"/>
              <a:gd name="connsiteY10" fmla="*/ 0 h 1676929"/>
              <a:gd name="connsiteX0" fmla="*/ 37853 w 3461773"/>
              <a:gd name="connsiteY0" fmla="*/ 1656080 h 1676929"/>
              <a:gd name="connsiteX1" fmla="*/ 383293 w 3461773"/>
              <a:gd name="connsiteY1" fmla="*/ 1574800 h 1676929"/>
              <a:gd name="connsiteX2" fmla="*/ 743973 w 3461773"/>
              <a:gd name="connsiteY2" fmla="*/ 1524000 h 1676929"/>
              <a:gd name="connsiteX3" fmla="*/ 1064013 w 3461773"/>
              <a:gd name="connsiteY3" fmla="*/ 1417320 h 1676929"/>
              <a:gd name="connsiteX4" fmla="*/ 1404373 w 3461773"/>
              <a:gd name="connsiteY4" fmla="*/ 1285240 h 1676929"/>
              <a:gd name="connsiteX5" fmla="*/ 1699013 w 3461773"/>
              <a:gd name="connsiteY5" fmla="*/ 1082040 h 1676929"/>
              <a:gd name="connsiteX6" fmla="*/ 1998733 w 3461773"/>
              <a:gd name="connsiteY6" fmla="*/ 924560 h 1676929"/>
              <a:gd name="connsiteX7" fmla="*/ 2334013 w 3461773"/>
              <a:gd name="connsiteY7" fmla="*/ 350520 h 1676929"/>
              <a:gd name="connsiteX8" fmla="*/ 2725173 w 3461773"/>
              <a:gd name="connsiteY8" fmla="*/ 147320 h 1676929"/>
              <a:gd name="connsiteX9" fmla="*/ 3096013 w 3461773"/>
              <a:gd name="connsiteY9" fmla="*/ 66040 h 1676929"/>
              <a:gd name="connsiteX10" fmla="*/ 3461773 w 3461773"/>
              <a:gd name="connsiteY10" fmla="*/ 0 h 1676929"/>
              <a:gd name="connsiteX0" fmla="*/ 35478 w 3500038"/>
              <a:gd name="connsiteY0" fmla="*/ 1686560 h 1704832"/>
              <a:gd name="connsiteX1" fmla="*/ 421558 w 3500038"/>
              <a:gd name="connsiteY1" fmla="*/ 1574800 h 1704832"/>
              <a:gd name="connsiteX2" fmla="*/ 782238 w 3500038"/>
              <a:gd name="connsiteY2" fmla="*/ 1524000 h 1704832"/>
              <a:gd name="connsiteX3" fmla="*/ 1102278 w 3500038"/>
              <a:gd name="connsiteY3" fmla="*/ 1417320 h 1704832"/>
              <a:gd name="connsiteX4" fmla="*/ 1442638 w 3500038"/>
              <a:gd name="connsiteY4" fmla="*/ 1285240 h 1704832"/>
              <a:gd name="connsiteX5" fmla="*/ 1737278 w 3500038"/>
              <a:gd name="connsiteY5" fmla="*/ 1082040 h 1704832"/>
              <a:gd name="connsiteX6" fmla="*/ 2036998 w 3500038"/>
              <a:gd name="connsiteY6" fmla="*/ 924560 h 1704832"/>
              <a:gd name="connsiteX7" fmla="*/ 2372278 w 3500038"/>
              <a:gd name="connsiteY7" fmla="*/ 350520 h 1704832"/>
              <a:gd name="connsiteX8" fmla="*/ 2763438 w 3500038"/>
              <a:gd name="connsiteY8" fmla="*/ 147320 h 1704832"/>
              <a:gd name="connsiteX9" fmla="*/ 3134278 w 3500038"/>
              <a:gd name="connsiteY9" fmla="*/ 66040 h 1704832"/>
              <a:gd name="connsiteX10" fmla="*/ 3500038 w 3500038"/>
              <a:gd name="connsiteY10" fmla="*/ 0 h 1704832"/>
              <a:gd name="connsiteX0" fmla="*/ 40932 w 3419132"/>
              <a:gd name="connsiteY0" fmla="*/ 1605280 h 1632528"/>
              <a:gd name="connsiteX1" fmla="*/ 340652 w 3419132"/>
              <a:gd name="connsiteY1" fmla="*/ 1574800 h 1632528"/>
              <a:gd name="connsiteX2" fmla="*/ 701332 w 3419132"/>
              <a:gd name="connsiteY2" fmla="*/ 1524000 h 1632528"/>
              <a:gd name="connsiteX3" fmla="*/ 1021372 w 3419132"/>
              <a:gd name="connsiteY3" fmla="*/ 1417320 h 1632528"/>
              <a:gd name="connsiteX4" fmla="*/ 1361732 w 3419132"/>
              <a:gd name="connsiteY4" fmla="*/ 1285240 h 1632528"/>
              <a:gd name="connsiteX5" fmla="*/ 1656372 w 3419132"/>
              <a:gd name="connsiteY5" fmla="*/ 1082040 h 1632528"/>
              <a:gd name="connsiteX6" fmla="*/ 1956092 w 3419132"/>
              <a:gd name="connsiteY6" fmla="*/ 924560 h 1632528"/>
              <a:gd name="connsiteX7" fmla="*/ 2291372 w 3419132"/>
              <a:gd name="connsiteY7" fmla="*/ 350520 h 1632528"/>
              <a:gd name="connsiteX8" fmla="*/ 2682532 w 3419132"/>
              <a:gd name="connsiteY8" fmla="*/ 147320 h 1632528"/>
              <a:gd name="connsiteX9" fmla="*/ 3053372 w 3419132"/>
              <a:gd name="connsiteY9" fmla="*/ 66040 h 1632528"/>
              <a:gd name="connsiteX10" fmla="*/ 3419132 w 3419132"/>
              <a:gd name="connsiteY10" fmla="*/ 0 h 1632528"/>
              <a:gd name="connsiteX0" fmla="*/ 0 w 3378200"/>
              <a:gd name="connsiteY0" fmla="*/ 1605280 h 1605280"/>
              <a:gd name="connsiteX1" fmla="*/ 299720 w 3378200"/>
              <a:gd name="connsiteY1" fmla="*/ 1574800 h 1605280"/>
              <a:gd name="connsiteX2" fmla="*/ 660400 w 3378200"/>
              <a:gd name="connsiteY2" fmla="*/ 1524000 h 1605280"/>
              <a:gd name="connsiteX3" fmla="*/ 980440 w 3378200"/>
              <a:gd name="connsiteY3" fmla="*/ 1417320 h 1605280"/>
              <a:gd name="connsiteX4" fmla="*/ 1320800 w 3378200"/>
              <a:gd name="connsiteY4" fmla="*/ 1285240 h 1605280"/>
              <a:gd name="connsiteX5" fmla="*/ 1615440 w 3378200"/>
              <a:gd name="connsiteY5" fmla="*/ 1082040 h 1605280"/>
              <a:gd name="connsiteX6" fmla="*/ 1915160 w 3378200"/>
              <a:gd name="connsiteY6" fmla="*/ 924560 h 1605280"/>
              <a:gd name="connsiteX7" fmla="*/ 2250440 w 3378200"/>
              <a:gd name="connsiteY7" fmla="*/ 350520 h 1605280"/>
              <a:gd name="connsiteX8" fmla="*/ 2641600 w 3378200"/>
              <a:gd name="connsiteY8" fmla="*/ 147320 h 1605280"/>
              <a:gd name="connsiteX9" fmla="*/ 3012440 w 3378200"/>
              <a:gd name="connsiteY9" fmla="*/ 66040 h 1605280"/>
              <a:gd name="connsiteX10" fmla="*/ 3378200 w 3378200"/>
              <a:gd name="connsiteY10" fmla="*/ 0 h 160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78200" h="1605280">
                <a:moveTo>
                  <a:pt x="0" y="1605280"/>
                </a:moveTo>
                <a:cubicBezTo>
                  <a:pt x="277706" y="1589616"/>
                  <a:pt x="189653" y="1588347"/>
                  <a:pt x="299720" y="1574800"/>
                </a:cubicBezTo>
                <a:cubicBezTo>
                  <a:pt x="409787" y="1561253"/>
                  <a:pt x="546947" y="1550247"/>
                  <a:pt x="660400" y="1524000"/>
                </a:cubicBezTo>
                <a:cubicBezTo>
                  <a:pt x="773853" y="1497753"/>
                  <a:pt x="870373" y="1457113"/>
                  <a:pt x="980440" y="1417320"/>
                </a:cubicBezTo>
                <a:cubicBezTo>
                  <a:pt x="1090507" y="1377527"/>
                  <a:pt x="1214967" y="1341120"/>
                  <a:pt x="1320800" y="1285240"/>
                </a:cubicBezTo>
                <a:cubicBezTo>
                  <a:pt x="1426633" y="1229360"/>
                  <a:pt x="1516380" y="1142153"/>
                  <a:pt x="1615440" y="1082040"/>
                </a:cubicBezTo>
                <a:cubicBezTo>
                  <a:pt x="1714500" y="1021927"/>
                  <a:pt x="1809327" y="1046480"/>
                  <a:pt x="1915160" y="924560"/>
                </a:cubicBezTo>
                <a:cubicBezTo>
                  <a:pt x="2020993" y="802640"/>
                  <a:pt x="2129367" y="480060"/>
                  <a:pt x="2250440" y="350520"/>
                </a:cubicBezTo>
                <a:cubicBezTo>
                  <a:pt x="2371513" y="220980"/>
                  <a:pt x="2514600" y="194733"/>
                  <a:pt x="2641600" y="147320"/>
                </a:cubicBezTo>
                <a:cubicBezTo>
                  <a:pt x="2768600" y="99907"/>
                  <a:pt x="2889673" y="90593"/>
                  <a:pt x="3012440" y="66040"/>
                </a:cubicBezTo>
                <a:cubicBezTo>
                  <a:pt x="3135207" y="41487"/>
                  <a:pt x="3256703" y="20743"/>
                  <a:pt x="337820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0211D613-5B77-63E7-458F-972EE8D8D0A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1160" y="5971167"/>
                <a:ext cx="5305136" cy="50495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d>
                      <m:d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d>
                      <m:d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</m:t>
                    </m:r>
                    <m:func>
                      <m:func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</m:d>
                      </m:e>
                    </m:func>
                    <m:sSup>
                      <m:sSup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lvl="1" indent="0" algn="ctr" eaLnBrk="1" hangingPunct="1">
                  <a:lnSpc>
                    <a:spcPct val="90000"/>
                  </a:lnSpc>
                  <a:buNone/>
                </a:pPr>
                <a:endParaRPr lang="en-US" sz="2400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0211D613-5B77-63E7-458F-972EE8D8D0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1160" y="5971167"/>
                <a:ext cx="5305136" cy="50495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5">
            <a:extLst>
              <a:ext uri="{FF2B5EF4-FFF2-40B4-BE49-F238E27FC236}">
                <a16:creationId xmlns:a16="http://schemas.microsoft.com/office/drawing/2014/main" id="{246686B2-8723-C580-09AD-B0C615D8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4231690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FDFE64-8824-DFE9-94F1-57A61AD3F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31C86AC8-2341-E4FD-4525-36C691BBAD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4CCF70B-792F-8665-8D59-744C52A1C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29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3E411F9-1C29-5D66-A228-39F04E6AF6CD}"/>
              </a:ext>
            </a:extLst>
          </p:cNvPr>
          <p:cNvSpPr/>
          <p:nvPr/>
        </p:nvSpPr>
        <p:spPr bwMode="auto">
          <a:xfrm>
            <a:off x="5319026" y="1530706"/>
            <a:ext cx="783728" cy="802525"/>
          </a:xfrm>
          <a:custGeom>
            <a:avLst/>
            <a:gdLst>
              <a:gd name="connsiteX0" fmla="*/ 0 w 1080120"/>
              <a:gd name="connsiteY0" fmla="*/ 393963 h 787926"/>
              <a:gd name="connsiteX1" fmla="*/ 540060 w 1080120"/>
              <a:gd name="connsiteY1" fmla="*/ 0 h 787926"/>
              <a:gd name="connsiteX2" fmla="*/ 1080120 w 1080120"/>
              <a:gd name="connsiteY2" fmla="*/ 393963 h 787926"/>
              <a:gd name="connsiteX3" fmla="*/ 540060 w 1080120"/>
              <a:gd name="connsiteY3" fmla="*/ 787926 h 787926"/>
              <a:gd name="connsiteX4" fmla="*/ 0 w 1080120"/>
              <a:gd name="connsiteY4" fmla="*/ 393963 h 787926"/>
              <a:gd name="connsiteX0" fmla="*/ 0 w 1016112"/>
              <a:gd name="connsiteY0" fmla="*/ 394814 h 790285"/>
              <a:gd name="connsiteX1" fmla="*/ 540060 w 1016112"/>
              <a:gd name="connsiteY1" fmla="*/ 851 h 790285"/>
              <a:gd name="connsiteX2" fmla="*/ 1016112 w 1016112"/>
              <a:gd name="connsiteY2" fmla="*/ 486254 h 790285"/>
              <a:gd name="connsiteX3" fmla="*/ 540060 w 1016112"/>
              <a:gd name="connsiteY3" fmla="*/ 788777 h 790285"/>
              <a:gd name="connsiteX4" fmla="*/ 0 w 1016112"/>
              <a:gd name="connsiteY4" fmla="*/ 394814 h 790285"/>
              <a:gd name="connsiteX0" fmla="*/ 0 w 760080"/>
              <a:gd name="connsiteY0" fmla="*/ 242799 h 809539"/>
              <a:gd name="connsiteX1" fmla="*/ 284028 w 760080"/>
              <a:gd name="connsiteY1" fmla="*/ 13428 h 809539"/>
              <a:gd name="connsiteX2" fmla="*/ 760080 w 760080"/>
              <a:gd name="connsiteY2" fmla="*/ 498831 h 809539"/>
              <a:gd name="connsiteX3" fmla="*/ 284028 w 760080"/>
              <a:gd name="connsiteY3" fmla="*/ 801354 h 809539"/>
              <a:gd name="connsiteX4" fmla="*/ 0 w 760080"/>
              <a:gd name="connsiteY4" fmla="*/ 242799 h 809539"/>
              <a:gd name="connsiteX0" fmla="*/ 464660 w 1224740"/>
              <a:gd name="connsiteY0" fmla="*/ 235855 h 795186"/>
              <a:gd name="connsiteX1" fmla="*/ 748688 w 1224740"/>
              <a:gd name="connsiteY1" fmla="*/ 6484 h 795186"/>
              <a:gd name="connsiteX2" fmla="*/ 1224740 w 1224740"/>
              <a:gd name="connsiteY2" fmla="*/ 491887 h 795186"/>
              <a:gd name="connsiteX3" fmla="*/ 748688 w 1224740"/>
              <a:gd name="connsiteY3" fmla="*/ 794410 h 795186"/>
              <a:gd name="connsiteX4" fmla="*/ 4020 w 1224740"/>
              <a:gd name="connsiteY4" fmla="*/ 568091 h 795186"/>
              <a:gd name="connsiteX5" fmla="*/ 464660 w 1224740"/>
              <a:gd name="connsiteY5" fmla="*/ 235855 h 795186"/>
              <a:gd name="connsiteX0" fmla="*/ 275972 w 1228076"/>
              <a:gd name="connsiteY0" fmla="*/ 202407 h 798314"/>
              <a:gd name="connsiteX1" fmla="*/ 752024 w 1228076"/>
              <a:gd name="connsiteY1" fmla="*/ 9612 h 798314"/>
              <a:gd name="connsiteX2" fmla="*/ 1228076 w 1228076"/>
              <a:gd name="connsiteY2" fmla="*/ 495015 h 798314"/>
              <a:gd name="connsiteX3" fmla="*/ 752024 w 1228076"/>
              <a:gd name="connsiteY3" fmla="*/ 797538 h 798314"/>
              <a:gd name="connsiteX4" fmla="*/ 7356 w 1228076"/>
              <a:gd name="connsiteY4" fmla="*/ 571219 h 798314"/>
              <a:gd name="connsiteX5" fmla="*/ 275972 w 1228076"/>
              <a:gd name="connsiteY5" fmla="*/ 202407 h 798314"/>
              <a:gd name="connsiteX0" fmla="*/ 275972 w 1228076"/>
              <a:gd name="connsiteY0" fmla="*/ 202407 h 843859"/>
              <a:gd name="connsiteX1" fmla="*/ 752024 w 1228076"/>
              <a:gd name="connsiteY1" fmla="*/ 9612 h 843859"/>
              <a:gd name="connsiteX2" fmla="*/ 1228076 w 1228076"/>
              <a:gd name="connsiteY2" fmla="*/ 495015 h 843859"/>
              <a:gd name="connsiteX3" fmla="*/ 752024 w 1228076"/>
              <a:gd name="connsiteY3" fmla="*/ 843258 h 843859"/>
              <a:gd name="connsiteX4" fmla="*/ 7356 w 1228076"/>
              <a:gd name="connsiteY4" fmla="*/ 571219 h 843859"/>
              <a:gd name="connsiteX5" fmla="*/ 275972 w 1228076"/>
              <a:gd name="connsiteY5" fmla="*/ 202407 h 843859"/>
              <a:gd name="connsiteX0" fmla="*/ 275972 w 1054340"/>
              <a:gd name="connsiteY0" fmla="*/ 199317 h 842032"/>
              <a:gd name="connsiteX1" fmla="*/ 752024 w 1054340"/>
              <a:gd name="connsiteY1" fmla="*/ 6522 h 842032"/>
              <a:gd name="connsiteX2" fmla="*/ 1054340 w 1054340"/>
              <a:gd name="connsiteY2" fmla="*/ 427917 h 842032"/>
              <a:gd name="connsiteX3" fmla="*/ 752024 w 1054340"/>
              <a:gd name="connsiteY3" fmla="*/ 840168 h 842032"/>
              <a:gd name="connsiteX4" fmla="*/ 7356 w 1054340"/>
              <a:gd name="connsiteY4" fmla="*/ 568129 h 842032"/>
              <a:gd name="connsiteX5" fmla="*/ 275972 w 1054340"/>
              <a:gd name="connsiteY5" fmla="*/ 199317 h 842032"/>
              <a:gd name="connsiteX0" fmla="*/ 275972 w 1123408"/>
              <a:gd name="connsiteY0" fmla="*/ 199317 h 842032"/>
              <a:gd name="connsiteX1" fmla="*/ 752024 w 1123408"/>
              <a:gd name="connsiteY1" fmla="*/ 6522 h 842032"/>
              <a:gd name="connsiteX2" fmla="*/ 1054340 w 1123408"/>
              <a:gd name="connsiteY2" fmla="*/ 427917 h 842032"/>
              <a:gd name="connsiteX3" fmla="*/ 752024 w 1123408"/>
              <a:gd name="connsiteY3" fmla="*/ 840168 h 842032"/>
              <a:gd name="connsiteX4" fmla="*/ 7356 w 1123408"/>
              <a:gd name="connsiteY4" fmla="*/ 568129 h 842032"/>
              <a:gd name="connsiteX5" fmla="*/ 275972 w 1123408"/>
              <a:gd name="connsiteY5" fmla="*/ 199317 h 842032"/>
              <a:gd name="connsiteX0" fmla="*/ 275972 w 1123408"/>
              <a:gd name="connsiteY0" fmla="*/ 199317 h 805823"/>
              <a:gd name="connsiteX1" fmla="*/ 752024 w 1123408"/>
              <a:gd name="connsiteY1" fmla="*/ 6522 h 805823"/>
              <a:gd name="connsiteX2" fmla="*/ 1054340 w 1123408"/>
              <a:gd name="connsiteY2" fmla="*/ 427917 h 805823"/>
              <a:gd name="connsiteX3" fmla="*/ 715448 w 1123408"/>
              <a:gd name="connsiteY3" fmla="*/ 803592 h 805823"/>
              <a:gd name="connsiteX4" fmla="*/ 7356 w 1123408"/>
              <a:gd name="connsiteY4" fmla="*/ 568129 h 805823"/>
              <a:gd name="connsiteX5" fmla="*/ 275972 w 1123408"/>
              <a:gd name="connsiteY5" fmla="*/ 199317 h 805823"/>
              <a:gd name="connsiteX0" fmla="*/ 275972 w 1066133"/>
              <a:gd name="connsiteY0" fmla="*/ 192802 h 799308"/>
              <a:gd name="connsiteX1" fmla="*/ 752024 w 1066133"/>
              <a:gd name="connsiteY1" fmla="*/ 7 h 799308"/>
              <a:gd name="connsiteX2" fmla="*/ 866892 w 1066133"/>
              <a:gd name="connsiteY2" fmla="*/ 186710 h 799308"/>
              <a:gd name="connsiteX3" fmla="*/ 1054340 w 1066133"/>
              <a:gd name="connsiteY3" fmla="*/ 421402 h 799308"/>
              <a:gd name="connsiteX4" fmla="*/ 715448 w 1066133"/>
              <a:gd name="connsiteY4" fmla="*/ 797077 h 799308"/>
              <a:gd name="connsiteX5" fmla="*/ 7356 w 1066133"/>
              <a:gd name="connsiteY5" fmla="*/ 561614 h 799308"/>
              <a:gd name="connsiteX6" fmla="*/ 275972 w 1066133"/>
              <a:gd name="connsiteY6" fmla="*/ 192802 h 799308"/>
              <a:gd name="connsiteX0" fmla="*/ 275972 w 1066133"/>
              <a:gd name="connsiteY0" fmla="*/ 193371 h 799877"/>
              <a:gd name="connsiteX1" fmla="*/ 752024 w 1066133"/>
              <a:gd name="connsiteY1" fmla="*/ 576 h 799877"/>
              <a:gd name="connsiteX2" fmla="*/ 866892 w 1066133"/>
              <a:gd name="connsiteY2" fmla="*/ 187279 h 799877"/>
              <a:gd name="connsiteX3" fmla="*/ 1054340 w 1066133"/>
              <a:gd name="connsiteY3" fmla="*/ 421971 h 799877"/>
              <a:gd name="connsiteX4" fmla="*/ 715448 w 1066133"/>
              <a:gd name="connsiteY4" fmla="*/ 797646 h 799877"/>
              <a:gd name="connsiteX5" fmla="*/ 7356 w 1066133"/>
              <a:gd name="connsiteY5" fmla="*/ 562183 h 799877"/>
              <a:gd name="connsiteX6" fmla="*/ 275972 w 1066133"/>
              <a:gd name="connsiteY6" fmla="*/ 193371 h 799877"/>
              <a:gd name="connsiteX0" fmla="*/ 275972 w 923203"/>
              <a:gd name="connsiteY0" fmla="*/ 193371 h 798940"/>
              <a:gd name="connsiteX1" fmla="*/ 752024 w 923203"/>
              <a:gd name="connsiteY1" fmla="*/ 576 h 798940"/>
              <a:gd name="connsiteX2" fmla="*/ 866892 w 923203"/>
              <a:gd name="connsiteY2" fmla="*/ 187279 h 798940"/>
              <a:gd name="connsiteX3" fmla="*/ 743444 w 923203"/>
              <a:gd name="connsiteY3" fmla="*/ 458547 h 798940"/>
              <a:gd name="connsiteX4" fmla="*/ 715448 w 923203"/>
              <a:gd name="connsiteY4" fmla="*/ 797646 h 798940"/>
              <a:gd name="connsiteX5" fmla="*/ 7356 w 923203"/>
              <a:gd name="connsiteY5" fmla="*/ 562183 h 798940"/>
              <a:gd name="connsiteX6" fmla="*/ 275972 w 923203"/>
              <a:gd name="connsiteY6" fmla="*/ 193371 h 798940"/>
              <a:gd name="connsiteX0" fmla="*/ 275972 w 931135"/>
              <a:gd name="connsiteY0" fmla="*/ 193371 h 798940"/>
              <a:gd name="connsiteX1" fmla="*/ 752024 w 931135"/>
              <a:gd name="connsiteY1" fmla="*/ 576 h 798940"/>
              <a:gd name="connsiteX2" fmla="*/ 866892 w 931135"/>
              <a:gd name="connsiteY2" fmla="*/ 187279 h 798940"/>
              <a:gd name="connsiteX3" fmla="*/ 743444 w 931135"/>
              <a:gd name="connsiteY3" fmla="*/ 458547 h 798940"/>
              <a:gd name="connsiteX4" fmla="*/ 715448 w 931135"/>
              <a:gd name="connsiteY4" fmla="*/ 797646 h 798940"/>
              <a:gd name="connsiteX5" fmla="*/ 7356 w 931135"/>
              <a:gd name="connsiteY5" fmla="*/ 562183 h 798940"/>
              <a:gd name="connsiteX6" fmla="*/ 275972 w 931135"/>
              <a:gd name="connsiteY6" fmla="*/ 193371 h 798940"/>
              <a:gd name="connsiteX0" fmla="*/ 275972 w 778314"/>
              <a:gd name="connsiteY0" fmla="*/ 192797 h 798366"/>
              <a:gd name="connsiteX1" fmla="*/ 752024 w 778314"/>
              <a:gd name="connsiteY1" fmla="*/ 2 h 798366"/>
              <a:gd name="connsiteX2" fmla="*/ 702300 w 778314"/>
              <a:gd name="connsiteY2" fmla="*/ 195849 h 798366"/>
              <a:gd name="connsiteX3" fmla="*/ 743444 w 778314"/>
              <a:gd name="connsiteY3" fmla="*/ 457973 h 798366"/>
              <a:gd name="connsiteX4" fmla="*/ 715448 w 778314"/>
              <a:gd name="connsiteY4" fmla="*/ 797072 h 798366"/>
              <a:gd name="connsiteX5" fmla="*/ 7356 w 778314"/>
              <a:gd name="connsiteY5" fmla="*/ 561609 h 798366"/>
              <a:gd name="connsiteX6" fmla="*/ 275972 w 778314"/>
              <a:gd name="connsiteY6" fmla="*/ 192797 h 798366"/>
              <a:gd name="connsiteX0" fmla="*/ 275837 w 778179"/>
              <a:gd name="connsiteY0" fmla="*/ 156222 h 761791"/>
              <a:gd name="connsiteX1" fmla="*/ 724457 w 778179"/>
              <a:gd name="connsiteY1" fmla="*/ 3 h 761791"/>
              <a:gd name="connsiteX2" fmla="*/ 702165 w 778179"/>
              <a:gd name="connsiteY2" fmla="*/ 159274 h 761791"/>
              <a:gd name="connsiteX3" fmla="*/ 743309 w 778179"/>
              <a:gd name="connsiteY3" fmla="*/ 421398 h 761791"/>
              <a:gd name="connsiteX4" fmla="*/ 715313 w 778179"/>
              <a:gd name="connsiteY4" fmla="*/ 760497 h 761791"/>
              <a:gd name="connsiteX5" fmla="*/ 7221 w 778179"/>
              <a:gd name="connsiteY5" fmla="*/ 525034 h 761791"/>
              <a:gd name="connsiteX6" fmla="*/ 275837 w 778179"/>
              <a:gd name="connsiteY6" fmla="*/ 156222 h 761791"/>
              <a:gd name="connsiteX0" fmla="*/ 172049 w 784119"/>
              <a:gd name="connsiteY0" fmla="*/ 59157 h 783598"/>
              <a:gd name="connsiteX1" fmla="*/ 730397 w 784119"/>
              <a:gd name="connsiteY1" fmla="*/ 21810 h 783598"/>
              <a:gd name="connsiteX2" fmla="*/ 708105 w 784119"/>
              <a:gd name="connsiteY2" fmla="*/ 181081 h 783598"/>
              <a:gd name="connsiteX3" fmla="*/ 749249 w 784119"/>
              <a:gd name="connsiteY3" fmla="*/ 443205 h 783598"/>
              <a:gd name="connsiteX4" fmla="*/ 721253 w 784119"/>
              <a:gd name="connsiteY4" fmla="*/ 782304 h 783598"/>
              <a:gd name="connsiteX5" fmla="*/ 13161 w 784119"/>
              <a:gd name="connsiteY5" fmla="*/ 546841 h 783598"/>
              <a:gd name="connsiteX6" fmla="*/ 172049 w 784119"/>
              <a:gd name="connsiteY6" fmla="*/ 59157 h 783598"/>
              <a:gd name="connsiteX0" fmla="*/ 172049 w 872404"/>
              <a:gd name="connsiteY0" fmla="*/ 74093 h 798534"/>
              <a:gd name="connsiteX1" fmla="*/ 730397 w 872404"/>
              <a:gd name="connsiteY1" fmla="*/ 36746 h 798534"/>
              <a:gd name="connsiteX2" fmla="*/ 708105 w 872404"/>
              <a:gd name="connsiteY2" fmla="*/ 196017 h 798534"/>
              <a:gd name="connsiteX3" fmla="*/ 749249 w 872404"/>
              <a:gd name="connsiteY3" fmla="*/ 458141 h 798534"/>
              <a:gd name="connsiteX4" fmla="*/ 721253 w 872404"/>
              <a:gd name="connsiteY4" fmla="*/ 797240 h 798534"/>
              <a:gd name="connsiteX5" fmla="*/ 13161 w 872404"/>
              <a:gd name="connsiteY5" fmla="*/ 561777 h 798534"/>
              <a:gd name="connsiteX6" fmla="*/ 172049 w 872404"/>
              <a:gd name="connsiteY6" fmla="*/ 74093 h 798534"/>
              <a:gd name="connsiteX0" fmla="*/ 172049 w 824216"/>
              <a:gd name="connsiteY0" fmla="*/ 66472 h 790913"/>
              <a:gd name="connsiteX1" fmla="*/ 730397 w 824216"/>
              <a:gd name="connsiteY1" fmla="*/ 29125 h 790913"/>
              <a:gd name="connsiteX2" fmla="*/ 708105 w 824216"/>
              <a:gd name="connsiteY2" fmla="*/ 188396 h 790913"/>
              <a:gd name="connsiteX3" fmla="*/ 749249 w 824216"/>
              <a:gd name="connsiteY3" fmla="*/ 450520 h 790913"/>
              <a:gd name="connsiteX4" fmla="*/ 721253 w 824216"/>
              <a:gd name="connsiteY4" fmla="*/ 789619 h 790913"/>
              <a:gd name="connsiteX5" fmla="*/ 13161 w 824216"/>
              <a:gd name="connsiteY5" fmla="*/ 554156 h 790913"/>
              <a:gd name="connsiteX6" fmla="*/ 172049 w 824216"/>
              <a:gd name="connsiteY6" fmla="*/ 66472 h 790913"/>
              <a:gd name="connsiteX0" fmla="*/ 172049 w 824216"/>
              <a:gd name="connsiteY0" fmla="*/ 66472 h 790913"/>
              <a:gd name="connsiteX1" fmla="*/ 730397 w 824216"/>
              <a:gd name="connsiteY1" fmla="*/ 29125 h 790913"/>
              <a:gd name="connsiteX2" fmla="*/ 708105 w 824216"/>
              <a:gd name="connsiteY2" fmla="*/ 188396 h 790913"/>
              <a:gd name="connsiteX3" fmla="*/ 749249 w 824216"/>
              <a:gd name="connsiteY3" fmla="*/ 450520 h 790913"/>
              <a:gd name="connsiteX4" fmla="*/ 721253 w 824216"/>
              <a:gd name="connsiteY4" fmla="*/ 789619 h 790913"/>
              <a:gd name="connsiteX5" fmla="*/ 13161 w 824216"/>
              <a:gd name="connsiteY5" fmla="*/ 554156 h 790913"/>
              <a:gd name="connsiteX6" fmla="*/ 172049 w 824216"/>
              <a:gd name="connsiteY6" fmla="*/ 66472 h 790913"/>
              <a:gd name="connsiteX0" fmla="*/ 172049 w 800342"/>
              <a:gd name="connsiteY0" fmla="*/ 113790 h 838231"/>
              <a:gd name="connsiteX1" fmla="*/ 730397 w 800342"/>
              <a:gd name="connsiteY1" fmla="*/ 76443 h 838231"/>
              <a:gd name="connsiteX2" fmla="*/ 708105 w 800342"/>
              <a:gd name="connsiteY2" fmla="*/ 235714 h 838231"/>
              <a:gd name="connsiteX3" fmla="*/ 749249 w 800342"/>
              <a:gd name="connsiteY3" fmla="*/ 497838 h 838231"/>
              <a:gd name="connsiteX4" fmla="*/ 721253 w 800342"/>
              <a:gd name="connsiteY4" fmla="*/ 836937 h 838231"/>
              <a:gd name="connsiteX5" fmla="*/ 13161 w 800342"/>
              <a:gd name="connsiteY5" fmla="*/ 601474 h 838231"/>
              <a:gd name="connsiteX6" fmla="*/ 172049 w 800342"/>
              <a:gd name="connsiteY6" fmla="*/ 113790 h 838231"/>
              <a:gd name="connsiteX0" fmla="*/ 171658 w 783728"/>
              <a:gd name="connsiteY0" fmla="*/ 106907 h 831348"/>
              <a:gd name="connsiteX1" fmla="*/ 702574 w 783728"/>
              <a:gd name="connsiteY1" fmla="*/ 79111 h 831348"/>
              <a:gd name="connsiteX2" fmla="*/ 707714 w 783728"/>
              <a:gd name="connsiteY2" fmla="*/ 228831 h 831348"/>
              <a:gd name="connsiteX3" fmla="*/ 748858 w 783728"/>
              <a:gd name="connsiteY3" fmla="*/ 490955 h 831348"/>
              <a:gd name="connsiteX4" fmla="*/ 720862 w 783728"/>
              <a:gd name="connsiteY4" fmla="*/ 830054 h 831348"/>
              <a:gd name="connsiteX5" fmla="*/ 12770 w 783728"/>
              <a:gd name="connsiteY5" fmla="*/ 594591 h 831348"/>
              <a:gd name="connsiteX6" fmla="*/ 171658 w 783728"/>
              <a:gd name="connsiteY6" fmla="*/ 106907 h 831348"/>
              <a:gd name="connsiteX0" fmla="*/ 171658 w 783728"/>
              <a:gd name="connsiteY0" fmla="*/ 169955 h 894396"/>
              <a:gd name="connsiteX1" fmla="*/ 702574 w 783728"/>
              <a:gd name="connsiteY1" fmla="*/ 142159 h 894396"/>
              <a:gd name="connsiteX2" fmla="*/ 707714 w 783728"/>
              <a:gd name="connsiteY2" fmla="*/ 291879 h 894396"/>
              <a:gd name="connsiteX3" fmla="*/ 748858 w 783728"/>
              <a:gd name="connsiteY3" fmla="*/ 554003 h 894396"/>
              <a:gd name="connsiteX4" fmla="*/ 720862 w 783728"/>
              <a:gd name="connsiteY4" fmla="*/ 893102 h 894396"/>
              <a:gd name="connsiteX5" fmla="*/ 12770 w 783728"/>
              <a:gd name="connsiteY5" fmla="*/ 657639 h 894396"/>
              <a:gd name="connsiteX6" fmla="*/ 171658 w 783728"/>
              <a:gd name="connsiteY6" fmla="*/ 169955 h 894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3728" h="894396">
                <a:moveTo>
                  <a:pt x="171658" y="169955"/>
                </a:moveTo>
                <a:cubicBezTo>
                  <a:pt x="286625" y="84042"/>
                  <a:pt x="713815" y="-149440"/>
                  <a:pt x="702574" y="142159"/>
                </a:cubicBezTo>
                <a:cubicBezTo>
                  <a:pt x="691333" y="433758"/>
                  <a:pt x="657328" y="221647"/>
                  <a:pt x="707714" y="291879"/>
                </a:cubicBezTo>
                <a:cubicBezTo>
                  <a:pt x="767244" y="426119"/>
                  <a:pt x="810675" y="449227"/>
                  <a:pt x="748858" y="554003"/>
                </a:cubicBezTo>
                <a:cubicBezTo>
                  <a:pt x="748858" y="771583"/>
                  <a:pt x="843543" y="875829"/>
                  <a:pt x="720862" y="893102"/>
                </a:cubicBezTo>
                <a:cubicBezTo>
                  <a:pt x="598181" y="910375"/>
                  <a:pt x="60108" y="750731"/>
                  <a:pt x="12770" y="657639"/>
                </a:cubicBezTo>
                <a:cubicBezTo>
                  <a:pt x="-34568" y="564547"/>
                  <a:pt x="56691" y="255868"/>
                  <a:pt x="171658" y="169955"/>
                </a:cubicBezTo>
                <a:close/>
              </a:path>
            </a:pathLst>
          </a:custGeom>
          <a:solidFill>
            <a:srgbClr val="00B050"/>
          </a:solidFill>
          <a:ln w="28575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943362CC-B1E3-4584-8FC1-97B3379200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2710" y="583638"/>
            <a:ext cx="8438579" cy="77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Normalizing flows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82D12F2-B08B-C1B3-373B-2062BB1CF304}"/>
              </a:ext>
            </a:extLst>
          </p:cNvPr>
          <p:cNvCxnSpPr/>
          <p:nvPr/>
        </p:nvCxnSpPr>
        <p:spPr bwMode="auto">
          <a:xfrm flipV="1">
            <a:off x="4925480" y="1903396"/>
            <a:ext cx="1656184" cy="14401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1ECCE6A-83E1-3C86-BEBC-069200FA9FF6}"/>
              </a:ext>
            </a:extLst>
          </p:cNvPr>
          <p:cNvCxnSpPr/>
          <p:nvPr/>
        </p:nvCxnSpPr>
        <p:spPr bwMode="auto">
          <a:xfrm flipV="1">
            <a:off x="2027281" y="2092058"/>
            <a:ext cx="1385395" cy="8672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8083B992-EF34-F0AB-BC05-9788C934F420}"/>
              </a:ext>
            </a:extLst>
          </p:cNvPr>
          <p:cNvSpPr/>
          <p:nvPr/>
        </p:nvSpPr>
        <p:spPr bwMode="auto">
          <a:xfrm rot="21342933">
            <a:off x="2537704" y="1471135"/>
            <a:ext cx="3533537" cy="1163287"/>
          </a:xfrm>
          <a:custGeom>
            <a:avLst/>
            <a:gdLst>
              <a:gd name="connsiteX0" fmla="*/ 0 w 3240360"/>
              <a:gd name="connsiteY0" fmla="*/ 0 h 1143000"/>
              <a:gd name="connsiteX1" fmla="*/ 3240360 w 3240360"/>
              <a:gd name="connsiteY1" fmla="*/ 0 h 1143000"/>
              <a:gd name="connsiteX2" fmla="*/ 3240360 w 3240360"/>
              <a:gd name="connsiteY2" fmla="*/ 1143000 h 1143000"/>
              <a:gd name="connsiteX3" fmla="*/ 0 w 3240360"/>
              <a:gd name="connsiteY3" fmla="*/ 1143000 h 1143000"/>
              <a:gd name="connsiteX4" fmla="*/ 0 w 3240360"/>
              <a:gd name="connsiteY4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43000"/>
              <a:gd name="connsiteX1" fmla="*/ 3402227 w 3402227"/>
              <a:gd name="connsiteY1" fmla="*/ 0 h 1143000"/>
              <a:gd name="connsiteX2" fmla="*/ 3402227 w 3402227"/>
              <a:gd name="connsiteY2" fmla="*/ 1143000 h 1143000"/>
              <a:gd name="connsiteX3" fmla="*/ 161867 w 3402227"/>
              <a:gd name="connsiteY3" fmla="*/ 1143000 h 1143000"/>
              <a:gd name="connsiteX4" fmla="*/ 0 w 3402227"/>
              <a:gd name="connsiteY4" fmla="*/ 559489 h 1143000"/>
              <a:gd name="connsiteX5" fmla="*/ 161867 w 3402227"/>
              <a:gd name="connsiteY5" fmla="*/ 0 h 1143000"/>
              <a:gd name="connsiteX0" fmla="*/ 161867 w 3402227"/>
              <a:gd name="connsiteY0" fmla="*/ 0 h 1154168"/>
              <a:gd name="connsiteX1" fmla="*/ 3402227 w 3402227"/>
              <a:gd name="connsiteY1" fmla="*/ 0 h 1154168"/>
              <a:gd name="connsiteX2" fmla="*/ 3402227 w 3402227"/>
              <a:gd name="connsiteY2" fmla="*/ 1143000 h 1154168"/>
              <a:gd name="connsiteX3" fmla="*/ 188539 w 3402227"/>
              <a:gd name="connsiteY3" fmla="*/ 1154168 h 1154168"/>
              <a:gd name="connsiteX4" fmla="*/ 0 w 3402227"/>
              <a:gd name="connsiteY4" fmla="*/ 559489 h 1154168"/>
              <a:gd name="connsiteX5" fmla="*/ 161867 w 3402227"/>
              <a:gd name="connsiteY5" fmla="*/ 0 h 1154168"/>
              <a:gd name="connsiteX0" fmla="*/ 161867 w 3402227"/>
              <a:gd name="connsiteY0" fmla="*/ 0 h 1163287"/>
              <a:gd name="connsiteX1" fmla="*/ 3402227 w 3402227"/>
              <a:gd name="connsiteY1" fmla="*/ 0 h 1163287"/>
              <a:gd name="connsiteX2" fmla="*/ 3402227 w 3402227"/>
              <a:gd name="connsiteY2" fmla="*/ 1143000 h 1163287"/>
              <a:gd name="connsiteX3" fmla="*/ 187856 w 3402227"/>
              <a:gd name="connsiteY3" fmla="*/ 1163287 h 1163287"/>
              <a:gd name="connsiteX4" fmla="*/ 0 w 3402227"/>
              <a:gd name="connsiteY4" fmla="*/ 559489 h 1163287"/>
              <a:gd name="connsiteX5" fmla="*/ 161867 w 3402227"/>
              <a:gd name="connsiteY5" fmla="*/ 0 h 1163287"/>
              <a:gd name="connsiteX0" fmla="*/ 161867 w 3402227"/>
              <a:gd name="connsiteY0" fmla="*/ 0 h 1163287"/>
              <a:gd name="connsiteX1" fmla="*/ 3402227 w 3402227"/>
              <a:gd name="connsiteY1" fmla="*/ 0 h 1163287"/>
              <a:gd name="connsiteX2" fmla="*/ 3402227 w 3402227"/>
              <a:gd name="connsiteY2" fmla="*/ 1143000 h 1163287"/>
              <a:gd name="connsiteX3" fmla="*/ 187856 w 3402227"/>
              <a:gd name="connsiteY3" fmla="*/ 1163287 h 1163287"/>
              <a:gd name="connsiteX4" fmla="*/ 0 w 3402227"/>
              <a:gd name="connsiteY4" fmla="*/ 559489 h 1163287"/>
              <a:gd name="connsiteX5" fmla="*/ 161867 w 3402227"/>
              <a:gd name="connsiteY5" fmla="*/ 0 h 1163287"/>
              <a:gd name="connsiteX0" fmla="*/ 167332 w 3407692"/>
              <a:gd name="connsiteY0" fmla="*/ 0 h 1163287"/>
              <a:gd name="connsiteX1" fmla="*/ 3407692 w 3407692"/>
              <a:gd name="connsiteY1" fmla="*/ 0 h 1163287"/>
              <a:gd name="connsiteX2" fmla="*/ 3407692 w 3407692"/>
              <a:gd name="connsiteY2" fmla="*/ 1143000 h 1163287"/>
              <a:gd name="connsiteX3" fmla="*/ 193321 w 3407692"/>
              <a:gd name="connsiteY3" fmla="*/ 1163287 h 1163287"/>
              <a:gd name="connsiteX4" fmla="*/ 0 w 3407692"/>
              <a:gd name="connsiteY4" fmla="*/ 632436 h 1163287"/>
              <a:gd name="connsiteX5" fmla="*/ 167332 w 3407692"/>
              <a:gd name="connsiteY5" fmla="*/ 0 h 1163287"/>
              <a:gd name="connsiteX0" fmla="*/ 167332 w 3407692"/>
              <a:gd name="connsiteY0" fmla="*/ 0 h 1163287"/>
              <a:gd name="connsiteX1" fmla="*/ 3407692 w 3407692"/>
              <a:gd name="connsiteY1" fmla="*/ 0 h 1163287"/>
              <a:gd name="connsiteX2" fmla="*/ 3407692 w 3407692"/>
              <a:gd name="connsiteY2" fmla="*/ 1143000 h 1163287"/>
              <a:gd name="connsiteX3" fmla="*/ 193321 w 3407692"/>
              <a:gd name="connsiteY3" fmla="*/ 1163287 h 1163287"/>
              <a:gd name="connsiteX4" fmla="*/ 0 w 3407692"/>
              <a:gd name="connsiteY4" fmla="*/ 632436 h 1163287"/>
              <a:gd name="connsiteX5" fmla="*/ 167332 w 3407692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431631 w 3431631"/>
              <a:gd name="connsiteY2" fmla="*/ 1143000 h 1163287"/>
              <a:gd name="connsiteX3" fmla="*/ 217260 w 3431631"/>
              <a:gd name="connsiteY3" fmla="*/ 1163287 h 1163287"/>
              <a:gd name="connsiteX4" fmla="*/ 0 w 3431631"/>
              <a:gd name="connsiteY4" fmla="*/ 584794 h 1163287"/>
              <a:gd name="connsiteX5" fmla="*/ 191271 w 3431631"/>
              <a:gd name="connsiteY5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56176 w 3431631"/>
              <a:gd name="connsiteY2" fmla="*/ 571991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431631"/>
              <a:gd name="connsiteY0" fmla="*/ 0 h 1163287"/>
              <a:gd name="connsiteX1" fmla="*/ 3431631 w 3431631"/>
              <a:gd name="connsiteY1" fmla="*/ 0 h 1163287"/>
              <a:gd name="connsiteX2" fmla="*/ 3268948 w 3431631"/>
              <a:gd name="connsiteY2" fmla="*/ 646305 h 1163287"/>
              <a:gd name="connsiteX3" fmla="*/ 3431631 w 3431631"/>
              <a:gd name="connsiteY3" fmla="*/ 1143000 h 1163287"/>
              <a:gd name="connsiteX4" fmla="*/ 217260 w 3431631"/>
              <a:gd name="connsiteY4" fmla="*/ 1163287 h 1163287"/>
              <a:gd name="connsiteX5" fmla="*/ 0 w 3431631"/>
              <a:gd name="connsiteY5" fmla="*/ 584794 h 1163287"/>
              <a:gd name="connsiteX6" fmla="*/ 191271 w 3431631"/>
              <a:gd name="connsiteY6" fmla="*/ 0 h 1163287"/>
              <a:gd name="connsiteX0" fmla="*/ 191271 w 3605565"/>
              <a:gd name="connsiteY0" fmla="*/ 0 h 1163287"/>
              <a:gd name="connsiteX1" fmla="*/ 3431631 w 3605565"/>
              <a:gd name="connsiteY1" fmla="*/ 0 h 1163287"/>
              <a:gd name="connsiteX2" fmla="*/ 3268948 w 3605565"/>
              <a:gd name="connsiteY2" fmla="*/ 646305 h 1163287"/>
              <a:gd name="connsiteX3" fmla="*/ 3605565 w 3605565"/>
              <a:gd name="connsiteY3" fmla="*/ 1146861 h 1163287"/>
              <a:gd name="connsiteX4" fmla="*/ 217260 w 3605565"/>
              <a:gd name="connsiteY4" fmla="*/ 1163287 h 1163287"/>
              <a:gd name="connsiteX5" fmla="*/ 0 w 3605565"/>
              <a:gd name="connsiteY5" fmla="*/ 584794 h 1163287"/>
              <a:gd name="connsiteX6" fmla="*/ 191271 w 3605565"/>
              <a:gd name="connsiteY6" fmla="*/ 0 h 1163287"/>
              <a:gd name="connsiteX0" fmla="*/ 191271 w 3798217"/>
              <a:gd name="connsiteY0" fmla="*/ 0 h 1163287"/>
              <a:gd name="connsiteX1" fmla="*/ 3431631 w 3798217"/>
              <a:gd name="connsiteY1" fmla="*/ 0 h 1163287"/>
              <a:gd name="connsiteX2" fmla="*/ 3268948 w 3798217"/>
              <a:gd name="connsiteY2" fmla="*/ 646305 h 1163287"/>
              <a:gd name="connsiteX3" fmla="*/ 3294729 w 3798217"/>
              <a:gd name="connsiteY3" fmla="*/ 914156 h 1163287"/>
              <a:gd name="connsiteX4" fmla="*/ 3605565 w 3798217"/>
              <a:gd name="connsiteY4" fmla="*/ 1146861 h 1163287"/>
              <a:gd name="connsiteX5" fmla="*/ 217260 w 3798217"/>
              <a:gd name="connsiteY5" fmla="*/ 1163287 h 1163287"/>
              <a:gd name="connsiteX6" fmla="*/ 0 w 3798217"/>
              <a:gd name="connsiteY6" fmla="*/ 584794 h 1163287"/>
              <a:gd name="connsiteX7" fmla="*/ 191271 w 3798217"/>
              <a:gd name="connsiteY7" fmla="*/ 0 h 1163287"/>
              <a:gd name="connsiteX0" fmla="*/ 191271 w 3612719"/>
              <a:gd name="connsiteY0" fmla="*/ 0 h 1166256"/>
              <a:gd name="connsiteX1" fmla="*/ 3431631 w 3612719"/>
              <a:gd name="connsiteY1" fmla="*/ 0 h 1166256"/>
              <a:gd name="connsiteX2" fmla="*/ 3268948 w 3612719"/>
              <a:gd name="connsiteY2" fmla="*/ 646305 h 1166256"/>
              <a:gd name="connsiteX3" fmla="*/ 3294729 w 3612719"/>
              <a:gd name="connsiteY3" fmla="*/ 914156 h 1166256"/>
              <a:gd name="connsiteX4" fmla="*/ 3374872 w 3612719"/>
              <a:gd name="connsiteY4" fmla="*/ 1166256 h 1166256"/>
              <a:gd name="connsiteX5" fmla="*/ 217260 w 3612719"/>
              <a:gd name="connsiteY5" fmla="*/ 1163287 h 1166256"/>
              <a:gd name="connsiteX6" fmla="*/ 0 w 3612719"/>
              <a:gd name="connsiteY6" fmla="*/ 584794 h 1166256"/>
              <a:gd name="connsiteX7" fmla="*/ 191271 w 3612719"/>
              <a:gd name="connsiteY7" fmla="*/ 0 h 1166256"/>
              <a:gd name="connsiteX0" fmla="*/ 191271 w 3692519"/>
              <a:gd name="connsiteY0" fmla="*/ 0 h 1163287"/>
              <a:gd name="connsiteX1" fmla="*/ 3431631 w 3692519"/>
              <a:gd name="connsiteY1" fmla="*/ 0 h 1163287"/>
              <a:gd name="connsiteX2" fmla="*/ 3268948 w 3692519"/>
              <a:gd name="connsiteY2" fmla="*/ 646305 h 1163287"/>
              <a:gd name="connsiteX3" fmla="*/ 3294729 w 3692519"/>
              <a:gd name="connsiteY3" fmla="*/ 914156 h 1163287"/>
              <a:gd name="connsiteX4" fmla="*/ 3476986 w 3692519"/>
              <a:gd name="connsiteY4" fmla="*/ 1027193 h 1163287"/>
              <a:gd name="connsiteX5" fmla="*/ 217260 w 3692519"/>
              <a:gd name="connsiteY5" fmla="*/ 1163287 h 1163287"/>
              <a:gd name="connsiteX6" fmla="*/ 0 w 3692519"/>
              <a:gd name="connsiteY6" fmla="*/ 584794 h 1163287"/>
              <a:gd name="connsiteX7" fmla="*/ 191271 w 3692519"/>
              <a:gd name="connsiteY7" fmla="*/ 0 h 1163287"/>
              <a:gd name="connsiteX0" fmla="*/ 191271 w 3692519"/>
              <a:gd name="connsiteY0" fmla="*/ 0 h 1163287"/>
              <a:gd name="connsiteX1" fmla="*/ 3417285 w 3692519"/>
              <a:gd name="connsiteY1" fmla="*/ 191487 h 1163287"/>
              <a:gd name="connsiteX2" fmla="*/ 3268948 w 3692519"/>
              <a:gd name="connsiteY2" fmla="*/ 646305 h 1163287"/>
              <a:gd name="connsiteX3" fmla="*/ 3294729 w 3692519"/>
              <a:gd name="connsiteY3" fmla="*/ 914156 h 1163287"/>
              <a:gd name="connsiteX4" fmla="*/ 3476986 w 3692519"/>
              <a:gd name="connsiteY4" fmla="*/ 1027193 h 1163287"/>
              <a:gd name="connsiteX5" fmla="*/ 217260 w 3692519"/>
              <a:gd name="connsiteY5" fmla="*/ 1163287 h 1163287"/>
              <a:gd name="connsiteX6" fmla="*/ 0 w 3692519"/>
              <a:gd name="connsiteY6" fmla="*/ 584794 h 1163287"/>
              <a:gd name="connsiteX7" fmla="*/ 191271 w 3692519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268948 w 3533537"/>
              <a:gd name="connsiteY2" fmla="*/ 646305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406408 w 3533537"/>
              <a:gd name="connsiteY2" fmla="*/ 647433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  <a:gd name="connsiteX0" fmla="*/ 191271 w 3533537"/>
              <a:gd name="connsiteY0" fmla="*/ 0 h 1163287"/>
              <a:gd name="connsiteX1" fmla="*/ 3417285 w 3533537"/>
              <a:gd name="connsiteY1" fmla="*/ 191487 h 1163287"/>
              <a:gd name="connsiteX2" fmla="*/ 3306105 w 3533537"/>
              <a:gd name="connsiteY2" fmla="*/ 639919 h 1163287"/>
              <a:gd name="connsiteX3" fmla="*/ 3294729 w 3533537"/>
              <a:gd name="connsiteY3" fmla="*/ 914156 h 1163287"/>
              <a:gd name="connsiteX4" fmla="*/ 3476986 w 3533537"/>
              <a:gd name="connsiteY4" fmla="*/ 1027193 h 1163287"/>
              <a:gd name="connsiteX5" fmla="*/ 217260 w 3533537"/>
              <a:gd name="connsiteY5" fmla="*/ 1163287 h 1163287"/>
              <a:gd name="connsiteX6" fmla="*/ 0 w 3533537"/>
              <a:gd name="connsiteY6" fmla="*/ 584794 h 1163287"/>
              <a:gd name="connsiteX7" fmla="*/ 191271 w 3533537"/>
              <a:gd name="connsiteY7" fmla="*/ 0 h 1163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33537" h="1163287">
                <a:moveTo>
                  <a:pt x="191271" y="0"/>
                </a:moveTo>
                <a:lnTo>
                  <a:pt x="3417285" y="191487"/>
                </a:lnTo>
                <a:cubicBezTo>
                  <a:pt x="3417005" y="380398"/>
                  <a:pt x="3144064" y="292134"/>
                  <a:pt x="3306105" y="639919"/>
                </a:cubicBezTo>
                <a:cubicBezTo>
                  <a:pt x="3323410" y="807510"/>
                  <a:pt x="3238626" y="830730"/>
                  <a:pt x="3294729" y="914156"/>
                </a:cubicBezTo>
                <a:cubicBezTo>
                  <a:pt x="3350832" y="997582"/>
                  <a:pt x="3658213" y="945536"/>
                  <a:pt x="3476986" y="1027193"/>
                </a:cubicBezTo>
                <a:lnTo>
                  <a:pt x="217260" y="1163287"/>
                </a:lnTo>
                <a:cubicBezTo>
                  <a:pt x="71972" y="1004732"/>
                  <a:pt x="21521" y="926638"/>
                  <a:pt x="0" y="584794"/>
                </a:cubicBezTo>
                <a:cubicBezTo>
                  <a:pt x="39580" y="223000"/>
                  <a:pt x="73486" y="181714"/>
                  <a:pt x="191271" y="0"/>
                </a:cubicBezTo>
                <a:close/>
              </a:path>
            </a:pathLst>
          </a:custGeom>
          <a:solidFill>
            <a:srgbClr val="92D050"/>
          </a:solidFill>
          <a:ln w="28575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 noProof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3EAF5F0-9911-7768-9B29-52FCB2A12E34}"/>
                  </a:ext>
                </a:extLst>
              </p:cNvPr>
              <p:cNvSpPr txBox="1"/>
              <p:nvPr/>
            </p:nvSpPr>
            <p:spPr>
              <a:xfrm>
                <a:off x="975637" y="1916315"/>
                <a:ext cx="102162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~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95021CA-F12D-B751-53B7-1D3D598732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637" y="1916315"/>
                <a:ext cx="1021625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AA44480-AD60-4A32-C9A5-5EA1E6D20F3F}"/>
                  </a:ext>
                </a:extLst>
              </p:cNvPr>
              <p:cNvSpPr txBox="1"/>
              <p:nvPr/>
            </p:nvSpPr>
            <p:spPr>
              <a:xfrm>
                <a:off x="6633897" y="1578253"/>
                <a:ext cx="2174634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𝒖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)~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8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800" b="0" i="1" noProof="0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4DA32C1-1107-5FBA-C9D7-0AAF59D13B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3897" y="1578253"/>
                <a:ext cx="2174634" cy="4308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2">
            <a:extLst>
              <a:ext uri="{FF2B5EF4-FFF2-40B4-BE49-F238E27FC236}">
                <a16:creationId xmlns:a16="http://schemas.microsoft.com/office/drawing/2014/main" id="{1AB8A666-1CDA-B7A8-97E9-88825B8E2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49" y="2401012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Base distribution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6434F239-0C1E-582D-4061-B2016481D8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0740" y="2047412"/>
            <a:ext cx="29523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Predicted distribution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E53D233-E3AF-D57F-705A-E2271CB649AF}"/>
                  </a:ext>
                </a:extLst>
              </p:cNvPr>
              <p:cNvSpPr txBox="1"/>
              <p:nvPr/>
            </p:nvSpPr>
            <p:spPr>
              <a:xfrm>
                <a:off x="4105810" y="1685970"/>
                <a:ext cx="320472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noProof="0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US" sz="2800" noProof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B1FD5B9A-FC59-540A-D847-BA5CF805C5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810" y="1685970"/>
                <a:ext cx="320472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2">
            <a:extLst>
              <a:ext uri="{FF2B5EF4-FFF2-40B4-BE49-F238E27FC236}">
                <a16:creationId xmlns:a16="http://schemas.microsoft.com/office/drawing/2014/main" id="{8A90002D-3155-9D92-B49F-87027E482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8432" y="2038248"/>
            <a:ext cx="29523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Transformation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64CE6694-9ADF-740C-9EDE-8AD27FDD3838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72008" y="5661248"/>
            <a:ext cx="6803054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5511D9-EF24-C692-6698-5C4EEBDA22F5}"/>
              </a:ext>
            </a:extLst>
          </p:cNvPr>
          <p:cNvCxnSpPr>
            <a:cxnSpLocks noChangeAspect="1"/>
          </p:cNvCxnSpPr>
          <p:nvPr/>
        </p:nvCxnSpPr>
        <p:spPr bwMode="auto">
          <a:xfrm flipV="1">
            <a:off x="3476888" y="3195975"/>
            <a:ext cx="0" cy="268129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82549792-6A68-7F09-10D9-E8D882BE59B7}"/>
              </a:ext>
            </a:extLst>
          </p:cNvPr>
          <p:cNvSpPr>
            <a:spLocks noChangeAspect="1"/>
          </p:cNvSpPr>
          <p:nvPr/>
        </p:nvSpPr>
        <p:spPr bwMode="auto">
          <a:xfrm>
            <a:off x="1301846" y="3225863"/>
            <a:ext cx="4593704" cy="2433873"/>
          </a:xfrm>
          <a:custGeom>
            <a:avLst/>
            <a:gdLst>
              <a:gd name="connsiteX0" fmla="*/ 0 w 6812280"/>
              <a:gd name="connsiteY0" fmla="*/ 2487893 h 2490673"/>
              <a:gd name="connsiteX1" fmla="*/ 1298448 w 6812280"/>
              <a:gd name="connsiteY1" fmla="*/ 2341589 h 2490673"/>
              <a:gd name="connsiteX2" fmla="*/ 2304288 w 6812280"/>
              <a:gd name="connsiteY2" fmla="*/ 1527773 h 2490673"/>
              <a:gd name="connsiteX3" fmla="*/ 2798064 w 6812280"/>
              <a:gd name="connsiteY3" fmla="*/ 467069 h 2490673"/>
              <a:gd name="connsiteX4" fmla="*/ 3474720 w 6812280"/>
              <a:gd name="connsiteY4" fmla="*/ 725 h 2490673"/>
              <a:gd name="connsiteX5" fmla="*/ 4133088 w 6812280"/>
              <a:gd name="connsiteY5" fmla="*/ 558509 h 2490673"/>
              <a:gd name="connsiteX6" fmla="*/ 4517136 w 6812280"/>
              <a:gd name="connsiteY6" fmla="*/ 1344893 h 2490673"/>
              <a:gd name="connsiteX7" fmla="*/ 5065776 w 6812280"/>
              <a:gd name="connsiteY7" fmla="*/ 2112989 h 2490673"/>
              <a:gd name="connsiteX8" fmla="*/ 5888736 w 6812280"/>
              <a:gd name="connsiteY8" fmla="*/ 2414741 h 2490673"/>
              <a:gd name="connsiteX9" fmla="*/ 6812280 w 6812280"/>
              <a:gd name="connsiteY9" fmla="*/ 2487893 h 2490673"/>
              <a:gd name="connsiteX10" fmla="*/ 6812280 w 6812280"/>
              <a:gd name="connsiteY10" fmla="*/ 2487893 h 2490673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79806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35 h 2490815"/>
              <a:gd name="connsiteX1" fmla="*/ 1298448 w 6812280"/>
              <a:gd name="connsiteY1" fmla="*/ 2341731 h 2490815"/>
              <a:gd name="connsiteX2" fmla="*/ 2304288 w 6812280"/>
              <a:gd name="connsiteY2" fmla="*/ 1527915 h 2490815"/>
              <a:gd name="connsiteX3" fmla="*/ 2843784 w 6812280"/>
              <a:gd name="connsiteY3" fmla="*/ 467211 h 2490815"/>
              <a:gd name="connsiteX4" fmla="*/ 3474720 w 6812280"/>
              <a:gd name="connsiteY4" fmla="*/ 867 h 2490815"/>
              <a:gd name="connsiteX5" fmla="*/ 4096512 w 6812280"/>
              <a:gd name="connsiteY5" fmla="*/ 567795 h 2490815"/>
              <a:gd name="connsiteX6" fmla="*/ 4517136 w 6812280"/>
              <a:gd name="connsiteY6" fmla="*/ 1345035 h 2490815"/>
              <a:gd name="connsiteX7" fmla="*/ 5065776 w 6812280"/>
              <a:gd name="connsiteY7" fmla="*/ 2113131 h 2490815"/>
              <a:gd name="connsiteX8" fmla="*/ 5888736 w 6812280"/>
              <a:gd name="connsiteY8" fmla="*/ 2414883 h 2490815"/>
              <a:gd name="connsiteX9" fmla="*/ 6812280 w 6812280"/>
              <a:gd name="connsiteY9" fmla="*/ 2488035 h 2490815"/>
              <a:gd name="connsiteX10" fmla="*/ 6812280 w 6812280"/>
              <a:gd name="connsiteY10" fmla="*/ 2488035 h 2490815"/>
              <a:gd name="connsiteX0" fmla="*/ 0 w 6812280"/>
              <a:gd name="connsiteY0" fmla="*/ 2488041 h 2490675"/>
              <a:gd name="connsiteX1" fmla="*/ 1298448 w 6812280"/>
              <a:gd name="connsiteY1" fmla="*/ 2341737 h 2490675"/>
              <a:gd name="connsiteX2" fmla="*/ 2355832 w 6812280"/>
              <a:gd name="connsiteY2" fmla="*/ 1537065 h 2490675"/>
              <a:gd name="connsiteX3" fmla="*/ 2843784 w 6812280"/>
              <a:gd name="connsiteY3" fmla="*/ 467217 h 2490675"/>
              <a:gd name="connsiteX4" fmla="*/ 3474720 w 6812280"/>
              <a:gd name="connsiteY4" fmla="*/ 873 h 2490675"/>
              <a:gd name="connsiteX5" fmla="*/ 4096512 w 6812280"/>
              <a:gd name="connsiteY5" fmla="*/ 567801 h 2490675"/>
              <a:gd name="connsiteX6" fmla="*/ 4517136 w 6812280"/>
              <a:gd name="connsiteY6" fmla="*/ 1345041 h 2490675"/>
              <a:gd name="connsiteX7" fmla="*/ 5065776 w 6812280"/>
              <a:gd name="connsiteY7" fmla="*/ 2113137 h 2490675"/>
              <a:gd name="connsiteX8" fmla="*/ 5888736 w 6812280"/>
              <a:gd name="connsiteY8" fmla="*/ 2414889 h 2490675"/>
              <a:gd name="connsiteX9" fmla="*/ 6812280 w 6812280"/>
              <a:gd name="connsiteY9" fmla="*/ 2488041 h 2490675"/>
              <a:gd name="connsiteX10" fmla="*/ 6812280 w 6812280"/>
              <a:gd name="connsiteY10" fmla="*/ 2488041 h 2490675"/>
              <a:gd name="connsiteX0" fmla="*/ 0 w 6812280"/>
              <a:gd name="connsiteY0" fmla="*/ 2488041 h 2491799"/>
              <a:gd name="connsiteX1" fmla="*/ 1362879 w 6812280"/>
              <a:gd name="connsiteY1" fmla="*/ 2350881 h 2491799"/>
              <a:gd name="connsiteX2" fmla="*/ 2355832 w 6812280"/>
              <a:gd name="connsiteY2" fmla="*/ 1537065 h 2491799"/>
              <a:gd name="connsiteX3" fmla="*/ 2843784 w 6812280"/>
              <a:gd name="connsiteY3" fmla="*/ 467217 h 2491799"/>
              <a:gd name="connsiteX4" fmla="*/ 3474720 w 6812280"/>
              <a:gd name="connsiteY4" fmla="*/ 873 h 2491799"/>
              <a:gd name="connsiteX5" fmla="*/ 4096512 w 6812280"/>
              <a:gd name="connsiteY5" fmla="*/ 567801 h 2491799"/>
              <a:gd name="connsiteX6" fmla="*/ 4517136 w 6812280"/>
              <a:gd name="connsiteY6" fmla="*/ 1345041 h 2491799"/>
              <a:gd name="connsiteX7" fmla="*/ 5065776 w 6812280"/>
              <a:gd name="connsiteY7" fmla="*/ 2113137 h 2491799"/>
              <a:gd name="connsiteX8" fmla="*/ 5888736 w 6812280"/>
              <a:gd name="connsiteY8" fmla="*/ 2414889 h 2491799"/>
              <a:gd name="connsiteX9" fmla="*/ 6812280 w 6812280"/>
              <a:gd name="connsiteY9" fmla="*/ 2488041 h 2491799"/>
              <a:gd name="connsiteX10" fmla="*/ 6812280 w 6812280"/>
              <a:gd name="connsiteY10" fmla="*/ 2488041 h 2491799"/>
              <a:gd name="connsiteX0" fmla="*/ 0 w 6812280"/>
              <a:gd name="connsiteY0" fmla="*/ 2488082 h 2491840"/>
              <a:gd name="connsiteX1" fmla="*/ 1362879 w 6812280"/>
              <a:gd name="connsiteY1" fmla="*/ 2350922 h 2491840"/>
              <a:gd name="connsiteX2" fmla="*/ 2355832 w 6812280"/>
              <a:gd name="connsiteY2" fmla="*/ 1537106 h 2491840"/>
              <a:gd name="connsiteX3" fmla="*/ 2843784 w 6812280"/>
              <a:gd name="connsiteY3" fmla="*/ 467258 h 2491840"/>
              <a:gd name="connsiteX4" fmla="*/ 3474720 w 6812280"/>
              <a:gd name="connsiteY4" fmla="*/ 914 h 2491840"/>
              <a:gd name="connsiteX5" fmla="*/ 4096512 w 6812280"/>
              <a:gd name="connsiteY5" fmla="*/ 567842 h 2491840"/>
              <a:gd name="connsiteX6" fmla="*/ 4517136 w 6812280"/>
              <a:gd name="connsiteY6" fmla="*/ 1345082 h 2491840"/>
              <a:gd name="connsiteX7" fmla="*/ 5065776 w 6812280"/>
              <a:gd name="connsiteY7" fmla="*/ 2113178 h 2491840"/>
              <a:gd name="connsiteX8" fmla="*/ 5888736 w 6812280"/>
              <a:gd name="connsiteY8" fmla="*/ 2414930 h 2491840"/>
              <a:gd name="connsiteX9" fmla="*/ 6812280 w 6812280"/>
              <a:gd name="connsiteY9" fmla="*/ 2488082 h 2491840"/>
              <a:gd name="connsiteX10" fmla="*/ 6812280 w 6812280"/>
              <a:gd name="connsiteY10" fmla="*/ 2488082 h 2491840"/>
              <a:gd name="connsiteX0" fmla="*/ 0 w 6886589"/>
              <a:gd name="connsiteY0" fmla="*/ 2499305 h 2501905"/>
              <a:gd name="connsiteX1" fmla="*/ 1437188 w 6886589"/>
              <a:gd name="connsiteY1" fmla="*/ 2350922 h 2501905"/>
              <a:gd name="connsiteX2" fmla="*/ 2430141 w 6886589"/>
              <a:gd name="connsiteY2" fmla="*/ 1537106 h 2501905"/>
              <a:gd name="connsiteX3" fmla="*/ 2918093 w 6886589"/>
              <a:gd name="connsiteY3" fmla="*/ 467258 h 2501905"/>
              <a:gd name="connsiteX4" fmla="*/ 3549029 w 6886589"/>
              <a:gd name="connsiteY4" fmla="*/ 914 h 2501905"/>
              <a:gd name="connsiteX5" fmla="*/ 4170821 w 6886589"/>
              <a:gd name="connsiteY5" fmla="*/ 567842 h 2501905"/>
              <a:gd name="connsiteX6" fmla="*/ 4591445 w 6886589"/>
              <a:gd name="connsiteY6" fmla="*/ 1345082 h 2501905"/>
              <a:gd name="connsiteX7" fmla="*/ 5140085 w 6886589"/>
              <a:gd name="connsiteY7" fmla="*/ 2113178 h 2501905"/>
              <a:gd name="connsiteX8" fmla="*/ 5963045 w 6886589"/>
              <a:gd name="connsiteY8" fmla="*/ 2414930 h 2501905"/>
              <a:gd name="connsiteX9" fmla="*/ 6886589 w 6886589"/>
              <a:gd name="connsiteY9" fmla="*/ 2488082 h 2501905"/>
              <a:gd name="connsiteX10" fmla="*/ 6886589 w 6886589"/>
              <a:gd name="connsiteY10" fmla="*/ 2488082 h 2501905"/>
              <a:gd name="connsiteX0" fmla="*/ 0 w 6886589"/>
              <a:gd name="connsiteY0" fmla="*/ 2499305 h 2501905"/>
              <a:gd name="connsiteX1" fmla="*/ 1437188 w 6886589"/>
              <a:gd name="connsiteY1" fmla="*/ 2350922 h 2501905"/>
              <a:gd name="connsiteX2" fmla="*/ 2430141 w 6886589"/>
              <a:gd name="connsiteY2" fmla="*/ 1537106 h 2501905"/>
              <a:gd name="connsiteX3" fmla="*/ 2918093 w 6886589"/>
              <a:gd name="connsiteY3" fmla="*/ 467258 h 2501905"/>
              <a:gd name="connsiteX4" fmla="*/ 3549029 w 6886589"/>
              <a:gd name="connsiteY4" fmla="*/ 914 h 2501905"/>
              <a:gd name="connsiteX5" fmla="*/ 4170821 w 6886589"/>
              <a:gd name="connsiteY5" fmla="*/ 567842 h 2501905"/>
              <a:gd name="connsiteX6" fmla="*/ 4591445 w 6886589"/>
              <a:gd name="connsiteY6" fmla="*/ 1345082 h 2501905"/>
              <a:gd name="connsiteX7" fmla="*/ 5184671 w 6886589"/>
              <a:gd name="connsiteY7" fmla="*/ 2101955 h 2501905"/>
              <a:gd name="connsiteX8" fmla="*/ 5963045 w 6886589"/>
              <a:gd name="connsiteY8" fmla="*/ 2414930 h 2501905"/>
              <a:gd name="connsiteX9" fmla="*/ 6886589 w 6886589"/>
              <a:gd name="connsiteY9" fmla="*/ 2488082 h 2501905"/>
              <a:gd name="connsiteX10" fmla="*/ 6886589 w 6886589"/>
              <a:gd name="connsiteY10" fmla="*/ 2488082 h 2501905"/>
              <a:gd name="connsiteX0" fmla="*/ 0 w 7451339"/>
              <a:gd name="connsiteY0" fmla="*/ 2499305 h 2501905"/>
              <a:gd name="connsiteX1" fmla="*/ 1437188 w 7451339"/>
              <a:gd name="connsiteY1" fmla="*/ 2350922 h 2501905"/>
              <a:gd name="connsiteX2" fmla="*/ 2430141 w 7451339"/>
              <a:gd name="connsiteY2" fmla="*/ 1537106 h 2501905"/>
              <a:gd name="connsiteX3" fmla="*/ 2918093 w 7451339"/>
              <a:gd name="connsiteY3" fmla="*/ 467258 h 2501905"/>
              <a:gd name="connsiteX4" fmla="*/ 3549029 w 7451339"/>
              <a:gd name="connsiteY4" fmla="*/ 914 h 2501905"/>
              <a:gd name="connsiteX5" fmla="*/ 4170821 w 7451339"/>
              <a:gd name="connsiteY5" fmla="*/ 567842 h 2501905"/>
              <a:gd name="connsiteX6" fmla="*/ 4591445 w 7451339"/>
              <a:gd name="connsiteY6" fmla="*/ 1345082 h 2501905"/>
              <a:gd name="connsiteX7" fmla="*/ 5184671 w 7451339"/>
              <a:gd name="connsiteY7" fmla="*/ 2101955 h 2501905"/>
              <a:gd name="connsiteX8" fmla="*/ 5963045 w 7451339"/>
              <a:gd name="connsiteY8" fmla="*/ 2414930 h 2501905"/>
              <a:gd name="connsiteX9" fmla="*/ 6886589 w 7451339"/>
              <a:gd name="connsiteY9" fmla="*/ 2488082 h 2501905"/>
              <a:gd name="connsiteX10" fmla="*/ 7451339 w 7451339"/>
              <a:gd name="connsiteY10" fmla="*/ 2465636 h 2501905"/>
              <a:gd name="connsiteX0" fmla="*/ 0 w 7466201"/>
              <a:gd name="connsiteY0" fmla="*/ 2499305 h 2501905"/>
              <a:gd name="connsiteX1" fmla="*/ 1437188 w 7466201"/>
              <a:gd name="connsiteY1" fmla="*/ 2350922 h 2501905"/>
              <a:gd name="connsiteX2" fmla="*/ 2430141 w 7466201"/>
              <a:gd name="connsiteY2" fmla="*/ 1537106 h 2501905"/>
              <a:gd name="connsiteX3" fmla="*/ 2918093 w 7466201"/>
              <a:gd name="connsiteY3" fmla="*/ 467258 h 2501905"/>
              <a:gd name="connsiteX4" fmla="*/ 3549029 w 7466201"/>
              <a:gd name="connsiteY4" fmla="*/ 914 h 2501905"/>
              <a:gd name="connsiteX5" fmla="*/ 4170821 w 7466201"/>
              <a:gd name="connsiteY5" fmla="*/ 567842 h 2501905"/>
              <a:gd name="connsiteX6" fmla="*/ 4591445 w 7466201"/>
              <a:gd name="connsiteY6" fmla="*/ 1345082 h 2501905"/>
              <a:gd name="connsiteX7" fmla="*/ 5184671 w 7466201"/>
              <a:gd name="connsiteY7" fmla="*/ 2101955 h 2501905"/>
              <a:gd name="connsiteX8" fmla="*/ 5963045 w 7466201"/>
              <a:gd name="connsiteY8" fmla="*/ 2414930 h 2501905"/>
              <a:gd name="connsiteX9" fmla="*/ 6886589 w 7466201"/>
              <a:gd name="connsiteY9" fmla="*/ 2488082 h 2501905"/>
              <a:gd name="connsiteX10" fmla="*/ 7466201 w 7466201"/>
              <a:gd name="connsiteY10" fmla="*/ 2499305 h 2501905"/>
              <a:gd name="connsiteX0" fmla="*/ 0 w 7466201"/>
              <a:gd name="connsiteY0" fmla="*/ 2657831 h 2660431"/>
              <a:gd name="connsiteX1" fmla="*/ 1437188 w 7466201"/>
              <a:gd name="connsiteY1" fmla="*/ 2509448 h 2660431"/>
              <a:gd name="connsiteX2" fmla="*/ 2430141 w 7466201"/>
              <a:gd name="connsiteY2" fmla="*/ 1695632 h 2660431"/>
              <a:gd name="connsiteX3" fmla="*/ 2795851 w 7466201"/>
              <a:gd name="connsiteY3" fmla="*/ 27232 h 2660431"/>
              <a:gd name="connsiteX4" fmla="*/ 2918093 w 7466201"/>
              <a:gd name="connsiteY4" fmla="*/ 625784 h 2660431"/>
              <a:gd name="connsiteX5" fmla="*/ 3549029 w 7466201"/>
              <a:gd name="connsiteY5" fmla="*/ 159440 h 2660431"/>
              <a:gd name="connsiteX6" fmla="*/ 4170821 w 7466201"/>
              <a:gd name="connsiteY6" fmla="*/ 726368 h 2660431"/>
              <a:gd name="connsiteX7" fmla="*/ 4591445 w 7466201"/>
              <a:gd name="connsiteY7" fmla="*/ 1503608 h 2660431"/>
              <a:gd name="connsiteX8" fmla="*/ 5184671 w 7466201"/>
              <a:gd name="connsiteY8" fmla="*/ 2260481 h 2660431"/>
              <a:gd name="connsiteX9" fmla="*/ 5963045 w 7466201"/>
              <a:gd name="connsiteY9" fmla="*/ 2573456 h 2660431"/>
              <a:gd name="connsiteX10" fmla="*/ 6886589 w 7466201"/>
              <a:gd name="connsiteY10" fmla="*/ 2646608 h 2660431"/>
              <a:gd name="connsiteX11" fmla="*/ 7466201 w 7466201"/>
              <a:gd name="connsiteY11" fmla="*/ 2657831 h 2660431"/>
              <a:gd name="connsiteX0" fmla="*/ 0 w 7466201"/>
              <a:gd name="connsiteY0" fmla="*/ 2672983 h 2675583"/>
              <a:gd name="connsiteX1" fmla="*/ 1437188 w 7466201"/>
              <a:gd name="connsiteY1" fmla="*/ 2524600 h 2675583"/>
              <a:gd name="connsiteX2" fmla="*/ 2430141 w 7466201"/>
              <a:gd name="connsiteY2" fmla="*/ 1710784 h 2675583"/>
              <a:gd name="connsiteX3" fmla="*/ 2795851 w 7466201"/>
              <a:gd name="connsiteY3" fmla="*/ 42384 h 2675583"/>
              <a:gd name="connsiteX4" fmla="*/ 3007264 w 7466201"/>
              <a:gd name="connsiteY4" fmla="*/ 326688 h 2675583"/>
              <a:gd name="connsiteX5" fmla="*/ 3549029 w 7466201"/>
              <a:gd name="connsiteY5" fmla="*/ 174592 h 2675583"/>
              <a:gd name="connsiteX6" fmla="*/ 4170821 w 7466201"/>
              <a:gd name="connsiteY6" fmla="*/ 741520 h 2675583"/>
              <a:gd name="connsiteX7" fmla="*/ 4591445 w 7466201"/>
              <a:gd name="connsiteY7" fmla="*/ 1518760 h 2675583"/>
              <a:gd name="connsiteX8" fmla="*/ 5184671 w 7466201"/>
              <a:gd name="connsiteY8" fmla="*/ 2275633 h 2675583"/>
              <a:gd name="connsiteX9" fmla="*/ 5963045 w 7466201"/>
              <a:gd name="connsiteY9" fmla="*/ 2588608 h 2675583"/>
              <a:gd name="connsiteX10" fmla="*/ 6886589 w 7466201"/>
              <a:gd name="connsiteY10" fmla="*/ 2661760 h 2675583"/>
              <a:gd name="connsiteX11" fmla="*/ 7466201 w 7466201"/>
              <a:gd name="connsiteY11" fmla="*/ 2672983 h 2675583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170821 w 7466201"/>
              <a:gd name="connsiteY6" fmla="*/ 750214 h 2684277"/>
              <a:gd name="connsiteX7" fmla="*/ 4591445 w 7466201"/>
              <a:gd name="connsiteY7" fmla="*/ 1527454 h 2684277"/>
              <a:gd name="connsiteX8" fmla="*/ 5184671 w 7466201"/>
              <a:gd name="connsiteY8" fmla="*/ 2284327 h 2684277"/>
              <a:gd name="connsiteX9" fmla="*/ 5963045 w 7466201"/>
              <a:gd name="connsiteY9" fmla="*/ 2597302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5 w 7466201"/>
              <a:gd name="connsiteY7" fmla="*/ 1527454 h 2684277"/>
              <a:gd name="connsiteX8" fmla="*/ 5184671 w 7466201"/>
              <a:gd name="connsiteY8" fmla="*/ 2284327 h 2684277"/>
              <a:gd name="connsiteX9" fmla="*/ 5963045 w 7466201"/>
              <a:gd name="connsiteY9" fmla="*/ 2597302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184671 w 7466201"/>
              <a:gd name="connsiteY8" fmla="*/ 2284327 h 2684277"/>
              <a:gd name="connsiteX9" fmla="*/ 5963045 w 7466201"/>
              <a:gd name="connsiteY9" fmla="*/ 2597302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722228"/>
              <a:gd name="connsiteX1" fmla="*/ 1437188 w 7466201"/>
              <a:gd name="connsiteY1" fmla="*/ 2533294 h 2722228"/>
              <a:gd name="connsiteX2" fmla="*/ 2430141 w 7466201"/>
              <a:gd name="connsiteY2" fmla="*/ 1719478 h 2722228"/>
              <a:gd name="connsiteX3" fmla="*/ 2795851 w 7466201"/>
              <a:gd name="connsiteY3" fmla="*/ 51078 h 2722228"/>
              <a:gd name="connsiteX4" fmla="*/ 3007264 w 7466201"/>
              <a:gd name="connsiteY4" fmla="*/ 335382 h 2722228"/>
              <a:gd name="connsiteX5" fmla="*/ 3593615 w 7466201"/>
              <a:gd name="connsiteY5" fmla="*/ 811783 h 2722228"/>
              <a:gd name="connsiteX6" fmla="*/ 4096512 w 7466201"/>
              <a:gd name="connsiteY6" fmla="*/ 1345042 h 2722228"/>
              <a:gd name="connsiteX7" fmla="*/ 4591446 w 7466201"/>
              <a:gd name="connsiteY7" fmla="*/ 1707024 h 2722228"/>
              <a:gd name="connsiteX8" fmla="*/ 5452185 w 7466201"/>
              <a:gd name="connsiteY8" fmla="*/ 1296689 h 2722228"/>
              <a:gd name="connsiteX9" fmla="*/ 5963045 w 7466201"/>
              <a:gd name="connsiteY9" fmla="*/ 2597302 h 2722228"/>
              <a:gd name="connsiteX10" fmla="*/ 6886589 w 7466201"/>
              <a:gd name="connsiteY10" fmla="*/ 2670454 h 2722228"/>
              <a:gd name="connsiteX11" fmla="*/ 7466201 w 7466201"/>
              <a:gd name="connsiteY11" fmla="*/ 2681677 h 2722228"/>
              <a:gd name="connsiteX0" fmla="*/ 0 w 7466201"/>
              <a:gd name="connsiteY0" fmla="*/ 2681677 h 2731759"/>
              <a:gd name="connsiteX1" fmla="*/ 1437188 w 7466201"/>
              <a:gd name="connsiteY1" fmla="*/ 2533294 h 2731759"/>
              <a:gd name="connsiteX2" fmla="*/ 2430141 w 7466201"/>
              <a:gd name="connsiteY2" fmla="*/ 1719478 h 2731759"/>
              <a:gd name="connsiteX3" fmla="*/ 2795851 w 7466201"/>
              <a:gd name="connsiteY3" fmla="*/ 51078 h 2731759"/>
              <a:gd name="connsiteX4" fmla="*/ 3007264 w 7466201"/>
              <a:gd name="connsiteY4" fmla="*/ 335382 h 2731759"/>
              <a:gd name="connsiteX5" fmla="*/ 3593615 w 7466201"/>
              <a:gd name="connsiteY5" fmla="*/ 811783 h 2731759"/>
              <a:gd name="connsiteX6" fmla="*/ 4096512 w 7466201"/>
              <a:gd name="connsiteY6" fmla="*/ 1345042 h 2731759"/>
              <a:gd name="connsiteX7" fmla="*/ 4591446 w 7466201"/>
              <a:gd name="connsiteY7" fmla="*/ 1707024 h 2731759"/>
              <a:gd name="connsiteX8" fmla="*/ 5437323 w 7466201"/>
              <a:gd name="connsiteY8" fmla="*/ 1162012 h 2731759"/>
              <a:gd name="connsiteX9" fmla="*/ 5963045 w 7466201"/>
              <a:gd name="connsiteY9" fmla="*/ 2597302 h 2731759"/>
              <a:gd name="connsiteX10" fmla="*/ 6886589 w 7466201"/>
              <a:gd name="connsiteY10" fmla="*/ 2670454 h 2731759"/>
              <a:gd name="connsiteX11" fmla="*/ 7466201 w 7466201"/>
              <a:gd name="connsiteY11" fmla="*/ 2681677 h 2731759"/>
              <a:gd name="connsiteX0" fmla="*/ 0 w 7466201"/>
              <a:gd name="connsiteY0" fmla="*/ 2681677 h 2751862"/>
              <a:gd name="connsiteX1" fmla="*/ 1437188 w 7466201"/>
              <a:gd name="connsiteY1" fmla="*/ 2533294 h 2751862"/>
              <a:gd name="connsiteX2" fmla="*/ 2430141 w 7466201"/>
              <a:gd name="connsiteY2" fmla="*/ 1719478 h 2751862"/>
              <a:gd name="connsiteX3" fmla="*/ 2795851 w 7466201"/>
              <a:gd name="connsiteY3" fmla="*/ 51078 h 2751862"/>
              <a:gd name="connsiteX4" fmla="*/ 3007264 w 7466201"/>
              <a:gd name="connsiteY4" fmla="*/ 335382 h 2751862"/>
              <a:gd name="connsiteX5" fmla="*/ 3593615 w 7466201"/>
              <a:gd name="connsiteY5" fmla="*/ 811783 h 2751862"/>
              <a:gd name="connsiteX6" fmla="*/ 4096512 w 7466201"/>
              <a:gd name="connsiteY6" fmla="*/ 1345042 h 2751862"/>
              <a:gd name="connsiteX7" fmla="*/ 4591446 w 7466201"/>
              <a:gd name="connsiteY7" fmla="*/ 1707024 h 2751862"/>
              <a:gd name="connsiteX8" fmla="*/ 5675112 w 7466201"/>
              <a:gd name="connsiteY8" fmla="*/ 881433 h 2751862"/>
              <a:gd name="connsiteX9" fmla="*/ 5963045 w 7466201"/>
              <a:gd name="connsiteY9" fmla="*/ 2597302 h 2751862"/>
              <a:gd name="connsiteX10" fmla="*/ 6886589 w 7466201"/>
              <a:gd name="connsiteY10" fmla="*/ 2670454 h 2751862"/>
              <a:gd name="connsiteX11" fmla="*/ 7466201 w 7466201"/>
              <a:gd name="connsiteY11" fmla="*/ 2681677 h 2751862"/>
              <a:gd name="connsiteX0" fmla="*/ 0 w 7466201"/>
              <a:gd name="connsiteY0" fmla="*/ 2681677 h 2751053"/>
              <a:gd name="connsiteX1" fmla="*/ 1437188 w 7466201"/>
              <a:gd name="connsiteY1" fmla="*/ 2533294 h 2751053"/>
              <a:gd name="connsiteX2" fmla="*/ 2430141 w 7466201"/>
              <a:gd name="connsiteY2" fmla="*/ 1719478 h 2751053"/>
              <a:gd name="connsiteX3" fmla="*/ 2795851 w 7466201"/>
              <a:gd name="connsiteY3" fmla="*/ 51078 h 2751053"/>
              <a:gd name="connsiteX4" fmla="*/ 3007264 w 7466201"/>
              <a:gd name="connsiteY4" fmla="*/ 335382 h 2751053"/>
              <a:gd name="connsiteX5" fmla="*/ 3593615 w 7466201"/>
              <a:gd name="connsiteY5" fmla="*/ 811783 h 2751053"/>
              <a:gd name="connsiteX6" fmla="*/ 4096512 w 7466201"/>
              <a:gd name="connsiteY6" fmla="*/ 1345042 h 2751053"/>
              <a:gd name="connsiteX7" fmla="*/ 4591446 w 7466201"/>
              <a:gd name="connsiteY7" fmla="*/ 1707024 h 2751053"/>
              <a:gd name="connsiteX8" fmla="*/ 5600803 w 7466201"/>
              <a:gd name="connsiteY8" fmla="*/ 892656 h 2751053"/>
              <a:gd name="connsiteX9" fmla="*/ 5963045 w 7466201"/>
              <a:gd name="connsiteY9" fmla="*/ 2597302 h 2751053"/>
              <a:gd name="connsiteX10" fmla="*/ 6886589 w 7466201"/>
              <a:gd name="connsiteY10" fmla="*/ 2670454 h 2751053"/>
              <a:gd name="connsiteX11" fmla="*/ 7466201 w 7466201"/>
              <a:gd name="connsiteY11" fmla="*/ 2681677 h 2751053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600803 w 7466201"/>
              <a:gd name="connsiteY8" fmla="*/ 892656 h 2684277"/>
              <a:gd name="connsiteX9" fmla="*/ 6111663 w 7466201"/>
              <a:gd name="connsiteY9" fmla="*/ 2451401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556218 w 7466201"/>
              <a:gd name="connsiteY8" fmla="*/ 1139565 h 2684277"/>
              <a:gd name="connsiteX9" fmla="*/ 6111663 w 7466201"/>
              <a:gd name="connsiteY9" fmla="*/ 2451401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556218 w 7466201"/>
              <a:gd name="connsiteY8" fmla="*/ 1139565 h 2684277"/>
              <a:gd name="connsiteX9" fmla="*/ 6111663 w 7466201"/>
              <a:gd name="connsiteY9" fmla="*/ 2451401 h 2684277"/>
              <a:gd name="connsiteX10" fmla="*/ 6886589 w 7466201"/>
              <a:gd name="connsiteY10" fmla="*/ 2670454 h 2684277"/>
              <a:gd name="connsiteX11" fmla="*/ 7466201 w 7466201"/>
              <a:gd name="connsiteY11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556218 w 7466201"/>
              <a:gd name="connsiteY8" fmla="*/ 1139565 h 2684277"/>
              <a:gd name="connsiteX9" fmla="*/ 5872255 w 7466201"/>
              <a:gd name="connsiteY9" fmla="*/ 1599874 h 2684277"/>
              <a:gd name="connsiteX10" fmla="*/ 6111663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556218 w 7466201"/>
              <a:gd name="connsiteY8" fmla="*/ 1139565 h 2684277"/>
              <a:gd name="connsiteX9" fmla="*/ 5872255 w 7466201"/>
              <a:gd name="connsiteY9" fmla="*/ 1599874 h 2684277"/>
              <a:gd name="connsiteX10" fmla="*/ 6111663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437323 w 7466201"/>
              <a:gd name="connsiteY8" fmla="*/ 1218127 h 2684277"/>
              <a:gd name="connsiteX9" fmla="*/ 5872255 w 7466201"/>
              <a:gd name="connsiteY9" fmla="*/ 1599874 h 2684277"/>
              <a:gd name="connsiteX10" fmla="*/ 6111663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437323 w 7466201"/>
              <a:gd name="connsiteY8" fmla="*/ 1218127 h 2684277"/>
              <a:gd name="connsiteX9" fmla="*/ 5901978 w 7466201"/>
              <a:gd name="connsiteY9" fmla="*/ 1453973 h 2684277"/>
              <a:gd name="connsiteX10" fmla="*/ 6111663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1677 h 2684277"/>
              <a:gd name="connsiteX1" fmla="*/ 1437188 w 7466201"/>
              <a:gd name="connsiteY1" fmla="*/ 2533294 h 2684277"/>
              <a:gd name="connsiteX2" fmla="*/ 2430141 w 7466201"/>
              <a:gd name="connsiteY2" fmla="*/ 1719478 h 2684277"/>
              <a:gd name="connsiteX3" fmla="*/ 2795851 w 7466201"/>
              <a:gd name="connsiteY3" fmla="*/ 51078 h 2684277"/>
              <a:gd name="connsiteX4" fmla="*/ 3007264 w 7466201"/>
              <a:gd name="connsiteY4" fmla="*/ 335382 h 2684277"/>
              <a:gd name="connsiteX5" fmla="*/ 3593615 w 7466201"/>
              <a:gd name="connsiteY5" fmla="*/ 811783 h 2684277"/>
              <a:gd name="connsiteX6" fmla="*/ 4096512 w 7466201"/>
              <a:gd name="connsiteY6" fmla="*/ 1345042 h 2684277"/>
              <a:gd name="connsiteX7" fmla="*/ 4591446 w 7466201"/>
              <a:gd name="connsiteY7" fmla="*/ 1707024 h 2684277"/>
              <a:gd name="connsiteX8" fmla="*/ 5437323 w 7466201"/>
              <a:gd name="connsiteY8" fmla="*/ 1218127 h 2684277"/>
              <a:gd name="connsiteX9" fmla="*/ 5901978 w 7466201"/>
              <a:gd name="connsiteY9" fmla="*/ 1453973 h 2684277"/>
              <a:gd name="connsiteX10" fmla="*/ 6334591 w 7466201"/>
              <a:gd name="connsiteY10" fmla="*/ 2451401 h 2684277"/>
              <a:gd name="connsiteX11" fmla="*/ 6886589 w 7466201"/>
              <a:gd name="connsiteY11" fmla="*/ 2670454 h 2684277"/>
              <a:gd name="connsiteX12" fmla="*/ 7466201 w 7466201"/>
              <a:gd name="connsiteY12" fmla="*/ 2681677 h 2684277"/>
              <a:gd name="connsiteX0" fmla="*/ 0 w 7466201"/>
              <a:gd name="connsiteY0" fmla="*/ 2689923 h 2692523"/>
              <a:gd name="connsiteX1" fmla="*/ 1437188 w 7466201"/>
              <a:gd name="connsiteY1" fmla="*/ 2541540 h 2692523"/>
              <a:gd name="connsiteX2" fmla="*/ 2430141 w 7466201"/>
              <a:gd name="connsiteY2" fmla="*/ 1727724 h 2692523"/>
              <a:gd name="connsiteX3" fmla="*/ 2795851 w 7466201"/>
              <a:gd name="connsiteY3" fmla="*/ 59324 h 2692523"/>
              <a:gd name="connsiteX4" fmla="*/ 3081573 w 7466201"/>
              <a:gd name="connsiteY4" fmla="*/ 276290 h 2692523"/>
              <a:gd name="connsiteX5" fmla="*/ 3593615 w 7466201"/>
              <a:gd name="connsiteY5" fmla="*/ 820029 h 2692523"/>
              <a:gd name="connsiteX6" fmla="*/ 4096512 w 7466201"/>
              <a:gd name="connsiteY6" fmla="*/ 1353288 h 2692523"/>
              <a:gd name="connsiteX7" fmla="*/ 4591446 w 7466201"/>
              <a:gd name="connsiteY7" fmla="*/ 1715270 h 2692523"/>
              <a:gd name="connsiteX8" fmla="*/ 5437323 w 7466201"/>
              <a:gd name="connsiteY8" fmla="*/ 1226373 h 2692523"/>
              <a:gd name="connsiteX9" fmla="*/ 5901978 w 7466201"/>
              <a:gd name="connsiteY9" fmla="*/ 1462219 h 2692523"/>
              <a:gd name="connsiteX10" fmla="*/ 6334591 w 7466201"/>
              <a:gd name="connsiteY10" fmla="*/ 2459647 h 2692523"/>
              <a:gd name="connsiteX11" fmla="*/ 6886589 w 7466201"/>
              <a:gd name="connsiteY11" fmla="*/ 2678700 h 2692523"/>
              <a:gd name="connsiteX12" fmla="*/ 7466201 w 7466201"/>
              <a:gd name="connsiteY12" fmla="*/ 2689923 h 2692523"/>
              <a:gd name="connsiteX0" fmla="*/ 0 w 7466201"/>
              <a:gd name="connsiteY0" fmla="*/ 2689923 h 2692523"/>
              <a:gd name="connsiteX1" fmla="*/ 1437188 w 7466201"/>
              <a:gd name="connsiteY1" fmla="*/ 2541540 h 2692523"/>
              <a:gd name="connsiteX2" fmla="*/ 2311247 w 7466201"/>
              <a:gd name="connsiteY2" fmla="*/ 1727724 h 2692523"/>
              <a:gd name="connsiteX3" fmla="*/ 2795851 w 7466201"/>
              <a:gd name="connsiteY3" fmla="*/ 59324 h 2692523"/>
              <a:gd name="connsiteX4" fmla="*/ 3081573 w 7466201"/>
              <a:gd name="connsiteY4" fmla="*/ 276290 h 2692523"/>
              <a:gd name="connsiteX5" fmla="*/ 3593615 w 7466201"/>
              <a:gd name="connsiteY5" fmla="*/ 820029 h 2692523"/>
              <a:gd name="connsiteX6" fmla="*/ 4096512 w 7466201"/>
              <a:gd name="connsiteY6" fmla="*/ 1353288 h 2692523"/>
              <a:gd name="connsiteX7" fmla="*/ 4591446 w 7466201"/>
              <a:gd name="connsiteY7" fmla="*/ 1715270 h 2692523"/>
              <a:gd name="connsiteX8" fmla="*/ 5437323 w 7466201"/>
              <a:gd name="connsiteY8" fmla="*/ 1226373 h 2692523"/>
              <a:gd name="connsiteX9" fmla="*/ 5901978 w 7466201"/>
              <a:gd name="connsiteY9" fmla="*/ 1462219 h 2692523"/>
              <a:gd name="connsiteX10" fmla="*/ 6334591 w 7466201"/>
              <a:gd name="connsiteY10" fmla="*/ 2459647 h 2692523"/>
              <a:gd name="connsiteX11" fmla="*/ 6886589 w 7466201"/>
              <a:gd name="connsiteY11" fmla="*/ 2678700 h 2692523"/>
              <a:gd name="connsiteX12" fmla="*/ 7466201 w 7466201"/>
              <a:gd name="connsiteY12" fmla="*/ 2689923 h 2692523"/>
              <a:gd name="connsiteX0" fmla="*/ 0 w 7466201"/>
              <a:gd name="connsiteY0" fmla="*/ 2543093 h 2545693"/>
              <a:gd name="connsiteX1" fmla="*/ 1437188 w 7466201"/>
              <a:gd name="connsiteY1" fmla="*/ 2394710 h 2545693"/>
              <a:gd name="connsiteX2" fmla="*/ 2311247 w 7466201"/>
              <a:gd name="connsiteY2" fmla="*/ 1580894 h 2545693"/>
              <a:gd name="connsiteX3" fmla="*/ 2736404 w 7466201"/>
              <a:gd name="connsiteY3" fmla="*/ 92065 h 2545693"/>
              <a:gd name="connsiteX4" fmla="*/ 3081573 w 7466201"/>
              <a:gd name="connsiteY4" fmla="*/ 129460 h 2545693"/>
              <a:gd name="connsiteX5" fmla="*/ 3593615 w 7466201"/>
              <a:gd name="connsiteY5" fmla="*/ 673199 h 2545693"/>
              <a:gd name="connsiteX6" fmla="*/ 4096512 w 7466201"/>
              <a:gd name="connsiteY6" fmla="*/ 1206458 h 2545693"/>
              <a:gd name="connsiteX7" fmla="*/ 4591446 w 7466201"/>
              <a:gd name="connsiteY7" fmla="*/ 1568440 h 2545693"/>
              <a:gd name="connsiteX8" fmla="*/ 5437323 w 7466201"/>
              <a:gd name="connsiteY8" fmla="*/ 1079543 h 2545693"/>
              <a:gd name="connsiteX9" fmla="*/ 5901978 w 7466201"/>
              <a:gd name="connsiteY9" fmla="*/ 1315389 h 2545693"/>
              <a:gd name="connsiteX10" fmla="*/ 6334591 w 7466201"/>
              <a:gd name="connsiteY10" fmla="*/ 2312817 h 2545693"/>
              <a:gd name="connsiteX11" fmla="*/ 6886589 w 7466201"/>
              <a:gd name="connsiteY11" fmla="*/ 2531870 h 2545693"/>
              <a:gd name="connsiteX12" fmla="*/ 7466201 w 7466201"/>
              <a:gd name="connsiteY12" fmla="*/ 2543093 h 2545693"/>
              <a:gd name="connsiteX0" fmla="*/ 0 w 7466201"/>
              <a:gd name="connsiteY0" fmla="*/ 2535583 h 2538183"/>
              <a:gd name="connsiteX1" fmla="*/ 1437188 w 7466201"/>
              <a:gd name="connsiteY1" fmla="*/ 2387200 h 2538183"/>
              <a:gd name="connsiteX2" fmla="*/ 2311247 w 7466201"/>
              <a:gd name="connsiteY2" fmla="*/ 1573384 h 2538183"/>
              <a:gd name="connsiteX3" fmla="*/ 2736404 w 7466201"/>
              <a:gd name="connsiteY3" fmla="*/ 84555 h 2538183"/>
              <a:gd name="connsiteX4" fmla="*/ 3081573 w 7466201"/>
              <a:gd name="connsiteY4" fmla="*/ 121950 h 2538183"/>
              <a:gd name="connsiteX5" fmla="*/ 3593615 w 7466201"/>
              <a:gd name="connsiteY5" fmla="*/ 486119 h 2538183"/>
              <a:gd name="connsiteX6" fmla="*/ 4096512 w 7466201"/>
              <a:gd name="connsiteY6" fmla="*/ 1198948 h 2538183"/>
              <a:gd name="connsiteX7" fmla="*/ 4591446 w 7466201"/>
              <a:gd name="connsiteY7" fmla="*/ 1560930 h 2538183"/>
              <a:gd name="connsiteX8" fmla="*/ 5437323 w 7466201"/>
              <a:gd name="connsiteY8" fmla="*/ 1072033 h 2538183"/>
              <a:gd name="connsiteX9" fmla="*/ 5901978 w 7466201"/>
              <a:gd name="connsiteY9" fmla="*/ 1307879 h 2538183"/>
              <a:gd name="connsiteX10" fmla="*/ 6334591 w 7466201"/>
              <a:gd name="connsiteY10" fmla="*/ 2305307 h 2538183"/>
              <a:gd name="connsiteX11" fmla="*/ 6886589 w 7466201"/>
              <a:gd name="connsiteY11" fmla="*/ 2524360 h 2538183"/>
              <a:gd name="connsiteX12" fmla="*/ 7466201 w 7466201"/>
              <a:gd name="connsiteY12" fmla="*/ 2535583 h 2538183"/>
              <a:gd name="connsiteX0" fmla="*/ 0 w 7466201"/>
              <a:gd name="connsiteY0" fmla="*/ 2580981 h 2583581"/>
              <a:gd name="connsiteX1" fmla="*/ 1437188 w 7466201"/>
              <a:gd name="connsiteY1" fmla="*/ 2432598 h 2583581"/>
              <a:gd name="connsiteX2" fmla="*/ 2311247 w 7466201"/>
              <a:gd name="connsiteY2" fmla="*/ 1618782 h 2583581"/>
              <a:gd name="connsiteX3" fmla="*/ 2736404 w 7466201"/>
              <a:gd name="connsiteY3" fmla="*/ 129953 h 2583581"/>
              <a:gd name="connsiteX4" fmla="*/ 3081573 w 7466201"/>
              <a:gd name="connsiteY4" fmla="*/ 55116 h 2583581"/>
              <a:gd name="connsiteX5" fmla="*/ 3593615 w 7466201"/>
              <a:gd name="connsiteY5" fmla="*/ 531517 h 2583581"/>
              <a:gd name="connsiteX6" fmla="*/ 4096512 w 7466201"/>
              <a:gd name="connsiteY6" fmla="*/ 1244346 h 2583581"/>
              <a:gd name="connsiteX7" fmla="*/ 4591446 w 7466201"/>
              <a:gd name="connsiteY7" fmla="*/ 1606328 h 2583581"/>
              <a:gd name="connsiteX8" fmla="*/ 5437323 w 7466201"/>
              <a:gd name="connsiteY8" fmla="*/ 1117431 h 2583581"/>
              <a:gd name="connsiteX9" fmla="*/ 5901978 w 7466201"/>
              <a:gd name="connsiteY9" fmla="*/ 1353277 h 2583581"/>
              <a:gd name="connsiteX10" fmla="*/ 6334591 w 7466201"/>
              <a:gd name="connsiteY10" fmla="*/ 2350705 h 2583581"/>
              <a:gd name="connsiteX11" fmla="*/ 6886589 w 7466201"/>
              <a:gd name="connsiteY11" fmla="*/ 2569758 h 2583581"/>
              <a:gd name="connsiteX12" fmla="*/ 7466201 w 7466201"/>
              <a:gd name="connsiteY12" fmla="*/ 2580981 h 2583581"/>
              <a:gd name="connsiteX0" fmla="*/ 0 w 7466201"/>
              <a:gd name="connsiteY0" fmla="*/ 2580981 h 2583581"/>
              <a:gd name="connsiteX1" fmla="*/ 1674978 w 7466201"/>
              <a:gd name="connsiteY1" fmla="*/ 2432599 h 2583581"/>
              <a:gd name="connsiteX2" fmla="*/ 2311247 w 7466201"/>
              <a:gd name="connsiteY2" fmla="*/ 1618782 h 2583581"/>
              <a:gd name="connsiteX3" fmla="*/ 2736404 w 7466201"/>
              <a:gd name="connsiteY3" fmla="*/ 129953 h 2583581"/>
              <a:gd name="connsiteX4" fmla="*/ 3081573 w 7466201"/>
              <a:gd name="connsiteY4" fmla="*/ 55116 h 2583581"/>
              <a:gd name="connsiteX5" fmla="*/ 3593615 w 7466201"/>
              <a:gd name="connsiteY5" fmla="*/ 531517 h 2583581"/>
              <a:gd name="connsiteX6" fmla="*/ 4096512 w 7466201"/>
              <a:gd name="connsiteY6" fmla="*/ 1244346 h 2583581"/>
              <a:gd name="connsiteX7" fmla="*/ 4591446 w 7466201"/>
              <a:gd name="connsiteY7" fmla="*/ 1606328 h 2583581"/>
              <a:gd name="connsiteX8" fmla="*/ 5437323 w 7466201"/>
              <a:gd name="connsiteY8" fmla="*/ 1117431 h 2583581"/>
              <a:gd name="connsiteX9" fmla="*/ 5901978 w 7466201"/>
              <a:gd name="connsiteY9" fmla="*/ 1353277 h 2583581"/>
              <a:gd name="connsiteX10" fmla="*/ 6334591 w 7466201"/>
              <a:gd name="connsiteY10" fmla="*/ 2350705 h 2583581"/>
              <a:gd name="connsiteX11" fmla="*/ 6886589 w 7466201"/>
              <a:gd name="connsiteY11" fmla="*/ 2569758 h 2583581"/>
              <a:gd name="connsiteX12" fmla="*/ 7466201 w 7466201"/>
              <a:gd name="connsiteY12" fmla="*/ 2580981 h 2583581"/>
              <a:gd name="connsiteX0" fmla="*/ 0 w 7466201"/>
              <a:gd name="connsiteY0" fmla="*/ 2580981 h 2581726"/>
              <a:gd name="connsiteX1" fmla="*/ 1674978 w 7466201"/>
              <a:gd name="connsiteY1" fmla="*/ 2432599 h 2581726"/>
              <a:gd name="connsiteX2" fmla="*/ 2311247 w 7466201"/>
              <a:gd name="connsiteY2" fmla="*/ 1618782 h 2581726"/>
              <a:gd name="connsiteX3" fmla="*/ 2736404 w 7466201"/>
              <a:gd name="connsiteY3" fmla="*/ 129953 h 2581726"/>
              <a:gd name="connsiteX4" fmla="*/ 3081573 w 7466201"/>
              <a:gd name="connsiteY4" fmla="*/ 55116 h 2581726"/>
              <a:gd name="connsiteX5" fmla="*/ 3593615 w 7466201"/>
              <a:gd name="connsiteY5" fmla="*/ 531517 h 2581726"/>
              <a:gd name="connsiteX6" fmla="*/ 4096512 w 7466201"/>
              <a:gd name="connsiteY6" fmla="*/ 1244346 h 2581726"/>
              <a:gd name="connsiteX7" fmla="*/ 4591446 w 7466201"/>
              <a:gd name="connsiteY7" fmla="*/ 1606328 h 2581726"/>
              <a:gd name="connsiteX8" fmla="*/ 5437323 w 7466201"/>
              <a:gd name="connsiteY8" fmla="*/ 1117431 h 2581726"/>
              <a:gd name="connsiteX9" fmla="*/ 5901978 w 7466201"/>
              <a:gd name="connsiteY9" fmla="*/ 1353277 h 2581726"/>
              <a:gd name="connsiteX10" fmla="*/ 6334591 w 7466201"/>
              <a:gd name="connsiteY10" fmla="*/ 2350705 h 2581726"/>
              <a:gd name="connsiteX11" fmla="*/ 6886589 w 7466201"/>
              <a:gd name="connsiteY11" fmla="*/ 2569758 h 2581726"/>
              <a:gd name="connsiteX12" fmla="*/ 7466201 w 7466201"/>
              <a:gd name="connsiteY12" fmla="*/ 2580981 h 2581726"/>
              <a:gd name="connsiteX0" fmla="*/ 0 w 7466201"/>
              <a:gd name="connsiteY0" fmla="*/ 2809229 h 2809974"/>
              <a:gd name="connsiteX1" fmla="*/ 1674978 w 7466201"/>
              <a:gd name="connsiteY1" fmla="*/ 2660847 h 2809974"/>
              <a:gd name="connsiteX2" fmla="*/ 2311247 w 7466201"/>
              <a:gd name="connsiteY2" fmla="*/ 1847030 h 2809974"/>
              <a:gd name="connsiteX3" fmla="*/ 2750164 w 7466201"/>
              <a:gd name="connsiteY3" fmla="*/ 56838 h 2809974"/>
              <a:gd name="connsiteX4" fmla="*/ 3081573 w 7466201"/>
              <a:gd name="connsiteY4" fmla="*/ 283364 h 2809974"/>
              <a:gd name="connsiteX5" fmla="*/ 3593615 w 7466201"/>
              <a:gd name="connsiteY5" fmla="*/ 759765 h 2809974"/>
              <a:gd name="connsiteX6" fmla="*/ 4096512 w 7466201"/>
              <a:gd name="connsiteY6" fmla="*/ 1472594 h 2809974"/>
              <a:gd name="connsiteX7" fmla="*/ 4591446 w 7466201"/>
              <a:gd name="connsiteY7" fmla="*/ 1834576 h 2809974"/>
              <a:gd name="connsiteX8" fmla="*/ 5437323 w 7466201"/>
              <a:gd name="connsiteY8" fmla="*/ 1345679 h 2809974"/>
              <a:gd name="connsiteX9" fmla="*/ 5901978 w 7466201"/>
              <a:gd name="connsiteY9" fmla="*/ 1581525 h 2809974"/>
              <a:gd name="connsiteX10" fmla="*/ 6334591 w 7466201"/>
              <a:gd name="connsiteY10" fmla="*/ 2578953 h 2809974"/>
              <a:gd name="connsiteX11" fmla="*/ 6886589 w 7466201"/>
              <a:gd name="connsiteY11" fmla="*/ 2798006 h 2809974"/>
              <a:gd name="connsiteX12" fmla="*/ 7466201 w 7466201"/>
              <a:gd name="connsiteY12" fmla="*/ 2809229 h 2809974"/>
              <a:gd name="connsiteX0" fmla="*/ 0 w 7466201"/>
              <a:gd name="connsiteY0" fmla="*/ 2824509 h 2825254"/>
              <a:gd name="connsiteX1" fmla="*/ 1674978 w 7466201"/>
              <a:gd name="connsiteY1" fmla="*/ 2676127 h 2825254"/>
              <a:gd name="connsiteX2" fmla="*/ 2311247 w 7466201"/>
              <a:gd name="connsiteY2" fmla="*/ 1862310 h 2825254"/>
              <a:gd name="connsiteX3" fmla="*/ 2750164 w 7466201"/>
              <a:gd name="connsiteY3" fmla="*/ 72118 h 2825254"/>
              <a:gd name="connsiteX4" fmla="*/ 3109095 w 7466201"/>
              <a:gd name="connsiteY4" fmla="*/ 205117 h 2825254"/>
              <a:gd name="connsiteX5" fmla="*/ 3593615 w 7466201"/>
              <a:gd name="connsiteY5" fmla="*/ 775045 h 2825254"/>
              <a:gd name="connsiteX6" fmla="*/ 4096512 w 7466201"/>
              <a:gd name="connsiteY6" fmla="*/ 1487874 h 2825254"/>
              <a:gd name="connsiteX7" fmla="*/ 4591446 w 7466201"/>
              <a:gd name="connsiteY7" fmla="*/ 1849856 h 2825254"/>
              <a:gd name="connsiteX8" fmla="*/ 5437323 w 7466201"/>
              <a:gd name="connsiteY8" fmla="*/ 1360959 h 2825254"/>
              <a:gd name="connsiteX9" fmla="*/ 5901978 w 7466201"/>
              <a:gd name="connsiteY9" fmla="*/ 1596805 h 2825254"/>
              <a:gd name="connsiteX10" fmla="*/ 6334591 w 7466201"/>
              <a:gd name="connsiteY10" fmla="*/ 2594233 h 2825254"/>
              <a:gd name="connsiteX11" fmla="*/ 6886589 w 7466201"/>
              <a:gd name="connsiteY11" fmla="*/ 2813286 h 2825254"/>
              <a:gd name="connsiteX12" fmla="*/ 7466201 w 7466201"/>
              <a:gd name="connsiteY12" fmla="*/ 2824509 h 2825254"/>
              <a:gd name="connsiteX0" fmla="*/ 0 w 7466201"/>
              <a:gd name="connsiteY0" fmla="*/ 3046505 h 3047250"/>
              <a:gd name="connsiteX1" fmla="*/ 1674978 w 7466201"/>
              <a:gd name="connsiteY1" fmla="*/ 2898123 h 3047250"/>
              <a:gd name="connsiteX2" fmla="*/ 2311247 w 7466201"/>
              <a:gd name="connsiteY2" fmla="*/ 2084306 h 3047250"/>
              <a:gd name="connsiteX3" fmla="*/ 2708881 w 7466201"/>
              <a:gd name="connsiteY3" fmla="*/ 44711 h 3047250"/>
              <a:gd name="connsiteX4" fmla="*/ 3109095 w 7466201"/>
              <a:gd name="connsiteY4" fmla="*/ 427113 h 3047250"/>
              <a:gd name="connsiteX5" fmla="*/ 3593615 w 7466201"/>
              <a:gd name="connsiteY5" fmla="*/ 997041 h 3047250"/>
              <a:gd name="connsiteX6" fmla="*/ 4096512 w 7466201"/>
              <a:gd name="connsiteY6" fmla="*/ 1709870 h 3047250"/>
              <a:gd name="connsiteX7" fmla="*/ 4591446 w 7466201"/>
              <a:gd name="connsiteY7" fmla="*/ 2071852 h 3047250"/>
              <a:gd name="connsiteX8" fmla="*/ 5437323 w 7466201"/>
              <a:gd name="connsiteY8" fmla="*/ 1582955 h 3047250"/>
              <a:gd name="connsiteX9" fmla="*/ 5901978 w 7466201"/>
              <a:gd name="connsiteY9" fmla="*/ 1818801 h 3047250"/>
              <a:gd name="connsiteX10" fmla="*/ 6334591 w 7466201"/>
              <a:gd name="connsiteY10" fmla="*/ 2816229 h 3047250"/>
              <a:gd name="connsiteX11" fmla="*/ 6886589 w 7466201"/>
              <a:gd name="connsiteY11" fmla="*/ 3035282 h 3047250"/>
              <a:gd name="connsiteX12" fmla="*/ 7466201 w 7466201"/>
              <a:gd name="connsiteY12" fmla="*/ 3046505 h 3047250"/>
              <a:gd name="connsiteX0" fmla="*/ 0 w 7466201"/>
              <a:gd name="connsiteY0" fmla="*/ 3006464 h 3007209"/>
              <a:gd name="connsiteX1" fmla="*/ 1674978 w 7466201"/>
              <a:gd name="connsiteY1" fmla="*/ 2858082 h 3007209"/>
              <a:gd name="connsiteX2" fmla="*/ 2311247 w 7466201"/>
              <a:gd name="connsiteY2" fmla="*/ 2044265 h 3007209"/>
              <a:gd name="connsiteX3" fmla="*/ 2708881 w 7466201"/>
              <a:gd name="connsiteY3" fmla="*/ 4670 h 3007209"/>
              <a:gd name="connsiteX4" fmla="*/ 3109095 w 7466201"/>
              <a:gd name="connsiteY4" fmla="*/ 387072 h 3007209"/>
              <a:gd name="connsiteX5" fmla="*/ 3593615 w 7466201"/>
              <a:gd name="connsiteY5" fmla="*/ 957000 h 3007209"/>
              <a:gd name="connsiteX6" fmla="*/ 4096512 w 7466201"/>
              <a:gd name="connsiteY6" fmla="*/ 1669829 h 3007209"/>
              <a:gd name="connsiteX7" fmla="*/ 4591446 w 7466201"/>
              <a:gd name="connsiteY7" fmla="*/ 2031811 h 3007209"/>
              <a:gd name="connsiteX8" fmla="*/ 5437323 w 7466201"/>
              <a:gd name="connsiteY8" fmla="*/ 1542914 h 3007209"/>
              <a:gd name="connsiteX9" fmla="*/ 5901978 w 7466201"/>
              <a:gd name="connsiteY9" fmla="*/ 1778760 h 3007209"/>
              <a:gd name="connsiteX10" fmla="*/ 6334591 w 7466201"/>
              <a:gd name="connsiteY10" fmla="*/ 2776188 h 3007209"/>
              <a:gd name="connsiteX11" fmla="*/ 6886589 w 7466201"/>
              <a:gd name="connsiteY11" fmla="*/ 2995241 h 3007209"/>
              <a:gd name="connsiteX12" fmla="*/ 7466201 w 7466201"/>
              <a:gd name="connsiteY12" fmla="*/ 3006464 h 3007209"/>
              <a:gd name="connsiteX0" fmla="*/ 0 w 7466201"/>
              <a:gd name="connsiteY0" fmla="*/ 2985962 h 2986707"/>
              <a:gd name="connsiteX1" fmla="*/ 1674978 w 7466201"/>
              <a:gd name="connsiteY1" fmla="*/ 2837580 h 2986707"/>
              <a:gd name="connsiteX2" fmla="*/ 2311247 w 7466201"/>
              <a:gd name="connsiteY2" fmla="*/ 2023763 h 2986707"/>
              <a:gd name="connsiteX3" fmla="*/ 2667598 w 7466201"/>
              <a:gd name="connsiteY3" fmla="*/ 4953 h 2986707"/>
              <a:gd name="connsiteX4" fmla="*/ 3109095 w 7466201"/>
              <a:gd name="connsiteY4" fmla="*/ 366570 h 2986707"/>
              <a:gd name="connsiteX5" fmla="*/ 3593615 w 7466201"/>
              <a:gd name="connsiteY5" fmla="*/ 936498 h 2986707"/>
              <a:gd name="connsiteX6" fmla="*/ 4096512 w 7466201"/>
              <a:gd name="connsiteY6" fmla="*/ 1649327 h 2986707"/>
              <a:gd name="connsiteX7" fmla="*/ 4591446 w 7466201"/>
              <a:gd name="connsiteY7" fmla="*/ 2011309 h 2986707"/>
              <a:gd name="connsiteX8" fmla="*/ 5437323 w 7466201"/>
              <a:gd name="connsiteY8" fmla="*/ 1522412 h 2986707"/>
              <a:gd name="connsiteX9" fmla="*/ 5901978 w 7466201"/>
              <a:gd name="connsiteY9" fmla="*/ 1758258 h 2986707"/>
              <a:gd name="connsiteX10" fmla="*/ 6334591 w 7466201"/>
              <a:gd name="connsiteY10" fmla="*/ 2755686 h 2986707"/>
              <a:gd name="connsiteX11" fmla="*/ 6886589 w 7466201"/>
              <a:gd name="connsiteY11" fmla="*/ 2974739 h 2986707"/>
              <a:gd name="connsiteX12" fmla="*/ 7466201 w 7466201"/>
              <a:gd name="connsiteY12" fmla="*/ 2985962 h 2986707"/>
              <a:gd name="connsiteX0" fmla="*/ 0 w 7466201"/>
              <a:gd name="connsiteY0" fmla="*/ 2985962 h 2986707"/>
              <a:gd name="connsiteX1" fmla="*/ 1674978 w 7466201"/>
              <a:gd name="connsiteY1" fmla="*/ 2837580 h 2986707"/>
              <a:gd name="connsiteX2" fmla="*/ 2311247 w 7466201"/>
              <a:gd name="connsiteY2" fmla="*/ 2023763 h 2986707"/>
              <a:gd name="connsiteX3" fmla="*/ 2667598 w 7466201"/>
              <a:gd name="connsiteY3" fmla="*/ 4953 h 2986707"/>
              <a:gd name="connsiteX4" fmla="*/ 3109095 w 7466201"/>
              <a:gd name="connsiteY4" fmla="*/ 366570 h 2986707"/>
              <a:gd name="connsiteX5" fmla="*/ 3593615 w 7466201"/>
              <a:gd name="connsiteY5" fmla="*/ 936498 h 2986707"/>
              <a:gd name="connsiteX6" fmla="*/ 4096512 w 7466201"/>
              <a:gd name="connsiteY6" fmla="*/ 1649327 h 2986707"/>
              <a:gd name="connsiteX7" fmla="*/ 4591446 w 7466201"/>
              <a:gd name="connsiteY7" fmla="*/ 2011309 h 2986707"/>
              <a:gd name="connsiteX8" fmla="*/ 5437323 w 7466201"/>
              <a:gd name="connsiteY8" fmla="*/ 1522412 h 2986707"/>
              <a:gd name="connsiteX9" fmla="*/ 5901978 w 7466201"/>
              <a:gd name="connsiteY9" fmla="*/ 1758258 h 2986707"/>
              <a:gd name="connsiteX10" fmla="*/ 6334591 w 7466201"/>
              <a:gd name="connsiteY10" fmla="*/ 2755686 h 2986707"/>
              <a:gd name="connsiteX11" fmla="*/ 6886589 w 7466201"/>
              <a:gd name="connsiteY11" fmla="*/ 2974739 h 2986707"/>
              <a:gd name="connsiteX12" fmla="*/ 7466201 w 7466201"/>
              <a:gd name="connsiteY12" fmla="*/ 2985962 h 2986707"/>
              <a:gd name="connsiteX0" fmla="*/ 0 w 7466201"/>
              <a:gd name="connsiteY0" fmla="*/ 2986540 h 2987285"/>
              <a:gd name="connsiteX1" fmla="*/ 1674978 w 7466201"/>
              <a:gd name="connsiteY1" fmla="*/ 2838158 h 2987285"/>
              <a:gd name="connsiteX2" fmla="*/ 2311247 w 7466201"/>
              <a:gd name="connsiteY2" fmla="*/ 2024341 h 2987285"/>
              <a:gd name="connsiteX3" fmla="*/ 2667598 w 7466201"/>
              <a:gd name="connsiteY3" fmla="*/ 5531 h 2987285"/>
              <a:gd name="connsiteX4" fmla="*/ 3109095 w 7466201"/>
              <a:gd name="connsiteY4" fmla="*/ 367148 h 2987285"/>
              <a:gd name="connsiteX5" fmla="*/ 3593615 w 7466201"/>
              <a:gd name="connsiteY5" fmla="*/ 937076 h 2987285"/>
              <a:gd name="connsiteX6" fmla="*/ 4096512 w 7466201"/>
              <a:gd name="connsiteY6" fmla="*/ 1649905 h 2987285"/>
              <a:gd name="connsiteX7" fmla="*/ 4591446 w 7466201"/>
              <a:gd name="connsiteY7" fmla="*/ 2011887 h 2987285"/>
              <a:gd name="connsiteX8" fmla="*/ 5437323 w 7466201"/>
              <a:gd name="connsiteY8" fmla="*/ 1522990 h 2987285"/>
              <a:gd name="connsiteX9" fmla="*/ 5901978 w 7466201"/>
              <a:gd name="connsiteY9" fmla="*/ 1758836 h 2987285"/>
              <a:gd name="connsiteX10" fmla="*/ 6334591 w 7466201"/>
              <a:gd name="connsiteY10" fmla="*/ 2756264 h 2987285"/>
              <a:gd name="connsiteX11" fmla="*/ 6886589 w 7466201"/>
              <a:gd name="connsiteY11" fmla="*/ 2975317 h 2987285"/>
              <a:gd name="connsiteX12" fmla="*/ 7466201 w 7466201"/>
              <a:gd name="connsiteY12" fmla="*/ 2986540 h 2987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66201" h="2987285">
                <a:moveTo>
                  <a:pt x="0" y="2986540"/>
                </a:moveTo>
                <a:cubicBezTo>
                  <a:pt x="457200" y="2993398"/>
                  <a:pt x="1245184" y="2953632"/>
                  <a:pt x="1674978" y="2838158"/>
                </a:cubicBezTo>
                <a:cubicBezTo>
                  <a:pt x="2104772" y="2722684"/>
                  <a:pt x="2145810" y="2496446"/>
                  <a:pt x="2311247" y="2024341"/>
                </a:cubicBezTo>
                <a:cubicBezTo>
                  <a:pt x="2476684" y="1552237"/>
                  <a:pt x="2462424" y="163056"/>
                  <a:pt x="2667598" y="5531"/>
                </a:cubicBezTo>
                <a:cubicBezTo>
                  <a:pt x="2914055" y="-37684"/>
                  <a:pt x="2954760" y="180716"/>
                  <a:pt x="3109095" y="367148"/>
                </a:cubicBezTo>
                <a:cubicBezTo>
                  <a:pt x="3263430" y="553580"/>
                  <a:pt x="3429045" y="723283"/>
                  <a:pt x="3593615" y="937076"/>
                </a:cubicBezTo>
                <a:cubicBezTo>
                  <a:pt x="3758185" y="1150869"/>
                  <a:pt x="3930207" y="1470770"/>
                  <a:pt x="4096512" y="1649905"/>
                </a:cubicBezTo>
                <a:cubicBezTo>
                  <a:pt x="4262817" y="1829040"/>
                  <a:pt x="4367977" y="2033040"/>
                  <a:pt x="4591446" y="2011887"/>
                </a:cubicBezTo>
                <a:cubicBezTo>
                  <a:pt x="4814915" y="1990734"/>
                  <a:pt x="5218901" y="1565165"/>
                  <a:pt x="5437323" y="1522990"/>
                </a:cubicBezTo>
                <a:cubicBezTo>
                  <a:pt x="5655745" y="1480815"/>
                  <a:pt x="5809404" y="1540197"/>
                  <a:pt x="5901978" y="1758836"/>
                </a:cubicBezTo>
                <a:cubicBezTo>
                  <a:pt x="6068861" y="1977475"/>
                  <a:pt x="6170489" y="2553517"/>
                  <a:pt x="6334591" y="2756264"/>
                </a:cubicBezTo>
                <a:cubicBezTo>
                  <a:pt x="6498693" y="2959011"/>
                  <a:pt x="6886589" y="2975317"/>
                  <a:pt x="6886589" y="2975317"/>
                </a:cubicBezTo>
                <a:lnTo>
                  <a:pt x="7466201" y="2986540"/>
                </a:lnTo>
              </a:path>
            </a:pathLst>
          </a:custGeom>
          <a:noFill/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7A5A811-DB89-8AB4-225B-58580153F555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4752528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838D3D6-1221-03B8-E429-F605DA31EEAF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446449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0186912-971B-BFC6-43D4-03937BC5E32E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374441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21D0E96-7394-48F7-8FCB-24691FA40805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5040560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1975E35-907A-AE4B-DA47-AEBA4386343E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4896544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6DA2B96-1720-0B18-0342-8507F8E0611D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482453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64C6BDF-C271-0493-A207-2A1CF7509E25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662473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53B59331-FD47-6B0A-64CE-97187D07B7CA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626469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DE85128-1478-F947-EE54-05F7BA660766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5616624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B2A0A10-41B8-1638-3253-158A82B4163D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100811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F97214A2-6309-0F32-A172-E63A0316D8A0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64807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B4F7E55-F141-98B0-750A-731180241D19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28803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9905B6A-EE62-3AF5-2221-92D094DECB7F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2627784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41661573-0834-A69D-DD39-4A296F8B5C14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2232248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08700B4-5E69-9370-1041-CB590043087C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136815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65CC28D3-A188-46FD-4E0D-B52CA6F8CA3E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3168352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9FB23AC-9A96-551D-BFC0-D61F0C7C93AC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3024336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340B02D-2DD0-8222-17C9-76CF0FDB6B1A}"/>
              </a:ext>
            </a:extLst>
          </p:cNvPr>
          <p:cNvCxnSpPr>
            <a:cxnSpLocks noChangeAspect="1"/>
          </p:cNvCxnSpPr>
          <p:nvPr/>
        </p:nvCxnSpPr>
        <p:spPr bwMode="auto">
          <a:xfrm>
            <a:off x="2771800" y="5589240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C5F2903-D6C7-152A-0939-2CA97B17E0A6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6578951" y="5538650"/>
                <a:ext cx="173746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smtClean="0"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fr-FR" sz="2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𝐮</m:t>
                      </m:r>
                      <m:r>
                        <a:rPr lang="fr-FR" sz="2400" b="1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B508375-C1DB-6F03-6AEA-A5132DB929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8951" y="5538650"/>
                <a:ext cx="1737465" cy="461665"/>
              </a:xfrm>
              <a:prstGeom prst="rect">
                <a:avLst/>
              </a:prstGeom>
              <a:blipFill>
                <a:blip r:embed="rId6"/>
                <a:stretch>
                  <a:fillRect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8F895A-E76B-1831-A5B1-2792208DB298}"/>
                  </a:ext>
                </a:extLst>
              </p:cNvPr>
              <p:cNvSpPr txBox="1">
                <a:spLocks noChangeAspect="1"/>
              </p:cNvSpPr>
              <p:nvPr/>
            </p:nvSpPr>
            <p:spPr>
              <a:xfrm>
                <a:off x="3438462" y="2977788"/>
                <a:ext cx="917847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800" b="1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8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800" b="1" i="1" noProof="0" smtClean="0">
                              <a:latin typeface="Cambria Math" panose="02040503050406030204" pitchFamily="18" charset="0"/>
                            </a:rPr>
                            <m:t>𝒙</m:t>
                          </m:r>
                        </m:sub>
                      </m:sSub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1A27AA0-E240-DCA1-38D5-9EB0D1B020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38462" y="2977788"/>
                <a:ext cx="917847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B4C1490-F8F0-8227-D0BD-9A7C09408B67}"/>
              </a:ext>
            </a:extLst>
          </p:cNvPr>
          <p:cNvCxnSpPr/>
          <p:nvPr/>
        </p:nvCxnSpPr>
        <p:spPr bwMode="auto">
          <a:xfrm>
            <a:off x="550240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01D99CD-DAFF-C9BC-D6D2-A371BFA194A6}"/>
              </a:ext>
            </a:extLst>
          </p:cNvPr>
          <p:cNvCxnSpPr/>
          <p:nvPr/>
        </p:nvCxnSpPr>
        <p:spPr bwMode="auto">
          <a:xfrm>
            <a:off x="514236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4F58474-2764-90F4-313C-E190674EB1ED}"/>
              </a:ext>
            </a:extLst>
          </p:cNvPr>
          <p:cNvCxnSpPr/>
          <p:nvPr/>
        </p:nvCxnSpPr>
        <p:spPr bwMode="auto">
          <a:xfrm>
            <a:off x="658252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9DC402-FFFD-EE95-AE7E-6E1C793C6016}"/>
              </a:ext>
            </a:extLst>
          </p:cNvPr>
          <p:cNvCxnSpPr/>
          <p:nvPr/>
        </p:nvCxnSpPr>
        <p:spPr bwMode="auto">
          <a:xfrm>
            <a:off x="622248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E8378A6-1851-2E85-DB1E-50FAA998FF1C}"/>
              </a:ext>
            </a:extLst>
          </p:cNvPr>
          <p:cNvCxnSpPr/>
          <p:nvPr/>
        </p:nvCxnSpPr>
        <p:spPr bwMode="auto">
          <a:xfrm>
            <a:off x="5862442" y="5595386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20" name="Rectangle: Rounded Corners 5119">
            <a:extLst>
              <a:ext uri="{FF2B5EF4-FFF2-40B4-BE49-F238E27FC236}">
                <a16:creationId xmlns:a16="http://schemas.microsoft.com/office/drawing/2014/main" id="{5F41EB7B-D167-8CE3-2898-72C6421C8181}"/>
              </a:ext>
            </a:extLst>
          </p:cNvPr>
          <p:cNvSpPr/>
          <p:nvPr/>
        </p:nvSpPr>
        <p:spPr bwMode="auto">
          <a:xfrm>
            <a:off x="5497932" y="2492896"/>
            <a:ext cx="3538564" cy="2778137"/>
          </a:xfrm>
          <a:prstGeom prst="roundRect">
            <a:avLst>
              <a:gd name="adj" fmla="val 4598"/>
            </a:avLst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21" name="Straight Arrow Connector 5120">
            <a:extLst>
              <a:ext uri="{FF2B5EF4-FFF2-40B4-BE49-F238E27FC236}">
                <a16:creationId xmlns:a16="http://schemas.microsoft.com/office/drawing/2014/main" id="{8DC7E396-1673-A83D-BE53-478899E3116C}"/>
              </a:ext>
            </a:extLst>
          </p:cNvPr>
          <p:cNvCxnSpPr/>
          <p:nvPr/>
        </p:nvCxnSpPr>
        <p:spPr bwMode="auto">
          <a:xfrm>
            <a:off x="5591055" y="3880255"/>
            <a:ext cx="3373432" cy="1157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2" name="Straight Arrow Connector 5121">
            <a:extLst>
              <a:ext uri="{FF2B5EF4-FFF2-40B4-BE49-F238E27FC236}">
                <a16:creationId xmlns:a16="http://schemas.microsoft.com/office/drawing/2014/main" id="{513DBBB9-7006-7E4E-1FB9-ACBA7B87CF21}"/>
              </a:ext>
            </a:extLst>
          </p:cNvPr>
          <p:cNvCxnSpPr/>
          <p:nvPr/>
        </p:nvCxnSpPr>
        <p:spPr bwMode="auto">
          <a:xfrm flipH="1" flipV="1">
            <a:off x="7236040" y="2512621"/>
            <a:ext cx="255" cy="273630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4" name="Straight Connector 5123">
            <a:extLst>
              <a:ext uri="{FF2B5EF4-FFF2-40B4-BE49-F238E27FC236}">
                <a16:creationId xmlns:a16="http://schemas.microsoft.com/office/drawing/2014/main" id="{D12A4B41-7744-590C-8EE1-C2943E5C0EC0}"/>
              </a:ext>
            </a:extLst>
          </p:cNvPr>
          <p:cNvCxnSpPr/>
          <p:nvPr/>
        </p:nvCxnSpPr>
        <p:spPr bwMode="auto">
          <a:xfrm>
            <a:off x="586814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7" name="Straight Connector 5126">
            <a:extLst>
              <a:ext uri="{FF2B5EF4-FFF2-40B4-BE49-F238E27FC236}">
                <a16:creationId xmlns:a16="http://schemas.microsoft.com/office/drawing/2014/main" id="{2E23FC69-78A0-ED4D-CB1C-16EFCA592469}"/>
              </a:ext>
            </a:extLst>
          </p:cNvPr>
          <p:cNvCxnSpPr/>
          <p:nvPr/>
        </p:nvCxnSpPr>
        <p:spPr bwMode="auto">
          <a:xfrm>
            <a:off x="694826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8" name="Straight Connector 5127">
            <a:extLst>
              <a:ext uri="{FF2B5EF4-FFF2-40B4-BE49-F238E27FC236}">
                <a16:creationId xmlns:a16="http://schemas.microsoft.com/office/drawing/2014/main" id="{3C4C2338-E878-6680-3946-96E9587BECE2}"/>
              </a:ext>
            </a:extLst>
          </p:cNvPr>
          <p:cNvCxnSpPr/>
          <p:nvPr/>
        </p:nvCxnSpPr>
        <p:spPr bwMode="auto">
          <a:xfrm>
            <a:off x="658822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9" name="Straight Connector 5128">
            <a:extLst>
              <a:ext uri="{FF2B5EF4-FFF2-40B4-BE49-F238E27FC236}">
                <a16:creationId xmlns:a16="http://schemas.microsoft.com/office/drawing/2014/main" id="{96197CFE-43F7-4ADF-4076-E38C4576B8BF}"/>
              </a:ext>
            </a:extLst>
          </p:cNvPr>
          <p:cNvCxnSpPr/>
          <p:nvPr/>
        </p:nvCxnSpPr>
        <p:spPr bwMode="auto">
          <a:xfrm>
            <a:off x="6228183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0" name="Straight Connector 5129">
            <a:extLst>
              <a:ext uri="{FF2B5EF4-FFF2-40B4-BE49-F238E27FC236}">
                <a16:creationId xmlns:a16="http://schemas.microsoft.com/office/drawing/2014/main" id="{4E0591C3-C9DC-8637-02F2-2146DD786730}"/>
              </a:ext>
            </a:extLst>
          </p:cNvPr>
          <p:cNvCxnSpPr/>
          <p:nvPr/>
        </p:nvCxnSpPr>
        <p:spPr bwMode="auto">
          <a:xfrm>
            <a:off x="788436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1" name="Straight Connector 5130">
            <a:extLst>
              <a:ext uri="{FF2B5EF4-FFF2-40B4-BE49-F238E27FC236}">
                <a16:creationId xmlns:a16="http://schemas.microsoft.com/office/drawing/2014/main" id="{5F9FBCC3-C3A8-AB12-A8E5-237A464FA6E9}"/>
              </a:ext>
            </a:extLst>
          </p:cNvPr>
          <p:cNvCxnSpPr/>
          <p:nvPr/>
        </p:nvCxnSpPr>
        <p:spPr bwMode="auto">
          <a:xfrm>
            <a:off x="752432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2" name="Straight Connector 5131">
            <a:extLst>
              <a:ext uri="{FF2B5EF4-FFF2-40B4-BE49-F238E27FC236}">
                <a16:creationId xmlns:a16="http://schemas.microsoft.com/office/drawing/2014/main" id="{0557A912-3039-5D8D-7907-049E355BD5FE}"/>
              </a:ext>
            </a:extLst>
          </p:cNvPr>
          <p:cNvCxnSpPr/>
          <p:nvPr/>
        </p:nvCxnSpPr>
        <p:spPr bwMode="auto">
          <a:xfrm>
            <a:off x="860444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3" name="Straight Connector 5132">
            <a:extLst>
              <a:ext uri="{FF2B5EF4-FFF2-40B4-BE49-F238E27FC236}">
                <a16:creationId xmlns:a16="http://schemas.microsoft.com/office/drawing/2014/main" id="{B542444F-B788-D799-94EB-6B0D785EBC28}"/>
              </a:ext>
            </a:extLst>
          </p:cNvPr>
          <p:cNvCxnSpPr/>
          <p:nvPr/>
        </p:nvCxnSpPr>
        <p:spPr bwMode="auto">
          <a:xfrm>
            <a:off x="8244407" y="3808765"/>
            <a:ext cx="0" cy="14401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4" name="Straight Connector 5133">
            <a:extLst>
              <a:ext uri="{FF2B5EF4-FFF2-40B4-BE49-F238E27FC236}">
                <a16:creationId xmlns:a16="http://schemas.microsoft.com/office/drawing/2014/main" id="{24E2FACE-8AF3-1B3D-7D1E-487A99EEC589}"/>
              </a:ext>
            </a:extLst>
          </p:cNvPr>
          <p:cNvCxnSpPr/>
          <p:nvPr/>
        </p:nvCxnSpPr>
        <p:spPr bwMode="auto">
          <a:xfrm flipH="1">
            <a:off x="7137948" y="414908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5" name="Straight Connector 5134">
            <a:extLst>
              <a:ext uri="{FF2B5EF4-FFF2-40B4-BE49-F238E27FC236}">
                <a16:creationId xmlns:a16="http://schemas.microsoft.com/office/drawing/2014/main" id="{F0655EB0-6034-6391-D8FC-FE1CDAE462CF}"/>
              </a:ext>
            </a:extLst>
          </p:cNvPr>
          <p:cNvCxnSpPr/>
          <p:nvPr/>
        </p:nvCxnSpPr>
        <p:spPr bwMode="auto">
          <a:xfrm flipH="1">
            <a:off x="7137948" y="4374041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6" name="Straight Connector 5135">
            <a:extLst>
              <a:ext uri="{FF2B5EF4-FFF2-40B4-BE49-F238E27FC236}">
                <a16:creationId xmlns:a16="http://schemas.microsoft.com/office/drawing/2014/main" id="{5C31EA2F-E5A3-DEFE-DFED-3E1999C3D3A4}"/>
              </a:ext>
            </a:extLst>
          </p:cNvPr>
          <p:cNvCxnSpPr/>
          <p:nvPr/>
        </p:nvCxnSpPr>
        <p:spPr bwMode="auto">
          <a:xfrm flipH="1">
            <a:off x="7137948" y="4639522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7" name="Straight Connector 5136">
            <a:extLst>
              <a:ext uri="{FF2B5EF4-FFF2-40B4-BE49-F238E27FC236}">
                <a16:creationId xmlns:a16="http://schemas.microsoft.com/office/drawing/2014/main" id="{86C949EC-0EF4-F503-9DBB-DB8F2C28B27F}"/>
              </a:ext>
            </a:extLst>
          </p:cNvPr>
          <p:cNvCxnSpPr/>
          <p:nvPr/>
        </p:nvCxnSpPr>
        <p:spPr bwMode="auto">
          <a:xfrm flipH="1">
            <a:off x="7137948" y="4933763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8" name="Straight Connector 5137">
            <a:extLst>
              <a:ext uri="{FF2B5EF4-FFF2-40B4-BE49-F238E27FC236}">
                <a16:creationId xmlns:a16="http://schemas.microsoft.com/office/drawing/2014/main" id="{C5F506E1-8CBA-0DC1-B59D-40C0C78F820E}"/>
              </a:ext>
            </a:extLst>
          </p:cNvPr>
          <p:cNvCxnSpPr/>
          <p:nvPr/>
        </p:nvCxnSpPr>
        <p:spPr bwMode="auto">
          <a:xfrm flipH="1">
            <a:off x="7129764" y="2780928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39" name="Straight Connector 5138">
            <a:extLst>
              <a:ext uri="{FF2B5EF4-FFF2-40B4-BE49-F238E27FC236}">
                <a16:creationId xmlns:a16="http://schemas.microsoft.com/office/drawing/2014/main" id="{F03B0DAD-7D56-F2CC-F4F1-2DA0378619C6}"/>
              </a:ext>
            </a:extLst>
          </p:cNvPr>
          <p:cNvCxnSpPr/>
          <p:nvPr/>
        </p:nvCxnSpPr>
        <p:spPr bwMode="auto">
          <a:xfrm flipH="1">
            <a:off x="7137948" y="3090347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40" name="Straight Connector 5139">
            <a:extLst>
              <a:ext uri="{FF2B5EF4-FFF2-40B4-BE49-F238E27FC236}">
                <a16:creationId xmlns:a16="http://schemas.microsoft.com/office/drawing/2014/main" id="{17AD7A32-0FFB-4BF0-521E-3DBA193DC515}"/>
              </a:ext>
            </a:extLst>
          </p:cNvPr>
          <p:cNvCxnSpPr/>
          <p:nvPr/>
        </p:nvCxnSpPr>
        <p:spPr bwMode="auto">
          <a:xfrm flipH="1">
            <a:off x="7133857" y="335211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41" name="Straight Connector 5140">
            <a:extLst>
              <a:ext uri="{FF2B5EF4-FFF2-40B4-BE49-F238E27FC236}">
                <a16:creationId xmlns:a16="http://schemas.microsoft.com/office/drawing/2014/main" id="{CF5A08D6-ABEA-B688-3EB7-4EF04E6C18E2}"/>
              </a:ext>
            </a:extLst>
          </p:cNvPr>
          <p:cNvCxnSpPr/>
          <p:nvPr/>
        </p:nvCxnSpPr>
        <p:spPr bwMode="auto">
          <a:xfrm flipH="1">
            <a:off x="7129764" y="3641160"/>
            <a:ext cx="196183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43" name="Straight Arrow Connector 5142">
            <a:extLst>
              <a:ext uri="{FF2B5EF4-FFF2-40B4-BE49-F238E27FC236}">
                <a16:creationId xmlns:a16="http://schemas.microsoft.com/office/drawing/2014/main" id="{2953BF4D-C85E-D2DB-74C8-82D8137BBF5B}"/>
              </a:ext>
            </a:extLst>
          </p:cNvPr>
          <p:cNvCxnSpPr/>
          <p:nvPr/>
        </p:nvCxnSpPr>
        <p:spPr bwMode="auto">
          <a:xfrm flipV="1">
            <a:off x="5564665" y="2544115"/>
            <a:ext cx="3373432" cy="264729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B050"/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44" name="TextBox 5143">
                <a:extLst>
                  <a:ext uri="{FF2B5EF4-FFF2-40B4-BE49-F238E27FC236}">
                    <a16:creationId xmlns:a16="http://schemas.microsoft.com/office/drawing/2014/main" id="{966790D4-07D0-1BB7-C2BF-7D8CB6890155}"/>
                  </a:ext>
                </a:extLst>
              </p:cNvPr>
              <p:cNvSpPr txBox="1"/>
              <p:nvPr/>
            </p:nvSpPr>
            <p:spPr>
              <a:xfrm>
                <a:off x="8402892" y="3835984"/>
                <a:ext cx="917847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noProof="0" smtClean="0">
                          <a:latin typeface="Cambria Math" panose="02040503050406030204" pitchFamily="18" charset="0"/>
                        </a:rPr>
                        <m:t>𝒖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44" name="TextBox 5143">
                <a:extLst>
                  <a:ext uri="{FF2B5EF4-FFF2-40B4-BE49-F238E27FC236}">
                    <a16:creationId xmlns:a16="http://schemas.microsoft.com/office/drawing/2014/main" id="{2125F793-A89C-A763-AACE-A830F1E01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892" y="3835984"/>
                <a:ext cx="917847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45" name="TextBox 5144">
                <a:extLst>
                  <a:ext uri="{FF2B5EF4-FFF2-40B4-BE49-F238E27FC236}">
                    <a16:creationId xmlns:a16="http://schemas.microsoft.com/office/drawing/2014/main" id="{1C3C24F8-DA35-E376-465F-F86F6863E0B8}"/>
                  </a:ext>
                </a:extLst>
              </p:cNvPr>
              <p:cNvSpPr txBox="1"/>
              <p:nvPr/>
            </p:nvSpPr>
            <p:spPr>
              <a:xfrm>
                <a:off x="6339831" y="2454414"/>
                <a:ext cx="688020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400" b="1" i="1" noProof="0" smtClean="0">
                          <a:latin typeface="Cambria Math" panose="02040503050406030204" pitchFamily="18" charset="0"/>
                        </a:rPr>
                        <m:t>𝑻</m:t>
                      </m:r>
                      <m:r>
                        <a:rPr lang="fr-FR" sz="2400" b="1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1" i="1" noProof="0" smtClean="0">
                          <a:latin typeface="Cambria Math" panose="02040503050406030204" pitchFamily="18" charset="0"/>
                        </a:rPr>
                        <m:t>𝒖</m:t>
                      </m:r>
                      <m:r>
                        <a:rPr lang="fr-FR" sz="2400" b="1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145" name="TextBox 5144">
                <a:extLst>
                  <a:ext uri="{FF2B5EF4-FFF2-40B4-BE49-F238E27FC236}">
                    <a16:creationId xmlns:a16="http://schemas.microsoft.com/office/drawing/2014/main" id="{8EFFC40C-AB44-6D55-EB95-4FE51FD51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39831" y="2454414"/>
                <a:ext cx="688020" cy="461665"/>
              </a:xfrm>
              <a:prstGeom prst="rect">
                <a:avLst/>
              </a:prstGeom>
              <a:blipFill>
                <a:blip r:embed="rId9"/>
                <a:stretch>
                  <a:fillRect l="-2655" r="-26549" b="-2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46" name="Oval 5145">
            <a:extLst>
              <a:ext uri="{FF2B5EF4-FFF2-40B4-BE49-F238E27FC236}">
                <a16:creationId xmlns:a16="http://schemas.microsoft.com/office/drawing/2014/main" id="{743B92B8-FE5E-ECEB-8373-5AAB3F6499CE}"/>
              </a:ext>
            </a:extLst>
          </p:cNvPr>
          <p:cNvSpPr/>
          <p:nvPr/>
        </p:nvSpPr>
        <p:spPr bwMode="auto">
          <a:xfrm>
            <a:off x="7499621" y="3703247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47" name="Oval 5146">
            <a:extLst>
              <a:ext uri="{FF2B5EF4-FFF2-40B4-BE49-F238E27FC236}">
                <a16:creationId xmlns:a16="http://schemas.microsoft.com/office/drawing/2014/main" id="{E9009F46-E7EA-0C31-E88A-19A86174B387}"/>
              </a:ext>
            </a:extLst>
          </p:cNvPr>
          <p:cNvSpPr/>
          <p:nvPr/>
        </p:nvSpPr>
        <p:spPr bwMode="auto">
          <a:xfrm>
            <a:off x="7840911" y="3126092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48" name="Oval 5147">
            <a:extLst>
              <a:ext uri="{FF2B5EF4-FFF2-40B4-BE49-F238E27FC236}">
                <a16:creationId xmlns:a16="http://schemas.microsoft.com/office/drawing/2014/main" id="{FEE64672-1CD5-070C-E292-C4C0708C2CD6}"/>
              </a:ext>
            </a:extLst>
          </p:cNvPr>
          <p:cNvSpPr/>
          <p:nvPr/>
        </p:nvSpPr>
        <p:spPr bwMode="auto">
          <a:xfrm>
            <a:off x="8222551" y="2932265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49" name="Oval 5148">
            <a:extLst>
              <a:ext uri="{FF2B5EF4-FFF2-40B4-BE49-F238E27FC236}">
                <a16:creationId xmlns:a16="http://schemas.microsoft.com/office/drawing/2014/main" id="{9F276226-C503-BFA9-4E4F-AAE133B5FCAA}"/>
              </a:ext>
            </a:extLst>
          </p:cNvPr>
          <p:cNvSpPr/>
          <p:nvPr/>
        </p:nvSpPr>
        <p:spPr bwMode="auto">
          <a:xfrm>
            <a:off x="8585616" y="2844883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0" name="Oval 5149">
            <a:extLst>
              <a:ext uri="{FF2B5EF4-FFF2-40B4-BE49-F238E27FC236}">
                <a16:creationId xmlns:a16="http://schemas.microsoft.com/office/drawing/2014/main" id="{92035A15-A97D-0F1E-BCFB-383BA49FF012}"/>
              </a:ext>
            </a:extLst>
          </p:cNvPr>
          <p:cNvSpPr/>
          <p:nvPr/>
        </p:nvSpPr>
        <p:spPr bwMode="auto">
          <a:xfrm>
            <a:off x="7209658" y="3867764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1" name="Oval 5150">
            <a:extLst>
              <a:ext uri="{FF2B5EF4-FFF2-40B4-BE49-F238E27FC236}">
                <a16:creationId xmlns:a16="http://schemas.microsoft.com/office/drawing/2014/main" id="{48D36A7F-798B-67C4-3986-330220681733}"/>
              </a:ext>
            </a:extLst>
          </p:cNvPr>
          <p:cNvSpPr/>
          <p:nvPr/>
        </p:nvSpPr>
        <p:spPr bwMode="auto">
          <a:xfrm>
            <a:off x="6243096" y="4297817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2" name="Oval 5151">
            <a:extLst>
              <a:ext uri="{FF2B5EF4-FFF2-40B4-BE49-F238E27FC236}">
                <a16:creationId xmlns:a16="http://schemas.microsoft.com/office/drawing/2014/main" id="{A5BA30A9-E064-080F-10DB-2EA41C50825A}"/>
              </a:ext>
            </a:extLst>
          </p:cNvPr>
          <p:cNvSpPr/>
          <p:nvPr/>
        </p:nvSpPr>
        <p:spPr bwMode="auto">
          <a:xfrm>
            <a:off x="6562177" y="4200874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3" name="Oval 5152">
            <a:extLst>
              <a:ext uri="{FF2B5EF4-FFF2-40B4-BE49-F238E27FC236}">
                <a16:creationId xmlns:a16="http://schemas.microsoft.com/office/drawing/2014/main" id="{DEE72B59-B5DC-8249-18B6-5D361DBBB1EE}"/>
              </a:ext>
            </a:extLst>
          </p:cNvPr>
          <p:cNvSpPr/>
          <p:nvPr/>
        </p:nvSpPr>
        <p:spPr bwMode="auto">
          <a:xfrm>
            <a:off x="6908597" y="4071757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4" name="Oval 5153">
            <a:extLst>
              <a:ext uri="{FF2B5EF4-FFF2-40B4-BE49-F238E27FC236}">
                <a16:creationId xmlns:a16="http://schemas.microsoft.com/office/drawing/2014/main" id="{B3FC8B22-4DD8-1CC4-9B2A-91EA499597FC}"/>
              </a:ext>
            </a:extLst>
          </p:cNvPr>
          <p:cNvSpPr/>
          <p:nvPr/>
        </p:nvSpPr>
        <p:spPr bwMode="auto">
          <a:xfrm>
            <a:off x="5884959" y="4352901"/>
            <a:ext cx="43200" cy="43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55" name="Freeform: Shape 5154">
            <a:extLst>
              <a:ext uri="{FF2B5EF4-FFF2-40B4-BE49-F238E27FC236}">
                <a16:creationId xmlns:a16="http://schemas.microsoft.com/office/drawing/2014/main" id="{FB1CFDA6-789F-0C3E-78F1-7250648DE72A}"/>
              </a:ext>
            </a:extLst>
          </p:cNvPr>
          <p:cNvSpPr/>
          <p:nvPr/>
        </p:nvSpPr>
        <p:spPr bwMode="auto">
          <a:xfrm>
            <a:off x="5608319" y="2799081"/>
            <a:ext cx="3378200" cy="1605280"/>
          </a:xfrm>
          <a:custGeom>
            <a:avLst/>
            <a:gdLst>
              <a:gd name="connsiteX0" fmla="*/ 136899 w 3088379"/>
              <a:gd name="connsiteY0" fmla="*/ 1976120 h 1976120"/>
              <a:gd name="connsiteX1" fmla="*/ 9899 w 3088379"/>
              <a:gd name="connsiteY1" fmla="*/ 1574800 h 1976120"/>
              <a:gd name="connsiteX2" fmla="*/ 370579 w 3088379"/>
              <a:gd name="connsiteY2" fmla="*/ 1524000 h 1976120"/>
              <a:gd name="connsiteX3" fmla="*/ 690619 w 3088379"/>
              <a:gd name="connsiteY3" fmla="*/ 1417320 h 1976120"/>
              <a:gd name="connsiteX4" fmla="*/ 1030979 w 3088379"/>
              <a:gd name="connsiteY4" fmla="*/ 1285240 h 1976120"/>
              <a:gd name="connsiteX5" fmla="*/ 1325619 w 3088379"/>
              <a:gd name="connsiteY5" fmla="*/ 1082040 h 1976120"/>
              <a:gd name="connsiteX6" fmla="*/ 1625339 w 3088379"/>
              <a:gd name="connsiteY6" fmla="*/ 924560 h 1976120"/>
              <a:gd name="connsiteX7" fmla="*/ 1960619 w 3088379"/>
              <a:gd name="connsiteY7" fmla="*/ 350520 h 1976120"/>
              <a:gd name="connsiteX8" fmla="*/ 2351779 w 3088379"/>
              <a:gd name="connsiteY8" fmla="*/ 147320 h 1976120"/>
              <a:gd name="connsiteX9" fmla="*/ 2722619 w 3088379"/>
              <a:gd name="connsiteY9" fmla="*/ 66040 h 1976120"/>
              <a:gd name="connsiteX10" fmla="*/ 3088379 w 3088379"/>
              <a:gd name="connsiteY10" fmla="*/ 0 h 1976120"/>
              <a:gd name="connsiteX0" fmla="*/ 15868 w 3383908"/>
              <a:gd name="connsiteY0" fmla="*/ 1645920 h 1645920"/>
              <a:gd name="connsiteX1" fmla="*/ 305428 w 3383908"/>
              <a:gd name="connsiteY1" fmla="*/ 1574800 h 1645920"/>
              <a:gd name="connsiteX2" fmla="*/ 666108 w 3383908"/>
              <a:gd name="connsiteY2" fmla="*/ 1524000 h 1645920"/>
              <a:gd name="connsiteX3" fmla="*/ 986148 w 3383908"/>
              <a:gd name="connsiteY3" fmla="*/ 1417320 h 1645920"/>
              <a:gd name="connsiteX4" fmla="*/ 1326508 w 3383908"/>
              <a:gd name="connsiteY4" fmla="*/ 1285240 h 1645920"/>
              <a:gd name="connsiteX5" fmla="*/ 1621148 w 3383908"/>
              <a:gd name="connsiteY5" fmla="*/ 1082040 h 1645920"/>
              <a:gd name="connsiteX6" fmla="*/ 1920868 w 3383908"/>
              <a:gd name="connsiteY6" fmla="*/ 924560 h 1645920"/>
              <a:gd name="connsiteX7" fmla="*/ 2256148 w 3383908"/>
              <a:gd name="connsiteY7" fmla="*/ 350520 h 1645920"/>
              <a:gd name="connsiteX8" fmla="*/ 2647308 w 3383908"/>
              <a:gd name="connsiteY8" fmla="*/ 147320 h 1645920"/>
              <a:gd name="connsiteX9" fmla="*/ 3018148 w 3383908"/>
              <a:gd name="connsiteY9" fmla="*/ 66040 h 1645920"/>
              <a:gd name="connsiteX10" fmla="*/ 3383908 w 3383908"/>
              <a:gd name="connsiteY10" fmla="*/ 0 h 1645920"/>
              <a:gd name="connsiteX0" fmla="*/ 39823 w 3407863"/>
              <a:gd name="connsiteY0" fmla="*/ 1645920 h 1667797"/>
              <a:gd name="connsiteX1" fmla="*/ 329383 w 3407863"/>
              <a:gd name="connsiteY1" fmla="*/ 1574800 h 1667797"/>
              <a:gd name="connsiteX2" fmla="*/ 690063 w 3407863"/>
              <a:gd name="connsiteY2" fmla="*/ 1524000 h 1667797"/>
              <a:gd name="connsiteX3" fmla="*/ 1010103 w 3407863"/>
              <a:gd name="connsiteY3" fmla="*/ 1417320 h 1667797"/>
              <a:gd name="connsiteX4" fmla="*/ 1350463 w 3407863"/>
              <a:gd name="connsiteY4" fmla="*/ 1285240 h 1667797"/>
              <a:gd name="connsiteX5" fmla="*/ 1645103 w 3407863"/>
              <a:gd name="connsiteY5" fmla="*/ 1082040 h 1667797"/>
              <a:gd name="connsiteX6" fmla="*/ 1944823 w 3407863"/>
              <a:gd name="connsiteY6" fmla="*/ 924560 h 1667797"/>
              <a:gd name="connsiteX7" fmla="*/ 2280103 w 3407863"/>
              <a:gd name="connsiteY7" fmla="*/ 350520 h 1667797"/>
              <a:gd name="connsiteX8" fmla="*/ 2671263 w 3407863"/>
              <a:gd name="connsiteY8" fmla="*/ 147320 h 1667797"/>
              <a:gd name="connsiteX9" fmla="*/ 3042103 w 3407863"/>
              <a:gd name="connsiteY9" fmla="*/ 66040 h 1667797"/>
              <a:gd name="connsiteX10" fmla="*/ 3407863 w 3407863"/>
              <a:gd name="connsiteY10" fmla="*/ 0 h 1667797"/>
              <a:gd name="connsiteX0" fmla="*/ 36099 w 3460019"/>
              <a:gd name="connsiteY0" fmla="*/ 1656080 h 1676929"/>
              <a:gd name="connsiteX1" fmla="*/ 381539 w 3460019"/>
              <a:gd name="connsiteY1" fmla="*/ 1574800 h 1676929"/>
              <a:gd name="connsiteX2" fmla="*/ 742219 w 3460019"/>
              <a:gd name="connsiteY2" fmla="*/ 1524000 h 1676929"/>
              <a:gd name="connsiteX3" fmla="*/ 1062259 w 3460019"/>
              <a:gd name="connsiteY3" fmla="*/ 1417320 h 1676929"/>
              <a:gd name="connsiteX4" fmla="*/ 1402619 w 3460019"/>
              <a:gd name="connsiteY4" fmla="*/ 1285240 h 1676929"/>
              <a:gd name="connsiteX5" fmla="*/ 1697259 w 3460019"/>
              <a:gd name="connsiteY5" fmla="*/ 1082040 h 1676929"/>
              <a:gd name="connsiteX6" fmla="*/ 1996979 w 3460019"/>
              <a:gd name="connsiteY6" fmla="*/ 924560 h 1676929"/>
              <a:gd name="connsiteX7" fmla="*/ 2332259 w 3460019"/>
              <a:gd name="connsiteY7" fmla="*/ 350520 h 1676929"/>
              <a:gd name="connsiteX8" fmla="*/ 2723419 w 3460019"/>
              <a:gd name="connsiteY8" fmla="*/ 147320 h 1676929"/>
              <a:gd name="connsiteX9" fmla="*/ 3094259 w 3460019"/>
              <a:gd name="connsiteY9" fmla="*/ 66040 h 1676929"/>
              <a:gd name="connsiteX10" fmla="*/ 3460019 w 3460019"/>
              <a:gd name="connsiteY10" fmla="*/ 0 h 1676929"/>
              <a:gd name="connsiteX0" fmla="*/ 37853 w 3461773"/>
              <a:gd name="connsiteY0" fmla="*/ 1656080 h 1676929"/>
              <a:gd name="connsiteX1" fmla="*/ 383293 w 3461773"/>
              <a:gd name="connsiteY1" fmla="*/ 1574800 h 1676929"/>
              <a:gd name="connsiteX2" fmla="*/ 743973 w 3461773"/>
              <a:gd name="connsiteY2" fmla="*/ 1524000 h 1676929"/>
              <a:gd name="connsiteX3" fmla="*/ 1064013 w 3461773"/>
              <a:gd name="connsiteY3" fmla="*/ 1417320 h 1676929"/>
              <a:gd name="connsiteX4" fmla="*/ 1404373 w 3461773"/>
              <a:gd name="connsiteY4" fmla="*/ 1285240 h 1676929"/>
              <a:gd name="connsiteX5" fmla="*/ 1699013 w 3461773"/>
              <a:gd name="connsiteY5" fmla="*/ 1082040 h 1676929"/>
              <a:gd name="connsiteX6" fmla="*/ 1998733 w 3461773"/>
              <a:gd name="connsiteY6" fmla="*/ 924560 h 1676929"/>
              <a:gd name="connsiteX7" fmla="*/ 2334013 w 3461773"/>
              <a:gd name="connsiteY7" fmla="*/ 350520 h 1676929"/>
              <a:gd name="connsiteX8" fmla="*/ 2725173 w 3461773"/>
              <a:gd name="connsiteY8" fmla="*/ 147320 h 1676929"/>
              <a:gd name="connsiteX9" fmla="*/ 3096013 w 3461773"/>
              <a:gd name="connsiteY9" fmla="*/ 66040 h 1676929"/>
              <a:gd name="connsiteX10" fmla="*/ 3461773 w 3461773"/>
              <a:gd name="connsiteY10" fmla="*/ 0 h 1676929"/>
              <a:gd name="connsiteX0" fmla="*/ 35478 w 3500038"/>
              <a:gd name="connsiteY0" fmla="*/ 1686560 h 1704832"/>
              <a:gd name="connsiteX1" fmla="*/ 421558 w 3500038"/>
              <a:gd name="connsiteY1" fmla="*/ 1574800 h 1704832"/>
              <a:gd name="connsiteX2" fmla="*/ 782238 w 3500038"/>
              <a:gd name="connsiteY2" fmla="*/ 1524000 h 1704832"/>
              <a:gd name="connsiteX3" fmla="*/ 1102278 w 3500038"/>
              <a:gd name="connsiteY3" fmla="*/ 1417320 h 1704832"/>
              <a:gd name="connsiteX4" fmla="*/ 1442638 w 3500038"/>
              <a:gd name="connsiteY4" fmla="*/ 1285240 h 1704832"/>
              <a:gd name="connsiteX5" fmla="*/ 1737278 w 3500038"/>
              <a:gd name="connsiteY5" fmla="*/ 1082040 h 1704832"/>
              <a:gd name="connsiteX6" fmla="*/ 2036998 w 3500038"/>
              <a:gd name="connsiteY6" fmla="*/ 924560 h 1704832"/>
              <a:gd name="connsiteX7" fmla="*/ 2372278 w 3500038"/>
              <a:gd name="connsiteY7" fmla="*/ 350520 h 1704832"/>
              <a:gd name="connsiteX8" fmla="*/ 2763438 w 3500038"/>
              <a:gd name="connsiteY8" fmla="*/ 147320 h 1704832"/>
              <a:gd name="connsiteX9" fmla="*/ 3134278 w 3500038"/>
              <a:gd name="connsiteY9" fmla="*/ 66040 h 1704832"/>
              <a:gd name="connsiteX10" fmla="*/ 3500038 w 3500038"/>
              <a:gd name="connsiteY10" fmla="*/ 0 h 1704832"/>
              <a:gd name="connsiteX0" fmla="*/ 40932 w 3419132"/>
              <a:gd name="connsiteY0" fmla="*/ 1605280 h 1632528"/>
              <a:gd name="connsiteX1" fmla="*/ 340652 w 3419132"/>
              <a:gd name="connsiteY1" fmla="*/ 1574800 h 1632528"/>
              <a:gd name="connsiteX2" fmla="*/ 701332 w 3419132"/>
              <a:gd name="connsiteY2" fmla="*/ 1524000 h 1632528"/>
              <a:gd name="connsiteX3" fmla="*/ 1021372 w 3419132"/>
              <a:gd name="connsiteY3" fmla="*/ 1417320 h 1632528"/>
              <a:gd name="connsiteX4" fmla="*/ 1361732 w 3419132"/>
              <a:gd name="connsiteY4" fmla="*/ 1285240 h 1632528"/>
              <a:gd name="connsiteX5" fmla="*/ 1656372 w 3419132"/>
              <a:gd name="connsiteY5" fmla="*/ 1082040 h 1632528"/>
              <a:gd name="connsiteX6" fmla="*/ 1956092 w 3419132"/>
              <a:gd name="connsiteY6" fmla="*/ 924560 h 1632528"/>
              <a:gd name="connsiteX7" fmla="*/ 2291372 w 3419132"/>
              <a:gd name="connsiteY7" fmla="*/ 350520 h 1632528"/>
              <a:gd name="connsiteX8" fmla="*/ 2682532 w 3419132"/>
              <a:gd name="connsiteY8" fmla="*/ 147320 h 1632528"/>
              <a:gd name="connsiteX9" fmla="*/ 3053372 w 3419132"/>
              <a:gd name="connsiteY9" fmla="*/ 66040 h 1632528"/>
              <a:gd name="connsiteX10" fmla="*/ 3419132 w 3419132"/>
              <a:gd name="connsiteY10" fmla="*/ 0 h 1632528"/>
              <a:gd name="connsiteX0" fmla="*/ 0 w 3378200"/>
              <a:gd name="connsiteY0" fmla="*/ 1605280 h 1605280"/>
              <a:gd name="connsiteX1" fmla="*/ 299720 w 3378200"/>
              <a:gd name="connsiteY1" fmla="*/ 1574800 h 1605280"/>
              <a:gd name="connsiteX2" fmla="*/ 660400 w 3378200"/>
              <a:gd name="connsiteY2" fmla="*/ 1524000 h 1605280"/>
              <a:gd name="connsiteX3" fmla="*/ 980440 w 3378200"/>
              <a:gd name="connsiteY3" fmla="*/ 1417320 h 1605280"/>
              <a:gd name="connsiteX4" fmla="*/ 1320800 w 3378200"/>
              <a:gd name="connsiteY4" fmla="*/ 1285240 h 1605280"/>
              <a:gd name="connsiteX5" fmla="*/ 1615440 w 3378200"/>
              <a:gd name="connsiteY5" fmla="*/ 1082040 h 1605280"/>
              <a:gd name="connsiteX6" fmla="*/ 1915160 w 3378200"/>
              <a:gd name="connsiteY6" fmla="*/ 924560 h 1605280"/>
              <a:gd name="connsiteX7" fmla="*/ 2250440 w 3378200"/>
              <a:gd name="connsiteY7" fmla="*/ 350520 h 1605280"/>
              <a:gd name="connsiteX8" fmla="*/ 2641600 w 3378200"/>
              <a:gd name="connsiteY8" fmla="*/ 147320 h 1605280"/>
              <a:gd name="connsiteX9" fmla="*/ 3012440 w 3378200"/>
              <a:gd name="connsiteY9" fmla="*/ 66040 h 1605280"/>
              <a:gd name="connsiteX10" fmla="*/ 3378200 w 3378200"/>
              <a:gd name="connsiteY10" fmla="*/ 0 h 160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378200" h="1605280">
                <a:moveTo>
                  <a:pt x="0" y="1605280"/>
                </a:moveTo>
                <a:cubicBezTo>
                  <a:pt x="277706" y="1589616"/>
                  <a:pt x="189653" y="1588347"/>
                  <a:pt x="299720" y="1574800"/>
                </a:cubicBezTo>
                <a:cubicBezTo>
                  <a:pt x="409787" y="1561253"/>
                  <a:pt x="546947" y="1550247"/>
                  <a:pt x="660400" y="1524000"/>
                </a:cubicBezTo>
                <a:cubicBezTo>
                  <a:pt x="773853" y="1497753"/>
                  <a:pt x="870373" y="1457113"/>
                  <a:pt x="980440" y="1417320"/>
                </a:cubicBezTo>
                <a:cubicBezTo>
                  <a:pt x="1090507" y="1377527"/>
                  <a:pt x="1214967" y="1341120"/>
                  <a:pt x="1320800" y="1285240"/>
                </a:cubicBezTo>
                <a:cubicBezTo>
                  <a:pt x="1426633" y="1229360"/>
                  <a:pt x="1516380" y="1142153"/>
                  <a:pt x="1615440" y="1082040"/>
                </a:cubicBezTo>
                <a:cubicBezTo>
                  <a:pt x="1714500" y="1021927"/>
                  <a:pt x="1809327" y="1046480"/>
                  <a:pt x="1915160" y="924560"/>
                </a:cubicBezTo>
                <a:cubicBezTo>
                  <a:pt x="2020993" y="802640"/>
                  <a:pt x="2129367" y="480060"/>
                  <a:pt x="2250440" y="350520"/>
                </a:cubicBezTo>
                <a:cubicBezTo>
                  <a:pt x="2371513" y="220980"/>
                  <a:pt x="2514600" y="194733"/>
                  <a:pt x="2641600" y="147320"/>
                </a:cubicBezTo>
                <a:cubicBezTo>
                  <a:pt x="2768600" y="99907"/>
                  <a:pt x="2889673" y="90593"/>
                  <a:pt x="3012440" y="66040"/>
                </a:cubicBezTo>
                <a:cubicBezTo>
                  <a:pt x="3135207" y="41487"/>
                  <a:pt x="3256703" y="20743"/>
                  <a:pt x="3378200" y="0"/>
                </a:cubicBezTo>
              </a:path>
            </a:pathLst>
          </a:cu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BF5DCC31-E709-55B2-825B-CD5F1F2361CE}"/>
              </a:ext>
            </a:extLst>
          </p:cNvPr>
          <p:cNvSpPr/>
          <p:nvPr/>
        </p:nvSpPr>
        <p:spPr bwMode="auto">
          <a:xfrm>
            <a:off x="352710" y="2176810"/>
            <a:ext cx="8561176" cy="273484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2400" b="1" noProof="0" dirty="0"/>
              <a:t>Can be extended to 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Multidimensional probability space (autoregressive flows)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Some non-</a:t>
            </a:r>
            <a:r>
              <a:rPr lang="en-US" sz="2400" dirty="0" err="1"/>
              <a:t>euclidian</a:t>
            </a:r>
            <a:r>
              <a:rPr lang="en-US" sz="2400" dirty="0"/>
              <a:t> manifolds (product of sphere, tori…)</a:t>
            </a:r>
          </a:p>
        </p:txBody>
      </p:sp>
      <p:pic>
        <p:nvPicPr>
          <p:cNvPr id="20" name="Image 5">
            <a:extLst>
              <a:ext uri="{FF2B5EF4-FFF2-40B4-BE49-F238E27FC236}">
                <a16:creationId xmlns:a16="http://schemas.microsoft.com/office/drawing/2014/main" id="{673F62F9-77F9-35C9-E8BC-64F6A9C9DAC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04" b="89916" l="9820" r="92986">
                        <a14:foregroundMark x1="92986" y1="41737" x2="79158" y2="79832"/>
                        <a14:foregroundMark x1="79158" y1="79832" x2="50100" y2="86555"/>
                        <a14:foregroundMark x1="50100" y1="86555" x2="18236" y2="63585"/>
                        <a14:foregroundMark x1="18236" y1="63585" x2="36273" y2="23529"/>
                        <a14:foregroundMark x1="36273" y1="23529" x2="62525" y2="15686"/>
                        <a14:foregroundMark x1="62525" y1="15686" x2="88778" y2="34174"/>
                        <a14:foregroundMark x1="88778" y1="34174" x2="57315" y2="33613"/>
                        <a14:foregroundMark x1="57315" y1="33613" x2="58918" y2="560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7635" y="3528730"/>
            <a:ext cx="1958613" cy="1401252"/>
          </a:xfrm>
          <a:prstGeom prst="rect">
            <a:avLst/>
          </a:prstGeom>
        </p:spPr>
      </p:pic>
      <p:pic>
        <p:nvPicPr>
          <p:cNvPr id="23" name="Image 7">
            <a:extLst>
              <a:ext uri="{FF2B5EF4-FFF2-40B4-BE49-F238E27FC236}">
                <a16:creationId xmlns:a16="http://schemas.microsoft.com/office/drawing/2014/main" id="{E07A1DC0-55FF-1688-62B1-744F93FA4CA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868" b="91932" l="1000" r="92250">
                        <a14:foregroundMark x1="8250" y1="64303" x2="13000" y2="20782"/>
                        <a14:foregroundMark x1="13000" y1="20782" x2="58500" y2="3178"/>
                        <a14:foregroundMark x1="58500" y1="3178" x2="18000" y2="25672"/>
                        <a14:foregroundMark x1="18000" y1="25672" x2="7500" y2="51589"/>
                        <a14:foregroundMark x1="60500" y1="11002" x2="32750" y2="6112"/>
                        <a14:foregroundMark x1="62750" y1="89731" x2="57250" y2="92176"/>
                        <a14:foregroundMark x1="1000" y1="52323" x2="2500" y2="39609"/>
                        <a14:foregroundMark x1="89000" y1="60391" x2="92250" y2="603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31774" y="3696058"/>
            <a:ext cx="1121847" cy="1147088"/>
          </a:xfrm>
          <a:prstGeom prst="rect">
            <a:avLst/>
          </a:prstGeom>
        </p:spPr>
      </p:pic>
      <p:pic>
        <p:nvPicPr>
          <p:cNvPr id="24" name="Image 9">
            <a:extLst>
              <a:ext uri="{FF2B5EF4-FFF2-40B4-BE49-F238E27FC236}">
                <a16:creationId xmlns:a16="http://schemas.microsoft.com/office/drawing/2014/main" id="{7D9CB2E0-1F9A-EFDC-2AE0-56E8885D963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4612" b="93447" l="9718" r="97179">
                        <a14:foregroundMark x1="68025" y1="21845" x2="61129" y2="28155"/>
                        <a14:foregroundMark x1="93103" y1="39563" x2="82132" y2="83738"/>
                        <a14:foregroundMark x1="82132" y1="83738" x2="20063" y2="87864"/>
                        <a14:foregroundMark x1="34796" y1="90777" x2="82132" y2="93932"/>
                        <a14:foregroundMark x1="8777" y1="22573" x2="71473" y2="8738"/>
                        <a14:foregroundMark x1="71473" y1="8738" x2="80878" y2="11650"/>
                        <a14:foregroundMark x1="63950" y1="4854" x2="63950" y2="6311"/>
                        <a14:foregroundMark x1="97179" y1="34951" x2="94044" y2="512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77559" y="3589665"/>
            <a:ext cx="912783" cy="1178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">
                <a:extLst>
                  <a:ext uri="{FF2B5EF4-FFF2-40B4-BE49-F238E27FC236}">
                    <a16:creationId xmlns:a16="http://schemas.microsoft.com/office/drawing/2014/main" id="{4BD26D43-FC08-2539-A1EA-DE7616D5B7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81160" y="5971167"/>
                <a:ext cx="5305136" cy="504956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lvl="1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sub>
                    </m:sSub>
                    <m:d>
                      <m:d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sub>
                    </m:sSub>
                    <m:d>
                      <m:d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</m:d>
                    <m:r>
                      <a:rPr lang="en-US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|</m:t>
                    </m:r>
                    <m:func>
                      <m:func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b="0" i="0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e>
                              <m:sub>
                                <m:r>
                                  <a:rPr lang="en-US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1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</m:d>
                      </m:e>
                    </m:func>
                    <m:sSup>
                      <m:sSupPr>
                        <m:ctrlPr>
                          <a:rPr lang="en-US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noProof="0" dirty="0">
                    <a:solidFill>
                      <a:schemeClr val="tx1"/>
                    </a:solidFill>
                  </a:rPr>
                  <a:t> </a:t>
                </a:r>
              </a:p>
              <a:p>
                <a:pPr marL="457200" lvl="1" indent="0" algn="ctr" eaLnBrk="1" hangingPunct="1">
                  <a:lnSpc>
                    <a:spcPct val="90000"/>
                  </a:lnSpc>
                  <a:buNone/>
                </a:pPr>
                <a:endParaRPr lang="en-US" sz="2400" noProof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ctangle 2">
                <a:extLst>
                  <a:ext uri="{FF2B5EF4-FFF2-40B4-BE49-F238E27FC236}">
                    <a16:creationId xmlns:a16="http://schemas.microsoft.com/office/drawing/2014/main" id="{4BD26D43-FC08-2539-A1EA-DE7616D5B7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81160" y="5971167"/>
                <a:ext cx="5305136" cy="50495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 w="2857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Text Box 5">
            <a:extLst>
              <a:ext uri="{FF2B5EF4-FFF2-40B4-BE49-F238E27FC236}">
                <a16:creationId xmlns:a16="http://schemas.microsoft.com/office/drawing/2014/main" id="{D1F28BCB-6DCF-6FE2-CB0B-F14CFEEEA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7891715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1BB55-BA89-9158-24DC-DABCABFBCE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98813922-41CD-216B-01AC-8F62DF3CF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F438CA0-BF4F-E4D3-D060-0FB5F33E3B11}"/>
              </a:ext>
            </a:extLst>
          </p:cNvPr>
          <p:cNvSpPr/>
          <p:nvPr/>
        </p:nvSpPr>
        <p:spPr bwMode="auto">
          <a:xfrm>
            <a:off x="1403648" y="2269067"/>
            <a:ext cx="6120680" cy="6558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2D2D97AF-4F7B-1B0B-56BB-856F4C9E6A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3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C41E8FE0-B9E3-3C60-C17F-805D94FC21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6600" y="656666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Context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DEB10F2D-6B53-CDAB-9C0D-2AE30791A59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2735" y="2396935"/>
                <a:ext cx="8261713" cy="528009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r>
                      <a:rPr lang="fr-FR" sz="2300" b="0" i="1" noProof="0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fr-FR" sz="23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𝑓𝑙𝑢𝑥</m:t>
                            </m:r>
                          </m:sub>
                        </m:sSub>
                      </m:e>
                    </m:d>
                    <m:r>
                      <a:rPr lang="fr-FR" sz="2300" b="0" i="0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noProof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fr-FR" sz="2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𝑓𝑙𝑢𝑥</m:t>
                                </m:r>
                              </m:sub>
                            </m:sSub>
                            <m:r>
                              <a:rPr lang="fr-FR" sz="23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𝑜𝑠𝑐</m:t>
                                </m:r>
                              </m:sub>
                            </m:sSub>
                          </m:e>
                        </m:d>
                        <m:r>
                          <a:rPr lang="fr-FR" sz="2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if</m:t>
                        </m:r>
                        <m: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oscillated</m:t>
                        </m:r>
                      </m:e>
                    </m:d>
                  </m:oMath>
                </a14:m>
                <a:r>
                  <a:rPr lang="en-US" sz="2000" noProof="0" dirty="0"/>
                  <a:t>  </a:t>
                </a:r>
              </a:p>
            </p:txBody>
          </p:sp>
        </mc:Choice>
        <mc:Fallback xmlns="">
          <p:sp>
            <p:nvSpPr>
              <p:cNvPr id="5" name="Rectangle 2">
                <a:extLst>
                  <a:ext uri="{FF2B5EF4-FFF2-40B4-BE49-F238E27FC236}">
                    <a16:creationId xmlns:a16="http://schemas.microsoft.com/office/drawing/2014/main" id="{DEB10F2D-6B53-CDAB-9C0D-2AE30791A5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2735" y="2396935"/>
                <a:ext cx="8261713" cy="52800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>
            <a:extLst>
              <a:ext uri="{FF2B5EF4-FFF2-40B4-BE49-F238E27FC236}">
                <a16:creationId xmlns:a16="http://schemas.microsoft.com/office/drawing/2014/main" id="{56BE6FE1-8100-B990-D631-AED812666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E72B5D6-8185-EAE8-5B97-E494AAB28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6" y="1311687"/>
            <a:ext cx="8647151" cy="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noProof="0" dirty="0"/>
              <a:t>Neutrino oscillation/cross-section analyses are chains of probability transports.</a:t>
            </a:r>
            <a:endParaRPr lang="en-US" sz="2400" noProof="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68235F3-04CD-FBEA-C2DB-E632AA1D6DC1}"/>
              </a:ext>
            </a:extLst>
          </p:cNvPr>
          <p:cNvSpPr/>
          <p:nvPr/>
        </p:nvSpPr>
        <p:spPr bwMode="auto">
          <a:xfrm>
            <a:off x="75958" y="2160051"/>
            <a:ext cx="8992083" cy="4032448"/>
          </a:xfrm>
          <a:prstGeom prst="roundRect">
            <a:avLst>
              <a:gd name="adj" fmla="val 4909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ZoneTexte 20">
                <a:extLst>
                  <a:ext uri="{FF2B5EF4-FFF2-40B4-BE49-F238E27FC236}">
                    <a16:creationId xmlns:a16="http://schemas.microsoft.com/office/drawing/2014/main" id="{CC5CFFA0-3B27-4583-3B2F-7B1BD2EA5E32}"/>
                  </a:ext>
                </a:extLst>
              </p:cNvPr>
              <p:cNvSpPr txBox="1"/>
              <p:nvPr/>
            </p:nvSpPr>
            <p:spPr>
              <a:xfrm>
                <a:off x="1883957" y="2877554"/>
                <a:ext cx="5015285" cy="6685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i="1" noProof="0" dirty="0">
                    <a:solidFill>
                      <a:srgbClr val="007E64"/>
                    </a:solidFill>
                  </a:rPr>
                  <a:t>Neutrino flux with systematic uncertainties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𝑓𝑙𝑢𝑥</m:t>
                        </m:r>
                      </m:sub>
                    </m:sSub>
                  </m:oMath>
                </a14:m>
                <a:br>
                  <a:rPr lang="en-US" sz="1800" i="1" noProof="0" dirty="0">
                    <a:solidFill>
                      <a:srgbClr val="007E64"/>
                    </a:solidFill>
                  </a:rPr>
                </a:br>
                <a:endParaRPr lang="en-US" sz="1800" noProof="0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8" name="ZoneTexte 20">
                <a:extLst>
                  <a:ext uri="{FF2B5EF4-FFF2-40B4-BE49-F238E27FC236}">
                    <a16:creationId xmlns:a16="http://schemas.microsoft.com/office/drawing/2014/main" id="{CC5CFFA0-3B27-4583-3B2F-7B1BD2EA5E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3957" y="2877554"/>
                <a:ext cx="5015285" cy="668581"/>
              </a:xfrm>
              <a:prstGeom prst="rect">
                <a:avLst/>
              </a:prstGeom>
              <a:blipFill>
                <a:blip r:embed="rId4"/>
                <a:stretch>
                  <a:fillRect l="-729" t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F8B4272-6625-2678-A696-01FF80F92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568" y="3332519"/>
            <a:ext cx="3480767" cy="24833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74CD118-CF20-8A3E-66BC-9297124467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9992" y="3342214"/>
            <a:ext cx="3937140" cy="2377923"/>
          </a:xfrm>
          <a:prstGeom prst="rect">
            <a:avLst/>
          </a:prstGeom>
        </p:spPr>
      </p:pic>
      <p:sp>
        <p:nvSpPr>
          <p:cNvPr id="11" name="ZoneTexte 20">
            <a:extLst>
              <a:ext uri="{FF2B5EF4-FFF2-40B4-BE49-F238E27FC236}">
                <a16:creationId xmlns:a16="http://schemas.microsoft.com/office/drawing/2014/main" id="{E4944135-03F4-26F2-8650-59DB9CD61412}"/>
              </a:ext>
            </a:extLst>
          </p:cNvPr>
          <p:cNvSpPr txBox="1"/>
          <p:nvPr/>
        </p:nvSpPr>
        <p:spPr>
          <a:xfrm>
            <a:off x="851396" y="5661248"/>
            <a:ext cx="3480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7E64"/>
                </a:solidFill>
              </a:rPr>
              <a:t>T2K flux prediction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id="{56ED296B-DF55-CBC6-61C2-1F66B74EFDED}"/>
              </a:ext>
            </a:extLst>
          </p:cNvPr>
          <p:cNvSpPr txBox="1"/>
          <p:nvPr/>
        </p:nvSpPr>
        <p:spPr>
          <a:xfrm>
            <a:off x="4811839" y="5589240"/>
            <a:ext cx="37891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7E64"/>
                </a:solidFill>
              </a:rPr>
              <a:t>And its systematical uncertainties (before and after fit)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endParaRPr lang="en-US" sz="1800" noProof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982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69A927-9736-AFDB-5B01-CE95848E8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64B81D58-8AFE-B0AE-14F7-895AB28E1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4D20CA2B-0670-42EB-406B-9634F93B6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30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876F817-5DB5-A70A-AF58-9B49B1B52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198561"/>
            <a:ext cx="7056784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Context</a:t>
            </a:r>
            <a:br>
              <a:rPr lang="en-US" sz="600" noProof="0" dirty="0">
                <a:solidFill>
                  <a:srgbClr val="007E64"/>
                </a:solidFill>
              </a:rPr>
            </a:br>
            <a:r>
              <a:rPr lang="en-US" sz="600" noProof="0" dirty="0">
                <a:solidFill>
                  <a:srgbClr val="007E64"/>
                </a:solidFill>
              </a:rPr>
              <a:t> </a:t>
            </a:r>
            <a:endParaRPr lang="en-US" sz="3600" noProof="0" dirty="0">
              <a:solidFill>
                <a:srgbClr val="007E64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Neutrino-nucleus cross section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T2K near detector fit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Normalizing Flows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007E64"/>
                </a:solidFill>
              </a:rPr>
              <a:t> Applications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Conclusion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endParaRPr lang="en-US" sz="3600" noProof="0" dirty="0">
              <a:solidFill>
                <a:srgbClr val="007E64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0E95236-C899-1968-048F-60C2B9ED29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2035484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6BACD-FCDE-D065-071D-14BBA5924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F93D89EC-4FAA-7B94-6C54-9CFBCC5D5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22B80BA-52A1-E171-11C2-3C07AFDA33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31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557D448E-5F5A-5073-576D-CAAE8941C7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0112" y="532005"/>
            <a:ext cx="8555062" cy="68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noProof="0" dirty="0">
                <a:solidFill>
                  <a:srgbClr val="007E64"/>
                </a:solidFill>
              </a:rPr>
              <a:t>Applying Normalizing Flows : </a:t>
            </a:r>
            <a:br>
              <a:rPr lang="en-US" sz="3600" noProof="0" dirty="0">
                <a:solidFill>
                  <a:srgbClr val="007E64"/>
                </a:solidFill>
              </a:rPr>
            </a:br>
            <a:r>
              <a:rPr lang="en-US" sz="3200" noProof="0" dirty="0">
                <a:solidFill>
                  <a:srgbClr val="007E64"/>
                </a:solidFill>
              </a:rPr>
              <a:t>Similarities and differences</a:t>
            </a:r>
            <a:endParaRPr lang="en-US" sz="36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98739EE-7A5C-6B96-871C-390233674F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9503132"/>
                  </p:ext>
                </p:extLst>
              </p:nvPr>
            </p:nvGraphicFramePr>
            <p:xfrm>
              <a:off x="35496" y="1585940"/>
              <a:ext cx="9073008" cy="4651372"/>
            </p:xfrm>
            <a:graphic>
              <a:graphicData uri="http://schemas.openxmlformats.org/drawingml/2006/table">
                <a:tbl>
                  <a:tblPr firstRow="1" bandRow="1">
                    <a:solidFill>
                      <a:srgbClr val="92D050"/>
                    </a:solidFill>
                    <a:tableStyleId>{93296810-A885-4BE3-A3E7-6D5BEEA58F35}</a:tableStyleId>
                  </a:tblPr>
                  <a:tblGrid>
                    <a:gridCol w="2249506">
                      <a:extLst>
                        <a:ext uri="{9D8B030D-6E8A-4147-A177-3AD203B41FA5}">
                          <a16:colId xmlns:a16="http://schemas.microsoft.com/office/drawing/2014/main" val="3626083567"/>
                        </a:ext>
                      </a:extLst>
                    </a:gridCol>
                    <a:gridCol w="1494910">
                      <a:extLst>
                        <a:ext uri="{9D8B030D-6E8A-4147-A177-3AD203B41FA5}">
                          <a16:colId xmlns:a16="http://schemas.microsoft.com/office/drawing/2014/main" val="3056429690"/>
                        </a:ext>
                      </a:extLst>
                    </a:gridCol>
                    <a:gridCol w="1800200">
                      <a:extLst>
                        <a:ext uri="{9D8B030D-6E8A-4147-A177-3AD203B41FA5}">
                          <a16:colId xmlns:a16="http://schemas.microsoft.com/office/drawing/2014/main" val="164910066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1828555787"/>
                        </a:ext>
                      </a:extLst>
                    </a:gridCol>
                    <a:gridCol w="1800200">
                      <a:extLst>
                        <a:ext uri="{9D8B030D-6E8A-4147-A177-3AD203B41FA5}">
                          <a16:colId xmlns:a16="http://schemas.microsoft.com/office/drawing/2014/main" val="2446231595"/>
                        </a:ext>
                      </a:extLst>
                    </a:gridCol>
                  </a:tblGrid>
                  <a:tr h="403759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fr-FR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dirty="0"/>
                            <a:t>cross-sections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50000"/>
                            <a:tint val="66000"/>
                            <a:satMod val="1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Likelihood of systematics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50000"/>
                            <a:tint val="66000"/>
                            <a:satMod val="1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1377646"/>
                      </a:ext>
                    </a:extLst>
                  </a:tr>
                  <a:tr h="9089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Formula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sub>
                                    </m:sSub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>
                                      <m:f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e>
                                          <m:sup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p>
                                        </m:sSup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  <m:d>
                                          <m:dPr>
                                            <m:ctrlP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𝜇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2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sub>
                                        </m:s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num>
                                  <m:den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fr-FR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endParaRPr lang="en-US" sz="1200" dirty="0"/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200" i="1" smtClean="0">
                                    <a:latin typeface="Cambria Math" panose="02040503050406030204" pitchFamily="18" charset="0"/>
                                  </a:rPr>
                                  <m:t>𝓛</m:t>
                                </m:r>
                                <m:d>
                                  <m:dPr>
                                    <m:ctrlPr>
                                      <a:rPr lang="fr-FR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  <m: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sz="1200" b="0" i="1" smtClean="0">
                                            <a:latin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fr-FR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  <m:t>𝒙𝒔𝒆𝒄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  <m:t>𝒇𝒍𝒖𝒙</m:t>
                                        </m:r>
                                      </m:sub>
                                    </m:sSub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fr-FR" sz="1200" b="1" i="1" smtClean="0">
                                            <a:latin typeface="Cambria Math" panose="02040503050406030204" pitchFamily="18" charset="0"/>
                                          </a:rPr>
                                          <m:t>𝒅𝒆𝒕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12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𝒇𝒍𝒖𝒙</m:t>
                                    </m:r>
                                  </m:sub>
                                </m:sSub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fr-FR" sz="1200" b="1" i="1" smtClean="0">
                                        <a:latin typeface="Cambria Math" panose="02040503050406030204" pitchFamily="18" charset="0"/>
                                      </a:rPr>
                                      <m:t>𝒅𝒆𝒕</m:t>
                                    </m:r>
                                  </m:sub>
                                </m:sSub>
                                <m:r>
                                  <a:rPr lang="fr-FR" sz="12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200" dirty="0"/>
                        </a:p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endParaRPr lang="en-US" sz="1200" dirty="0"/>
                        </a:p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endParaRPr lang="en-US" sz="1200" dirty="0"/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2990243"/>
                      </a:ext>
                    </a:extLst>
                  </a:tr>
                  <a:tr h="448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# of dimensions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dirty="0"/>
                            <a:t>4 and 1 (or more) conditional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dirty="0"/>
                            <a:t>➊ 59 and 652 conditional and ➋ 652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7165987"/>
                      </a:ext>
                    </a:extLst>
                  </a:tr>
                  <a:tr h="4709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Usage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</a:rPr>
                            <a:t>Surrogate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</a:rPr>
                            <a:t>Importance sampler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</a:rPr>
                            <a:t>Surrogate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</a:rPr>
                            <a:t>Importance sampler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15590"/>
                      </a:ext>
                    </a:extLst>
                  </a:tr>
                  <a:tr h="604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Output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NF samples</a:t>
                          </a:r>
                        </a:p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Surrogate </a:t>
                          </a:r>
                          <a:r>
                            <a:rPr lang="en-US" sz="1100" dirty="0" err="1"/>
                            <a:t>xsec</a:t>
                          </a:r>
                          <a:endParaRPr lang="en-US" sz="1100" dirty="0"/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Samples with weights</a:t>
                          </a:r>
                        </a:p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Unweighted samples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NF samples</a:t>
                          </a:r>
                        </a:p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Surrogate analytical likelihood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Samples with weights</a:t>
                          </a:r>
                        </a:p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Surrogate and true likelihood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6429422"/>
                      </a:ext>
                    </a:extLst>
                  </a:tr>
                  <a:tr h="604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Metrics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Distance with unbiased dataset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Effective sampling size</a:t>
                          </a:r>
                        </a:p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Unweighting efficiency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Distance with MCMC</a:t>
                          </a:r>
                        </a:p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Better than gaussian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Effective sampling size</a:t>
                          </a:r>
                        </a:p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Spread of weights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2600253"/>
                      </a:ext>
                    </a:extLst>
                  </a:tr>
                  <a:tr h="604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Accuracy req.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100" dirty="0"/>
                            <a:t>&lt;2% on (</a:t>
                          </a:r>
                          <a:r>
                            <a:rPr lang="en-US" sz="1100" dirty="0" err="1"/>
                            <a:t>multidim</a:t>
                          </a:r>
                          <a:r>
                            <a:rPr lang="en-US" sz="1100" dirty="0"/>
                            <a:t>) bin content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High ESS (&gt;90%)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1D comparison with true dataset/MCMC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ESS &gt;&gt; ESS with gaussian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9017555"/>
                      </a:ext>
                    </a:extLst>
                  </a:tr>
                  <a:tr h="604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Speed req.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100" dirty="0"/>
                            <a:t>10-100 million samples/day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100" dirty="0"/>
                            <a:t>Sampling speed </a:t>
                          </a:r>
                          <a:br>
                            <a:rPr lang="en-US" sz="1100" dirty="0"/>
                          </a:br>
                          <a14:m>
                            <m:oMath xmlns:m="http://schemas.openxmlformats.org/officeDocument/2006/math">
                              <m:r>
                                <a:rPr lang="en-US" sz="11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  <m:r>
                                <a:rPr lang="fr-FR" sz="11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</m:oMath>
                          </a14:m>
                          <a:r>
                            <a:rPr lang="en-US" sz="1100" dirty="0"/>
                            <a:t> xsec evaluation)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100" dirty="0"/>
                            <a:t>Millions samples/day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100" dirty="0"/>
                            <a:t>Millions samples/day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476626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098739EE-7A5C-6B96-871C-390233674F7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59503132"/>
                  </p:ext>
                </p:extLst>
              </p:nvPr>
            </p:nvGraphicFramePr>
            <p:xfrm>
              <a:off x="35496" y="1585940"/>
              <a:ext cx="9073008" cy="4651372"/>
            </p:xfrm>
            <a:graphic>
              <a:graphicData uri="http://schemas.openxmlformats.org/drawingml/2006/table">
                <a:tbl>
                  <a:tblPr firstRow="1" bandRow="1">
                    <a:solidFill>
                      <a:srgbClr val="92D050"/>
                    </a:solidFill>
                    <a:tableStyleId>{93296810-A885-4BE3-A3E7-6D5BEEA58F35}</a:tableStyleId>
                  </a:tblPr>
                  <a:tblGrid>
                    <a:gridCol w="2249506">
                      <a:extLst>
                        <a:ext uri="{9D8B030D-6E8A-4147-A177-3AD203B41FA5}">
                          <a16:colId xmlns:a16="http://schemas.microsoft.com/office/drawing/2014/main" val="3626083567"/>
                        </a:ext>
                      </a:extLst>
                    </a:gridCol>
                    <a:gridCol w="1494910">
                      <a:extLst>
                        <a:ext uri="{9D8B030D-6E8A-4147-A177-3AD203B41FA5}">
                          <a16:colId xmlns:a16="http://schemas.microsoft.com/office/drawing/2014/main" val="3056429690"/>
                        </a:ext>
                      </a:extLst>
                    </a:gridCol>
                    <a:gridCol w="1800200">
                      <a:extLst>
                        <a:ext uri="{9D8B030D-6E8A-4147-A177-3AD203B41FA5}">
                          <a16:colId xmlns:a16="http://schemas.microsoft.com/office/drawing/2014/main" val="164910066"/>
                        </a:ext>
                      </a:extLst>
                    </a:gridCol>
                    <a:gridCol w="1728192">
                      <a:extLst>
                        <a:ext uri="{9D8B030D-6E8A-4147-A177-3AD203B41FA5}">
                          <a16:colId xmlns:a16="http://schemas.microsoft.com/office/drawing/2014/main" val="1828555787"/>
                        </a:ext>
                      </a:extLst>
                    </a:gridCol>
                    <a:gridCol w="1800200">
                      <a:extLst>
                        <a:ext uri="{9D8B030D-6E8A-4147-A177-3AD203B41FA5}">
                          <a16:colId xmlns:a16="http://schemas.microsoft.com/office/drawing/2014/main" val="2446231595"/>
                        </a:ext>
                      </a:extLst>
                    </a:gridCol>
                  </a:tblGrid>
                  <a:tr h="403759">
                    <a:tc>
                      <a:txBody>
                        <a:bodyPr/>
                        <a:lstStyle/>
                        <a:p>
                          <a:pPr algn="ctr"/>
                          <a:endParaRPr lang="en-US" dirty="0"/>
                        </a:p>
                      </a:txBody>
                      <a:tcPr anchor="ctr">
                        <a:solidFill>
                          <a:schemeClr val="bg1"/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8266" t="-3030" r="-107565" b="-106060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/>
                            <a:t>Likelihood of systematics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50000"/>
                            <a:tint val="66000"/>
                            <a:satMod val="1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1377646"/>
                      </a:ext>
                    </a:extLst>
                  </a:tr>
                  <a:tr h="90891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Formula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68266" t="-45333" r="-107565" b="-36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57513" t="-45333" r="-691" b="-366667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2990243"/>
                      </a:ext>
                    </a:extLst>
                  </a:tr>
                  <a:tr h="4485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# of dimensions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dirty="0"/>
                            <a:t>4 and 1 (or more) conditional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200" dirty="0"/>
                            <a:t>➊ 59 and 652 conditional and ➋ 652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7165987"/>
                      </a:ext>
                    </a:extLst>
                  </a:tr>
                  <a:tr h="47099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Usage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</a:rPr>
                            <a:t>Surrogate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</a:rPr>
                            <a:t>Importance sampler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</a:rPr>
                            <a:t>Surrogate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300" b="1" dirty="0">
                              <a:solidFill>
                                <a:schemeClr val="bg1"/>
                              </a:solidFill>
                            </a:rPr>
                            <a:t>Importance sampler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15590"/>
                      </a:ext>
                    </a:extLst>
                  </a:tr>
                  <a:tr h="604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Output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NF samples</a:t>
                          </a:r>
                        </a:p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Surrogate </a:t>
                          </a:r>
                          <a:r>
                            <a:rPr lang="en-US" sz="1100" dirty="0" err="1"/>
                            <a:t>xsec</a:t>
                          </a:r>
                          <a:endParaRPr lang="en-US" sz="1100" dirty="0"/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Samples with weights</a:t>
                          </a:r>
                        </a:p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Unweighted samples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NF samples</a:t>
                          </a:r>
                        </a:p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Surrogate analytical likelihood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Samples with weights</a:t>
                          </a:r>
                        </a:p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Surrogate and true likelihood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06429422"/>
                      </a:ext>
                    </a:extLst>
                  </a:tr>
                  <a:tr h="604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Metrics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Distance with unbiased dataset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Effective sampling size</a:t>
                          </a:r>
                        </a:p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Unweighting efficiency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Distance with MCMC</a:t>
                          </a:r>
                        </a:p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Better than gaussian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Effective sampling size</a:t>
                          </a:r>
                        </a:p>
                        <a:p>
                          <a:pPr marL="171450" marR="0" lvl="0" indent="-17145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Char char="•"/>
                            <a:tabLst/>
                            <a:defRPr/>
                          </a:pPr>
                          <a:r>
                            <a:rPr lang="en-US" sz="1100" dirty="0"/>
                            <a:t>Spread of weights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02600253"/>
                      </a:ext>
                    </a:extLst>
                  </a:tr>
                  <a:tr h="604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Accuracy req.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100" dirty="0"/>
                            <a:t>&lt;2% on (</a:t>
                          </a:r>
                          <a:r>
                            <a:rPr lang="en-US" sz="1100" dirty="0" err="1"/>
                            <a:t>multidim</a:t>
                          </a:r>
                          <a:r>
                            <a:rPr lang="en-US" sz="1100" dirty="0"/>
                            <a:t>) bin content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High ESS (&gt;90%)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1D comparison with true dataset/MCMC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171450" indent="-171450" algn="ctr">
                            <a:buFont typeface="Arial" panose="020B0604020202020204" pitchFamily="34" charset="0"/>
                            <a:buChar char="•"/>
                          </a:pPr>
                          <a:r>
                            <a:rPr lang="en-US" sz="1100" dirty="0"/>
                            <a:t>ESS &gt;&gt; ESS with gaussian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619017555"/>
                      </a:ext>
                    </a:extLst>
                  </a:tr>
                  <a:tr h="6047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b="1" dirty="0"/>
                            <a:t>Speed req.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100" dirty="0"/>
                            <a:t>10-100 million samples/day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08108" t="-673737" r="-196959" b="-202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100" dirty="0"/>
                            <a:t>Millions samples/day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 typeface="Arial" panose="020B0604020202020204" pitchFamily="34" charset="0"/>
                            <a:buNone/>
                            <a:tabLst/>
                            <a:defRPr/>
                          </a:pPr>
                          <a:r>
                            <a:rPr lang="en-US" sz="1100" dirty="0"/>
                            <a:t>Millions samples/day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7476626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D92C8183-6965-28E2-7086-355BEAEC510B}"/>
              </a:ext>
            </a:extLst>
          </p:cNvPr>
          <p:cNvSpPr/>
          <p:nvPr/>
        </p:nvSpPr>
        <p:spPr bwMode="auto">
          <a:xfrm rot="5400000">
            <a:off x="7129490" y="1830386"/>
            <a:ext cx="144016" cy="129614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5579E5E9-0723-8987-3292-EAED0A830629}"/>
              </a:ext>
            </a:extLst>
          </p:cNvPr>
          <p:cNvSpPr/>
          <p:nvPr/>
        </p:nvSpPr>
        <p:spPr bwMode="auto">
          <a:xfrm rot="5400000">
            <a:off x="8439209" y="2005597"/>
            <a:ext cx="144017" cy="89076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5E8956A2-5D99-359C-8E1B-2EF4ABADB8CF}"/>
              </a:ext>
            </a:extLst>
          </p:cNvPr>
          <p:cNvSpPr/>
          <p:nvPr/>
        </p:nvSpPr>
        <p:spPr bwMode="auto">
          <a:xfrm rot="5400000">
            <a:off x="3080194" y="2018812"/>
            <a:ext cx="144016" cy="129614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CCD71642-5304-F5D0-9017-3BE7B56E2A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762" y="2666884"/>
            <a:ext cx="3250881" cy="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0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Complex conditional NF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D3E45CF-8EFA-B2E0-5D80-26448269A6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6339" y="2531131"/>
            <a:ext cx="3250881" cy="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000" dirty="0"/>
              <a:t>➊ </a:t>
            </a:r>
            <a:r>
              <a:rPr lang="en-US" altLang="fr-FR" sz="10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Complex </a:t>
            </a:r>
            <a:br>
              <a:rPr lang="en-US" altLang="fr-FR" sz="10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altLang="fr-FR" sz="10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conditional NF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016E402-F30D-9300-B36B-4E833518D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15322" y="2531131"/>
            <a:ext cx="1431937" cy="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000" dirty="0"/>
              <a:t>➋ </a:t>
            </a:r>
            <a:r>
              <a:rPr lang="en-US" altLang="fr-FR" sz="10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Simple </a:t>
            </a:r>
            <a:br>
              <a:rPr lang="en-US" altLang="fr-FR" sz="10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altLang="fr-FR" sz="10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scalable NF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AD14BC79-C969-FDF4-0865-E87FB451BE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2664787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BD614-ADE5-E6F2-9B36-ADCC0F53E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A06EDFCB-618E-1B7F-B36E-2FD792782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2BEAB1CB-94A7-8E2E-E9BB-1E194AF5D2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32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D1C31E20-7DEA-0270-EB6A-12415EE1BB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0112" y="532005"/>
            <a:ext cx="8555062" cy="68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noProof="0" dirty="0">
                <a:solidFill>
                  <a:srgbClr val="007E64"/>
                </a:solidFill>
              </a:rPr>
              <a:t>Applying Normalizing Flows : </a:t>
            </a:r>
            <a:br>
              <a:rPr lang="en-US" sz="3600" noProof="0" dirty="0">
                <a:solidFill>
                  <a:srgbClr val="007E64"/>
                </a:solidFill>
              </a:rPr>
            </a:br>
            <a:r>
              <a:rPr lang="en-US" sz="3200" noProof="0" dirty="0">
                <a:solidFill>
                  <a:srgbClr val="007E64"/>
                </a:solidFill>
              </a:rPr>
              <a:t>Similarities and differences</a:t>
            </a:r>
            <a:endParaRPr lang="en-US" sz="3600" noProof="0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9201A8-5238-24EA-6F47-C6E5AFF5DE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4793125"/>
                  </p:ext>
                </p:extLst>
              </p:nvPr>
            </p:nvGraphicFramePr>
            <p:xfrm>
              <a:off x="62160" y="1700808"/>
              <a:ext cx="9019679" cy="3859284"/>
            </p:xfrm>
            <a:graphic>
              <a:graphicData uri="http://schemas.openxmlformats.org/drawingml/2006/table">
                <a:tbl>
                  <a:tblPr firstRow="1" bandRow="1">
                    <a:solidFill>
                      <a:srgbClr val="92D050"/>
                    </a:solidFill>
                    <a:tableStyleId>{93296810-A885-4BE3-A3E7-6D5BEEA58F35}</a:tableStyleId>
                  </a:tblPr>
                  <a:tblGrid>
                    <a:gridCol w="1976054">
                      <a:extLst>
                        <a:ext uri="{9D8B030D-6E8A-4147-A177-3AD203B41FA5}">
                          <a16:colId xmlns:a16="http://schemas.microsoft.com/office/drawing/2014/main" val="3056429690"/>
                        </a:ext>
                      </a:extLst>
                    </a:gridCol>
                    <a:gridCol w="2379603">
                      <a:extLst>
                        <a:ext uri="{9D8B030D-6E8A-4147-A177-3AD203B41FA5}">
                          <a16:colId xmlns:a16="http://schemas.microsoft.com/office/drawing/2014/main" val="164910066"/>
                        </a:ext>
                      </a:extLst>
                    </a:gridCol>
                    <a:gridCol w="2284419">
                      <a:extLst>
                        <a:ext uri="{9D8B030D-6E8A-4147-A177-3AD203B41FA5}">
                          <a16:colId xmlns:a16="http://schemas.microsoft.com/office/drawing/2014/main" val="1828555787"/>
                        </a:ext>
                      </a:extLst>
                    </a:gridCol>
                    <a:gridCol w="2379603">
                      <a:extLst>
                        <a:ext uri="{9D8B030D-6E8A-4147-A177-3AD203B41FA5}">
                          <a16:colId xmlns:a16="http://schemas.microsoft.com/office/drawing/2014/main" val="2446231595"/>
                        </a:ext>
                      </a:extLst>
                    </a:gridCol>
                  </a:tblGrid>
                  <a:tr h="69805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𝝂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𝑨</m:t>
                              </m:r>
                              <m:r>
                                <a:rPr lang="fr-FR" sz="24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sz="2400" dirty="0"/>
                            <a:t>cross-sections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50000"/>
                            <a:tint val="66000"/>
                            <a:satMod val="1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Likelihood of systematics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50000"/>
                            <a:tint val="66000"/>
                            <a:satMod val="1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1377646"/>
                      </a:ext>
                    </a:extLst>
                  </a:tr>
                  <a:tr h="1571401"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𝜇</m:t>
                                        </m:r>
                                      </m:sub>
                                    </m:s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𝜃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𝐸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𝜈</m:t>
                                        </m:r>
                                      </m:sub>
                                    </m:sSub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f>
                                      <m:f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p>
                                          <m:sSup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𝑑</m:t>
                                            </m:r>
                                          </m:e>
                                          <m:sup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4</m:t>
                                            </m:r>
                                          </m:sup>
                                        </m:sSup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𝜎</m:t>
                                        </m:r>
                                        <m:d>
                                          <m:d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𝜇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𝜃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𝜙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𝑁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𝐸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fr-FR" sz="1600" b="0" i="1" smtClean="0">
                                                    <a:latin typeface="Cambria Math" panose="02040503050406030204" pitchFamily="18" charset="0"/>
                                                  </a:rPr>
                                                  <m:t>𝜈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num>
                                      <m:den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𝜇</m:t>
                                            </m:r>
                                          </m:sub>
                                        </m:s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𝑑</m:t>
                                        </m:r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𝜙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𝑁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num>
                                  <m:den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𝜎</m:t>
                                    </m:r>
                                    <m:d>
                                      <m:d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b>
                                          <m:sSubPr>
                                            <m:ctrlP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𝐸</m:t>
                                            </m:r>
                                          </m:e>
                                          <m:sub>
                                            <m:r>
                                              <a:rPr lang="fr-FR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𝜈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</m:den>
                                </m:f>
                              </m:oMath>
                            </m:oMathPara>
                          </a14:m>
                          <a:endParaRPr lang="en-US" sz="1600" dirty="0"/>
                        </a:p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endParaRPr lang="en-US" sz="1600" dirty="0"/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fr-FR" sz="1600" i="1" smtClean="0">
                                    <a:latin typeface="Cambria Math" panose="02040503050406030204" pitchFamily="18" charset="0"/>
                                  </a:rPr>
                                  <m:t>𝓛</m:t>
                                </m:r>
                                <m:d>
                                  <m:dPr>
                                    <m:ctrlPr>
                                      <a:rPr lang="fr-FR" sz="16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  <m: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  <m:t>|</m:t>
                                    </m:r>
                                    <m:sSub>
                                      <m:sSubPr>
                                        <m:ctrlP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𝑁</m:t>
                                        </m:r>
                                      </m:e>
                                      <m:sub>
                                        <m:r>
                                          <a:rPr lang="fr-FR" sz="1600" b="0" i="1" smtClean="0">
                                            <a:latin typeface="Cambria Math" panose="02040503050406030204" pitchFamily="18" charset="0"/>
                                          </a:rPr>
                                          <m:t>𝑜𝑏𝑠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d>
                                  <m:dPr>
                                    <m:ctrlPr>
                                      <a:rPr lang="fr-FR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  <m:t>𝒙𝒔𝒆𝒄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  <m:t>𝒇𝒍𝒖𝒙</m:t>
                                        </m:r>
                                      </m:sub>
                                    </m:sSub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,</m:t>
                                    </m:r>
                                    <m:sSub>
                                      <m:sSubPr>
                                        <m:ctrlP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  <m:t>𝜷</m:t>
                                        </m:r>
                                      </m:e>
                                      <m:sub>
                                        <m:r>
                                          <a:rPr lang="fr-FR" sz="1600" b="1" i="1" smtClean="0">
                                            <a:latin typeface="Cambria Math" panose="02040503050406030204" pitchFamily="18" charset="0"/>
                                          </a:rPr>
                                          <m:t>𝒅𝒆𝒕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×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fr-FR" sz="16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sSub>
                                  <m:sSubPr>
                                    <m:ctrl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𝒇𝒍𝒖𝒙</m:t>
                                    </m:r>
                                  </m:sub>
                                </m:sSub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𝜷</m:t>
                                    </m:r>
                                  </m:e>
                                  <m:sub>
                                    <m:r>
                                      <a:rPr lang="fr-FR" sz="1600" b="1" i="1" smtClean="0">
                                        <a:latin typeface="Cambria Math" panose="02040503050406030204" pitchFamily="18" charset="0"/>
                                      </a:rPr>
                                      <m:t>𝒅𝒆𝒕</m:t>
                                    </m:r>
                                  </m:sub>
                                </m:sSub>
                                <m:r>
                                  <a:rPr lang="fr-FR" sz="1600" b="1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oMath>
                            </m:oMathPara>
                          </a14:m>
                          <a:endParaRPr lang="en-US" sz="1600" dirty="0"/>
                        </a:p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endParaRPr lang="en-US" sz="1600" dirty="0"/>
                        </a:p>
                      </a:txBody>
                      <a:tcPr anchor="ctr"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2990243"/>
                      </a:ext>
                    </a:extLst>
                  </a:tr>
                  <a:tr h="775535"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dirty="0"/>
                            <a:t>4 and 1 (or more) conditional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dirty="0"/>
                            <a:t>➊ 59 and 652 conditional and ➋ 652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7165987"/>
                      </a:ext>
                    </a:extLst>
                  </a:tr>
                  <a:tr h="814298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Surrogate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Importance sampler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Surrogate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Importance sampler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155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7E9201A8-5238-24EA-6F47-C6E5AFF5DE1A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64793125"/>
                  </p:ext>
                </p:extLst>
              </p:nvPr>
            </p:nvGraphicFramePr>
            <p:xfrm>
              <a:off x="62160" y="1700808"/>
              <a:ext cx="9019679" cy="3859284"/>
            </p:xfrm>
            <a:graphic>
              <a:graphicData uri="http://schemas.openxmlformats.org/drawingml/2006/table">
                <a:tbl>
                  <a:tblPr firstRow="1" bandRow="1">
                    <a:solidFill>
                      <a:srgbClr val="92D050"/>
                    </a:solidFill>
                    <a:tableStyleId>{93296810-A885-4BE3-A3E7-6D5BEEA58F35}</a:tableStyleId>
                  </a:tblPr>
                  <a:tblGrid>
                    <a:gridCol w="1976054">
                      <a:extLst>
                        <a:ext uri="{9D8B030D-6E8A-4147-A177-3AD203B41FA5}">
                          <a16:colId xmlns:a16="http://schemas.microsoft.com/office/drawing/2014/main" val="3056429690"/>
                        </a:ext>
                      </a:extLst>
                    </a:gridCol>
                    <a:gridCol w="2379603">
                      <a:extLst>
                        <a:ext uri="{9D8B030D-6E8A-4147-A177-3AD203B41FA5}">
                          <a16:colId xmlns:a16="http://schemas.microsoft.com/office/drawing/2014/main" val="164910066"/>
                        </a:ext>
                      </a:extLst>
                    </a:gridCol>
                    <a:gridCol w="2284419">
                      <a:extLst>
                        <a:ext uri="{9D8B030D-6E8A-4147-A177-3AD203B41FA5}">
                          <a16:colId xmlns:a16="http://schemas.microsoft.com/office/drawing/2014/main" val="1828555787"/>
                        </a:ext>
                      </a:extLst>
                    </a:gridCol>
                    <a:gridCol w="2379603">
                      <a:extLst>
                        <a:ext uri="{9D8B030D-6E8A-4147-A177-3AD203B41FA5}">
                          <a16:colId xmlns:a16="http://schemas.microsoft.com/office/drawing/2014/main" val="2446231595"/>
                        </a:ext>
                      </a:extLst>
                    </a:gridCol>
                  </a:tblGrid>
                  <a:tr h="698050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0" t="-1739" r="-107552" b="-45304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2400" dirty="0"/>
                            <a:t>Likelihood of systematics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50000"/>
                            <a:tint val="66000"/>
                            <a:satMod val="160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21377646"/>
                      </a:ext>
                    </a:extLst>
                  </a:tr>
                  <a:tr h="1571401"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140" t="-45349" r="-107552" b="-10193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595" t="-45349" r="-523" b="-101938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02990243"/>
                      </a:ext>
                    </a:extLst>
                  </a:tr>
                  <a:tr h="775535"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dirty="0"/>
                            <a:t>4 and 1 (or more) conditional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dirty="0"/>
                            <a:t>➊ 59 and 652 conditional and ➋ 652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07165987"/>
                      </a:ext>
                    </a:extLst>
                  </a:tr>
                  <a:tr h="814298"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Surrogate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Importance sampler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Surrogate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indent="0" algn="ctr">
                            <a:buFont typeface="Arial" panose="020B0604020202020204" pitchFamily="34" charset="0"/>
                            <a:buNone/>
                          </a:pPr>
                          <a:r>
                            <a:rPr lang="en-US" sz="1600" b="1" dirty="0">
                              <a:solidFill>
                                <a:schemeClr val="bg1"/>
                              </a:solidFill>
                            </a:rPr>
                            <a:t>Importance sampler</a:t>
                          </a:r>
                        </a:p>
                      </a:txBody>
                      <a:tcPr anchor="ctr">
                        <a:solidFill>
                          <a:schemeClr val="bg1">
                            <a:lumMod val="7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421155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C8220C83-CBCF-92FF-BCD5-845FB46F3E79}"/>
              </a:ext>
            </a:extLst>
          </p:cNvPr>
          <p:cNvSpPr/>
          <p:nvPr/>
        </p:nvSpPr>
        <p:spPr bwMode="auto">
          <a:xfrm rot="5400000">
            <a:off x="6504462" y="2368448"/>
            <a:ext cx="172226" cy="1867501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9D7A0762-3ACC-0CAF-C908-07181DF130FF}"/>
              </a:ext>
            </a:extLst>
          </p:cNvPr>
          <p:cNvSpPr/>
          <p:nvPr/>
        </p:nvSpPr>
        <p:spPr bwMode="auto">
          <a:xfrm rot="5400000">
            <a:off x="8234818" y="2689616"/>
            <a:ext cx="163196" cy="129614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B75B3FF-4B68-D742-C9BA-86BA64967AB5}"/>
              </a:ext>
            </a:extLst>
          </p:cNvPr>
          <p:cNvSpPr/>
          <p:nvPr/>
        </p:nvSpPr>
        <p:spPr bwMode="auto">
          <a:xfrm rot="5400000">
            <a:off x="3143063" y="2494404"/>
            <a:ext cx="216024" cy="2065784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AD0E5303-DF5F-B3DF-7842-F2458D3C27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5635" y="3653751"/>
            <a:ext cx="3250881" cy="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14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Complex conditional NF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9B6D7DE-5336-E0AA-E419-FD214C57F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65136" y="3467041"/>
            <a:ext cx="3250881" cy="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dirty="0"/>
              <a:t>➊ </a:t>
            </a:r>
            <a:r>
              <a:rPr lang="en-US" altLang="fr-FR" sz="14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Complex </a:t>
            </a:r>
            <a:br>
              <a:rPr lang="en-US" altLang="fr-FR" sz="14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altLang="fr-FR" sz="14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conditional NF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7E65A43A-C4B8-5C19-63DF-540D800D8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88668" y="3477188"/>
            <a:ext cx="1431937" cy="316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dirty="0"/>
              <a:t>➋ </a:t>
            </a:r>
            <a:r>
              <a:rPr lang="en-US" altLang="fr-FR" sz="14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Simple </a:t>
            </a:r>
            <a:br>
              <a:rPr lang="en-US" altLang="fr-FR" sz="14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altLang="fr-FR" sz="14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scalable NF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AD6DFC1-EDF2-9AEA-0DB4-AE9AF6B67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2259192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4CA7A-1EFE-1B91-85AE-D3A0F14B37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F150CA73-1EEC-B4BE-530D-C2C22C008A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 dirty="0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 dirty="0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5D1A3DDD-6826-AD09-758F-9AF6023BB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33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049A982E-A723-A419-C558-7F430238E0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465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Training process</a:t>
            </a:r>
            <a:endParaRPr lang="en-US" altLang="fr-FR" sz="5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FC7D5DE-CADA-6D56-2284-56FA186385F5}"/>
              </a:ext>
            </a:extLst>
          </p:cNvPr>
          <p:cNvCxnSpPr/>
          <p:nvPr/>
        </p:nvCxnSpPr>
        <p:spPr bwMode="auto">
          <a:xfrm>
            <a:off x="251520" y="2564904"/>
            <a:ext cx="244827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D9CC3D4-9B34-E132-ECC3-A807ACD9B4D2}"/>
              </a:ext>
            </a:extLst>
          </p:cNvPr>
          <p:cNvCxnSpPr/>
          <p:nvPr/>
        </p:nvCxnSpPr>
        <p:spPr bwMode="auto">
          <a:xfrm>
            <a:off x="251520" y="4653135"/>
            <a:ext cx="216024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8155C9BD-6328-7316-8603-14804CEC0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2416041"/>
            <a:ext cx="1080120" cy="4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GPU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690429D7-3BF2-B1F2-D820-051BE8FD5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71800" y="4435674"/>
            <a:ext cx="1080120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CPUs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5CB246-577F-9E38-F6D8-86CCCFC84AB5}"/>
              </a:ext>
            </a:extLst>
          </p:cNvPr>
          <p:cNvCxnSpPr/>
          <p:nvPr/>
        </p:nvCxnSpPr>
        <p:spPr bwMode="auto">
          <a:xfrm>
            <a:off x="1979712" y="4435674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2">
            <a:extLst>
              <a:ext uri="{FF2B5EF4-FFF2-40B4-BE49-F238E27FC236}">
                <a16:creationId xmlns:a16="http://schemas.microsoft.com/office/drawing/2014/main" id="{4993E0F7-4F5A-254D-D3B2-83D47B495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27908"/>
            <a:ext cx="2114781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Instantiating</a:t>
            </a:r>
            <a:r>
              <a:rPr lang="fr-FR" altLang="fr-FR" sz="16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the training classes</a:t>
            </a: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1F34605-4071-0F0C-0811-0B77027044FD}"/>
              </a:ext>
            </a:extLst>
          </p:cNvPr>
          <p:cNvCxnSpPr/>
          <p:nvPr/>
        </p:nvCxnSpPr>
        <p:spPr bwMode="auto">
          <a:xfrm>
            <a:off x="2123728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768184BC-000F-5984-1CBD-F120D550737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Loading or drawing samples from the post-fit gaussian pdf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4C80F4A4-2CBB-9BB2-C7AC-0CF330E27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blipFill>
                <a:blip r:embed="rId3"/>
                <a:stretch>
                  <a:fillRect t="-8451" b="-16760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eft Brace 33">
            <a:extLst>
              <a:ext uri="{FF2B5EF4-FFF2-40B4-BE49-F238E27FC236}">
                <a16:creationId xmlns:a16="http://schemas.microsoft.com/office/drawing/2014/main" id="{CB77233B-3896-C775-3A82-5967645E03F5}"/>
              </a:ext>
            </a:extLst>
          </p:cNvPr>
          <p:cNvSpPr/>
          <p:nvPr/>
        </p:nvSpPr>
        <p:spPr bwMode="auto">
          <a:xfrm rot="16200000">
            <a:off x="988527" y="4245823"/>
            <a:ext cx="398198" cy="1584166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E4433C06-9C91-147B-1592-BDE28AB2A682}"/>
              </a:ext>
            </a:extLst>
          </p:cNvPr>
          <p:cNvSpPr/>
          <p:nvPr/>
        </p:nvSpPr>
        <p:spPr bwMode="auto">
          <a:xfrm rot="5400000">
            <a:off x="1060537" y="1323187"/>
            <a:ext cx="398198" cy="1728184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21" name="Straight Connector 5120">
            <a:extLst>
              <a:ext uri="{FF2B5EF4-FFF2-40B4-BE49-F238E27FC236}">
                <a16:creationId xmlns:a16="http://schemas.microsoft.com/office/drawing/2014/main" id="{CD127E54-B22C-294B-2A4B-C1389E9C0CCF}"/>
              </a:ext>
            </a:extLst>
          </p:cNvPr>
          <p:cNvCxnSpPr/>
          <p:nvPr/>
        </p:nvCxnSpPr>
        <p:spPr bwMode="auto">
          <a:xfrm>
            <a:off x="395544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2" name="Straight Connector 5121">
            <a:extLst>
              <a:ext uri="{FF2B5EF4-FFF2-40B4-BE49-F238E27FC236}">
                <a16:creationId xmlns:a16="http://schemas.microsoft.com/office/drawing/2014/main" id="{58BE743D-5AEB-27BA-AC7D-5AB8B2CA063B}"/>
              </a:ext>
            </a:extLst>
          </p:cNvPr>
          <p:cNvCxnSpPr/>
          <p:nvPr/>
        </p:nvCxnSpPr>
        <p:spPr bwMode="auto">
          <a:xfrm>
            <a:off x="395543" y="4454036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746E308-C4EA-8CDE-658B-576B4A1B0A4D}"/>
              </a:ext>
            </a:extLst>
          </p:cNvPr>
          <p:cNvCxnSpPr/>
          <p:nvPr/>
        </p:nvCxnSpPr>
        <p:spPr bwMode="auto">
          <a:xfrm>
            <a:off x="251520" y="4802232"/>
            <a:ext cx="216024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B01890-992C-86CB-1D22-1E055F3E5796}"/>
              </a:ext>
            </a:extLst>
          </p:cNvPr>
          <p:cNvCxnSpPr/>
          <p:nvPr/>
        </p:nvCxnSpPr>
        <p:spPr bwMode="auto">
          <a:xfrm>
            <a:off x="251520" y="4509120"/>
            <a:ext cx="216024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56245484-A02C-537D-F3B0-4CA536D941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492378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1D7E96-F486-9A88-2357-16B0E9E16E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5CDB83B7-AC03-08F2-4B09-62B79F3048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 dirty="0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 dirty="0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5CBCF523-44D6-42FE-37C0-0AFB203754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34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2DB4A1CA-E75C-30DE-13E9-4164AD25A9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465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Training process</a:t>
            </a:r>
            <a:endParaRPr lang="en-US" altLang="fr-FR" sz="5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8974FB4-4C95-7CA8-6A93-63AE2FDF6307}"/>
              </a:ext>
            </a:extLst>
          </p:cNvPr>
          <p:cNvCxnSpPr/>
          <p:nvPr/>
        </p:nvCxnSpPr>
        <p:spPr bwMode="auto">
          <a:xfrm>
            <a:off x="251520" y="2564904"/>
            <a:ext cx="3888432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051B54E-F51A-6909-DE73-FBD18F47CBD9}"/>
              </a:ext>
            </a:extLst>
          </p:cNvPr>
          <p:cNvCxnSpPr/>
          <p:nvPr/>
        </p:nvCxnSpPr>
        <p:spPr bwMode="auto">
          <a:xfrm flipV="1">
            <a:off x="251520" y="4634773"/>
            <a:ext cx="3744416" cy="1836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545C5E96-52FF-42C1-E4F3-A7F65D28EB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7127" y="2386378"/>
            <a:ext cx="1080120" cy="4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GPU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03999D73-0539-A281-8DF0-7BCB27D3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4463940"/>
            <a:ext cx="1080120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CPUs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32B3A78-D8DC-E4A7-0A88-0CD97799329C}"/>
              </a:ext>
            </a:extLst>
          </p:cNvPr>
          <p:cNvCxnSpPr/>
          <p:nvPr/>
        </p:nvCxnSpPr>
        <p:spPr bwMode="auto">
          <a:xfrm>
            <a:off x="1979712" y="4435674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2">
            <a:extLst>
              <a:ext uri="{FF2B5EF4-FFF2-40B4-BE49-F238E27FC236}">
                <a16:creationId xmlns:a16="http://schemas.microsoft.com/office/drawing/2014/main" id="{91AB6A6C-3174-9A64-4C48-CBE90B837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27908"/>
            <a:ext cx="2114781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Instantiating</a:t>
            </a:r>
            <a:r>
              <a:rPr lang="fr-FR" altLang="fr-FR" sz="16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the training classes</a:t>
            </a: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6061D2-EDA1-8481-D926-E704DC9DF6A2}"/>
              </a:ext>
            </a:extLst>
          </p:cNvPr>
          <p:cNvCxnSpPr/>
          <p:nvPr/>
        </p:nvCxnSpPr>
        <p:spPr bwMode="auto">
          <a:xfrm>
            <a:off x="2123728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7915CEC3-A8CA-BB49-DC97-74815737CCD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Loading or drawing samples from the post-fit gaussian pdf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4C80F4A4-2CBB-9BB2-C7AC-0CF330E27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blipFill>
                <a:blip r:embed="rId3"/>
                <a:stretch>
                  <a:fillRect t="-8451" b="-16760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eft Brace 33">
            <a:extLst>
              <a:ext uri="{FF2B5EF4-FFF2-40B4-BE49-F238E27FC236}">
                <a16:creationId xmlns:a16="http://schemas.microsoft.com/office/drawing/2014/main" id="{02060F0E-A84C-FA56-8AB5-F45A88A315B5}"/>
              </a:ext>
            </a:extLst>
          </p:cNvPr>
          <p:cNvSpPr/>
          <p:nvPr/>
        </p:nvSpPr>
        <p:spPr bwMode="auto">
          <a:xfrm rot="16200000">
            <a:off x="988527" y="4245823"/>
            <a:ext cx="398198" cy="1584166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D5D90BFF-81D5-35B8-F4B2-115F91C95DD4}"/>
              </a:ext>
            </a:extLst>
          </p:cNvPr>
          <p:cNvSpPr/>
          <p:nvPr/>
        </p:nvSpPr>
        <p:spPr bwMode="auto">
          <a:xfrm rot="5400000">
            <a:off x="1060537" y="1323187"/>
            <a:ext cx="398198" cy="1728184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21" name="Straight Connector 5120">
            <a:extLst>
              <a:ext uri="{FF2B5EF4-FFF2-40B4-BE49-F238E27FC236}">
                <a16:creationId xmlns:a16="http://schemas.microsoft.com/office/drawing/2014/main" id="{95C4335A-2956-744A-B657-8648492F01C7}"/>
              </a:ext>
            </a:extLst>
          </p:cNvPr>
          <p:cNvCxnSpPr/>
          <p:nvPr/>
        </p:nvCxnSpPr>
        <p:spPr bwMode="auto">
          <a:xfrm>
            <a:off x="395544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2" name="Straight Connector 5121">
            <a:extLst>
              <a:ext uri="{FF2B5EF4-FFF2-40B4-BE49-F238E27FC236}">
                <a16:creationId xmlns:a16="http://schemas.microsoft.com/office/drawing/2014/main" id="{133B6010-1B48-5A2C-2ED4-4417DD29663A}"/>
              </a:ext>
            </a:extLst>
          </p:cNvPr>
          <p:cNvCxnSpPr/>
          <p:nvPr/>
        </p:nvCxnSpPr>
        <p:spPr bwMode="auto">
          <a:xfrm>
            <a:off x="395543" y="4454036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DAB0BA3A-367F-9D61-7FC5-E1A4F6A83214}"/>
              </a:ext>
            </a:extLst>
          </p:cNvPr>
          <p:cNvCxnSpPr/>
          <p:nvPr/>
        </p:nvCxnSpPr>
        <p:spPr bwMode="auto">
          <a:xfrm>
            <a:off x="251520" y="4802232"/>
            <a:ext cx="37444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BF050BAF-EF90-8A31-0963-E7AE0F56D109}"/>
              </a:ext>
            </a:extLst>
          </p:cNvPr>
          <p:cNvCxnSpPr/>
          <p:nvPr/>
        </p:nvCxnSpPr>
        <p:spPr bwMode="auto">
          <a:xfrm>
            <a:off x="251520" y="4509120"/>
            <a:ext cx="37444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8C312E64-95CD-6B91-756D-0EB747649D25}"/>
              </a:ext>
            </a:extLst>
          </p:cNvPr>
          <p:cNvCxnSpPr/>
          <p:nvPr/>
        </p:nvCxnSpPr>
        <p:spPr bwMode="auto">
          <a:xfrm rot="5400000" flipH="1" flipV="1">
            <a:off x="1195382" y="3525688"/>
            <a:ext cx="1712678" cy="14401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010F8DB8-A175-2C16-BD9B-C1A9436E18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4413" y="1509471"/>
                <a:ext cx="2305992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010F8DB8-A175-2C16-BD9B-C1A9436E18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4413" y="1509471"/>
                <a:ext cx="2305992" cy="434923"/>
              </a:xfrm>
              <a:prstGeom prst="rect">
                <a:avLst/>
              </a:prstGeom>
              <a:blipFill>
                <a:blip r:embed="rId4"/>
                <a:stretch>
                  <a:fillRect b="-1267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82B557C0-C681-0DE5-83F8-0E341349AC9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982" y="3086730"/>
                <a:ext cx="1405287" cy="850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Adding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 </m:t>
                        </m:r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</m:e>
                    </m:d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)]</m:t>
                    </m:r>
                  </m:oMath>
                </a14:m>
                <a:r>
                  <a:rPr lang="en-US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to training dataset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4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82B557C0-C681-0DE5-83F8-0E341349AC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982" y="3086730"/>
                <a:ext cx="1405287" cy="850954"/>
              </a:xfrm>
              <a:prstGeom prst="rect">
                <a:avLst/>
              </a:prstGeom>
              <a:blipFill>
                <a:blip r:embed="rId5"/>
                <a:stretch>
                  <a:fillRect t="-2113" b="-8451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17F5EA84-E4D8-D2AF-66DC-DB76A5F4F03C}"/>
              </a:ext>
            </a:extLst>
          </p:cNvPr>
          <p:cNvSpPr/>
          <p:nvPr/>
        </p:nvSpPr>
        <p:spPr bwMode="auto">
          <a:xfrm rot="5400000">
            <a:off x="2764258" y="1334905"/>
            <a:ext cx="398198" cy="1693285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9DCF0C46-10B5-4EFB-D2C9-8CEA2086819A}"/>
              </a:ext>
            </a:extLst>
          </p:cNvPr>
          <p:cNvCxnSpPr/>
          <p:nvPr/>
        </p:nvCxnSpPr>
        <p:spPr bwMode="auto">
          <a:xfrm>
            <a:off x="3810000" y="2343159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19B0F34C-8CAC-7766-533E-C6E631B0C1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3707594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94898-0A9F-BC8B-6996-A55A0D0604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9334FBEF-4B27-8C03-E809-3AE6BF2D9A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 dirty="0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 dirty="0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305ED32-2D49-F009-49C8-1D6774CFB9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35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06CA5BC9-1437-6749-E232-88947C7167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465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Training process</a:t>
            </a:r>
            <a:endParaRPr lang="en-US" altLang="fr-FR" sz="5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88FBB0-7C36-3B9C-DF77-A322C8086CCA}"/>
              </a:ext>
            </a:extLst>
          </p:cNvPr>
          <p:cNvCxnSpPr/>
          <p:nvPr/>
        </p:nvCxnSpPr>
        <p:spPr bwMode="auto">
          <a:xfrm>
            <a:off x="251520" y="2564904"/>
            <a:ext cx="5544616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4CBAA56-8361-D62B-8C8E-AE1E23678E15}"/>
              </a:ext>
            </a:extLst>
          </p:cNvPr>
          <p:cNvCxnSpPr/>
          <p:nvPr/>
        </p:nvCxnSpPr>
        <p:spPr bwMode="auto">
          <a:xfrm>
            <a:off x="251520" y="4653135"/>
            <a:ext cx="55446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CFA1B2EA-699E-050F-FD2E-87CBDEBFE1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160" y="2444977"/>
            <a:ext cx="1080120" cy="4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GPU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CA707454-BB88-E09F-2174-1CBCAE0B87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0160" y="4509120"/>
            <a:ext cx="1080120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CPUs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42B72C3-D762-AA16-6C81-6CE7C235558F}"/>
              </a:ext>
            </a:extLst>
          </p:cNvPr>
          <p:cNvCxnSpPr/>
          <p:nvPr/>
        </p:nvCxnSpPr>
        <p:spPr bwMode="auto">
          <a:xfrm>
            <a:off x="1979712" y="4435674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2">
            <a:extLst>
              <a:ext uri="{FF2B5EF4-FFF2-40B4-BE49-F238E27FC236}">
                <a16:creationId xmlns:a16="http://schemas.microsoft.com/office/drawing/2014/main" id="{0BE82A3D-8D58-80A8-95A1-0A59CC6ABC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27908"/>
            <a:ext cx="2114781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Instantiating</a:t>
            </a:r>
            <a:r>
              <a:rPr lang="fr-FR" altLang="fr-FR" sz="16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the training classes</a:t>
            </a: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8B33CF48-33A3-4A4D-6FFA-B89ED99E5CDD}"/>
              </a:ext>
            </a:extLst>
          </p:cNvPr>
          <p:cNvCxnSpPr/>
          <p:nvPr/>
        </p:nvCxnSpPr>
        <p:spPr bwMode="auto">
          <a:xfrm>
            <a:off x="2123728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32F63995-F97A-59C4-68C5-06A63F920B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Loading or drawing samples from the post-fit gaussian pdf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4C80F4A4-2CBB-9BB2-C7AC-0CF330E27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blipFill>
                <a:blip r:embed="rId3"/>
                <a:stretch>
                  <a:fillRect t="-8451" b="-16760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eft Brace 33">
            <a:extLst>
              <a:ext uri="{FF2B5EF4-FFF2-40B4-BE49-F238E27FC236}">
                <a16:creationId xmlns:a16="http://schemas.microsoft.com/office/drawing/2014/main" id="{CB225181-DEC9-CA74-3D33-4DDC5A00C844}"/>
              </a:ext>
            </a:extLst>
          </p:cNvPr>
          <p:cNvSpPr/>
          <p:nvPr/>
        </p:nvSpPr>
        <p:spPr bwMode="auto">
          <a:xfrm rot="16200000">
            <a:off x="988527" y="4245823"/>
            <a:ext cx="398198" cy="1584166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BF5AD1B3-7539-2F5D-C0D9-9D1DD8753F74}"/>
              </a:ext>
            </a:extLst>
          </p:cNvPr>
          <p:cNvSpPr/>
          <p:nvPr/>
        </p:nvSpPr>
        <p:spPr bwMode="auto">
          <a:xfrm rot="5400000">
            <a:off x="1060537" y="1323187"/>
            <a:ext cx="398198" cy="1728184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21" name="Straight Connector 5120">
            <a:extLst>
              <a:ext uri="{FF2B5EF4-FFF2-40B4-BE49-F238E27FC236}">
                <a16:creationId xmlns:a16="http://schemas.microsoft.com/office/drawing/2014/main" id="{7C6529BE-FFD7-E021-DD23-F7EF3B8004C9}"/>
              </a:ext>
            </a:extLst>
          </p:cNvPr>
          <p:cNvCxnSpPr/>
          <p:nvPr/>
        </p:nvCxnSpPr>
        <p:spPr bwMode="auto">
          <a:xfrm>
            <a:off x="395544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2" name="Straight Connector 5121">
            <a:extLst>
              <a:ext uri="{FF2B5EF4-FFF2-40B4-BE49-F238E27FC236}">
                <a16:creationId xmlns:a16="http://schemas.microsoft.com/office/drawing/2014/main" id="{F4EFFF35-EAD5-D3E6-13C5-8AE89DB6797B}"/>
              </a:ext>
            </a:extLst>
          </p:cNvPr>
          <p:cNvCxnSpPr/>
          <p:nvPr/>
        </p:nvCxnSpPr>
        <p:spPr bwMode="auto">
          <a:xfrm>
            <a:off x="395543" y="4454036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001FCE7-DF2F-79DD-F513-8C043908EEAB}"/>
              </a:ext>
            </a:extLst>
          </p:cNvPr>
          <p:cNvCxnSpPr/>
          <p:nvPr/>
        </p:nvCxnSpPr>
        <p:spPr bwMode="auto">
          <a:xfrm>
            <a:off x="251520" y="4802232"/>
            <a:ext cx="55446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BD115F1-0E43-C765-A683-F3BDED271286}"/>
              </a:ext>
            </a:extLst>
          </p:cNvPr>
          <p:cNvCxnSpPr/>
          <p:nvPr/>
        </p:nvCxnSpPr>
        <p:spPr bwMode="auto">
          <a:xfrm>
            <a:off x="251520" y="4509120"/>
            <a:ext cx="5544616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4EE1159B-7B37-848E-E6C2-C053CE89AD9F}"/>
              </a:ext>
            </a:extLst>
          </p:cNvPr>
          <p:cNvCxnSpPr/>
          <p:nvPr/>
        </p:nvCxnSpPr>
        <p:spPr bwMode="auto">
          <a:xfrm rot="5400000" flipH="1" flipV="1">
            <a:off x="1195382" y="3525688"/>
            <a:ext cx="1712678" cy="14401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869551E7-468B-F407-72B7-802F87EE81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4413" y="1509471"/>
                <a:ext cx="2305992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869551E7-468B-F407-72B7-802F87EE81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4413" y="1509471"/>
                <a:ext cx="2305992" cy="434923"/>
              </a:xfrm>
              <a:prstGeom prst="rect">
                <a:avLst/>
              </a:prstGeom>
              <a:blipFill>
                <a:blip r:embed="rId4"/>
                <a:stretch>
                  <a:fillRect b="-1267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534AFEC4-AAA5-08EA-442C-95A989C6CF3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982" y="3086730"/>
                <a:ext cx="1405287" cy="850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Adding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 </m:t>
                        </m:r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</m:e>
                    </m:d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)]</m:t>
                    </m:r>
                  </m:oMath>
                </a14:m>
                <a:r>
                  <a:rPr lang="en-US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to training dataset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4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534AFEC4-AAA5-08EA-442C-95A989C6C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982" y="3086730"/>
                <a:ext cx="1405287" cy="850954"/>
              </a:xfrm>
              <a:prstGeom prst="rect">
                <a:avLst/>
              </a:prstGeom>
              <a:blipFill>
                <a:blip r:embed="rId5"/>
                <a:stretch>
                  <a:fillRect t="-2113" b="-8451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78DEB528-1091-54F7-A524-BBDE6F879784}"/>
              </a:ext>
            </a:extLst>
          </p:cNvPr>
          <p:cNvSpPr/>
          <p:nvPr/>
        </p:nvSpPr>
        <p:spPr bwMode="auto">
          <a:xfrm rot="5400000">
            <a:off x="3109461" y="989703"/>
            <a:ext cx="398198" cy="2383690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77FA44D-91F9-7354-E4B9-85831BC225E0}"/>
              </a:ext>
            </a:extLst>
          </p:cNvPr>
          <p:cNvCxnSpPr>
            <a:cxnSpLocks/>
          </p:cNvCxnSpPr>
          <p:nvPr/>
        </p:nvCxnSpPr>
        <p:spPr bwMode="auto">
          <a:xfrm>
            <a:off x="4500653" y="2313911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D66F242-945D-58AF-ABE5-74E10E561A3F}"/>
              </a:ext>
            </a:extLst>
          </p:cNvPr>
          <p:cNvCxnSpPr/>
          <p:nvPr/>
        </p:nvCxnSpPr>
        <p:spPr bwMode="auto">
          <a:xfrm>
            <a:off x="2771800" y="2343160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E4DB5750-EE05-22E5-5D0E-050D2FE6C8B5}"/>
              </a:ext>
            </a:extLst>
          </p:cNvPr>
          <p:cNvCxnSpPr/>
          <p:nvPr/>
        </p:nvCxnSpPr>
        <p:spPr bwMode="auto">
          <a:xfrm rot="16200000" flipH="1">
            <a:off x="1955204" y="3528707"/>
            <a:ext cx="1705201" cy="7200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E9AB27A4-A2AF-F6D9-F96D-999F30D4C6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6701" y="2900444"/>
                <a:ext cx="1294900" cy="11219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Saving </a:t>
                </a:r>
                <a:r>
                  <a:rPr lang="en-US" sz="14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learnt</a:t>
                </a:r>
                <a:r>
                  <a:rPr lang="fr-FR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fr-FR" sz="20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r>
                  <a:rPr lang="en-US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from </a:t>
                </a:r>
                <a:r>
                  <a:rPr lang="en-US" altLang="fr-FR" sz="1400" dirty="0" err="1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Nflows</a:t>
                </a:r>
                <a:r>
                  <a:rPr lang="en-US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for sample generation</a:t>
                </a:r>
              </a:p>
            </p:txBody>
          </p:sp>
        </mc:Choice>
        <mc:Fallback xmlns="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E9AB27A4-A2AF-F6D9-F96D-999F30D4C6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701" y="2900444"/>
                <a:ext cx="1294900" cy="1121960"/>
              </a:xfrm>
              <a:prstGeom prst="rect">
                <a:avLst/>
              </a:prstGeom>
              <a:blipFill>
                <a:blip r:embed="rId6"/>
                <a:stretch>
                  <a:fillRect l="-465" t="-2151" b="-6452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DEE4134D-BEF8-FC48-C76C-8DD0123E1B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7804" y="5187946"/>
                <a:ext cx="1800200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Drawing samples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(NF),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DEE4134D-BEF8-FC48-C76C-8DD0123E1B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7804" y="5187946"/>
                <a:ext cx="1800200" cy="434923"/>
              </a:xfrm>
              <a:prstGeom prst="rect">
                <a:avLst/>
              </a:prstGeom>
              <a:blipFill>
                <a:blip r:embed="rId7"/>
                <a:stretch>
                  <a:fillRect l="-1695" t="-8451" r="-339" b="-160563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B182F84-3F3B-AAB6-05FA-729D218B5DCA}"/>
              </a:ext>
            </a:extLst>
          </p:cNvPr>
          <p:cNvCxnSpPr/>
          <p:nvPr/>
        </p:nvCxnSpPr>
        <p:spPr bwMode="auto">
          <a:xfrm>
            <a:off x="2861400" y="4417312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97B1B7AC-289C-E6EC-12D1-CAD5319342C0}"/>
              </a:ext>
            </a:extLst>
          </p:cNvPr>
          <p:cNvSpPr/>
          <p:nvPr/>
        </p:nvSpPr>
        <p:spPr bwMode="auto">
          <a:xfrm rot="16200000">
            <a:off x="3513028" y="4127932"/>
            <a:ext cx="398198" cy="1736639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9C99737-89A2-317E-8CD0-6A9D8F458D3D}"/>
              </a:ext>
            </a:extLst>
          </p:cNvPr>
          <p:cNvCxnSpPr/>
          <p:nvPr/>
        </p:nvCxnSpPr>
        <p:spPr bwMode="auto">
          <a:xfrm>
            <a:off x="4572000" y="4398953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Text Box 5">
            <a:extLst>
              <a:ext uri="{FF2B5EF4-FFF2-40B4-BE49-F238E27FC236}">
                <a16:creationId xmlns:a16="http://schemas.microsoft.com/office/drawing/2014/main" id="{0DB721AD-FDAE-8B93-2C49-C4D812EE5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1651405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D8DAF-E639-2FFD-D24E-C60AD81557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20575AF9-41C7-745D-C69E-DFF18379D5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 dirty="0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 dirty="0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C269F697-C66E-66F5-E02D-8EC2D3C11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36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69C062C9-882F-B54A-E1B2-FE12309784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465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Training process</a:t>
            </a:r>
            <a:endParaRPr lang="en-US" altLang="fr-FR" sz="5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0A66786-01F8-A50A-B2FB-AEF85FC13312}"/>
              </a:ext>
            </a:extLst>
          </p:cNvPr>
          <p:cNvCxnSpPr/>
          <p:nvPr/>
        </p:nvCxnSpPr>
        <p:spPr bwMode="auto">
          <a:xfrm flipV="1">
            <a:off x="251520" y="2542258"/>
            <a:ext cx="6552728" cy="2264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C9768FC-E884-1624-A2DA-5CE23724A36A}"/>
              </a:ext>
            </a:extLst>
          </p:cNvPr>
          <p:cNvCxnSpPr/>
          <p:nvPr/>
        </p:nvCxnSpPr>
        <p:spPr bwMode="auto">
          <a:xfrm>
            <a:off x="251520" y="4653135"/>
            <a:ext cx="655272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B83059C4-1F5A-ED20-722B-8BEE8B323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2348" y="2343159"/>
            <a:ext cx="1080120" cy="4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GPU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87720689-24A3-EAAA-2305-FB1D7B37B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6678" y="4526539"/>
            <a:ext cx="1080120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CPUs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82D8A60-2839-CBAF-8C10-1216A0FD3B23}"/>
              </a:ext>
            </a:extLst>
          </p:cNvPr>
          <p:cNvCxnSpPr/>
          <p:nvPr/>
        </p:nvCxnSpPr>
        <p:spPr bwMode="auto">
          <a:xfrm>
            <a:off x="1979712" y="4435674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2">
            <a:extLst>
              <a:ext uri="{FF2B5EF4-FFF2-40B4-BE49-F238E27FC236}">
                <a16:creationId xmlns:a16="http://schemas.microsoft.com/office/drawing/2014/main" id="{513A61BF-0EDF-8D17-01E0-394E4E5E6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27908"/>
            <a:ext cx="2114781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Instantiating</a:t>
            </a:r>
            <a:r>
              <a:rPr lang="fr-FR" altLang="fr-FR" sz="16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the training classes</a:t>
            </a: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4EA7AE6-E5E8-C81D-5883-1FCB6074B38A}"/>
              </a:ext>
            </a:extLst>
          </p:cNvPr>
          <p:cNvCxnSpPr/>
          <p:nvPr/>
        </p:nvCxnSpPr>
        <p:spPr bwMode="auto">
          <a:xfrm>
            <a:off x="2123728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12648B40-42A5-E219-7BE3-75E736F630F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Loading or drawing samples from the post-fit gaussian pdf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4C80F4A4-2CBB-9BB2-C7AC-0CF330E27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blipFill>
                <a:blip r:embed="rId3"/>
                <a:stretch>
                  <a:fillRect t="-8451" b="-16760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eft Brace 33">
            <a:extLst>
              <a:ext uri="{FF2B5EF4-FFF2-40B4-BE49-F238E27FC236}">
                <a16:creationId xmlns:a16="http://schemas.microsoft.com/office/drawing/2014/main" id="{ABF65F12-D01F-DCF4-972C-B13E4F410702}"/>
              </a:ext>
            </a:extLst>
          </p:cNvPr>
          <p:cNvSpPr/>
          <p:nvPr/>
        </p:nvSpPr>
        <p:spPr bwMode="auto">
          <a:xfrm rot="16200000">
            <a:off x="988527" y="4245823"/>
            <a:ext cx="398198" cy="1584166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D5EEA26A-0DE3-3520-DB4A-3C22FE3BB9A8}"/>
              </a:ext>
            </a:extLst>
          </p:cNvPr>
          <p:cNvSpPr/>
          <p:nvPr/>
        </p:nvSpPr>
        <p:spPr bwMode="auto">
          <a:xfrm rot="5400000">
            <a:off x="1060537" y="1323187"/>
            <a:ext cx="398198" cy="1728184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21" name="Straight Connector 5120">
            <a:extLst>
              <a:ext uri="{FF2B5EF4-FFF2-40B4-BE49-F238E27FC236}">
                <a16:creationId xmlns:a16="http://schemas.microsoft.com/office/drawing/2014/main" id="{7DB9FE11-DBFC-7EE8-AC45-28C2B36F43C4}"/>
              </a:ext>
            </a:extLst>
          </p:cNvPr>
          <p:cNvCxnSpPr/>
          <p:nvPr/>
        </p:nvCxnSpPr>
        <p:spPr bwMode="auto">
          <a:xfrm>
            <a:off x="395544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2" name="Straight Connector 5121">
            <a:extLst>
              <a:ext uri="{FF2B5EF4-FFF2-40B4-BE49-F238E27FC236}">
                <a16:creationId xmlns:a16="http://schemas.microsoft.com/office/drawing/2014/main" id="{991F9B4A-F8D2-2D52-94F0-D0F6386D17C3}"/>
              </a:ext>
            </a:extLst>
          </p:cNvPr>
          <p:cNvCxnSpPr/>
          <p:nvPr/>
        </p:nvCxnSpPr>
        <p:spPr bwMode="auto">
          <a:xfrm>
            <a:off x="395543" y="4454036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9525109E-B0B1-195F-C94E-A1C343DDB4E2}"/>
              </a:ext>
            </a:extLst>
          </p:cNvPr>
          <p:cNvCxnSpPr/>
          <p:nvPr/>
        </p:nvCxnSpPr>
        <p:spPr bwMode="auto">
          <a:xfrm flipV="1">
            <a:off x="251520" y="4797152"/>
            <a:ext cx="6552728" cy="508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2C6F968-DE5C-40D3-0F6C-D7D16ECC5484}"/>
              </a:ext>
            </a:extLst>
          </p:cNvPr>
          <p:cNvCxnSpPr/>
          <p:nvPr/>
        </p:nvCxnSpPr>
        <p:spPr bwMode="auto">
          <a:xfrm>
            <a:off x="251520" y="4509120"/>
            <a:ext cx="655272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0554A18F-49FF-01B1-988C-A1C473039B79}"/>
              </a:ext>
            </a:extLst>
          </p:cNvPr>
          <p:cNvCxnSpPr/>
          <p:nvPr/>
        </p:nvCxnSpPr>
        <p:spPr bwMode="auto">
          <a:xfrm rot="5400000" flipH="1" flipV="1">
            <a:off x="1195382" y="3525688"/>
            <a:ext cx="1712678" cy="14401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1DEB9902-A17B-D574-1A1C-2B1DDA24062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4413" y="1509471"/>
                <a:ext cx="2305992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1DEB9902-A17B-D574-1A1C-2B1DDA2406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4413" y="1509471"/>
                <a:ext cx="2305992" cy="434923"/>
              </a:xfrm>
              <a:prstGeom prst="rect">
                <a:avLst/>
              </a:prstGeom>
              <a:blipFill>
                <a:blip r:embed="rId4"/>
                <a:stretch>
                  <a:fillRect b="-1267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5A0A6F49-6BF2-5923-147F-9E4764F097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982" y="3086730"/>
                <a:ext cx="1405287" cy="850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Adding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 </m:t>
                        </m:r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</m:e>
                    </m:d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)]</m:t>
                    </m:r>
                  </m:oMath>
                </a14:m>
                <a:r>
                  <a:rPr lang="en-US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to training dataset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4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5A0A6F49-6BF2-5923-147F-9E4764F09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982" y="3086730"/>
                <a:ext cx="1405287" cy="850954"/>
              </a:xfrm>
              <a:prstGeom prst="rect">
                <a:avLst/>
              </a:prstGeom>
              <a:blipFill>
                <a:blip r:embed="rId5"/>
                <a:stretch>
                  <a:fillRect t="-2113" b="-8451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EA794D7A-6E88-2EEA-DFE2-EFAFF093C6D1}"/>
              </a:ext>
            </a:extLst>
          </p:cNvPr>
          <p:cNvSpPr/>
          <p:nvPr/>
        </p:nvSpPr>
        <p:spPr bwMode="auto">
          <a:xfrm rot="5400000">
            <a:off x="3216398" y="882765"/>
            <a:ext cx="398198" cy="2597565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AA90D6D-24D8-A3F9-A1F0-C45E8A96BE60}"/>
              </a:ext>
            </a:extLst>
          </p:cNvPr>
          <p:cNvCxnSpPr/>
          <p:nvPr/>
        </p:nvCxnSpPr>
        <p:spPr bwMode="auto">
          <a:xfrm>
            <a:off x="2771800" y="2343160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40120D02-7436-ED9B-FF2D-BFDD2B730554}"/>
              </a:ext>
            </a:extLst>
          </p:cNvPr>
          <p:cNvCxnSpPr/>
          <p:nvPr/>
        </p:nvCxnSpPr>
        <p:spPr bwMode="auto">
          <a:xfrm rot="16200000" flipH="1">
            <a:off x="1955204" y="3528707"/>
            <a:ext cx="1705201" cy="7200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39612C35-DA71-C40A-C0F8-5C7554DA5C5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6701" y="2900444"/>
                <a:ext cx="1294900" cy="11219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Saving </a:t>
                </a:r>
                <a:r>
                  <a:rPr lang="en-US" sz="14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learnt</a:t>
                </a:r>
                <a:r>
                  <a:rPr lang="fr-FR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fr-FR" sz="20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r>
                  <a:rPr lang="en-US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from </a:t>
                </a:r>
                <a:r>
                  <a:rPr lang="en-US" altLang="fr-FR" sz="1400" dirty="0" err="1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Nflows</a:t>
                </a:r>
                <a:r>
                  <a:rPr lang="en-US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for sample generation</a:t>
                </a:r>
              </a:p>
            </p:txBody>
          </p:sp>
        </mc:Choice>
        <mc:Fallback xmlns="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39612C35-DA71-C40A-C0F8-5C7554DA5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701" y="2900444"/>
                <a:ext cx="1294900" cy="1121960"/>
              </a:xfrm>
              <a:prstGeom prst="rect">
                <a:avLst/>
              </a:prstGeom>
              <a:blipFill>
                <a:blip r:embed="rId6"/>
                <a:stretch>
                  <a:fillRect l="-465" t="-2151" b="-6452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F85F4FA8-B5CC-B4D5-8CE0-1ED8D328E5A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7804" y="5187946"/>
                <a:ext cx="1800200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Drawing samples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(NF),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F85F4FA8-B5CC-B4D5-8CE0-1ED8D328E5A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7804" y="5187946"/>
                <a:ext cx="1800200" cy="434923"/>
              </a:xfrm>
              <a:prstGeom prst="rect">
                <a:avLst/>
              </a:prstGeom>
              <a:blipFill>
                <a:blip r:embed="rId7"/>
                <a:stretch>
                  <a:fillRect l="-1695" t="-8451" r="-339" b="-160563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EFD877E-6084-5E9E-762F-7D827135E4AF}"/>
              </a:ext>
            </a:extLst>
          </p:cNvPr>
          <p:cNvCxnSpPr/>
          <p:nvPr/>
        </p:nvCxnSpPr>
        <p:spPr bwMode="auto">
          <a:xfrm>
            <a:off x="2861400" y="4417312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8D3D548B-0D04-8325-DC86-21406E9399CD}"/>
              </a:ext>
            </a:extLst>
          </p:cNvPr>
          <p:cNvSpPr/>
          <p:nvPr/>
        </p:nvSpPr>
        <p:spPr bwMode="auto">
          <a:xfrm rot="16200000">
            <a:off x="3513028" y="4127932"/>
            <a:ext cx="398198" cy="1736639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8AC9F0B-70E9-4DCD-8DF1-CDC8D9C581EB}"/>
              </a:ext>
            </a:extLst>
          </p:cNvPr>
          <p:cNvCxnSpPr/>
          <p:nvPr/>
        </p:nvCxnSpPr>
        <p:spPr bwMode="auto">
          <a:xfrm>
            <a:off x="4572000" y="4398953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00D6E99A-6835-083F-ADD5-D6D183C58BA2}"/>
              </a:ext>
            </a:extLst>
          </p:cNvPr>
          <p:cNvCxnSpPr/>
          <p:nvPr/>
        </p:nvCxnSpPr>
        <p:spPr bwMode="auto">
          <a:xfrm>
            <a:off x="4572000" y="4422321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40FF866-339C-8778-6EAA-00C319215A0C}"/>
              </a:ext>
            </a:extLst>
          </p:cNvPr>
          <p:cNvCxnSpPr/>
          <p:nvPr/>
        </p:nvCxnSpPr>
        <p:spPr bwMode="auto">
          <a:xfrm>
            <a:off x="4714280" y="2343159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FC0CFFF9-CF61-22AF-587F-DBFEAC9466F0}"/>
              </a:ext>
            </a:extLst>
          </p:cNvPr>
          <p:cNvCxnSpPr/>
          <p:nvPr/>
        </p:nvCxnSpPr>
        <p:spPr bwMode="auto">
          <a:xfrm>
            <a:off x="6300192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207BC0CE-2A83-A575-3EAD-D70B02DE73F2}"/>
              </a:ext>
            </a:extLst>
          </p:cNvPr>
          <p:cNvCxnSpPr/>
          <p:nvPr/>
        </p:nvCxnSpPr>
        <p:spPr bwMode="auto">
          <a:xfrm rot="5400000" flipH="1" flipV="1">
            <a:off x="3787670" y="3496440"/>
            <a:ext cx="1712678" cy="14401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">
                <a:extLst>
                  <a:ext uri="{FF2B5EF4-FFF2-40B4-BE49-F238E27FC236}">
                    <a16:creationId xmlns:a16="http://schemas.microsoft.com/office/drawing/2014/main" id="{826579B7-D7B8-3D56-9EC4-33754908D94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8851" y="3109178"/>
                <a:ext cx="1370636" cy="850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Adding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 </m:t>
                        </m:r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</m:e>
                    </m:d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)]</m:t>
                    </m:r>
                  </m:oMath>
                </a14:m>
                <a:r>
                  <a:rPr lang="en-US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to training dataset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4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3" name="Rectangle 2">
                <a:extLst>
                  <a:ext uri="{FF2B5EF4-FFF2-40B4-BE49-F238E27FC236}">
                    <a16:creationId xmlns:a16="http://schemas.microsoft.com/office/drawing/2014/main" id="{826579B7-D7B8-3D56-9EC4-33754908D9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8851" y="3109178"/>
                <a:ext cx="1370636" cy="850954"/>
              </a:xfrm>
              <a:prstGeom prst="rect">
                <a:avLst/>
              </a:prstGeom>
              <a:blipFill>
                <a:blip r:embed="rId8"/>
                <a:stretch>
                  <a:fillRect t="-2817" b="-8451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Left Brace 36">
            <a:extLst>
              <a:ext uri="{FF2B5EF4-FFF2-40B4-BE49-F238E27FC236}">
                <a16:creationId xmlns:a16="http://schemas.microsoft.com/office/drawing/2014/main" id="{FE8D0655-227F-2513-63D1-CB9C23DDC954}"/>
              </a:ext>
            </a:extLst>
          </p:cNvPr>
          <p:cNvSpPr/>
          <p:nvPr/>
        </p:nvSpPr>
        <p:spPr bwMode="auto">
          <a:xfrm rot="5400000">
            <a:off x="5309005" y="1357693"/>
            <a:ext cx="398198" cy="1584175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0FA48F6E-B032-5310-2BA4-804F886D97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6347" y="1534188"/>
                <a:ext cx="2858570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  <m:r>
                      <a:rPr kumimoji="0" lang="fr-FR" altLang="fr-FR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Dreaming Outloud Script Pro" panose="020F0502020204030204" pitchFamily="66" charset="0"/>
                      </a:rPr>
                      <m:t>, </m:t>
                    </m:r>
                    <m:sSub>
                      <m:sSubPr>
                        <m:ctrlP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0FA48F6E-B032-5310-2BA4-804F886D977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6347" y="1534188"/>
                <a:ext cx="2858570" cy="434923"/>
              </a:xfrm>
              <a:prstGeom prst="rect">
                <a:avLst/>
              </a:prstGeom>
              <a:blipFill>
                <a:blip r:embed="rId9"/>
                <a:stretch>
                  <a:fillRect b="-1267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 Box 5">
            <a:extLst>
              <a:ext uri="{FF2B5EF4-FFF2-40B4-BE49-F238E27FC236}">
                <a16:creationId xmlns:a16="http://schemas.microsoft.com/office/drawing/2014/main" id="{98A2401C-A1C2-6A39-9DC3-05506F4EDF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0538434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B47091-5D04-E771-603C-02B23E5B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41AF0C13-F5E0-BB93-1718-F04B7BF10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 dirty="0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 dirty="0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12576DBE-7B84-0E6C-F8D8-99301D095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37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B9D2B207-3897-E2D6-4C7E-0C2E988527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465400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Training process</a:t>
            </a:r>
            <a:endParaRPr lang="en-US" altLang="fr-FR" sz="5400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F02FD60-D695-D1F6-FC1F-1ADD3521EDD5}"/>
              </a:ext>
            </a:extLst>
          </p:cNvPr>
          <p:cNvCxnSpPr>
            <a:endCxn id="8" idx="1"/>
          </p:cNvCxnSpPr>
          <p:nvPr/>
        </p:nvCxnSpPr>
        <p:spPr bwMode="auto">
          <a:xfrm>
            <a:off x="251520" y="2564904"/>
            <a:ext cx="7626198" cy="4936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6DDDC4-8255-3762-2992-443FFB60594B}"/>
              </a:ext>
            </a:extLst>
          </p:cNvPr>
          <p:cNvCxnSpPr/>
          <p:nvPr/>
        </p:nvCxnSpPr>
        <p:spPr bwMode="auto">
          <a:xfrm>
            <a:off x="251520" y="4653135"/>
            <a:ext cx="7626198" cy="346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8" name="Rectangle 2">
            <a:extLst>
              <a:ext uri="{FF2B5EF4-FFF2-40B4-BE49-F238E27FC236}">
                <a16:creationId xmlns:a16="http://schemas.microsoft.com/office/drawing/2014/main" id="{943881E0-DF15-8216-EB51-819D84B0D7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7718" y="2352378"/>
            <a:ext cx="1080120" cy="4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GPU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5CEEBD99-2E52-383A-2C3E-6EC973E4C3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493" y="4470342"/>
            <a:ext cx="1080120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CPUs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20F6C42-287F-B53D-08B0-96EB211A1672}"/>
              </a:ext>
            </a:extLst>
          </p:cNvPr>
          <p:cNvCxnSpPr/>
          <p:nvPr/>
        </p:nvCxnSpPr>
        <p:spPr bwMode="auto">
          <a:xfrm>
            <a:off x="1979712" y="4435674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2">
            <a:extLst>
              <a:ext uri="{FF2B5EF4-FFF2-40B4-BE49-F238E27FC236}">
                <a16:creationId xmlns:a16="http://schemas.microsoft.com/office/drawing/2014/main" id="{AD6AD897-E4A5-DBAD-A3E3-B7BA63E00C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427908"/>
            <a:ext cx="2114781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Instantiating</a:t>
            </a:r>
            <a:r>
              <a:rPr lang="fr-FR" altLang="fr-FR" sz="16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the training classes</a:t>
            </a: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altLang="fr-FR" sz="1600" dirty="0">
              <a:solidFill>
                <a:srgbClr val="FF0000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D921DD9-DD87-57D2-CC14-0B6111284EEA}"/>
              </a:ext>
            </a:extLst>
          </p:cNvPr>
          <p:cNvCxnSpPr/>
          <p:nvPr/>
        </p:nvCxnSpPr>
        <p:spPr bwMode="auto">
          <a:xfrm>
            <a:off x="2123728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DCE13ED4-0F34-AFCA-4D28-5B61AE4AD6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Loading or drawing samples from the post-fit gaussian pdf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2" name="Rectangle 2">
                <a:extLst>
                  <a:ext uri="{FF2B5EF4-FFF2-40B4-BE49-F238E27FC236}">
                    <a16:creationId xmlns:a16="http://schemas.microsoft.com/office/drawing/2014/main" id="{4C80F4A4-2CBB-9BB2-C7AC-0CF330E272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36507" y="5229200"/>
                <a:ext cx="2592285" cy="434923"/>
              </a:xfrm>
              <a:prstGeom prst="rect">
                <a:avLst/>
              </a:prstGeom>
              <a:blipFill>
                <a:blip r:embed="rId3"/>
                <a:stretch>
                  <a:fillRect t="-8451" b="-16760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Left Brace 33">
            <a:extLst>
              <a:ext uri="{FF2B5EF4-FFF2-40B4-BE49-F238E27FC236}">
                <a16:creationId xmlns:a16="http://schemas.microsoft.com/office/drawing/2014/main" id="{1271C6FD-D775-B56B-ADE9-7EF824DB83A1}"/>
              </a:ext>
            </a:extLst>
          </p:cNvPr>
          <p:cNvSpPr/>
          <p:nvPr/>
        </p:nvSpPr>
        <p:spPr bwMode="auto">
          <a:xfrm rot="16200000">
            <a:off x="988527" y="4245823"/>
            <a:ext cx="398198" cy="1584166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2" name="Left Brace 61">
            <a:extLst>
              <a:ext uri="{FF2B5EF4-FFF2-40B4-BE49-F238E27FC236}">
                <a16:creationId xmlns:a16="http://schemas.microsoft.com/office/drawing/2014/main" id="{195871E1-A2D4-F70C-76CB-5FD601BD557A}"/>
              </a:ext>
            </a:extLst>
          </p:cNvPr>
          <p:cNvSpPr/>
          <p:nvPr/>
        </p:nvSpPr>
        <p:spPr bwMode="auto">
          <a:xfrm rot="5400000">
            <a:off x="1060537" y="1323187"/>
            <a:ext cx="398198" cy="1728184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5121" name="Straight Connector 5120">
            <a:extLst>
              <a:ext uri="{FF2B5EF4-FFF2-40B4-BE49-F238E27FC236}">
                <a16:creationId xmlns:a16="http://schemas.microsoft.com/office/drawing/2014/main" id="{B4D45060-1D8D-1EA7-F87E-341C4D94AF2E}"/>
              </a:ext>
            </a:extLst>
          </p:cNvPr>
          <p:cNvCxnSpPr/>
          <p:nvPr/>
        </p:nvCxnSpPr>
        <p:spPr bwMode="auto">
          <a:xfrm>
            <a:off x="395544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22" name="Straight Connector 5121">
            <a:extLst>
              <a:ext uri="{FF2B5EF4-FFF2-40B4-BE49-F238E27FC236}">
                <a16:creationId xmlns:a16="http://schemas.microsoft.com/office/drawing/2014/main" id="{4FCC4D2D-2EC6-D8FD-601C-A504E0FDEF8E}"/>
              </a:ext>
            </a:extLst>
          </p:cNvPr>
          <p:cNvCxnSpPr/>
          <p:nvPr/>
        </p:nvCxnSpPr>
        <p:spPr bwMode="auto">
          <a:xfrm>
            <a:off x="395543" y="4454036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7E8737BE-71AC-4357-C662-E0850E325F34}"/>
              </a:ext>
            </a:extLst>
          </p:cNvPr>
          <p:cNvCxnSpPr/>
          <p:nvPr/>
        </p:nvCxnSpPr>
        <p:spPr bwMode="auto">
          <a:xfrm>
            <a:off x="251520" y="4509120"/>
            <a:ext cx="7626198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E260C78E-99B8-1407-A909-15DC46B4B492}"/>
              </a:ext>
            </a:extLst>
          </p:cNvPr>
          <p:cNvCxnSpPr/>
          <p:nvPr/>
        </p:nvCxnSpPr>
        <p:spPr bwMode="auto">
          <a:xfrm rot="5400000" flipH="1" flipV="1">
            <a:off x="1195382" y="3525688"/>
            <a:ext cx="1712678" cy="14401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3D0243E8-0E20-C7D5-A44E-A85E0E9426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4413" y="1509471"/>
                <a:ext cx="2305992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3D0243E8-0E20-C7D5-A44E-A85E0E942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4413" y="1509471"/>
                <a:ext cx="2305992" cy="434923"/>
              </a:xfrm>
              <a:prstGeom prst="rect">
                <a:avLst/>
              </a:prstGeom>
              <a:blipFill>
                <a:blip r:embed="rId4"/>
                <a:stretch>
                  <a:fillRect b="-1267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F065012F-22B3-AEFB-EBF2-6D130DDE45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982" y="3086730"/>
                <a:ext cx="1405287" cy="850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Adding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 </m:t>
                        </m:r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  <m:d>
                      <m:dPr>
                        <m:ctrlP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</m:e>
                    </m:d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)]</m:t>
                    </m:r>
                  </m:oMath>
                </a14:m>
                <a:r>
                  <a:rPr lang="en-US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to training dataset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4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18" name="Rectangle 2">
                <a:extLst>
                  <a:ext uri="{FF2B5EF4-FFF2-40B4-BE49-F238E27FC236}">
                    <a16:creationId xmlns:a16="http://schemas.microsoft.com/office/drawing/2014/main" id="{F065012F-22B3-AEFB-EBF2-6D130DDE4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73982" y="3086730"/>
                <a:ext cx="1405287" cy="850954"/>
              </a:xfrm>
              <a:prstGeom prst="rect">
                <a:avLst/>
              </a:prstGeom>
              <a:blipFill>
                <a:blip r:embed="rId5"/>
                <a:stretch>
                  <a:fillRect t="-2113" b="-8451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Left Brace 20">
            <a:extLst>
              <a:ext uri="{FF2B5EF4-FFF2-40B4-BE49-F238E27FC236}">
                <a16:creationId xmlns:a16="http://schemas.microsoft.com/office/drawing/2014/main" id="{CAE8EB25-A66A-9FF6-58F3-D49F5A059637}"/>
              </a:ext>
            </a:extLst>
          </p:cNvPr>
          <p:cNvSpPr/>
          <p:nvPr/>
        </p:nvSpPr>
        <p:spPr bwMode="auto">
          <a:xfrm rot="5400000">
            <a:off x="3216398" y="882765"/>
            <a:ext cx="398198" cy="2597565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6B4BEC-E50A-B8B3-D73F-18F44CDFFFD8}"/>
              </a:ext>
            </a:extLst>
          </p:cNvPr>
          <p:cNvCxnSpPr/>
          <p:nvPr/>
        </p:nvCxnSpPr>
        <p:spPr bwMode="auto">
          <a:xfrm>
            <a:off x="2771800" y="2343160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834D8EB1-9FB2-B18E-26B7-D38C3D8857DA}"/>
              </a:ext>
            </a:extLst>
          </p:cNvPr>
          <p:cNvCxnSpPr/>
          <p:nvPr/>
        </p:nvCxnSpPr>
        <p:spPr bwMode="auto">
          <a:xfrm rot="16200000" flipH="1">
            <a:off x="1955204" y="3528707"/>
            <a:ext cx="1705201" cy="7200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C285610C-6D82-A178-0768-F0899D2876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6701" y="2900444"/>
                <a:ext cx="1294900" cy="1121960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Saving </a:t>
                </a:r>
                <a:r>
                  <a:rPr lang="en-US" sz="14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learnt</a:t>
                </a:r>
                <a:r>
                  <a:rPr lang="fr-FR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fr-FR" sz="20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r>
                  <a:rPr lang="en-US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from </a:t>
                </a:r>
                <a:r>
                  <a:rPr lang="en-US" altLang="fr-FR" sz="1400" dirty="0" err="1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Nflows</a:t>
                </a:r>
                <a:r>
                  <a:rPr lang="en-US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for sample generation</a:t>
                </a:r>
              </a:p>
            </p:txBody>
          </p:sp>
        </mc:Choice>
        <mc:Fallback xmlns="">
          <p:sp>
            <p:nvSpPr>
              <p:cNvPr id="23" name="Rectangle 2">
                <a:extLst>
                  <a:ext uri="{FF2B5EF4-FFF2-40B4-BE49-F238E27FC236}">
                    <a16:creationId xmlns:a16="http://schemas.microsoft.com/office/drawing/2014/main" id="{C285610C-6D82-A178-0768-F0899D2876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701" y="2900444"/>
                <a:ext cx="1294900" cy="1121960"/>
              </a:xfrm>
              <a:prstGeom prst="rect">
                <a:avLst/>
              </a:prstGeom>
              <a:blipFill>
                <a:blip r:embed="rId6"/>
                <a:stretch>
                  <a:fillRect l="-465" t="-2151" b="-6452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014ABFB4-EB19-B843-6397-4096287823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07804" y="5187946"/>
                <a:ext cx="1800200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Drawing samples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(NF),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24" name="Rectangle 2">
                <a:extLst>
                  <a:ext uri="{FF2B5EF4-FFF2-40B4-BE49-F238E27FC236}">
                    <a16:creationId xmlns:a16="http://schemas.microsoft.com/office/drawing/2014/main" id="{014ABFB4-EB19-B843-6397-4096287823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07804" y="5187946"/>
                <a:ext cx="1800200" cy="434923"/>
              </a:xfrm>
              <a:prstGeom prst="rect">
                <a:avLst/>
              </a:prstGeom>
              <a:blipFill>
                <a:blip r:embed="rId7"/>
                <a:stretch>
                  <a:fillRect l="-1695" t="-8451" r="-339" b="-160563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AB8E7F3-74C2-CAE1-3EAB-25A7C4857948}"/>
              </a:ext>
            </a:extLst>
          </p:cNvPr>
          <p:cNvCxnSpPr/>
          <p:nvPr/>
        </p:nvCxnSpPr>
        <p:spPr bwMode="auto">
          <a:xfrm>
            <a:off x="2861400" y="4417312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Left Brace 25">
            <a:extLst>
              <a:ext uri="{FF2B5EF4-FFF2-40B4-BE49-F238E27FC236}">
                <a16:creationId xmlns:a16="http://schemas.microsoft.com/office/drawing/2014/main" id="{62300179-09B5-7EB5-EBB1-70C1B553A515}"/>
              </a:ext>
            </a:extLst>
          </p:cNvPr>
          <p:cNvSpPr/>
          <p:nvPr/>
        </p:nvSpPr>
        <p:spPr bwMode="auto">
          <a:xfrm rot="16200000">
            <a:off x="3513028" y="4127932"/>
            <a:ext cx="398198" cy="1736639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534025A-846D-A9B3-0EEC-2EE41E0F08CA}"/>
              </a:ext>
            </a:extLst>
          </p:cNvPr>
          <p:cNvCxnSpPr/>
          <p:nvPr/>
        </p:nvCxnSpPr>
        <p:spPr bwMode="auto">
          <a:xfrm>
            <a:off x="4572000" y="4398953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11E2A33-AD40-1D96-55AD-E3DCB0513156}"/>
              </a:ext>
            </a:extLst>
          </p:cNvPr>
          <p:cNvCxnSpPr/>
          <p:nvPr/>
        </p:nvCxnSpPr>
        <p:spPr bwMode="auto">
          <a:xfrm>
            <a:off x="4572000" y="4422321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A000FA0-77FF-0572-0382-9B59E1B9BC70}"/>
              </a:ext>
            </a:extLst>
          </p:cNvPr>
          <p:cNvCxnSpPr/>
          <p:nvPr/>
        </p:nvCxnSpPr>
        <p:spPr bwMode="auto">
          <a:xfrm>
            <a:off x="4714280" y="2343159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CBC0D13-7542-2C98-81B6-40B22C5093C4}"/>
              </a:ext>
            </a:extLst>
          </p:cNvPr>
          <p:cNvCxnSpPr/>
          <p:nvPr/>
        </p:nvCxnSpPr>
        <p:spPr bwMode="auto">
          <a:xfrm>
            <a:off x="7093274" y="2352378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Connector: Elbow 30">
            <a:extLst>
              <a:ext uri="{FF2B5EF4-FFF2-40B4-BE49-F238E27FC236}">
                <a16:creationId xmlns:a16="http://schemas.microsoft.com/office/drawing/2014/main" id="{E5FBFD00-E48C-9592-3375-5DAADE7A76AA}"/>
              </a:ext>
            </a:extLst>
          </p:cNvPr>
          <p:cNvCxnSpPr/>
          <p:nvPr/>
        </p:nvCxnSpPr>
        <p:spPr bwMode="auto">
          <a:xfrm rot="5400000" flipH="1" flipV="1">
            <a:off x="3787670" y="3496440"/>
            <a:ext cx="1712678" cy="14401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2">
                <a:extLst>
                  <a:ext uri="{FF2B5EF4-FFF2-40B4-BE49-F238E27FC236}">
                    <a16:creationId xmlns:a16="http://schemas.microsoft.com/office/drawing/2014/main" id="{F34CB95C-773F-BB39-1A27-92E4134832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58851" y="3109178"/>
                <a:ext cx="1370636" cy="850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Adding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 </m:t>
                        </m:r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</m:e>
                    </m:d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)]</m:t>
                    </m:r>
                  </m:oMath>
                </a14:m>
                <a:r>
                  <a:rPr lang="en-US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to training dataset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4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3" name="Rectangle 2">
                <a:extLst>
                  <a:ext uri="{FF2B5EF4-FFF2-40B4-BE49-F238E27FC236}">
                    <a16:creationId xmlns:a16="http://schemas.microsoft.com/office/drawing/2014/main" id="{F34CB95C-773F-BB39-1A27-92E413483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58851" y="3109178"/>
                <a:ext cx="1370636" cy="850954"/>
              </a:xfrm>
              <a:prstGeom prst="rect">
                <a:avLst/>
              </a:prstGeom>
              <a:blipFill>
                <a:blip r:embed="rId8"/>
                <a:stretch>
                  <a:fillRect t="-2817" b="-8451"/>
                </a:stretch>
              </a:blipFill>
              <a:ln>
                <a:solidFill>
                  <a:srgbClr val="00206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Left Brace 36">
            <a:extLst>
              <a:ext uri="{FF2B5EF4-FFF2-40B4-BE49-F238E27FC236}">
                <a16:creationId xmlns:a16="http://schemas.microsoft.com/office/drawing/2014/main" id="{5B0334DB-1537-45D2-A6B3-BEABE381E4A8}"/>
              </a:ext>
            </a:extLst>
          </p:cNvPr>
          <p:cNvSpPr/>
          <p:nvPr/>
        </p:nvSpPr>
        <p:spPr bwMode="auto">
          <a:xfrm rot="5400000">
            <a:off x="5705050" y="961648"/>
            <a:ext cx="398198" cy="2376265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2948CD85-BE0A-BCA0-2D2F-772114660B5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66347" y="1534188"/>
                <a:ext cx="2858570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Training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0</m:t>
                        </m:r>
                      </m:sub>
                    </m:sSub>
                    <m:r>
                      <a:rPr kumimoji="0" lang="fr-FR" altLang="fr-FR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Dreaming Outloud Script Pro" panose="020F0502020204030204" pitchFamily="66" charset="0"/>
                      </a:rPr>
                      <m:t>, </m:t>
                    </m:r>
                    <m:sSub>
                      <m:sSubPr>
                        <m:ctrlP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kumimoji="0" lang="fr-FR" altLang="fr-FR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fr-FR" sz="16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FF000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38" name="Rectangle 2">
                <a:extLst>
                  <a:ext uri="{FF2B5EF4-FFF2-40B4-BE49-F238E27FC236}">
                    <a16:creationId xmlns:a16="http://schemas.microsoft.com/office/drawing/2014/main" id="{2948CD85-BE0A-BCA0-2D2F-772114660B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66347" y="1534188"/>
                <a:ext cx="2858570" cy="434923"/>
              </a:xfrm>
              <a:prstGeom prst="rect">
                <a:avLst/>
              </a:prstGeom>
              <a:blipFill>
                <a:blip r:embed="rId9"/>
                <a:stretch>
                  <a:fillRect b="-12676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4CBD212-A73C-1CB3-A219-2FFE1893B46F}"/>
              </a:ext>
            </a:extLst>
          </p:cNvPr>
          <p:cNvCxnSpPr/>
          <p:nvPr/>
        </p:nvCxnSpPr>
        <p:spPr bwMode="auto">
          <a:xfrm>
            <a:off x="5210242" y="2365804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6" name="Rectangle 2">
            <a:extLst>
              <a:ext uri="{FF2B5EF4-FFF2-40B4-BE49-F238E27FC236}">
                <a16:creationId xmlns:a16="http://schemas.microsoft.com/office/drawing/2014/main" id="{7A115061-D827-57C4-8B14-D82210F290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3280" y="2056510"/>
            <a:ext cx="1080120" cy="434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FF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…</a:t>
            </a:r>
          </a:p>
        </p:txBody>
      </p:sp>
      <p:sp>
        <p:nvSpPr>
          <p:cNvPr id="39" name="Rectangle 2">
            <a:extLst>
              <a:ext uri="{FF2B5EF4-FFF2-40B4-BE49-F238E27FC236}">
                <a16:creationId xmlns:a16="http://schemas.microsoft.com/office/drawing/2014/main" id="{8EAA8ED3-60F8-3AED-67B3-9D9C3BD263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746" y="4090413"/>
            <a:ext cx="1080120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altLang="fr-FR" sz="2400" dirty="0">
                <a:solidFill>
                  <a:srgbClr val="00206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…</a:t>
            </a:r>
          </a:p>
        </p:txBody>
      </p:sp>
      <p:sp>
        <p:nvSpPr>
          <p:cNvPr id="40" name="Left Brace 39">
            <a:extLst>
              <a:ext uri="{FF2B5EF4-FFF2-40B4-BE49-F238E27FC236}">
                <a16:creationId xmlns:a16="http://schemas.microsoft.com/office/drawing/2014/main" id="{46F5AD64-57D2-B434-EB6B-B433187C4F86}"/>
              </a:ext>
            </a:extLst>
          </p:cNvPr>
          <p:cNvSpPr/>
          <p:nvPr/>
        </p:nvSpPr>
        <p:spPr bwMode="auto">
          <a:xfrm rot="16200000">
            <a:off x="5908025" y="4124813"/>
            <a:ext cx="398198" cy="1702098"/>
          </a:xfrm>
          <a:prstGeom prst="leftBrace">
            <a:avLst>
              <a:gd name="adj1" fmla="val 44686"/>
              <a:gd name="adj2" fmla="val 48154"/>
            </a:avLst>
          </a:prstGeom>
          <a:noFill/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2">
                <a:extLst>
                  <a:ext uri="{FF2B5EF4-FFF2-40B4-BE49-F238E27FC236}">
                    <a16:creationId xmlns:a16="http://schemas.microsoft.com/office/drawing/2014/main" id="{0B2F6377-855F-BF4C-0674-FA3E0694811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82605" y="5167556"/>
                <a:ext cx="1800200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Drawing samples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~</m:t>
                        </m:r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fr-FR" sz="16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(NF), computing</a:t>
                </a:r>
                <a:r>
                  <a:rPr lang="fr-FR" altLang="fr-FR" sz="1600" dirty="0">
                    <a:solidFill>
                      <a:srgbClr val="002060"/>
                    </a:solidFill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8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8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altLang="fr-FR" sz="18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6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41" name="Rectangle 2">
                <a:extLst>
                  <a:ext uri="{FF2B5EF4-FFF2-40B4-BE49-F238E27FC236}">
                    <a16:creationId xmlns:a16="http://schemas.microsoft.com/office/drawing/2014/main" id="{0B2F6377-855F-BF4C-0674-FA3E069481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2605" y="5167556"/>
                <a:ext cx="1800200" cy="434923"/>
              </a:xfrm>
              <a:prstGeom prst="rect">
                <a:avLst/>
              </a:prstGeom>
              <a:blipFill>
                <a:blip r:embed="rId10"/>
                <a:stretch>
                  <a:fillRect l="-1356" t="-8451" r="-339" b="-160563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Connector: Elbow 41">
            <a:extLst>
              <a:ext uri="{FF2B5EF4-FFF2-40B4-BE49-F238E27FC236}">
                <a16:creationId xmlns:a16="http://schemas.microsoft.com/office/drawing/2014/main" id="{E0AC8115-8845-7F98-3139-97576A4AE733}"/>
              </a:ext>
            </a:extLst>
          </p:cNvPr>
          <p:cNvCxnSpPr/>
          <p:nvPr/>
        </p:nvCxnSpPr>
        <p:spPr bwMode="auto">
          <a:xfrm rot="5400000" flipH="1" flipV="1">
            <a:off x="6163934" y="3493250"/>
            <a:ext cx="1712678" cy="144018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002060"/>
            </a:solidFill>
            <a:prstDash val="solid"/>
            <a:round/>
            <a:headEnd type="none" w="lg" len="lg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6D5BC8C-4B99-47EE-7296-6D7CA40D9CD9}"/>
              </a:ext>
            </a:extLst>
          </p:cNvPr>
          <p:cNvCxnSpPr/>
          <p:nvPr/>
        </p:nvCxnSpPr>
        <p:spPr bwMode="auto">
          <a:xfrm>
            <a:off x="7504801" y="2381271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2">
                <a:extLst>
                  <a:ext uri="{FF2B5EF4-FFF2-40B4-BE49-F238E27FC236}">
                    <a16:creationId xmlns:a16="http://schemas.microsoft.com/office/drawing/2014/main" id="{B641599F-0B54-E52D-5B92-7BAA9C23B66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386754" y="3086730"/>
                <a:ext cx="1425603" cy="8509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Adding 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 </m:t>
                        </m:r>
                        <m:r>
                          <a:rPr lang="fr-FR" altLang="fr-FR" sz="1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altLang="fr-FR" sz="14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𝑥</m:t>
                        </m:r>
                      </m:e>
                    </m:d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𝑥</m:t>
                    </m:r>
                    <m:r>
                      <a:rPr lang="fr-FR" altLang="fr-FR" sz="14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)]</m:t>
                    </m:r>
                  </m:oMath>
                </a14:m>
                <a:r>
                  <a:rPr lang="en-US" altLang="fr-FR" sz="1400" dirty="0">
                    <a:solidFill>
                      <a:srgbClr val="00206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to training dataset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altLang="fr-FR" sz="1400" dirty="0">
                  <a:solidFill>
                    <a:srgbClr val="002060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44" name="Rectangle 2">
                <a:extLst>
                  <a:ext uri="{FF2B5EF4-FFF2-40B4-BE49-F238E27FC236}">
                    <a16:creationId xmlns:a16="http://schemas.microsoft.com/office/drawing/2014/main" id="{B641599F-0B54-E52D-5B92-7BAA9C23B6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386754" y="3086730"/>
                <a:ext cx="1425603" cy="850954"/>
              </a:xfrm>
              <a:prstGeom prst="rect">
                <a:avLst/>
              </a:prstGeom>
              <a:blipFill>
                <a:blip r:embed="rId11"/>
                <a:stretch>
                  <a:fillRect t="-2113" b="-845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5" name="Connector: Elbow 44">
            <a:extLst>
              <a:ext uri="{FF2B5EF4-FFF2-40B4-BE49-F238E27FC236}">
                <a16:creationId xmlns:a16="http://schemas.microsoft.com/office/drawing/2014/main" id="{DA84D74E-B1AA-FC02-271A-02BE902E23FC}"/>
              </a:ext>
            </a:extLst>
          </p:cNvPr>
          <p:cNvCxnSpPr/>
          <p:nvPr/>
        </p:nvCxnSpPr>
        <p:spPr bwMode="auto">
          <a:xfrm rot="16200000" flipH="1">
            <a:off x="4381799" y="3540554"/>
            <a:ext cx="1702719" cy="45833"/>
          </a:xfrm>
          <a:prstGeom prst="bentConnector3">
            <a:avLst/>
          </a:prstGeom>
          <a:solidFill>
            <a:schemeClr val="accent1"/>
          </a:solidFill>
          <a:ln w="28575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2">
                <a:extLst>
                  <a:ext uri="{FF2B5EF4-FFF2-40B4-BE49-F238E27FC236}">
                    <a16:creationId xmlns:a16="http://schemas.microsoft.com/office/drawing/2014/main" id="{11752F47-C0B5-EF23-ED32-6983056A632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04107" y="2910177"/>
                <a:ext cx="1313183" cy="1095606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rgbClr val="C00000"/>
                </a:solidFill>
              </a:ln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fr-FR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Saving </a:t>
                </a:r>
                <a:r>
                  <a:rPr lang="en-US" sz="1400" noProof="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learnt</a:t>
                </a:r>
                <a:r>
                  <a:rPr lang="fr-FR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altLang="fr-FR" sz="1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altLang="fr-FR" sz="20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r>
                  <a:rPr lang="en-US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from </a:t>
                </a:r>
                <a:r>
                  <a:rPr lang="en-US" altLang="fr-FR" sz="1400" dirty="0" err="1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Nflows</a:t>
                </a:r>
                <a:r>
                  <a:rPr lang="en-US" altLang="fr-FR" sz="1400" dirty="0">
                    <a:solidFill>
                      <a:srgbClr val="FF0000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for sample generation</a:t>
                </a:r>
              </a:p>
            </p:txBody>
          </p:sp>
        </mc:Choice>
        <mc:Fallback xmlns="">
          <p:sp>
            <p:nvSpPr>
              <p:cNvPr id="46" name="Rectangle 2">
                <a:extLst>
                  <a:ext uri="{FF2B5EF4-FFF2-40B4-BE49-F238E27FC236}">
                    <a16:creationId xmlns:a16="http://schemas.microsoft.com/office/drawing/2014/main" id="{11752F47-C0B5-EF23-ED32-6983056A63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04107" y="2910177"/>
                <a:ext cx="1313183" cy="1095606"/>
              </a:xfrm>
              <a:prstGeom prst="rect">
                <a:avLst/>
              </a:prstGeom>
              <a:blipFill>
                <a:blip r:embed="rId12"/>
                <a:stretch>
                  <a:fillRect t="-1648" b="-9341"/>
                </a:stretch>
              </a:blipFill>
              <a:ln w="12700">
                <a:solidFill>
                  <a:srgbClr val="C0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73B2DA97-6239-9FDB-BE4D-668A91D3ACA7}"/>
              </a:ext>
            </a:extLst>
          </p:cNvPr>
          <p:cNvCxnSpPr/>
          <p:nvPr/>
        </p:nvCxnSpPr>
        <p:spPr bwMode="auto">
          <a:xfrm>
            <a:off x="5256075" y="4414830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9471EFB-C3EB-292C-8EFC-EE344A2F6FD0}"/>
              </a:ext>
            </a:extLst>
          </p:cNvPr>
          <p:cNvCxnSpPr/>
          <p:nvPr/>
        </p:nvCxnSpPr>
        <p:spPr bwMode="auto">
          <a:xfrm>
            <a:off x="6958173" y="4378563"/>
            <a:ext cx="0" cy="398199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624228E-FF67-D625-3DBD-F5F9B3319A8D}"/>
              </a:ext>
            </a:extLst>
          </p:cNvPr>
          <p:cNvCxnSpPr/>
          <p:nvPr/>
        </p:nvCxnSpPr>
        <p:spPr bwMode="auto">
          <a:xfrm>
            <a:off x="251520" y="4802232"/>
            <a:ext cx="7626198" cy="5000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206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Text Box 5">
            <a:extLst>
              <a:ext uri="{FF2B5EF4-FFF2-40B4-BE49-F238E27FC236}">
                <a16:creationId xmlns:a16="http://schemas.microsoft.com/office/drawing/2014/main" id="{4F9A6685-58D7-E544-A3D1-2CCFD45258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1484541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1FC3BA-8BB9-EE48-60D3-BDE52C467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072A31C1-FA36-B822-0FCB-81325DB919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BF32CCD4-D67F-6726-2CDC-C372B0134E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914" y="6624256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38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991D66A2-68E1-ECE6-FA6D-1E004FD84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0134" y="2708920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Neutrino-nucleus cross sections</a:t>
            </a:r>
            <a:br>
              <a:rPr lang="en-US" sz="4400" noProof="0" dirty="0">
                <a:solidFill>
                  <a:srgbClr val="007E64"/>
                </a:solidFill>
              </a:rPr>
            </a:br>
            <a:r>
              <a:rPr lang="en-US" sz="3200" noProof="0" dirty="0">
                <a:solidFill>
                  <a:srgbClr val="007E64"/>
                </a:solidFill>
              </a:rPr>
              <a:t>(</a:t>
            </a:r>
            <a:r>
              <a:rPr lang="en-US" sz="3200" dirty="0">
                <a:solidFill>
                  <a:srgbClr val="007E64"/>
                </a:solidFill>
              </a:rPr>
              <a:t>E</a:t>
            </a:r>
            <a:r>
              <a:rPr lang="en-US" sz="3200" noProof="0" dirty="0" err="1">
                <a:solidFill>
                  <a:srgbClr val="007E64"/>
                </a:solidFill>
              </a:rPr>
              <a:t>xclusive</a:t>
            </a:r>
            <a:r>
              <a:rPr lang="en-US" sz="3200" noProof="0" dirty="0">
                <a:solidFill>
                  <a:srgbClr val="007E64"/>
                </a:solidFill>
              </a:rPr>
              <a:t> Mean Field cross sections)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EAE5C124-2EA1-37B5-4FD0-7BA5D32D7A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29017307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229E9-304C-B1C3-F4C2-4E99279F6E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FEF211C8-9935-C742-4655-803A682FD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4B5950B1-51BB-36A0-CECE-B0AAAFAE76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39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C156BF8-CF59-E8ED-CCEB-B6E0F6E023AC}"/>
              </a:ext>
            </a:extLst>
          </p:cNvPr>
          <p:cNvSpPr txBox="1"/>
          <p:nvPr/>
        </p:nvSpPr>
        <p:spPr>
          <a:xfrm>
            <a:off x="453963" y="5643682"/>
            <a:ext cx="41180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True Cross section</a:t>
            </a:r>
          </a:p>
          <a:p>
            <a:pPr algn="ctr"/>
            <a:endParaRPr lang="en-US" sz="25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2AAB89D-9F36-8CC0-6390-DBE02FDED459}"/>
              </a:ext>
            </a:extLst>
          </p:cNvPr>
          <p:cNvSpPr txBox="1"/>
          <p:nvPr/>
        </p:nvSpPr>
        <p:spPr>
          <a:xfrm>
            <a:off x="4764034" y="5663570"/>
            <a:ext cx="42911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NF Surrogate Cross section</a:t>
            </a:r>
          </a:p>
          <a:p>
            <a:pPr algn="ctr"/>
            <a:endParaRPr lang="en-US" sz="25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6BE08F-88E4-F7F3-6567-C6C758F7F6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512" y="1484784"/>
            <a:ext cx="4547933" cy="424473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2174DC-451F-2F11-7056-E21BD38C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67" y="1484784"/>
            <a:ext cx="4547933" cy="424473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6F08DD-0DFB-D5D3-E2D1-A7708B450D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4808" b="1609"/>
          <a:stretch>
            <a:fillRect/>
          </a:stretch>
        </p:blipFill>
        <p:spPr>
          <a:xfrm>
            <a:off x="107504" y="1340768"/>
            <a:ext cx="8960588" cy="48965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D6529A-296F-C674-CE19-1D2602D8332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2372" y="584906"/>
                <a:ext cx="8823324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 kern="1200">
                    <a:solidFill>
                      <a:schemeClr val="tx2"/>
                    </a:solidFill>
                    <a:latin typeface="+mj-lt"/>
                    <a:ea typeface="+mj-ea"/>
                    <a:cs typeface="+mj-cs"/>
                  </a:defRPr>
                </a:lvl1pPr>
                <a:lvl2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2pPr>
                <a:lvl3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3pPr>
                <a:lvl4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4pPr>
                <a:lvl5pPr algn="ctr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5pPr>
                <a:lvl6pPr marL="4572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6pPr>
                <a:lvl7pPr marL="9144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7pPr>
                <a:lvl8pPr marL="13716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8pPr>
                <a:lvl9pPr marL="1828800" algn="ctr" rtl="0" fontAlgn="base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2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i="1" smtClean="0">
                            <a:solidFill>
                              <a:srgbClr val="007E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i="1" smtClean="0">
                            <a:solidFill>
                              <a:srgbClr val="007E6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i="1" smtClean="0">
                            <a:solidFill>
                              <a:srgbClr val="007E64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fr-FR" i="1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dirty="0">
                    <a:solidFill>
                      <a:srgbClr val="007E64"/>
                    </a:solidFill>
                  </a:rPr>
                  <a:t> MeV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DAD6529A-296F-C674-CE19-1D2602D833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52372" y="584906"/>
                <a:ext cx="8823324" cy="1143000"/>
              </a:xfrm>
              <a:prstGeom prst="rect">
                <a:avLst/>
              </a:prstGeom>
              <a:blipFill>
                <a:blip r:embed="rId6"/>
                <a:stretch>
                  <a:fillRect t="-17647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 Box 5">
            <a:extLst>
              <a:ext uri="{FF2B5EF4-FFF2-40B4-BE49-F238E27FC236}">
                <a16:creationId xmlns:a16="http://schemas.microsoft.com/office/drawing/2014/main" id="{F05956CF-D1F4-4027-4AFD-2A1DCD931E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2570206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34268B-E72C-A070-E561-61B0624D9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BD0BFEB-A627-9C17-72EA-71C799166A75}"/>
              </a:ext>
            </a:extLst>
          </p:cNvPr>
          <p:cNvSpPr/>
          <p:nvPr/>
        </p:nvSpPr>
        <p:spPr bwMode="auto">
          <a:xfrm>
            <a:off x="1403648" y="2196755"/>
            <a:ext cx="6120680" cy="6558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E897524D-E23E-19BD-9E3F-6E81883F2E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56F176E-F47E-EA6F-4689-834F136B39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4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D9E17E-3845-08AC-2E81-2AF29BCBB980}"/>
              </a:ext>
            </a:extLst>
          </p:cNvPr>
          <p:cNvSpPr/>
          <p:nvPr/>
        </p:nvSpPr>
        <p:spPr bwMode="auto">
          <a:xfrm>
            <a:off x="884547" y="3081696"/>
            <a:ext cx="7200800" cy="68990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0A5BF980-F6E9-B344-D8FE-668A10FA5D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6600" y="656666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Context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14824B92-9012-C3E7-257A-ED4A9FAC360F}"/>
              </a:ext>
            </a:extLst>
          </p:cNvPr>
          <p:cNvCxnSpPr/>
          <p:nvPr/>
        </p:nvCxnSpPr>
        <p:spPr bwMode="auto">
          <a:xfrm>
            <a:off x="4484947" y="2759759"/>
            <a:ext cx="1" cy="36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20916028-1844-0814-73D2-C8EF9C9939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139" y="3184604"/>
                <a:ext cx="8552019" cy="92333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…)~</m:t>
                      </m:r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fr-FR" sz="23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fr-FR" sz="23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  <m:e>
                          <m:sSub>
                            <m:sSubPr>
                              <m:ctrlP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𝑥𝑠𝑒𝑐</m:t>
                              </m:r>
                            </m:sub>
                          </m:sSub>
                        </m:e>
                      </m:d>
                      <m:r>
                        <a:rPr lang="fr-FR" sz="23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sz="2300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fr-FR" sz="2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𝑓𝑙𝑢𝑥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20916028-1844-0814-73D2-C8EF9C9939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139" y="3184604"/>
                <a:ext cx="8552019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1C074D75-24C1-55A4-7D67-9B1A351E30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528" y="2324623"/>
                <a:ext cx="8261713" cy="528009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r>
                      <a:rPr lang="fr-FR" sz="2300" b="0" i="1" noProof="0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fr-FR" sz="23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𝑓𝑙𝑢𝑥</m:t>
                            </m:r>
                          </m:sub>
                        </m:sSub>
                      </m:e>
                    </m:d>
                    <m:r>
                      <a:rPr lang="fr-FR" sz="2300" b="0" i="0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noProof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fr-FR" sz="2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𝑓𝑙𝑢𝑥</m:t>
                                </m:r>
                              </m:sub>
                            </m:sSub>
                            <m:r>
                              <a:rPr lang="fr-FR" sz="23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𝑜𝑠𝑐</m:t>
                                </m:r>
                              </m:sub>
                            </m:sSub>
                          </m:e>
                        </m:d>
                        <m:r>
                          <a:rPr lang="fr-FR" sz="2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if</m:t>
                        </m:r>
                        <m: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oscillated</m:t>
                        </m:r>
                      </m:e>
                    </m:d>
                  </m:oMath>
                </a14:m>
                <a:r>
                  <a:rPr lang="en-US" sz="2000" noProof="0" dirty="0"/>
                  <a:t>  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1C074D75-24C1-55A4-7D67-9B1A351E30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2324623"/>
                <a:ext cx="8261713" cy="5280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ZoneTexte 20">
                <a:extLst>
                  <a:ext uri="{FF2B5EF4-FFF2-40B4-BE49-F238E27FC236}">
                    <a16:creationId xmlns:a16="http://schemas.microsoft.com/office/drawing/2014/main" id="{01F11334-D0A4-5231-85B4-3875AF080824}"/>
                  </a:ext>
                </a:extLst>
              </p:cNvPr>
              <p:cNvSpPr txBox="1"/>
              <p:nvPr/>
            </p:nvSpPr>
            <p:spPr>
              <a:xfrm>
                <a:off x="3224" y="3811283"/>
                <a:ext cx="915128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i="1" noProof="0" dirty="0">
                    <a:solidFill>
                      <a:srgbClr val="007E64"/>
                    </a:solidFill>
                  </a:rPr>
                  <a:t>Final state particle kinematics from an MC generator with its set of systematics</a:t>
                </a:r>
                <a:r>
                  <a:rPr lang="en-US" sz="1800" i="1" dirty="0">
                    <a:solidFill>
                      <a:srgbClr val="007E64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𝑥𝑠𝑒𝑐</m:t>
                        </m:r>
                      </m:sub>
                    </m:sSub>
                  </m:oMath>
                </a14:m>
                <a:br>
                  <a:rPr lang="en-US" sz="1800" i="1" noProof="0" dirty="0">
                    <a:solidFill>
                      <a:srgbClr val="007E64"/>
                    </a:solidFill>
                  </a:rPr>
                </a:br>
                <a:endParaRPr lang="en-US" sz="1800" noProof="0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2" name="ZoneTexte 20">
                <a:extLst>
                  <a:ext uri="{FF2B5EF4-FFF2-40B4-BE49-F238E27FC236}">
                    <a16:creationId xmlns:a16="http://schemas.microsoft.com/office/drawing/2014/main" id="{01F11334-D0A4-5231-85B4-3875AF0808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4" y="3811283"/>
                <a:ext cx="9151280" cy="646331"/>
              </a:xfrm>
              <a:prstGeom prst="rect">
                <a:avLst/>
              </a:prstGeom>
              <a:blipFill>
                <a:blip r:embed="rId5"/>
                <a:stretch>
                  <a:fillRect t="-47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>
            <a:extLst>
              <a:ext uri="{FF2B5EF4-FFF2-40B4-BE49-F238E27FC236}">
                <a16:creationId xmlns:a16="http://schemas.microsoft.com/office/drawing/2014/main" id="{B0EEBED4-1CA9-9F77-356B-C43F5802CF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pic>
        <p:nvPicPr>
          <p:cNvPr id="1026" name="Picture 2" descr="Neutrino generators: NuWro, NEUT, GENIE">
            <a:extLst>
              <a:ext uri="{FF2B5EF4-FFF2-40B4-BE49-F238E27FC236}">
                <a16:creationId xmlns:a16="http://schemas.microsoft.com/office/drawing/2014/main" id="{26B9A5DB-E1A4-330F-F0FA-A9573CF57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88640"/>
            <a:ext cx="1186335" cy="118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A3D648E-27C7-23A8-6D41-A4B4F1584B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259" y="4267199"/>
            <a:ext cx="1263749" cy="14239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433D049-70B6-E852-3600-B2F68BEEF9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99893" y="4325040"/>
            <a:ext cx="1149409" cy="12446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946A534-E165-1C41-8E32-69EB145E425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3364" y="4353663"/>
            <a:ext cx="1838272" cy="12446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6E0C688-994D-E086-A83C-9804545AD38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1636" y="4379394"/>
            <a:ext cx="1435174" cy="1263715"/>
          </a:xfrm>
          <a:prstGeom prst="rect">
            <a:avLst/>
          </a:prstGeom>
        </p:spPr>
      </p:pic>
      <p:sp>
        <p:nvSpPr>
          <p:cNvPr id="20" name="ZoneTexte 20">
            <a:extLst>
              <a:ext uri="{FF2B5EF4-FFF2-40B4-BE49-F238E27FC236}">
                <a16:creationId xmlns:a16="http://schemas.microsoft.com/office/drawing/2014/main" id="{4FEAD79D-EB62-EB39-C98E-4F69795CC50B}"/>
              </a:ext>
            </a:extLst>
          </p:cNvPr>
          <p:cNvSpPr txBox="1"/>
          <p:nvPr/>
        </p:nvSpPr>
        <p:spPr>
          <a:xfrm>
            <a:off x="541466" y="5807166"/>
            <a:ext cx="161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i="1" noProof="0" dirty="0" err="1">
                <a:solidFill>
                  <a:srgbClr val="007E64"/>
                </a:solidFill>
              </a:rPr>
              <a:t>NuWro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5AE19A8C-4E79-E616-11B1-EE3F358AEEE9}"/>
              </a:ext>
            </a:extLst>
          </p:cNvPr>
          <p:cNvSpPr txBox="1"/>
          <p:nvPr/>
        </p:nvSpPr>
        <p:spPr>
          <a:xfrm>
            <a:off x="2213856" y="5807166"/>
            <a:ext cx="161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i="1" dirty="0" err="1">
                <a:solidFill>
                  <a:srgbClr val="007E64"/>
                </a:solidFill>
              </a:rPr>
              <a:t>Genie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22" name="ZoneTexte 20">
            <a:extLst>
              <a:ext uri="{FF2B5EF4-FFF2-40B4-BE49-F238E27FC236}">
                <a16:creationId xmlns:a16="http://schemas.microsoft.com/office/drawing/2014/main" id="{4C390410-A93C-9415-9743-6A7F4DEE89A6}"/>
              </a:ext>
            </a:extLst>
          </p:cNvPr>
          <p:cNvSpPr txBox="1"/>
          <p:nvPr/>
        </p:nvSpPr>
        <p:spPr>
          <a:xfrm>
            <a:off x="3766997" y="5807166"/>
            <a:ext cx="161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i="1" noProof="0" dirty="0">
                <a:solidFill>
                  <a:srgbClr val="007E64"/>
                </a:solidFill>
              </a:rPr>
              <a:t>NEUT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23" name="ZoneTexte 20">
            <a:extLst>
              <a:ext uri="{FF2B5EF4-FFF2-40B4-BE49-F238E27FC236}">
                <a16:creationId xmlns:a16="http://schemas.microsoft.com/office/drawing/2014/main" id="{1594480D-C80F-C83C-807F-DCDF6E400C7F}"/>
              </a:ext>
            </a:extLst>
          </p:cNvPr>
          <p:cNvSpPr txBox="1"/>
          <p:nvPr/>
        </p:nvSpPr>
        <p:spPr>
          <a:xfrm>
            <a:off x="5381551" y="5807166"/>
            <a:ext cx="161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i="1" noProof="0" dirty="0" err="1">
                <a:solidFill>
                  <a:srgbClr val="007E64"/>
                </a:solidFill>
              </a:rPr>
              <a:t>GiBUU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24" name="ZoneTexte 20">
            <a:extLst>
              <a:ext uri="{FF2B5EF4-FFF2-40B4-BE49-F238E27FC236}">
                <a16:creationId xmlns:a16="http://schemas.microsoft.com/office/drawing/2014/main" id="{03028A99-7DD0-C280-9DCF-0E1C4F44EBD5}"/>
              </a:ext>
            </a:extLst>
          </p:cNvPr>
          <p:cNvSpPr txBox="1"/>
          <p:nvPr/>
        </p:nvSpPr>
        <p:spPr>
          <a:xfrm>
            <a:off x="7107245" y="5789862"/>
            <a:ext cx="16145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i="1" noProof="0" dirty="0">
                <a:solidFill>
                  <a:srgbClr val="007E64"/>
                </a:solidFill>
              </a:rPr>
              <a:t>Achilles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25" name="Rectangle 2">
            <a:extLst>
              <a:ext uri="{FF2B5EF4-FFF2-40B4-BE49-F238E27FC236}">
                <a16:creationId xmlns:a16="http://schemas.microsoft.com/office/drawing/2014/main" id="{2B11BE07-716C-8833-99AA-A98E1314CD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6" y="1311687"/>
            <a:ext cx="8647151" cy="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noProof="0" dirty="0"/>
              <a:t>Neutrino oscillation/cross-section analyses are chains of probability transports.</a:t>
            </a:r>
            <a:endParaRPr lang="en-US" sz="2400" noProof="0" dirty="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FC5F17C1-6055-C840-35A9-A306F236C2D5}"/>
              </a:ext>
            </a:extLst>
          </p:cNvPr>
          <p:cNvSpPr/>
          <p:nvPr/>
        </p:nvSpPr>
        <p:spPr bwMode="auto">
          <a:xfrm>
            <a:off x="75958" y="2160051"/>
            <a:ext cx="8992083" cy="4032448"/>
          </a:xfrm>
          <a:prstGeom prst="roundRect">
            <a:avLst>
              <a:gd name="adj" fmla="val 4909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723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A9DE7-31A4-F31A-009C-CCB4CFEB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A0E79D43-9942-61AC-8288-AB2E431783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3A30E26B-B045-27ED-E96C-F191F51A5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40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6" name="Rectangle 7">
                <a:extLst>
                  <a:ext uri="{FF2B5EF4-FFF2-40B4-BE49-F238E27FC236}">
                    <a16:creationId xmlns:a16="http://schemas.microsoft.com/office/drawing/2014/main" id="{8C32B66B-5EC1-04DF-A3E2-D10AFFA5CD76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 bwMode="auto">
              <a:xfrm>
                <a:off x="352372" y="584906"/>
                <a:ext cx="8823324" cy="1143000"/>
              </a:xfr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4400" b="0" i="1" noProof="0" smtClean="0">
                            <a:solidFill>
                              <a:srgbClr val="007E6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4400" b="0" i="1" noProof="0" smtClean="0">
                            <a:solidFill>
                              <a:srgbClr val="007E64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fr-FR" sz="4400" b="0" i="1" noProof="0" smtClean="0">
                            <a:solidFill>
                              <a:srgbClr val="007E64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fr-FR" sz="4400" b="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sz="4400" noProof="0" dirty="0">
                    <a:solidFill>
                      <a:srgbClr val="007E64"/>
                    </a:solidFill>
                  </a:rPr>
                  <a:t> MeV</a:t>
                </a:r>
              </a:p>
            </p:txBody>
          </p:sp>
        </mc:Choice>
        <mc:Fallback xmlns="">
          <p:sp>
            <p:nvSpPr>
              <p:cNvPr id="5126" name="Rectangle 7">
                <a:extLst>
                  <a:ext uri="{FF2B5EF4-FFF2-40B4-BE49-F238E27FC236}">
                    <a16:creationId xmlns:a16="http://schemas.microsoft.com/office/drawing/2014/main" id="{8C32B66B-5EC1-04DF-A3E2-D10AFFA5CD7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 bwMode="auto">
              <a:xfrm>
                <a:off x="352372" y="584906"/>
                <a:ext cx="8823324" cy="1143000"/>
              </a:xfrm>
              <a:blipFill>
                <a:blip r:embed="rId3"/>
                <a:stretch>
                  <a:fillRect t="-17647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ZoneTexte 1">
            <a:extLst>
              <a:ext uri="{FF2B5EF4-FFF2-40B4-BE49-F238E27FC236}">
                <a16:creationId xmlns:a16="http://schemas.microsoft.com/office/drawing/2014/main" id="{8D1792C8-9E04-5DD7-5738-2ECC05CF3AC9}"/>
              </a:ext>
            </a:extLst>
          </p:cNvPr>
          <p:cNvSpPr txBox="1"/>
          <p:nvPr/>
        </p:nvSpPr>
        <p:spPr>
          <a:xfrm>
            <a:off x="453963" y="5735578"/>
            <a:ext cx="41180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noProof="0" dirty="0">
                <a:solidFill>
                  <a:srgbClr val="FF0000"/>
                </a:solidFill>
                <a:highlight>
                  <a:srgbClr val="FFFFFF"/>
                </a:highlight>
                <a:latin typeface="Calibri" panose="020F0502020204030204" pitchFamily="34" charset="0"/>
              </a:rPr>
              <a:t>True Cross section</a:t>
            </a:r>
          </a:p>
          <a:p>
            <a:pPr algn="ctr"/>
            <a:endParaRPr lang="en-US" sz="25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0F70E36-5686-3675-3220-5C6957F8D273}"/>
              </a:ext>
            </a:extLst>
          </p:cNvPr>
          <p:cNvSpPr txBox="1"/>
          <p:nvPr/>
        </p:nvSpPr>
        <p:spPr>
          <a:xfrm>
            <a:off x="4764034" y="5735578"/>
            <a:ext cx="42911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NF Surrogate Cross section</a:t>
            </a:r>
          </a:p>
          <a:p>
            <a:pPr algn="ctr"/>
            <a:endParaRPr lang="en-US" sz="25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F11785-8B30-46FB-482D-F48006A25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2580" y="1484784"/>
            <a:ext cx="4422594" cy="4127755"/>
          </a:xfrm>
          <a:prstGeom prst="rect">
            <a:avLst/>
          </a:prstGeom>
          <a:ln w="57150">
            <a:solidFill>
              <a:srgbClr val="002060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5522D23-791A-FF06-531F-BA6ECAE28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836" y="1484784"/>
            <a:ext cx="4422593" cy="4127754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183D1-7FBA-BFA7-C8A1-25EC3C7539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PaintStrokes/>
                    </a14:imgEffect>
                  </a14:imgLayer>
                </a14:imgProps>
              </a:ext>
            </a:extLst>
          </a:blip>
          <a:srcRect t="4808"/>
          <a:stretch/>
        </p:blipFill>
        <p:spPr>
          <a:xfrm>
            <a:off x="1331640" y="2495217"/>
            <a:ext cx="1044759" cy="861775"/>
          </a:xfrm>
          <a:prstGeom prst="rect">
            <a:avLst/>
          </a:prstGeom>
        </p:spPr>
      </p:pic>
      <p:sp>
        <p:nvSpPr>
          <p:cNvPr id="4" name="Text Box 5">
            <a:extLst>
              <a:ext uri="{FF2B5EF4-FFF2-40B4-BE49-F238E27FC236}">
                <a16:creationId xmlns:a16="http://schemas.microsoft.com/office/drawing/2014/main" id="{1ADFE63E-E16C-618B-1E4C-F00158B4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6470304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4F0106-B045-0192-46A4-4BFD543DA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9FB5731C-75BF-A0BB-5918-A9E95CB76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8C776B60-BC4C-5C18-C623-2EFDD2A490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41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247BF89A-06EB-9FD0-8059-F2C3F11819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338" y="603606"/>
            <a:ext cx="8823324" cy="67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300" noProof="0" dirty="0">
                <a:solidFill>
                  <a:srgbClr val="007E64"/>
                </a:solidFill>
              </a:rPr>
              <a:t>Distribution of weights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BFC09-DA83-475E-06F4-E4282218A2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273071"/>
            <a:ext cx="7036321" cy="46868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4C644-72E1-9FDA-188A-FF712168DE81}"/>
                  </a:ext>
                </a:extLst>
              </p:cNvPr>
              <p:cNvSpPr txBox="1"/>
              <p:nvPr/>
            </p:nvSpPr>
            <p:spPr>
              <a:xfrm>
                <a:off x="5127468" y="3192316"/>
                <a:ext cx="3774100" cy="84837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noProof="0" smtClean="0">
                          <a:latin typeface="Cambria Math" panose="02040503050406030204" pitchFamily="18" charset="0"/>
                        </a:rPr>
                        <m:t>Weight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sz="8800" noProof="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3C4C644-72E1-9FDA-188A-FF712168DE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7468" y="3192316"/>
                <a:ext cx="3774100" cy="8483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20">
            <a:extLst>
              <a:ext uri="{FF2B5EF4-FFF2-40B4-BE49-F238E27FC236}">
                <a16:creationId xmlns:a16="http://schemas.microsoft.com/office/drawing/2014/main" id="{4D067A51-57D4-2920-382F-53FC4B078E9D}"/>
              </a:ext>
            </a:extLst>
          </p:cNvPr>
          <p:cNvSpPr txBox="1"/>
          <p:nvPr/>
        </p:nvSpPr>
        <p:spPr>
          <a:xfrm>
            <a:off x="398316" y="5942555"/>
            <a:ext cx="73448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dirty="0">
                <a:solidFill>
                  <a:srgbClr val="007E64"/>
                </a:solidFill>
              </a:rPr>
              <a:t>Histogram </a:t>
            </a:r>
            <a:r>
              <a:rPr lang="en-US" sz="1800" i="1" noProof="0">
                <a:solidFill>
                  <a:srgbClr val="007E64"/>
                </a:solidFill>
              </a:rPr>
              <a:t>of weights 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r>
              <a:rPr lang="en-US" sz="1800" i="1" noProof="0" dirty="0">
                <a:solidFill>
                  <a:srgbClr val="007E64"/>
                </a:solidFill>
              </a:rPr>
              <a:t>(comparing bin contents of size 1 MeV.deg^3 )  </a:t>
            </a: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2FE58D6-44CF-890E-E8E8-55417AB89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16642174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9DABD0-3D58-F127-8D36-1DC534286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EEFEB2CC-8811-3E13-2335-06B96F2DE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A10B83A9-1500-A8E8-6C28-BC0B18B686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914" y="6624256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42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449A4580-3874-BDE6-6EEA-5619E7764B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67544" y="548680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More processes</a:t>
            </a:r>
            <a:endParaRPr lang="en-US" sz="3200" noProof="0" dirty="0">
              <a:solidFill>
                <a:srgbClr val="007E64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E2052C26-D542-22F4-589D-E8DDA7EC4F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pic>
        <p:nvPicPr>
          <p:cNvPr id="3" name="Picture 2" descr="A screenshot of a graph&#10;&#10;AI-generated content may be incorrect.">
            <a:extLst>
              <a:ext uri="{FF2B5EF4-FFF2-40B4-BE49-F238E27FC236}">
                <a16:creationId xmlns:a16="http://schemas.microsoft.com/office/drawing/2014/main" id="{B8E6253F-C71A-90BB-2F07-488A08FDC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388" y="1312250"/>
            <a:ext cx="4828889" cy="4828889"/>
          </a:xfrm>
          <a:prstGeom prst="rect">
            <a:avLst/>
          </a:prstGeom>
        </p:spPr>
      </p:pic>
      <p:sp>
        <p:nvSpPr>
          <p:cNvPr id="4" name="ZoneTexte 20">
            <a:extLst>
              <a:ext uri="{FF2B5EF4-FFF2-40B4-BE49-F238E27FC236}">
                <a16:creationId xmlns:a16="http://schemas.microsoft.com/office/drawing/2014/main" id="{6E2BA1BB-E492-3AC6-3633-F12158999772}"/>
              </a:ext>
            </a:extLst>
          </p:cNvPr>
          <p:cNvSpPr txBox="1"/>
          <p:nvPr/>
        </p:nvSpPr>
        <p:spPr>
          <a:xfrm>
            <a:off x="2272388" y="6141139"/>
            <a:ext cx="5452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007E64"/>
                </a:solidFill>
              </a:rPr>
              <a:t>Exclusive 2p2h Mean Field cross section</a:t>
            </a:r>
            <a:endParaRPr lang="en-US" sz="1600" noProof="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059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9DFA8B-AD5C-705E-ECA7-00525F6D0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EBE43BFC-36DC-7353-EC9E-2DF8209F3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4" name="Text Box 5">
            <a:extLst>
              <a:ext uri="{FF2B5EF4-FFF2-40B4-BE49-F238E27FC236}">
                <a16:creationId xmlns:a16="http://schemas.microsoft.com/office/drawing/2014/main" id="{5D5C4737-2E33-C474-0E6A-BD42BE80BB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15888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Fast MC generator for CCQE 1p1h exclusive cross section 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3B881692-4946-A35E-47EC-233500B9A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914" y="6624256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43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3F582D15-CC3B-A141-5330-4EC165B135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0134" y="2708920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Likelihood of systematics</a:t>
            </a:r>
            <a:br>
              <a:rPr lang="en-US" sz="4400" noProof="0" dirty="0">
                <a:solidFill>
                  <a:srgbClr val="007E64"/>
                </a:solidFill>
              </a:rPr>
            </a:br>
            <a:r>
              <a:rPr lang="en-US" sz="3200" noProof="0" dirty="0">
                <a:solidFill>
                  <a:srgbClr val="007E64"/>
                </a:solidFill>
              </a:rPr>
              <a:t>(T2K near detector fit)</a:t>
            </a:r>
          </a:p>
        </p:txBody>
      </p:sp>
    </p:spTree>
    <p:extLst>
      <p:ext uri="{BB962C8B-B14F-4D97-AF65-F5344CB8AC3E}">
        <p14:creationId xmlns:p14="http://schemas.microsoft.com/office/powerpoint/2010/main" val="14603270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2AC1E-AC32-DB03-609E-FBD3AF82DC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3D8CC4FA-D1C2-AC82-1DB5-8CD299AFD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CFB1BC69-8BA5-BA46-ED16-368258513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44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A6F7B175-D459-6BE9-91C5-27C56CCE30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611101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solidFill>
                  <a:srgbClr val="007E64"/>
                </a:solidFill>
              </a:rPr>
              <a:t>Comparison with true likelihood</a:t>
            </a:r>
            <a:endParaRPr lang="en-US" altLang="fr-FR" dirty="0"/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822E77F-29BA-627B-35DC-2AE3F233F2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152" y="4988918"/>
            <a:ext cx="284184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fr-FR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N</a:t>
            </a: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LL (True </a:t>
            </a:r>
            <a:r>
              <a:rPr lang="en-US" altLang="fr-FR" sz="1600" dirty="0" err="1">
                <a:latin typeface="Segoe Print" panose="02000600000000000000" pitchFamily="2" charset="0"/>
                <a:cs typeface="Dreaming Outloud Script Pro" panose="020F0502020204030204" pitchFamily="66" charset="0"/>
              </a:rPr>
              <a:t>PyGUNDAM</a:t>
            </a: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15457CA5-668C-D4A1-B089-06F21AC90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530" y="5024628"/>
            <a:ext cx="3644851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fr-FR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N</a:t>
            </a: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LL (True </a:t>
            </a:r>
            <a:r>
              <a:rPr lang="en-US" altLang="fr-FR" sz="1600" dirty="0" err="1">
                <a:latin typeface="Segoe Print" panose="02000600000000000000" pitchFamily="2" charset="0"/>
                <a:cs typeface="Dreaming Outloud Script Pro" panose="020F0502020204030204" pitchFamily="66" charset="0"/>
              </a:rPr>
              <a:t>PyGUNDAM</a:t>
            </a: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)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4BBD011E-295C-0F61-71A3-18DBAE5FEFE3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1281936" y="3173618"/>
            <a:ext cx="32109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fr-FR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N</a:t>
            </a: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LL ( Post-fit Gaussian)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3ED211-2059-F5D7-5DB9-513AD074F22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211" r="3741"/>
          <a:stretch>
            <a:fillRect/>
          </a:stretch>
        </p:blipFill>
        <p:spPr>
          <a:xfrm>
            <a:off x="415086" y="1628801"/>
            <a:ext cx="4230656" cy="337214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FA8629-8D43-D5CF-EAB4-99E3A61B22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1839"/>
          <a:stretch>
            <a:fillRect/>
          </a:stretch>
        </p:blipFill>
        <p:spPr>
          <a:xfrm>
            <a:off x="4788024" y="1628800"/>
            <a:ext cx="4325132" cy="336774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AA419BF-0555-C9F2-91CE-93F725154E82}"/>
              </a:ext>
            </a:extLst>
          </p:cNvPr>
          <p:cNvSpPr txBox="1"/>
          <p:nvPr/>
        </p:nvSpPr>
        <p:spPr>
          <a:xfrm>
            <a:off x="5625414" y="2301105"/>
            <a:ext cx="11697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ESS: 22.1%</a:t>
            </a:r>
            <a:endParaRPr lang="en-US" b="0" dirty="0">
              <a:effectLst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4E4FD9-F4CD-03FE-2605-829A73E13FE4}"/>
              </a:ext>
            </a:extLst>
          </p:cNvPr>
          <p:cNvSpPr txBox="1"/>
          <p:nvPr/>
        </p:nvSpPr>
        <p:spPr>
          <a:xfrm>
            <a:off x="1200176" y="2329392"/>
            <a:ext cx="116978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ESS </a:t>
            </a:r>
            <a:r>
              <a:rPr lang="en-US" sz="1100" b="1" dirty="0">
                <a:solidFill>
                  <a:srgbClr val="000000"/>
                </a:solidFill>
              </a:rPr>
              <a:t>&lt; </a:t>
            </a:r>
            <a:r>
              <a:rPr lang="en-US" sz="11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0.2 %</a:t>
            </a:r>
            <a:endParaRPr lang="en-US" b="0" dirty="0">
              <a:effectLst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>
                <a:extLst>
                  <a:ext uri="{FF2B5EF4-FFF2-40B4-BE49-F238E27FC236}">
                    <a16:creationId xmlns:a16="http://schemas.microsoft.com/office/drawing/2014/main" id="{BF758DCE-884F-9797-5E98-E167C35433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49421" y="5445224"/>
                <a:ext cx="2245155" cy="8412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sz="2000" b="0" i="0" smtClean="0">
                          <a:latin typeface="Cambria Math" panose="02040503050406030204" pitchFamily="18" charset="0"/>
                        </a:rPr>
                        <m:t>ESS</m:t>
                      </m:r>
                      <m:r>
                        <a:rPr lang="fr-FR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fr-FR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pHide m:val="on"/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/>
                            <m:e>
                              <m:sSubSup>
                                <m:sSubSup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</m:e>
                                <m:sub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num>
                        <m:den>
                          <m:sSup>
                            <m:sSupPr>
                              <m:ctrlP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a:rPr lang="fr-FR" sz="20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fr-FR" sz="20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fr-FR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" name="Rectangle 2">
                <a:extLst>
                  <a:ext uri="{FF2B5EF4-FFF2-40B4-BE49-F238E27FC236}">
                    <a16:creationId xmlns:a16="http://schemas.microsoft.com/office/drawing/2014/main" id="{BF758DCE-884F-9797-5E98-E167C3543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49421" y="5445224"/>
                <a:ext cx="2245155" cy="84124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>
            <a:extLst>
              <a:ext uri="{FF2B5EF4-FFF2-40B4-BE49-F238E27FC236}">
                <a16:creationId xmlns:a16="http://schemas.microsoft.com/office/drawing/2014/main" id="{468634D5-0B19-1BBB-E537-B58ACAE9D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57A2B54-1E24-A567-5123-5F30E854C8B2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924392" y="3186052"/>
            <a:ext cx="1842774" cy="259525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fr-FR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N</a:t>
            </a:r>
            <a:r>
              <a:rPr lang="en-US" altLang="fr-FR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LL (NF)</a:t>
            </a:r>
          </a:p>
        </p:txBody>
      </p:sp>
    </p:spTree>
    <p:extLst>
      <p:ext uri="{BB962C8B-B14F-4D97-AF65-F5344CB8AC3E}">
        <p14:creationId xmlns:p14="http://schemas.microsoft.com/office/powerpoint/2010/main" val="2405357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B7474A-D069-CE6E-226C-B8A04044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2DA4C829-0E3B-EEE0-4B4E-D118EBA897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2D05EE80-CF7A-D66D-C12D-07B303EED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45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B8E54AA6-8453-18EE-5846-EA16A6727D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2229" y="546910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4000" dirty="0">
                <a:solidFill>
                  <a:srgbClr val="007E64"/>
                </a:solidFill>
              </a:rPr>
              <a:t>Comparison with reweighted samples</a:t>
            </a:r>
            <a:endParaRPr lang="en-US" altLang="fr-FR" sz="4000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E91BCC5D-E15F-6C2D-41FE-B879F3986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7987" y="5748979"/>
            <a:ext cx="3110037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solidFill>
                  <a:schemeClr val="accent2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5 Million samples from NF (5 dim of </a:t>
            </a:r>
            <a:r>
              <a:rPr lang="en-US" sz="1600" noProof="0" dirty="0" err="1">
                <a:solidFill>
                  <a:schemeClr val="accent2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xsec</a:t>
            </a:r>
            <a:r>
              <a:rPr lang="en-US" sz="1600" noProof="0" dirty="0">
                <a:solidFill>
                  <a:schemeClr val="accent2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systematics</a:t>
            </a:r>
            <a:r>
              <a:rPr lang="en-US" sz="16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408B27-7B95-19A1-F6D3-8DBBA5F20F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232" t="10020" r="40087" b="40260"/>
          <a:stretch>
            <a:fillRect/>
          </a:stretch>
        </p:blipFill>
        <p:spPr>
          <a:xfrm>
            <a:off x="4753151" y="1387200"/>
            <a:ext cx="4199711" cy="4289465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2539A3-A40C-E5D5-F550-0BF0D033525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1076" t="10317" r="39541" b="40646"/>
          <a:stretch>
            <a:fillRect/>
          </a:stretch>
        </p:blipFill>
        <p:spPr>
          <a:xfrm>
            <a:off x="92229" y="1387201"/>
            <a:ext cx="4319958" cy="4289465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BEA0A7EE-FC38-615C-FD63-A48AE672FC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977" y="5748978"/>
            <a:ext cx="3110037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solidFill>
                  <a:srgbClr val="00B05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5 Million samples from NF (5 dim of </a:t>
            </a:r>
            <a:r>
              <a:rPr lang="en-US" sz="1600" noProof="0" dirty="0" err="1">
                <a:solidFill>
                  <a:srgbClr val="00B05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xsec</a:t>
            </a:r>
            <a:r>
              <a:rPr lang="en-US" sz="1600" noProof="0" dirty="0">
                <a:solidFill>
                  <a:srgbClr val="00B05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systematics) reweighted by the true LLH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C07E9F8B-F7F6-019A-4499-76256CEBA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40999928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656C11-CEEF-EDDA-0C1B-D2AB8AC940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BE551DF5-B612-A31E-2247-3F932C412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E65E7AAE-4290-1D8B-F8AC-7F9FECDEA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46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3873D45-B639-5E5B-1004-30C51667B3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032" y="620688"/>
            <a:ext cx="91440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dirty="0">
                <a:solidFill>
                  <a:srgbClr val="007E64"/>
                </a:solidFill>
              </a:rPr>
              <a:t>Comparison with MCMC (Mach3)</a:t>
            </a:r>
            <a:endParaRPr lang="en-US" altLang="fr-FR" dirty="0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F3F9FDF-4CBE-6045-FE4E-49027E06B8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622518"/>
            <a:ext cx="9289032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Marginal histogram sampling from MCMC (blue), NF (gray) and Gaussian (green) </a:t>
            </a:r>
          </a:p>
        </p:txBody>
      </p:sp>
      <p:pic>
        <p:nvPicPr>
          <p:cNvPr id="2" name="Picture 1" descr="A graph of a number of numbers&#10;&#10;AI-generated content may be incorrect.">
            <a:extLst>
              <a:ext uri="{FF2B5EF4-FFF2-40B4-BE49-F238E27FC236}">
                <a16:creationId xmlns:a16="http://schemas.microsoft.com/office/drawing/2014/main" id="{5E903175-5BCA-410E-E5AD-BBEE3D0988D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78" r="6395"/>
          <a:stretch>
            <a:fillRect/>
          </a:stretch>
        </p:blipFill>
        <p:spPr>
          <a:xfrm>
            <a:off x="4579976" y="2133669"/>
            <a:ext cx="4528530" cy="3383563"/>
          </a:xfrm>
          <a:prstGeom prst="rect">
            <a:avLst/>
          </a:prstGeom>
        </p:spPr>
      </p:pic>
      <p:pic>
        <p:nvPicPr>
          <p:cNvPr id="10" name="Picture 9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2142F17C-3ECC-2D98-7C89-F3CF1A6A52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378" r="6395"/>
          <a:stretch>
            <a:fillRect/>
          </a:stretch>
        </p:blipFill>
        <p:spPr>
          <a:xfrm>
            <a:off x="35496" y="2133671"/>
            <a:ext cx="4528530" cy="338356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05D0DE-9422-F03D-0BFF-C12E409047DD}"/>
              </a:ext>
            </a:extLst>
          </p:cNvPr>
          <p:cNvSpPr/>
          <p:nvPr/>
        </p:nvSpPr>
        <p:spPr bwMode="auto">
          <a:xfrm>
            <a:off x="7990570" y="2780928"/>
            <a:ext cx="82990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4B948F-0910-F496-7159-A37FAA59A412}"/>
              </a:ext>
            </a:extLst>
          </p:cNvPr>
          <p:cNvSpPr/>
          <p:nvPr/>
        </p:nvSpPr>
        <p:spPr bwMode="auto">
          <a:xfrm>
            <a:off x="3462040" y="2780928"/>
            <a:ext cx="829902" cy="21602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4480A4F-2BCC-6204-1C02-1089FEB40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31" y="1591454"/>
            <a:ext cx="9066169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dirty="0"/>
              <a:t>Using a common fake data study configuration used by GUNDAM and Mach3.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000" dirty="0"/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B03F8D69-189A-F436-83C5-4FDA72BAE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19470495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0956A1-A2AC-E20E-42E4-C18311337B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2468E404-C355-A11A-34B9-8A5964CC4E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6838BF3-7883-675A-B0C3-E618755666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47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E99105B-6BEA-57C2-11B5-90A43131D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198561"/>
            <a:ext cx="7056784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Context</a:t>
            </a:r>
            <a:br>
              <a:rPr lang="en-US" sz="600" noProof="0" dirty="0">
                <a:solidFill>
                  <a:srgbClr val="007E64"/>
                </a:solidFill>
              </a:rPr>
            </a:br>
            <a:r>
              <a:rPr lang="en-US" sz="600" noProof="0" dirty="0">
                <a:solidFill>
                  <a:srgbClr val="007E64"/>
                </a:solidFill>
              </a:rPr>
              <a:t> </a:t>
            </a:r>
            <a:endParaRPr lang="en-US" sz="3600" noProof="0" dirty="0">
              <a:solidFill>
                <a:srgbClr val="007E64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Neutrino-nucleus cross section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T2K near detector fit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92D050"/>
                </a:solidFill>
              </a:rPr>
              <a:t> Normalizing Flows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Applications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007E64"/>
                </a:solidFill>
              </a:rPr>
              <a:t> Conclusion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endParaRPr lang="en-US" sz="3600" noProof="0" dirty="0">
              <a:solidFill>
                <a:srgbClr val="007E64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48D2CEE-CEEF-7068-36CC-DC7ABE521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5545510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456A4-113E-3ADA-0FBD-5A7A196E0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0BB9C99C-9FBD-B499-D4A8-48FDBF1995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AABB58CC-B15F-767D-2CE0-355DC2AF1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48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A28325B8-EC42-E68E-31C1-8528CEE490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7809" y="675960"/>
            <a:ext cx="7772400" cy="59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5400" dirty="0">
                <a:solidFill>
                  <a:srgbClr val="007E64"/>
                </a:solidFill>
              </a:rPr>
              <a:t>Available </a:t>
            </a:r>
            <a:r>
              <a:rPr lang="en-US" sz="5400" dirty="0" err="1">
                <a:solidFill>
                  <a:srgbClr val="007E64"/>
                </a:solidFill>
              </a:rPr>
              <a:t>softwares</a:t>
            </a:r>
            <a:endParaRPr lang="en-US" sz="54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36256-1846-E440-F86B-0FF43B56DB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71" y="1700809"/>
            <a:ext cx="5366789" cy="231873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E3795FED-6B00-8AAF-B11B-DDBD803F52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E1FAC6-884F-7F0D-B046-1E8CCCEDE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140968"/>
            <a:ext cx="5585639" cy="2426210"/>
          </a:xfrm>
          <a:prstGeom prst="rect">
            <a:avLst/>
          </a:prstGeom>
          <a:ln w="38100">
            <a:solidFill>
              <a:srgbClr val="007E64"/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757FC39-3A82-37AB-7C0A-5660F2A2C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326" y="1985965"/>
            <a:ext cx="39239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000" b="1" noProof="0" dirty="0" err="1">
                <a:solidFill>
                  <a:srgbClr val="C0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NuGenFlow</a:t>
            </a:r>
            <a:r>
              <a:rPr lang="en-US" sz="2000" b="1" noProof="0" dirty="0">
                <a:solidFill>
                  <a:srgbClr val="C0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:</a:t>
            </a:r>
            <a:br>
              <a:rPr lang="en-US" sz="1400" noProof="0" dirty="0">
                <a:solidFill>
                  <a:srgbClr val="C0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400" noProof="0" dirty="0">
                <a:solidFill>
                  <a:srgbClr val="C0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Software to train and sample NF for Neutrino-nucleus cross-sections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F5749CF-53FE-E4DB-433E-611CBD9C63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221088"/>
            <a:ext cx="367240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000" b="1" noProof="0" dirty="0" err="1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GunFlows</a:t>
            </a:r>
            <a:r>
              <a:rPr lang="en-US" sz="2000" b="1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:</a:t>
            </a:r>
            <a:b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Software to train and sample NF </a:t>
            </a:r>
            <a:b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for high dimensional </a:t>
            </a:r>
            <a:b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likelihood of systematics</a:t>
            </a:r>
          </a:p>
        </p:txBody>
      </p:sp>
    </p:spTree>
    <p:extLst>
      <p:ext uri="{BB962C8B-B14F-4D97-AF65-F5344CB8AC3E}">
        <p14:creationId xmlns:p14="http://schemas.microsoft.com/office/powerpoint/2010/main" val="20079255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70AAC-A9D3-9F4A-3289-DC1D21012D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6A837C2C-A903-B470-8F07-03B5B31D3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C505A651-81E9-28BA-0315-E2BCB560E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49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CD4DF846-390D-809A-EE5A-1422A777B3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7809" y="675960"/>
            <a:ext cx="7772400" cy="592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5400" dirty="0">
                <a:solidFill>
                  <a:srgbClr val="007E64"/>
                </a:solidFill>
              </a:rPr>
              <a:t>Available </a:t>
            </a:r>
            <a:r>
              <a:rPr lang="en-US" sz="5400" dirty="0" err="1">
                <a:solidFill>
                  <a:srgbClr val="007E64"/>
                </a:solidFill>
              </a:rPr>
              <a:t>softwares</a:t>
            </a:r>
            <a:endParaRPr lang="en-US" sz="54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B793BE-4A52-A019-7D68-9F244B313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71" y="1700809"/>
            <a:ext cx="5366789" cy="2318738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2" name="Text Box 5">
            <a:extLst>
              <a:ext uri="{FF2B5EF4-FFF2-40B4-BE49-F238E27FC236}">
                <a16:creationId xmlns:a16="http://schemas.microsoft.com/office/drawing/2014/main" id="{BF79B29B-EC9B-90CA-A2DB-FC24FD1DF0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6FBFC5-6086-6034-2F63-3AA2421F74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3140968"/>
            <a:ext cx="5585639" cy="2426210"/>
          </a:xfrm>
          <a:prstGeom prst="rect">
            <a:avLst/>
          </a:prstGeom>
          <a:ln w="38100">
            <a:solidFill>
              <a:srgbClr val="007E64"/>
            </a:solidFill>
          </a:ln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B5A1EED0-71AD-7E64-E199-87F0C1C381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1326" y="1985965"/>
            <a:ext cx="392392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000" b="1" noProof="0" dirty="0" err="1">
                <a:solidFill>
                  <a:srgbClr val="C0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NuGenFlow</a:t>
            </a:r>
            <a:r>
              <a:rPr lang="en-US" sz="2000" b="1" noProof="0" dirty="0">
                <a:solidFill>
                  <a:srgbClr val="C0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:</a:t>
            </a:r>
            <a:br>
              <a:rPr lang="en-US" sz="1400" noProof="0" dirty="0">
                <a:solidFill>
                  <a:srgbClr val="C0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400" noProof="0" dirty="0">
                <a:solidFill>
                  <a:srgbClr val="C00000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Software to train and sample NF for Neutrino-nucleus cross-sections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2AA8829-CDED-9B67-E091-B8E30D71C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4221088"/>
            <a:ext cx="367240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000" b="1" noProof="0" dirty="0" err="1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GunFlows</a:t>
            </a:r>
            <a:r>
              <a:rPr lang="en-US" sz="2000" b="1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:</a:t>
            </a:r>
            <a:b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Software to train and sample NF </a:t>
            </a:r>
            <a:b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for high dimensional </a:t>
            </a:r>
            <a:b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4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likelihood of systematics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09FEF910-1B18-8041-6D73-2FADD44A43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776" y="5632477"/>
            <a:ext cx="8062664" cy="139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dirty="0"/>
              <a:t>Not limited to one collaboration (</a:t>
            </a:r>
            <a:r>
              <a:rPr lang="en-US" dirty="0" err="1"/>
              <a:t>eg</a:t>
            </a:r>
            <a:r>
              <a:rPr lang="en-US" dirty="0"/>
              <a:t> T2K) !</a:t>
            </a:r>
          </a:p>
        </p:txBody>
      </p:sp>
    </p:spTree>
    <p:extLst>
      <p:ext uri="{BB962C8B-B14F-4D97-AF65-F5344CB8AC3E}">
        <p14:creationId xmlns:p14="http://schemas.microsoft.com/office/powerpoint/2010/main" val="136475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71ABE-ED04-B92B-65A7-1521EA3CB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60353657-374C-CAA6-9CC4-0820659A746D}"/>
              </a:ext>
            </a:extLst>
          </p:cNvPr>
          <p:cNvSpPr/>
          <p:nvPr/>
        </p:nvSpPr>
        <p:spPr bwMode="auto">
          <a:xfrm>
            <a:off x="1403648" y="2227198"/>
            <a:ext cx="6120680" cy="6558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FFD0FE8B-9C22-F5D8-B4A0-2CEF46C02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9CAC67E5-55E6-19AB-E196-FBD4A78473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C991D9-4096-3384-B720-22005F573097}"/>
              </a:ext>
            </a:extLst>
          </p:cNvPr>
          <p:cNvSpPr/>
          <p:nvPr/>
        </p:nvSpPr>
        <p:spPr bwMode="auto">
          <a:xfrm>
            <a:off x="884547" y="3112139"/>
            <a:ext cx="7200800" cy="68990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789BB7A8-F430-83FF-65B2-986DBBDCF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6600" y="656666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Context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465F3758-BD0B-18B3-5568-1FB6DA334F79}"/>
              </a:ext>
            </a:extLst>
          </p:cNvPr>
          <p:cNvCxnSpPr/>
          <p:nvPr/>
        </p:nvCxnSpPr>
        <p:spPr bwMode="auto">
          <a:xfrm>
            <a:off x="4484947" y="2790202"/>
            <a:ext cx="1" cy="36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1CF61F45-5AF9-CBD5-6F6F-8098A216F6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139" y="3215047"/>
                <a:ext cx="8552019" cy="92333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…)~</m:t>
                      </m:r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fr-FR" sz="23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fr-FR" sz="23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  <m:e>
                          <m:sSub>
                            <m:sSubPr>
                              <m:ctrlP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𝑥𝑠𝑒𝑐</m:t>
                              </m:r>
                            </m:sub>
                          </m:sSub>
                        </m:e>
                      </m:d>
                      <m:r>
                        <a:rPr lang="fr-FR" sz="23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sz="2300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fr-FR" sz="2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𝑓𝑙𝑢𝑥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1CF61F45-5AF9-CBD5-6F6F-8098A216F6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139" y="3215047"/>
                <a:ext cx="8552019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07403F80-384D-ACFA-110E-A9716BFF9A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528" y="2355066"/>
                <a:ext cx="8261713" cy="528009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r>
                      <a:rPr lang="fr-FR" sz="2300" b="0" i="1" noProof="0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fr-FR" sz="23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𝑓𝑙𝑢𝑥</m:t>
                            </m:r>
                          </m:sub>
                        </m:sSub>
                      </m:e>
                    </m:d>
                    <m:r>
                      <a:rPr lang="fr-FR" sz="2300" b="0" i="0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noProof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fr-FR" sz="2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𝑓𝑙𝑢𝑥</m:t>
                                </m:r>
                              </m:sub>
                            </m:sSub>
                            <m:r>
                              <a:rPr lang="fr-FR" sz="23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𝑜𝑠𝑐</m:t>
                                </m:r>
                              </m:sub>
                            </m:sSub>
                          </m:e>
                        </m:d>
                        <m:r>
                          <a:rPr lang="fr-FR" sz="2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if</m:t>
                        </m:r>
                        <m: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oscillated</m:t>
                        </m:r>
                      </m:e>
                    </m:d>
                  </m:oMath>
                </a14:m>
                <a:r>
                  <a:rPr lang="en-US" sz="2000" noProof="0" dirty="0"/>
                  <a:t>  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07403F80-384D-ACFA-110E-A9716BFF9A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2355066"/>
                <a:ext cx="8261713" cy="5280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>
            <a:extLst>
              <a:ext uri="{FF2B5EF4-FFF2-40B4-BE49-F238E27FC236}">
                <a16:creationId xmlns:a16="http://schemas.microsoft.com/office/drawing/2014/main" id="{4296BE97-0741-2DD3-3360-A5BBB49B2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E35AED-E1B2-E100-286C-25B9832481A1}"/>
              </a:ext>
            </a:extLst>
          </p:cNvPr>
          <p:cNvSpPr/>
          <p:nvPr/>
        </p:nvSpPr>
        <p:spPr bwMode="auto">
          <a:xfrm>
            <a:off x="2987824" y="4031112"/>
            <a:ext cx="3168353" cy="68990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33727F-5A03-D168-D618-D68295E2133F}"/>
              </a:ext>
            </a:extLst>
          </p:cNvPr>
          <p:cNvCxnSpPr/>
          <p:nvPr/>
        </p:nvCxnSpPr>
        <p:spPr bwMode="auto">
          <a:xfrm>
            <a:off x="4499569" y="3735655"/>
            <a:ext cx="1" cy="36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882EF6E2-73FA-97F1-6481-E7A0CDA43A3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9288" y="4112061"/>
                <a:ext cx="2909187" cy="528009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  <m:sup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𝑏𝑖𝑛</m:t>
                          </m:r>
                        </m:sup>
                      </m:sSubSup>
                      <m:r>
                        <a:rPr lang="fr-FR" sz="24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𝑓𝑙𝑢𝑥</m:t>
                          </m:r>
                        </m:sub>
                      </m:sSub>
                      <m:r>
                        <a:rPr lang="fr-FR" sz="24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𝑥𝑠𝑒𝑐</m:t>
                          </m:r>
                        </m:sub>
                      </m:sSub>
                      <m:r>
                        <a:rPr lang="fr-FR" sz="24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fr-FR" sz="2400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882EF6E2-73FA-97F1-6481-E7A0CDA43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9288" y="4112061"/>
                <a:ext cx="2909187" cy="528009"/>
              </a:xfrm>
              <a:prstGeom prst="rect">
                <a:avLst/>
              </a:prstGeom>
              <a:blipFill>
                <a:blip r:embed="rId5"/>
                <a:stretch>
                  <a:fillRect l="-5870" r="-4403" b="-3488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ZoneTexte 20">
                <a:extLst>
                  <a:ext uri="{FF2B5EF4-FFF2-40B4-BE49-F238E27FC236}">
                    <a16:creationId xmlns:a16="http://schemas.microsoft.com/office/drawing/2014/main" id="{D5862C6C-3210-4F4D-E394-4B9481789191}"/>
                  </a:ext>
                </a:extLst>
              </p:cNvPr>
              <p:cNvSpPr txBox="1"/>
              <p:nvPr/>
            </p:nvSpPr>
            <p:spPr>
              <a:xfrm>
                <a:off x="597936" y="4703393"/>
                <a:ext cx="780326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i="1" dirty="0">
                    <a:solidFill>
                      <a:srgbClr val="007E64"/>
                    </a:solidFill>
                  </a:rPr>
                  <a:t>Binning in observable space and addition of detector systematics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𝑑𝑒𝑡</m:t>
                        </m:r>
                      </m:sub>
                    </m:sSub>
                  </m:oMath>
                </a14:m>
                <a:br>
                  <a:rPr lang="en-US" sz="1800" i="1" noProof="0" dirty="0">
                    <a:solidFill>
                      <a:srgbClr val="007E64"/>
                    </a:solidFill>
                  </a:rPr>
                </a:br>
                <a:endParaRPr lang="en-US" sz="1800" noProof="0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4" name="ZoneTexte 20">
                <a:extLst>
                  <a:ext uri="{FF2B5EF4-FFF2-40B4-BE49-F238E27FC236}">
                    <a16:creationId xmlns:a16="http://schemas.microsoft.com/office/drawing/2014/main" id="{D5862C6C-3210-4F4D-E394-4B9481789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936" y="4703393"/>
                <a:ext cx="7803265" cy="646331"/>
              </a:xfrm>
              <a:prstGeom prst="rect">
                <a:avLst/>
              </a:prstGeom>
              <a:blipFill>
                <a:blip r:embed="rId6"/>
                <a:stretch>
                  <a:fillRect t="-5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2">
            <a:extLst>
              <a:ext uri="{FF2B5EF4-FFF2-40B4-BE49-F238E27FC236}">
                <a16:creationId xmlns:a16="http://schemas.microsoft.com/office/drawing/2014/main" id="{C02BE9AF-540A-C223-BA0A-79313DB56F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6" y="1311687"/>
            <a:ext cx="8647151" cy="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noProof="0" dirty="0"/>
              <a:t>Neutrino oscillation/cross-section analyses are chains of probability transports.</a:t>
            </a:r>
            <a:endParaRPr lang="en-US" sz="2400" noProof="0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4B28E10-3525-2075-4259-FBF3E5A78DF4}"/>
              </a:ext>
            </a:extLst>
          </p:cNvPr>
          <p:cNvSpPr/>
          <p:nvPr/>
        </p:nvSpPr>
        <p:spPr bwMode="auto">
          <a:xfrm>
            <a:off x="75958" y="2160051"/>
            <a:ext cx="8992083" cy="4032448"/>
          </a:xfrm>
          <a:prstGeom prst="roundRect">
            <a:avLst>
              <a:gd name="adj" fmla="val 4909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2108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FCF16-1D38-DDC2-4F6A-7E88FE3E1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9B45D24A-B8FC-F15D-807D-326A4FA237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4" name="Text Box 5">
            <a:extLst>
              <a:ext uri="{FF2B5EF4-FFF2-40B4-BE49-F238E27FC236}">
                <a16:creationId xmlns:a16="http://schemas.microsoft.com/office/drawing/2014/main" id="{D2D2486F-B5BA-139B-DE73-B746B111E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15888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Fast MC generator for CCQE 1p1h exclusive cross section 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683F8020-DD91-1EEC-49A4-96FD4C2D53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7914" y="6624256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50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4E69110C-5963-1C9D-6D23-FAD619AA7C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2710" y="2857500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Backup</a:t>
            </a:r>
          </a:p>
        </p:txBody>
      </p:sp>
    </p:spTree>
    <p:extLst>
      <p:ext uri="{BB962C8B-B14F-4D97-AF65-F5344CB8AC3E}">
        <p14:creationId xmlns:p14="http://schemas.microsoft.com/office/powerpoint/2010/main" val="44377584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337E19-EA9C-2892-C9F9-434202CD7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1E1F1BB9-B242-9ADD-8A23-4CE327305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2732D395-1A64-C3E1-E71C-88ED31C813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51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2C7C7B7B-A449-1F36-BD67-FA2F8D265B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9333" y="874098"/>
            <a:ext cx="8894667" cy="6826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noProof="0" dirty="0">
                <a:solidFill>
                  <a:srgbClr val="007E64"/>
                </a:solidFill>
              </a:rPr>
              <a:t>More conditional parameters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028BFD58-183F-88AC-B37C-B5A26EDBD4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92C674-2D51-2A5A-0017-143713EA4A3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435" y="2204864"/>
                <a:ext cx="8775130" cy="682694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en-US" sz="2400" dirty="0"/>
                  <a:t>In systematic studies, we scan physics knobs</a:t>
                </a:r>
                <a:r>
                  <a:rPr lang="en-US" sz="2200" noProof="0" dirty="0"/>
                  <a:t> </a:t>
                </a:r>
                <a14:m>
                  <m:oMath xmlns:m="http://schemas.openxmlformats.org/officeDocument/2006/math">
                    <m:r>
                      <a:rPr lang="fr-FR" sz="2200" b="0" i="1" noProof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fr-FR" sz="2200" b="0" noProof="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200" noProof="0" dirty="0"/>
                  <a:t>e.g. axial mass, </a:t>
                </a:r>
                <a14:m>
                  <m:oMath xmlns:m="http://schemas.openxmlformats.org/officeDocument/2006/math">
                    <m:r>
                      <a:rPr lang="fr-FR" sz="22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endParaRPr lang="en-US" sz="2200" noProof="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endParaRPr lang="en-US" sz="2200" noProof="0" dirty="0"/>
              </a:p>
              <a:p>
                <a:pPr eaLnBrk="1" hangingPunct="1">
                  <a:lnSpc>
                    <a:spcPct val="90000"/>
                  </a:lnSpc>
                </a:pPr>
                <a:endParaRPr lang="en-US" sz="2200" noProof="0" dirty="0"/>
              </a:p>
              <a:p>
                <a:pPr eaLnBrk="1" hangingPunct="1">
                  <a:lnSpc>
                    <a:spcPct val="90000"/>
                  </a:lnSpc>
                </a:pPr>
                <a:endParaRPr lang="en-US" sz="2200" noProof="0" dirty="0"/>
              </a:p>
              <a:p>
                <a:pPr eaLnBrk="1" hangingPunct="1">
                  <a:lnSpc>
                    <a:spcPct val="90000"/>
                  </a:lnSpc>
                </a:pPr>
                <a:endParaRPr lang="en-US" sz="2200" noProof="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F592C674-2D51-2A5A-0017-143713EA4A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435" y="2204864"/>
                <a:ext cx="8775130" cy="682694"/>
              </a:xfrm>
              <a:prstGeom prst="rect">
                <a:avLst/>
              </a:prstGeom>
              <a:blipFill>
                <a:blip r:embed="rId3"/>
                <a:stretch>
                  <a:fillRect l="-903" t="-11607" b="-33929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58678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B65B53-6EDD-401B-FDA6-3E09665592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DDC56124-8123-2F63-D7A7-32FF8F2FC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061AE48D-C283-2933-8504-EF19ABE6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52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601B49F4-8A9D-3C36-930A-B6F8565367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9333" y="874098"/>
            <a:ext cx="8894667" cy="6826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noProof="0" dirty="0">
                <a:solidFill>
                  <a:srgbClr val="007E64"/>
                </a:solidFill>
              </a:rPr>
              <a:t>More conditional parameters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4243D0B-ED52-E4FA-664C-3CED5AE04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6586A76-A8FD-0D9E-89B8-AD4D3B74DC7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4435" y="2204864"/>
                <a:ext cx="8775130" cy="682694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en-US" sz="2400" dirty="0"/>
                  <a:t>In systematic studies, we scan physics knobs</a:t>
                </a:r>
                <a:r>
                  <a:rPr lang="en-US" sz="2200" noProof="0" dirty="0"/>
                  <a:t> </a:t>
                </a:r>
                <a14:m>
                  <m:oMath xmlns:m="http://schemas.openxmlformats.org/officeDocument/2006/math">
                    <m:r>
                      <a:rPr lang="fr-FR" sz="2200" b="0" i="1" noProof="0" smtClean="0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endParaRPr lang="fr-FR" sz="2200" b="0" noProof="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200" noProof="0" dirty="0"/>
                  <a:t>e.g. axial mass, </a:t>
                </a:r>
                <a14:m>
                  <m:oMath xmlns:m="http://schemas.openxmlformats.org/officeDocument/2006/math">
                    <m:r>
                      <a:rPr lang="fr-FR" sz="2200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fr-FR" sz="2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b>
                    </m:sSub>
                  </m:oMath>
                </a14:m>
                <a:r>
                  <a:rPr lang="en-US" sz="2200" noProof="0" dirty="0"/>
                  <a:t> 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2200" noProof="0" dirty="0"/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400" dirty="0"/>
                  <a:t>Our normalizing flow already conditions on energy</a:t>
                </a:r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200" dirty="0"/>
                  <a:t>This can be extended to </a:t>
                </a:r>
                <a:r>
                  <a:rPr lang="en-US" sz="2200" b="1" dirty="0"/>
                  <a:t>other conditional parameters 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sub>
                      </m:sSub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fr-FR" sz="2200" b="0" i="0" smtClean="0">
                              <a:latin typeface="Cambria Math" panose="02040503050406030204" pitchFamily="18" charset="0"/>
                            </a:rPr>
                            <m:t>kinematics</m:t>
                          </m:r>
                        </m:e>
                        <m:e>
                          <m:sSub>
                            <m:sSub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fr-FR" sz="2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</m:oMath>
                  </m:oMathPara>
                </a14:m>
                <a:endParaRPr lang="en-US" sz="220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200" dirty="0"/>
                  <a:t>We </a:t>
                </a:r>
                <a:r>
                  <a:rPr lang="en-US" sz="2200" b="1" dirty="0"/>
                  <a:t>optimize unweighting efficiency</a:t>
                </a:r>
                <a:r>
                  <a:rPr lang="en-US" sz="2200" dirty="0"/>
                  <a:t> under a chosen prior over </a:t>
                </a:r>
                <a14:m>
                  <m:oMath xmlns:m="http://schemas.openxmlformats.org/officeDocument/2006/math">
                    <m:r>
                      <a:rPr lang="fr-FR" sz="2200" i="1"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lang="en-US" sz="2200" dirty="0"/>
                  <a:t> </a:t>
                </a:r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endParaRPr lang="en-US" sz="2200" noProof="0" dirty="0"/>
              </a:p>
              <a:p>
                <a:pPr eaLnBrk="1" hangingPunct="1">
                  <a:lnSpc>
                    <a:spcPct val="90000"/>
                  </a:lnSpc>
                </a:pPr>
                <a:endParaRPr lang="en-US" sz="2200" noProof="0" dirty="0"/>
              </a:p>
              <a:p>
                <a:pPr eaLnBrk="1" hangingPunct="1">
                  <a:lnSpc>
                    <a:spcPct val="90000"/>
                  </a:lnSpc>
                </a:pPr>
                <a:endParaRPr lang="en-US" sz="2200" noProof="0" dirty="0"/>
              </a:p>
              <a:p>
                <a:pPr eaLnBrk="1" hangingPunct="1">
                  <a:lnSpc>
                    <a:spcPct val="90000"/>
                  </a:lnSpc>
                </a:pPr>
                <a:endParaRPr lang="en-US" sz="2200" noProof="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6586A76-A8FD-0D9E-89B8-AD4D3B74DC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84435" y="2204864"/>
                <a:ext cx="8775130" cy="682694"/>
              </a:xfrm>
              <a:prstGeom prst="rect">
                <a:avLst/>
              </a:prstGeom>
              <a:blipFill>
                <a:blip r:embed="rId3"/>
                <a:stretch>
                  <a:fillRect l="-903" t="-11607" b="-302679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55121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37881-9C3E-5213-2223-E7A5F6110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544C3DFF-E90C-0986-E058-AA3B6B4C0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A3D3E9AC-52EF-5876-3D7E-24761BD6F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53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556C639D-376F-8BC2-F62C-FF604FD43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07E3939-64C8-B9B0-1DEB-58D0F29F89DC}"/>
              </a:ext>
            </a:extLst>
          </p:cNvPr>
          <p:cNvSpPr/>
          <p:nvPr/>
        </p:nvSpPr>
        <p:spPr bwMode="auto">
          <a:xfrm>
            <a:off x="485792" y="3356992"/>
            <a:ext cx="7920880" cy="914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1" algn="ctr" eaLnBrk="1" hangingPunct="1">
              <a:lnSpc>
                <a:spcPct val="90000"/>
              </a:lnSpc>
            </a:pPr>
            <a:r>
              <a:rPr lang="en-US" sz="2200" dirty="0"/>
              <a:t>For more information : </a:t>
            </a:r>
            <a:r>
              <a:rPr lang="en-US" sz="2200" u="sng" dirty="0">
                <a:solidFill>
                  <a:srgbClr val="0070C0"/>
                </a:solidFill>
                <a:hlinkClick r:id="rId3"/>
              </a:rPr>
              <a:t>https://journals.aps.org/prd/pdf/10.1103/v7sz-vn3b</a:t>
            </a:r>
            <a:endParaRPr lang="en-US" sz="2200" u="sng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704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8A341-8CEC-5A38-B9AA-24D20F14D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43DAE951-BF31-4754-CBD4-7280A6DA4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ED34D873-C112-B05B-B962-AA51D67968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54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633B9B8D-B555-C2C4-2FA5-6FAD3B24A4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6600" y="602079"/>
            <a:ext cx="862857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noProof="0" dirty="0">
                <a:solidFill>
                  <a:srgbClr val="007E64"/>
                </a:solidFill>
              </a:rPr>
              <a:t>Plane wave vs Distorted wave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E21ED0-24DE-FB63-357D-E32217C5B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96" y="1381808"/>
            <a:ext cx="9108504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100" noProof="0" dirty="0"/>
              <a:t>This neglects final state interactions (interaction with other nucleons).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Char char="Þ"/>
            </a:pPr>
            <a:r>
              <a:rPr lang="en-US" sz="2100" noProof="0" dirty="0"/>
              <a:t>Nuclear cascade can be added but no lepton correlation.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500" noProof="0" dirty="0"/>
          </a:p>
          <a:p>
            <a:pPr eaLnBrk="1" hangingPunct="1">
              <a:lnSpc>
                <a:spcPct val="90000"/>
              </a:lnSpc>
            </a:pPr>
            <a:r>
              <a:rPr lang="en-US" sz="2100" noProof="0" dirty="0"/>
              <a:t>Distorted-wave solutions to a nuclear potential (EDRMF, ROP…) include elastic (real potential) and inelastic (imaginary or cascade) interactions.</a:t>
            </a:r>
            <a:endParaRPr lang="en-US" sz="500" noProof="0" dirty="0"/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sz="2100" noProof="0" dirty="0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E8191A1C-4662-C38F-24F3-9C7A5E0D9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6" name="ZoneTexte 20">
            <a:extLst>
              <a:ext uri="{FF2B5EF4-FFF2-40B4-BE49-F238E27FC236}">
                <a16:creationId xmlns:a16="http://schemas.microsoft.com/office/drawing/2014/main" id="{4F2888CB-890C-90EC-FB65-D4033BD9B2D9}"/>
              </a:ext>
            </a:extLst>
          </p:cNvPr>
          <p:cNvSpPr txBox="1"/>
          <p:nvPr/>
        </p:nvSpPr>
        <p:spPr>
          <a:xfrm>
            <a:off x="1547664" y="6044625"/>
            <a:ext cx="56166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noProof="0" dirty="0">
                <a:solidFill>
                  <a:srgbClr val="007E64"/>
                </a:solidFill>
              </a:rPr>
              <a:t>Cross section in terms of the TKI variables along with T2K data (Alexis Nikolakopoulos)</a:t>
            </a:r>
            <a:endParaRPr lang="en-US" sz="1600" noProof="0" dirty="0">
              <a:solidFill>
                <a:srgbClr val="80000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625375-EEBC-1369-492D-FBBBE9E6C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24" y="2936905"/>
            <a:ext cx="4488317" cy="3057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68B71A-5B21-73DD-B130-4307A50EE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7984" y="3119931"/>
            <a:ext cx="4304443" cy="281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2078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EFFE5C-2EF6-1406-ED4D-50771A273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38EFA881-ABC8-1686-0DD5-BC1CC084FE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817B57E7-7816-D57B-21AE-1AA803C641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55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01A178AB-319A-B014-5F9B-A3AA89C771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6600" y="602079"/>
            <a:ext cx="8628573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noProof="0" dirty="0">
                <a:solidFill>
                  <a:srgbClr val="007E64"/>
                </a:solidFill>
              </a:rPr>
              <a:t>Implementation of EDRMF in NEUT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4EDB9027-5AAB-AE60-9873-103EF9BB48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6" name="ZoneTexte 20">
            <a:extLst>
              <a:ext uri="{FF2B5EF4-FFF2-40B4-BE49-F238E27FC236}">
                <a16:creationId xmlns:a16="http://schemas.microsoft.com/office/drawing/2014/main" id="{6B847580-6A76-DE32-8F54-83A335E81981}"/>
              </a:ext>
            </a:extLst>
          </p:cNvPr>
          <p:cNvSpPr txBox="1"/>
          <p:nvPr/>
        </p:nvSpPr>
        <p:spPr>
          <a:xfrm>
            <a:off x="683568" y="6105831"/>
            <a:ext cx="7097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noProof="0" dirty="0">
                <a:solidFill>
                  <a:srgbClr val="007E64"/>
                </a:solidFill>
              </a:rPr>
              <a:t>Cross section predictions on hydrocarbon with the new NEUT EDRMF implementation (Jake McKean). Other processes are described by an LFG</a:t>
            </a:r>
            <a:endParaRPr lang="en-US" sz="1600" noProof="0" dirty="0">
              <a:solidFill>
                <a:srgbClr val="800000"/>
              </a:solidFill>
            </a:endParaRPr>
          </a:p>
        </p:txBody>
      </p:sp>
      <p:pic>
        <p:nvPicPr>
          <p:cNvPr id="1026" name="Picture 2" descr="Refer to caption">
            <a:extLst>
              <a:ext uri="{FF2B5EF4-FFF2-40B4-BE49-F238E27FC236}">
                <a16:creationId xmlns:a16="http://schemas.microsoft.com/office/drawing/2014/main" id="{1DCF76EF-CC64-B93E-CFBB-B1239B7892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59" y="2467443"/>
            <a:ext cx="4270825" cy="348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E2D97AE1-A3FA-565A-C32F-FFF73EF5F5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" y="1314455"/>
            <a:ext cx="9108504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100" noProof="0" dirty="0"/>
              <a:t>EDRMF</a:t>
            </a:r>
            <a:r>
              <a:rPr lang="en-US" sz="2100" dirty="0"/>
              <a:t> and ROP</a:t>
            </a:r>
            <a:r>
              <a:rPr lang="en-US" sz="2100" noProof="0" dirty="0"/>
              <a:t> in the next NEUT version by J. McKean et al.</a:t>
            </a:r>
            <a:endParaRPr lang="en-US" sz="500" noProof="0" dirty="0"/>
          </a:p>
          <a:p>
            <a:pPr eaLnBrk="1" hangingPunct="1">
              <a:lnSpc>
                <a:spcPct val="90000"/>
              </a:lnSpc>
            </a:pPr>
            <a:r>
              <a:rPr lang="en-US" sz="2100" noProof="0" dirty="0"/>
              <a:t>First fully exclusive implementation using the distorted wave approach.</a:t>
            </a:r>
          </a:p>
          <a:p>
            <a:pPr eaLnBrk="1" hangingPunct="1">
              <a:lnSpc>
                <a:spcPct val="90000"/>
              </a:lnSpc>
            </a:pPr>
            <a:r>
              <a:rPr lang="en-US" sz="2100" noProof="0" dirty="0"/>
              <a:t>QE interactions for C12 and O16.</a:t>
            </a:r>
            <a:endParaRPr lang="en-US" sz="500" noProof="0" dirty="0"/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sz="2100" noProof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DA3970-C3ED-3210-3964-144C41C996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3991" y="1988840"/>
            <a:ext cx="4594192" cy="4156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84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43B7E-4A2F-CECE-32A1-0E8A983658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47376BD7-A37F-A94D-3DE7-BC69317EA8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FC43DCA0-85DD-3FF6-2699-84286B1D53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56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429F60FF-FF4B-221E-3C54-DDEFF2D18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893" y="548680"/>
            <a:ext cx="8438579" cy="77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Event generation with NF in HEP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86CEA574-7917-B29C-98AB-543B6977A1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">
                <a:extLst>
                  <a:ext uri="{FF2B5EF4-FFF2-40B4-BE49-F238E27FC236}">
                    <a16:creationId xmlns:a16="http://schemas.microsoft.com/office/drawing/2014/main" id="{3CF23CE1-BF1B-F105-922E-0C91DBF6A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1373" y="3183485"/>
                <a:ext cx="3283683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170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𝑝𝑝</m:t>
                    </m:r>
                    <m:r>
                      <a:rPr lang="en-US" sz="170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 → </m:t>
                    </m:r>
                    <m:r>
                      <a:rPr lang="en-US" sz="170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𝑊</m:t>
                    </m:r>
                    <m:r>
                      <a:rPr lang="en-US" sz="1700" b="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/</m:t>
                    </m:r>
                    <m:r>
                      <a:rPr lang="en-US" sz="1700" b="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𝑍</m:t>
                    </m:r>
                    <m:r>
                      <a:rPr lang="en-US" sz="170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 + </m:t>
                    </m:r>
                    <m:r>
                      <a:rPr lang="en-US" sz="170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𝑛𝑗</m:t>
                    </m:r>
                  </m:oMath>
                </a14:m>
                <a:r>
                  <a:rPr lang="en-US" sz="1700" noProof="0" dirty="0">
                    <a:solidFill>
                      <a:srgbClr val="007E64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  <a:br>
                  <a:rPr lang="en-US" sz="1700" noProof="0" dirty="0">
                    <a:solidFill>
                      <a:srgbClr val="007E64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</a:br>
                <a:r>
                  <a:rPr lang="en-US" sz="1700" noProof="0" dirty="0">
                    <a:solidFill>
                      <a:srgbClr val="007E64"/>
                    </a:solidFill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(Gao et al.)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1400" noProof="0" dirty="0"/>
                  <a:t>2001.10028, PRD</a:t>
                </a:r>
                <a:endParaRPr lang="en-US" sz="2000" noProof="0" dirty="0">
                  <a:solidFill>
                    <a:srgbClr val="007E64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sz="1700" noProof="0" dirty="0">
                  <a:solidFill>
                    <a:srgbClr val="007E64"/>
                  </a:solidFill>
                  <a:latin typeface="Segoe Print" panose="02000600000000000000" pitchFamily="2" charset="0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22" name="Rectangle 2">
                <a:extLst>
                  <a:ext uri="{FF2B5EF4-FFF2-40B4-BE49-F238E27FC236}">
                    <a16:creationId xmlns:a16="http://schemas.microsoft.com/office/drawing/2014/main" id="{3CF23CE1-BF1B-F105-922E-0C91DBF6A2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1373" y="3183485"/>
                <a:ext cx="3283683" cy="434923"/>
              </a:xfrm>
              <a:prstGeom prst="rect">
                <a:avLst/>
              </a:prstGeom>
              <a:blipFill>
                <a:blip r:embed="rId3"/>
                <a:stretch>
                  <a:fillRect b="-94444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>
            <a:extLst>
              <a:ext uri="{FF2B5EF4-FFF2-40B4-BE49-F238E27FC236}">
                <a16:creationId xmlns:a16="http://schemas.microsoft.com/office/drawing/2014/main" id="{35F5C955-7168-2186-84F6-BEC97BA0DD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12"/>
          <a:stretch/>
        </p:blipFill>
        <p:spPr>
          <a:xfrm>
            <a:off x="4211960" y="1247580"/>
            <a:ext cx="4519688" cy="26961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5B94293-3E22-6E69-E2E3-695BFDAEC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04" y="1609269"/>
            <a:ext cx="4091422" cy="1504271"/>
          </a:xfrm>
          <a:prstGeom prst="rect">
            <a:avLst/>
          </a:prstGeom>
        </p:spPr>
      </p:pic>
      <p:sp>
        <p:nvSpPr>
          <p:cNvPr id="24" name="Rectangle 2">
            <a:extLst>
              <a:ext uri="{FF2B5EF4-FFF2-40B4-BE49-F238E27FC236}">
                <a16:creationId xmlns:a16="http://schemas.microsoft.com/office/drawing/2014/main" id="{0E3A7B26-78AE-AC4B-9A8D-482689B23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7588" y="3949396"/>
            <a:ext cx="4248472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Top-quark pair production </a:t>
            </a:r>
            <a:b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(Bothmann et al.)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/>
              <a:t>https://arxiv.org/pdf/2203.07460</a:t>
            </a:r>
            <a:endParaRPr lang="en-US" sz="1700" noProof="0" dirty="0">
              <a:solidFill>
                <a:srgbClr val="007E64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7974EAF-4698-6B06-E0E1-460C6B6222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04" y="4025186"/>
            <a:ext cx="3201005" cy="2696168"/>
          </a:xfrm>
          <a:prstGeom prst="rect">
            <a:avLst/>
          </a:prstGeom>
        </p:spPr>
      </p:pic>
      <p:sp>
        <p:nvSpPr>
          <p:cNvPr id="27" name="Rectangle 2">
            <a:extLst>
              <a:ext uri="{FF2B5EF4-FFF2-40B4-BE49-F238E27FC236}">
                <a16:creationId xmlns:a16="http://schemas.microsoft.com/office/drawing/2014/main" id="{F47DEA2D-482E-3786-F97B-4DB74C2B66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1840" y="5298333"/>
            <a:ext cx="4519688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Top pair production events</a:t>
            </a:r>
            <a:b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(</a:t>
            </a:r>
            <a:r>
              <a:rPr lang="en-US" sz="1700" noProof="0" dirty="0" err="1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Stienen</a:t>
            </a: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et al.)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/>
              <a:t>https://scipost.org/SciPostPhys.10.2.038/pdf</a:t>
            </a:r>
            <a:endParaRPr lang="en-US" sz="1700" noProof="0" dirty="0">
              <a:solidFill>
                <a:srgbClr val="007E64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462592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2AB90-2100-E21C-44CD-3F1680010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4386418B-0D5D-5932-8A7C-3052AA39F8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44A471AA-0233-8255-754C-952B2FF294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57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65F978AD-7D8E-26ED-5082-B40A110ECE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893" y="548680"/>
            <a:ext cx="8438579" cy="77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noProof="0" dirty="0">
                <a:solidFill>
                  <a:srgbClr val="007E64"/>
                </a:solidFill>
              </a:rPr>
              <a:t>Autoregressive flows</a:t>
            </a:r>
            <a:endParaRPr lang="en-US" sz="4400" noProof="0" dirty="0">
              <a:solidFill>
                <a:srgbClr val="007E64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E1497809-EDEF-6D11-E8C5-17AC7543CD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>
                <a:extLst>
                  <a:ext uri="{FF2B5EF4-FFF2-40B4-BE49-F238E27FC236}">
                    <a16:creationId xmlns:a16="http://schemas.microsoft.com/office/drawing/2014/main" id="{FCC019CD-14EF-8D84-EDFF-0D4A2EF662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39" y="1446318"/>
                <a:ext cx="8530154" cy="442428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200" noProof="0" dirty="0"/>
                  <a:t>Computation of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func>
                      <m:funcPr>
                        <m:ctrlP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sz="2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e>
                              <m:sub>
                                <m:r>
                                  <a:rPr lang="en-US" sz="20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</m:d>
                      </m:e>
                    </m:func>
                    <m:sSup>
                      <m:sSupPr>
                        <m:ctrlP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000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noProof="0" dirty="0">
                    <a:solidFill>
                      <a:schemeClr val="tx1"/>
                    </a:solidFill>
                  </a:rPr>
                  <a:t> is expensive (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2000" b="0" i="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000" b="0" i="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000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b="0" i="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noProof="0" dirty="0">
                    <a:solidFill>
                      <a:schemeClr val="tx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" name="Rectangle 2">
                <a:extLst>
                  <a:ext uri="{FF2B5EF4-FFF2-40B4-BE49-F238E27FC236}">
                    <a16:creationId xmlns:a16="http://schemas.microsoft.com/office/drawing/2014/main" id="{EC9EF08A-ADB8-4FD6-474D-85BC8E1DE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3239" y="1446318"/>
                <a:ext cx="8530154" cy="442428"/>
              </a:xfrm>
              <a:prstGeom prst="rect">
                <a:avLst/>
              </a:prstGeom>
              <a:blipFill>
                <a:blip r:embed="rId3"/>
                <a:stretch>
                  <a:fillRect l="-929" t="-112329" b="-153425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6370B24D-D20D-E118-B217-6B9837892E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6320" y="2876617"/>
            <a:ext cx="6197555" cy="1955731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FB30FF16-DA37-CE6A-26CF-E4CD7FCCAC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2765517"/>
            <a:ext cx="262380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1D transformation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A8FB410A-B636-40B3-7B8F-84023E836B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2095" y="1772816"/>
            <a:ext cx="5749945" cy="761583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E96C293-191A-5150-09ED-77E0DCE803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9211" y="2754692"/>
            <a:ext cx="282654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Conditioner</a:t>
            </a:r>
            <a:r>
              <a:rPr lang="en-US" sz="170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 “The NN”</a:t>
            </a:r>
            <a:endParaRPr lang="en-US" sz="1700" noProof="0" dirty="0">
              <a:solidFill>
                <a:srgbClr val="007E64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C7DF142-C2CD-1379-1744-A247B4BFCBF2}"/>
              </a:ext>
            </a:extLst>
          </p:cNvPr>
          <p:cNvCxnSpPr/>
          <p:nvPr/>
        </p:nvCxnSpPr>
        <p:spPr bwMode="auto">
          <a:xfrm flipV="1">
            <a:off x="1852461" y="2440908"/>
            <a:ext cx="215018" cy="294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F09265-0EFA-2F29-1844-373499D8BAC1}"/>
              </a:ext>
            </a:extLst>
          </p:cNvPr>
          <p:cNvCxnSpPr/>
          <p:nvPr/>
        </p:nvCxnSpPr>
        <p:spPr bwMode="auto">
          <a:xfrm flipH="1" flipV="1">
            <a:off x="6144374" y="2361304"/>
            <a:ext cx="466071" cy="374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9ACE615-F0E0-016B-5B42-0D2C0AF85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608" y="4825468"/>
            <a:ext cx="7591235" cy="1236581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DCD6070-6868-1461-56CE-264F2177FF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0388" y="3703260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Triangular </a:t>
            </a:r>
            <a:r>
              <a:rPr lang="en-US" sz="170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J</a:t>
            </a:r>
            <a:r>
              <a:rPr lang="en-US" sz="1700" noProof="0" dirty="0" err="1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acobian</a:t>
            </a:r>
            <a:endParaRPr lang="en-US" sz="1700" noProof="0" dirty="0">
              <a:solidFill>
                <a:srgbClr val="007E64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205383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520835-08E8-ADB2-BF1E-3F97EC0F64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5F22B9D4-7402-B138-CBEC-277725035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A477E420-C960-6160-7F3B-4C26E07AE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58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F45125CA-9946-9B20-EFE5-389121A550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0112" y="532005"/>
            <a:ext cx="8555062" cy="68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noProof="0" dirty="0">
                <a:solidFill>
                  <a:srgbClr val="007E64"/>
                </a:solidFill>
              </a:rPr>
              <a:t>Autoregressive flows implementation</a:t>
            </a:r>
            <a:endParaRPr lang="en-US" sz="4000" noProof="0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9EFFC377-11E1-7110-23CE-ED8F3EF8A1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FE73BC4-7F2F-9180-333F-CF9AA304A7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01" y="1340768"/>
            <a:ext cx="9047461" cy="12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200" noProof="0" dirty="0"/>
              <a:t>The NN implementation is </a:t>
            </a:r>
            <a:r>
              <a:rPr lang="en-US" sz="2200" b="1" noProof="0" dirty="0"/>
              <a:t>easy</a:t>
            </a:r>
            <a:r>
              <a:rPr lang="en-US" sz="2200" noProof="0" dirty="0"/>
              <a:t> ! 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200" noProof="0" dirty="0"/>
              <a:t>It is a </a:t>
            </a:r>
            <a:r>
              <a:rPr lang="en-US" sz="2200" b="1" noProof="0" dirty="0"/>
              <a:t>standard neural network with masked connections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200" noProof="0" dirty="0"/>
              <a:t>What we want to know is the “distortion at a given point z”</a:t>
            </a:r>
          </a:p>
        </p:txBody>
      </p:sp>
      <p:pic>
        <p:nvPicPr>
          <p:cNvPr id="5122" name="Picture 2" descr="Flow-based Deep Generative Models | Lil'Log">
            <a:extLst>
              <a:ext uri="{FF2B5EF4-FFF2-40B4-BE49-F238E27FC236}">
                <a16:creationId xmlns:a16="http://schemas.microsoft.com/office/drawing/2014/main" id="{81E1E3EA-B8C9-4ABA-7B11-B3307B767F8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 b="16227"/>
          <a:stretch/>
        </p:blipFill>
        <p:spPr bwMode="auto">
          <a:xfrm>
            <a:off x="1937486" y="3496089"/>
            <a:ext cx="5269028" cy="25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951865-FA97-EDF8-1E37-C25521138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807" y="2518410"/>
            <a:ext cx="4156648" cy="550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D3F352-516B-60DD-3DE8-5748A907C3BC}"/>
                  </a:ext>
                </a:extLst>
              </p:cNvPr>
              <p:cNvSpPr txBox="1"/>
              <p:nvPr/>
            </p:nvSpPr>
            <p:spPr>
              <a:xfrm>
                <a:off x="5652120" y="5970766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57BCCE-1466-71B4-6540-C23B01548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5970766"/>
                <a:ext cx="361079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8DBD3DD8-9C35-0554-53D7-807D76110646}"/>
                  </a:ext>
                </a:extLst>
              </p:cNvPr>
              <p:cNvSpPr txBox="1"/>
              <p:nvPr/>
            </p:nvSpPr>
            <p:spPr>
              <a:xfrm>
                <a:off x="6084168" y="5970766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012C70-3828-BA22-527B-00C900480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970766"/>
                <a:ext cx="361079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EF4C6D-47FD-64F8-BADB-0C929E1E94BE}"/>
                  </a:ext>
                </a:extLst>
              </p:cNvPr>
              <p:cNvSpPr txBox="1"/>
              <p:nvPr/>
            </p:nvSpPr>
            <p:spPr>
              <a:xfrm>
                <a:off x="6495363" y="5970766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49BBDE-F3E0-D8CD-F83A-692C75A25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363" y="5970766"/>
                <a:ext cx="36107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B02DFA9-D7D7-D5F3-4C67-DAB08EF78879}"/>
                  </a:ext>
                </a:extLst>
              </p:cNvPr>
              <p:cNvSpPr txBox="1"/>
              <p:nvPr/>
            </p:nvSpPr>
            <p:spPr>
              <a:xfrm>
                <a:off x="5148064" y="3178765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C47670-AFE7-CF74-AEB9-CF122309A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178765"/>
                <a:ext cx="361079" cy="338554"/>
              </a:xfrm>
              <a:prstGeom prst="rect">
                <a:avLst/>
              </a:prstGeom>
              <a:blipFill>
                <a:blip r:embed="rId8"/>
                <a:stretch>
                  <a:fillRect r="-181667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B5D98D4-BC7E-5AD8-EDDB-779F406D0F3F}"/>
                  </a:ext>
                </a:extLst>
              </p:cNvPr>
              <p:cNvSpPr txBox="1"/>
              <p:nvPr/>
            </p:nvSpPr>
            <p:spPr>
              <a:xfrm>
                <a:off x="6040535" y="3178765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709B6F-799F-61DA-6FF2-927044C50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535" y="3178765"/>
                <a:ext cx="361079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35794FB-3008-D807-6BC7-A9CC2543E1BD}"/>
                  </a:ext>
                </a:extLst>
              </p:cNvPr>
              <p:cNvSpPr txBox="1"/>
              <p:nvPr/>
            </p:nvSpPr>
            <p:spPr>
              <a:xfrm>
                <a:off x="6382259" y="3212976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BA3264-5093-3DED-8D4C-113B2C0DB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259" y="3212976"/>
                <a:ext cx="361079" cy="338554"/>
              </a:xfrm>
              <a:prstGeom prst="rect">
                <a:avLst/>
              </a:prstGeom>
              <a:blipFill>
                <a:blip r:embed="rId10"/>
                <a:stretch>
                  <a:fillRect r="-110169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2">
            <a:extLst>
              <a:ext uri="{FF2B5EF4-FFF2-40B4-BE49-F238E27FC236}">
                <a16:creationId xmlns:a16="http://schemas.microsoft.com/office/drawing/2014/main" id="{4839DAB9-18E9-5D16-E847-FEE7FA3B7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845" y="6300370"/>
            <a:ext cx="3800355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Masked Autoregressive Network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sz="1700" noProof="0" dirty="0">
              <a:solidFill>
                <a:srgbClr val="007E64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2977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8EF1C8-F741-E7BC-83C7-08E129773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AD45BBBD-A51F-9B58-F358-80252C615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6F4F44DB-034E-BC8E-56DF-B843064A0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59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50A5F067-F019-B672-BE27-15A7BA7FB3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0112" y="532005"/>
            <a:ext cx="8555062" cy="68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3600" noProof="0" dirty="0">
                <a:solidFill>
                  <a:srgbClr val="007E64"/>
                </a:solidFill>
              </a:rPr>
              <a:t>Rational quadratic Neural Spline Flows</a:t>
            </a:r>
            <a:endParaRPr lang="en-US" sz="3600" noProof="0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ACBF268-9BC0-9D05-39B2-671CA9D8D9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A62F2D3F-D2E5-B788-5302-22BA12CF0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783" y="1745053"/>
            <a:ext cx="8140433" cy="12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200" noProof="0" dirty="0"/>
              <a:t>Each transformer is parametrized by a </a:t>
            </a:r>
            <a:r>
              <a:rPr lang="en-US" sz="2200" b="1" noProof="0" dirty="0"/>
              <a:t>monotonous spline made of piecewise rational quadratic functions</a:t>
            </a:r>
            <a:r>
              <a:rPr lang="en-US" sz="2200" noProof="0" dirty="0"/>
              <a:t>.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noProof="0" dirty="0"/>
              <a:t>One of the </a:t>
            </a:r>
            <a:r>
              <a:rPr lang="en-US" sz="2200" b="1" noProof="0" dirty="0"/>
              <a:t>most expressive </a:t>
            </a:r>
            <a:r>
              <a:rPr lang="en-US" sz="2200" noProof="0" dirty="0"/>
              <a:t>flows </a:t>
            </a:r>
          </a:p>
          <a:p>
            <a:pPr algn="ctr" eaLnBrk="1" hangingPunct="1">
              <a:lnSpc>
                <a:spcPct val="90000"/>
              </a:lnSpc>
            </a:pPr>
            <a:endParaRPr lang="en-US" sz="22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E6EFD9-25BC-9E56-BD46-36B697219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5776" y="1142406"/>
            <a:ext cx="4156648" cy="550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92E1C-0218-F49B-0F5F-55B6C6D8B2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1828" y="2834028"/>
            <a:ext cx="7020272" cy="333127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D9CBC41-2DF0-BA30-CDC1-BD4F33A93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6813" y="6194477"/>
            <a:ext cx="6070371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RQ-NSF and its derivative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sz="1600" noProof="0" dirty="0">
              <a:solidFill>
                <a:srgbClr val="007E64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652AAD-C30A-11A0-24C0-1B98DEBB4B5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66" t="41403" r="74537" b="7249"/>
          <a:stretch/>
        </p:blipFill>
        <p:spPr>
          <a:xfrm>
            <a:off x="6228184" y="5882607"/>
            <a:ext cx="216024" cy="2826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BA9CA6A-95AA-8D95-4357-7B44834994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266" t="41403" r="74537" b="7249"/>
          <a:stretch/>
        </p:blipFill>
        <p:spPr>
          <a:xfrm>
            <a:off x="2699793" y="5921278"/>
            <a:ext cx="216024" cy="2826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891FC0-4EB2-16A8-5F14-E4DAD7B9AD1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53" t="-2471" r="62083" b="154"/>
          <a:stretch/>
        </p:blipFill>
        <p:spPr>
          <a:xfrm rot="16200000">
            <a:off x="4071718" y="4095406"/>
            <a:ext cx="987807" cy="5633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B59AF3A-9A83-A5A6-AE43-8B3902E940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153" t="-2471" r="62083" b="154"/>
          <a:stretch/>
        </p:blipFill>
        <p:spPr>
          <a:xfrm rot="16200000">
            <a:off x="571224" y="4095406"/>
            <a:ext cx="987807" cy="5633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5FD8E0-3C9E-6F06-93BF-BBCC2C209A5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94977" b="55917"/>
          <a:stretch/>
        </p:blipFill>
        <p:spPr>
          <a:xfrm rot="16200000">
            <a:off x="4339866" y="4680978"/>
            <a:ext cx="208808" cy="24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647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47A7B2-09AB-1B96-F5B7-831CA97E70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D18DA2C-65B2-18DB-6B0A-00214D9EE502}"/>
              </a:ext>
            </a:extLst>
          </p:cNvPr>
          <p:cNvSpPr/>
          <p:nvPr/>
        </p:nvSpPr>
        <p:spPr bwMode="auto">
          <a:xfrm>
            <a:off x="1403648" y="2265096"/>
            <a:ext cx="6120680" cy="65587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A4B3AA0C-5EF9-8601-10E3-B522C1C9C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16846AF8-05CC-EBA5-3D8E-15F91FD25A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3D571F-1713-4621-FC28-3C02A3AFE73B}"/>
              </a:ext>
            </a:extLst>
          </p:cNvPr>
          <p:cNvSpPr/>
          <p:nvPr/>
        </p:nvSpPr>
        <p:spPr bwMode="auto">
          <a:xfrm>
            <a:off x="884547" y="3150037"/>
            <a:ext cx="7200800" cy="68990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557E93FD-08D5-14D4-AE08-DA312F7551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26600" y="656666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Context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B9AE79EF-D132-7825-CB76-C8989B714A82}"/>
              </a:ext>
            </a:extLst>
          </p:cNvPr>
          <p:cNvCxnSpPr/>
          <p:nvPr/>
        </p:nvCxnSpPr>
        <p:spPr bwMode="auto">
          <a:xfrm>
            <a:off x="4484947" y="2828100"/>
            <a:ext cx="1" cy="36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9F6C16F3-F9EB-D2C4-73E9-DBA5A56586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139" y="3252945"/>
                <a:ext cx="8552019" cy="92333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…)~</m:t>
                      </m:r>
                      <m:r>
                        <a:rPr lang="fr-FR" sz="2300" b="0" i="1" noProof="0" smtClean="0">
                          <a:latin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fr-FR" sz="23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fr-FR" sz="2300" i="1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sub>
                          </m:sSub>
                          <m:r>
                            <a:rPr lang="fr-FR" sz="23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e>
                        <m:e>
                          <m:sSub>
                            <m:sSubPr>
                              <m:ctrlP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  <m:r>
                            <a:rPr lang="fr-FR" sz="2300" b="0" i="1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fr-FR" sz="2300" b="0" i="1" noProof="0" smtClean="0">
                                  <a:latin typeface="Cambria Math" panose="02040503050406030204" pitchFamily="18" charset="0"/>
                                </a:rPr>
                                <m:t>𝑥𝑠𝑒𝑐</m:t>
                              </m:r>
                            </m:sub>
                          </m:sSub>
                        </m:e>
                      </m:d>
                      <m:r>
                        <a:rPr lang="fr-FR" sz="2300" i="1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fr-FR" sz="2300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fr-FR" sz="23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fr-FR" sz="23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fr-FR" sz="2300" i="1">
                                  <a:latin typeface="Cambria Math" panose="02040503050406030204" pitchFamily="18" charset="0"/>
                                </a:rPr>
                                <m:t>𝑓𝑙𝑢𝑥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noProof="0" dirty="0"/>
              </a:p>
            </p:txBody>
          </p:sp>
        </mc:Choice>
        <mc:Fallback xmlns="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9F6C16F3-F9EB-D2C4-73E9-DBA5A56586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85139" y="3252945"/>
                <a:ext cx="8552019" cy="9233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49E7A778-6711-302C-2687-F5AC632006A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3528" y="2392964"/>
                <a:ext cx="8261713" cy="528009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r>
                      <a:rPr lang="fr-FR" sz="2300" b="0" i="1" noProof="0" smtClean="0">
                        <a:latin typeface="Cambria Math" panose="02040503050406030204" pitchFamily="18" charset="0"/>
                      </a:rPr>
                      <m:t>𝜙</m:t>
                    </m:r>
                    <m:d>
                      <m:dPr>
                        <m:ctrlPr>
                          <a:rPr lang="fr-FR" sz="23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e>
                      <m:e>
                        <m:sSub>
                          <m:sSubPr>
                            <m:ctrlP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fr-FR" sz="2300" b="0" i="1" noProof="0" smtClean="0">
                                <a:latin typeface="Cambria Math" panose="02040503050406030204" pitchFamily="18" charset="0"/>
                              </a:rPr>
                              <m:t>𝑓𝑙𝑢𝑥</m:t>
                            </m:r>
                          </m:sub>
                        </m:sSub>
                      </m:e>
                    </m:d>
                    <m:r>
                      <a:rPr lang="fr-FR" sz="2300" b="0" i="0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noProof="0" dirty="0"/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fr-FR" sz="2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fr-FR" sz="23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  <m:d>
                          <m:dPr>
                            <m:ctrlPr>
                              <a:rPr lang="fr-FR" sz="23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  <m:sub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𝜈</m:t>
                                </m:r>
                              </m:sub>
                            </m:sSub>
                          </m:e>
                          <m:e>
                            <m:sSub>
                              <m:sSubPr>
                                <m:ctrlP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fr-FR" sz="2300" i="1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𝑓𝑙𝑢𝑥</m:t>
                                </m:r>
                              </m:sub>
                            </m:sSub>
                            <m:r>
                              <a:rPr lang="fr-FR" sz="23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  <m:sub>
                                <m:r>
                                  <a:rPr lang="fr-FR" sz="2300" b="0" i="1" smtClean="0">
                                    <a:solidFill>
                                      <a:srgbClr val="000000"/>
                                    </a:solidFill>
                                    <a:latin typeface="Cambria Math" panose="02040503050406030204" pitchFamily="18" charset="0"/>
                                  </a:rPr>
                                  <m:t>𝑜𝑠𝑐</m:t>
                                </m:r>
                              </m:sub>
                            </m:sSub>
                          </m:e>
                        </m:d>
                        <m:r>
                          <a:rPr lang="fr-FR" sz="23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if</m:t>
                        </m:r>
                        <m: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fr-FR" sz="2300" b="0" i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oscillated</m:t>
                        </m:r>
                      </m:e>
                    </m:d>
                  </m:oMath>
                </a14:m>
                <a:r>
                  <a:rPr lang="en-US" sz="2000" noProof="0" dirty="0"/>
                  <a:t>  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49E7A778-6711-302C-2687-F5AC632006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23528" y="2392964"/>
                <a:ext cx="8261713" cy="5280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>
            <a:extLst>
              <a:ext uri="{FF2B5EF4-FFF2-40B4-BE49-F238E27FC236}">
                <a16:creationId xmlns:a16="http://schemas.microsoft.com/office/drawing/2014/main" id="{CE639BBB-A079-F0C0-C51C-55F96EB704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037A55-C7DB-4D9E-8951-BCBC8E471A4A}"/>
              </a:ext>
            </a:extLst>
          </p:cNvPr>
          <p:cNvSpPr/>
          <p:nvPr/>
        </p:nvSpPr>
        <p:spPr bwMode="auto">
          <a:xfrm>
            <a:off x="2987824" y="4069010"/>
            <a:ext cx="3168353" cy="689909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9D208B-587C-8F1B-E895-39574DDBA321}"/>
              </a:ext>
            </a:extLst>
          </p:cNvPr>
          <p:cNvSpPr/>
          <p:nvPr/>
        </p:nvSpPr>
        <p:spPr bwMode="auto">
          <a:xfrm>
            <a:off x="107504" y="4987982"/>
            <a:ext cx="8875662" cy="851627"/>
          </a:xfrm>
          <a:prstGeom prst="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27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softEdge rad="63500"/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3C17CF6-C288-5AEE-769B-711F3C7FD0EC}"/>
              </a:ext>
            </a:extLst>
          </p:cNvPr>
          <p:cNvCxnSpPr/>
          <p:nvPr/>
        </p:nvCxnSpPr>
        <p:spPr bwMode="auto">
          <a:xfrm>
            <a:off x="4499569" y="3773553"/>
            <a:ext cx="1" cy="36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5F914E62-7B4F-1428-E017-AB2E3A8F6E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19288" y="4149959"/>
                <a:ext cx="2909187" cy="528009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𝑀𝐶</m:t>
                          </m:r>
                        </m:sub>
                        <m:sup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𝑏𝑖𝑛</m:t>
                          </m:r>
                        </m:sup>
                      </m:sSubSup>
                      <m:r>
                        <a:rPr lang="fr-FR" sz="24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𝑓𝑙𝑢𝑥</m:t>
                          </m:r>
                        </m:sub>
                      </m:sSub>
                      <m:r>
                        <a:rPr lang="fr-FR" sz="24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𝑥𝑠𝑒𝑐</m:t>
                          </m:r>
                        </m:sub>
                      </m:sSub>
                      <m:r>
                        <a:rPr lang="fr-FR" sz="2400" b="0" i="1" noProof="0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fr-FR" sz="2400" b="0" i="1" noProof="0" smtClean="0">
                              <a:latin typeface="Cambria Math" panose="02040503050406030204" pitchFamily="18" charset="0"/>
                            </a:rPr>
                            <m:t>𝑑𝑒𝑡</m:t>
                          </m:r>
                        </m:sub>
                      </m:sSub>
                      <m:r>
                        <a:rPr lang="fr-FR" sz="2400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noProof="0" dirty="0"/>
              </a:p>
            </p:txBody>
          </p:sp>
        </mc:Choice>
        <mc:Fallback xmlns="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5F914E62-7B4F-1428-E017-AB2E3A8F6E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119288" y="4149959"/>
                <a:ext cx="2909187" cy="528009"/>
              </a:xfrm>
              <a:prstGeom prst="rect">
                <a:avLst/>
              </a:prstGeom>
              <a:blipFill>
                <a:blip r:embed="rId5"/>
                <a:stretch>
                  <a:fillRect l="-5870" r="-4403" b="-3488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339D21-E2C5-EE26-C1E9-01102FEB0F1C}"/>
              </a:ext>
            </a:extLst>
          </p:cNvPr>
          <p:cNvCxnSpPr/>
          <p:nvPr/>
        </p:nvCxnSpPr>
        <p:spPr bwMode="auto">
          <a:xfrm>
            <a:off x="4518250" y="4677968"/>
            <a:ext cx="1" cy="3615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C73E90A-2712-9C6C-8875-959851C5E0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593370" y="5052450"/>
                <a:ext cx="10277938" cy="528009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72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fr-FR" sz="1720" b="0" i="1" noProof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sz="1720" b="0" i="0" noProof="0" smtClean="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fr-FR" sz="172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720" i="1">
                                  <a:latin typeface="Cambria Math" panose="02040503050406030204" pitchFamily="18" charset="0"/>
                                </a:rPr>
                                <m:t>𝓛</m:t>
                              </m:r>
                              <m:d>
                                <m:dPr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720" b="0" i="1" smtClean="0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fr-FR" sz="1720" b="0" i="1" smtClean="0">
                                      <a:latin typeface="Cambria Math" panose="02040503050406030204" pitchFamily="18" charset="0"/>
                                    </a:rPr>
                                    <m:t>|</m:t>
                                  </m:r>
                                  <m:sSub>
                                    <m:sSubPr>
                                      <m:ctrlPr>
                                        <a:rPr lang="fr-FR" sz="172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sz="1720" b="0" i="1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fr-FR" sz="1720" b="0" i="1" smtClean="0">
                                          <a:latin typeface="Cambria Math" panose="02040503050406030204" pitchFamily="18" charset="0"/>
                                        </a:rPr>
                                        <m:t>𝑜𝑏𝑠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fr-FR" sz="172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fr-FR" sz="172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720" b="0" i="1" smtClean="0">
                              <a:latin typeface="Cambria Math" panose="02040503050406030204" pitchFamily="18" charset="0"/>
                            </a:rPr>
                            <m:t>𝑏𝑖𝑛</m:t>
                          </m:r>
                        </m:sub>
                        <m:sup/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fr-FR" sz="17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𝑀𝐶</m:t>
                                  </m:r>
                                </m:sub>
                                <m:sup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𝑏𝑖𝑛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r>
                                <a:rPr lang="fr-FR" sz="172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𝑜𝑏𝑠</m:t>
                                  </m:r>
                                </m:sub>
                                <m:sup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𝑏𝑖𝑛</m:t>
                                  </m:r>
                                </m:sup>
                              </m:sSubSup>
                              <m:r>
                                <a:rPr lang="fr-FR" sz="172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𝑀𝐶</m:t>
                                  </m:r>
                                </m:sub>
                                <m:sup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𝑏𝑖𝑛</m:t>
                                  </m:r>
                                </m:sup>
                              </m:sSubSup>
                              <m:d>
                                <m:dPr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fr-FR" sz="1720">
                                      <a:latin typeface="Cambria Math" panose="02040503050406030204" pitchFamily="18" charset="0"/>
                                    </a:rPr>
                                    <m:t>ln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fr-FR" sz="172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fr-FR" sz="172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sSubSup>
                                            <m:sSubSupPr>
                                              <m:ctrlP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  <m:t>𝑜𝑏𝑠</m:t>
                                              </m:r>
                                            </m:sub>
                                            <m:sup>
                                              <m: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  <m:t>𝑏𝑖𝑛</m:t>
                                              </m:r>
                                            </m:sup>
                                          </m:sSubSup>
                                        </m:num>
                                        <m:den>
                                          <m:sSubSup>
                                            <m:sSubSupPr>
                                              <m:ctrlP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SupPr>
                                            <m:e>
                                              <m: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  <m:t>𝑁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  <m:t>𝑀𝐶</m:t>
                                              </m:r>
                                            </m:sub>
                                            <m:sup>
                                              <m: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  <m:t>𝑏𝑖𝑛</m:t>
                                              </m:r>
                                            </m:sup>
                                          </m:sSubSup>
                                          <m:d>
                                            <m:dPr>
                                              <m:ctrlP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fr-FR" sz="1720" i="1">
                                                  <a:latin typeface="Cambria Math" panose="02040503050406030204" pitchFamily="18" charset="0"/>
                                                </a:rPr>
                                                <m:t>𝛽</m:t>
                                              </m:r>
                                            </m:e>
                                          </m:d>
                                        </m:den>
                                      </m:f>
                                    </m:e>
                                  </m:d>
                                </m:e>
                              </m:func>
                            </m:e>
                          </m:d>
                        </m:e>
                      </m:nary>
                      <m:r>
                        <a:rPr lang="fr-FR" sz="172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fr-FR" sz="172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fr-FR" sz="172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fr-FR" sz="172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sz="172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fr-FR" sz="172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fr-FR" sz="172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fr-FR" sz="1720" b="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fr-FR" sz="1720" b="0" i="1" noProof="0" smtClean="0">
                                          <a:latin typeface="Cambria Math" panose="02040503050406030204" pitchFamily="18" charset="0"/>
                                        </a:rPr>
                                        <m:t>𝛽</m:t>
                                      </m:r>
                                    </m:e>
                                  </m:acc>
                                </m:e>
                              </m:d>
                            </m:e>
                            <m:sup>
                              <m:r>
                                <a:rPr lang="fr-FR" sz="172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fr-FR" sz="172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fr-FR" sz="172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fr-FR" sz="172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  <m:sup>
                              <m:r>
                                <a:rPr lang="fr-FR" sz="172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bSup>
                          <m:d>
                            <m:dPr>
                              <m:ctrlPr>
                                <a:rPr lang="fr-FR" sz="172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fr-FR" sz="1720" i="1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  <m:r>
                                <a:rPr lang="fr-FR" sz="172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fr-FR" sz="1720" i="1">
                                      <a:latin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</m:acc>
                            </m:e>
                          </m:d>
                        </m:e>
                      </m:nary>
                    </m:oMath>
                  </m:oMathPara>
                </a14:m>
                <a:endParaRPr lang="fr-FR" sz="1720" b="0" i="1" dirty="0">
                  <a:latin typeface="Cambria Math" panose="02040503050406030204" pitchFamily="18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1720" b="0" i="0" smtClean="0">
                          <a:latin typeface="Cambria Math" panose="02040503050406030204" pitchFamily="18" charset="0"/>
                        </a:rPr>
                        <m:t>  </m:t>
                      </m:r>
                    </m:oMath>
                  </m:oMathPara>
                </a14:m>
                <a:endParaRPr lang="en-US" sz="1720" noProof="0" dirty="0"/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C73E90A-2712-9C6C-8875-959851C5E0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593370" y="5052450"/>
                <a:ext cx="10277938" cy="528009"/>
              </a:xfrm>
              <a:prstGeom prst="rect">
                <a:avLst/>
              </a:prstGeom>
              <a:blipFill>
                <a:blip r:embed="rId6"/>
                <a:stretch>
                  <a:fillRect b="-66279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ZoneTexte 20">
                <a:extLst>
                  <a:ext uri="{FF2B5EF4-FFF2-40B4-BE49-F238E27FC236}">
                    <a16:creationId xmlns:a16="http://schemas.microsoft.com/office/drawing/2014/main" id="{54FCBD43-64E6-2705-DF0E-C7225B210D35}"/>
                  </a:ext>
                </a:extLst>
              </p:cNvPr>
              <p:cNvSpPr txBox="1"/>
              <p:nvPr/>
            </p:nvSpPr>
            <p:spPr>
              <a:xfrm>
                <a:off x="1593271" y="5733256"/>
                <a:ext cx="595745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i="1" dirty="0">
                    <a:solidFill>
                      <a:srgbClr val="007E64"/>
                    </a:solidFill>
                  </a:rPr>
                  <a:t>Likelihood of systematics given a dataset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1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fr-FR" sz="1800" i="1">
                            <a:latin typeface="Cambria Math" panose="02040503050406030204" pitchFamily="18" charset="0"/>
                          </a:rPr>
                          <m:t>𝑜𝑏𝑠</m:t>
                        </m:r>
                      </m:sub>
                    </m:sSub>
                  </m:oMath>
                </a14:m>
                <a:r>
                  <a:rPr lang="en-US" sz="1800" i="1" dirty="0">
                    <a:solidFill>
                      <a:srgbClr val="007E64"/>
                    </a:solidFill>
                  </a:rPr>
                  <a:t>  </a:t>
                </a:r>
                <a:br>
                  <a:rPr lang="en-US" sz="1800" i="1" noProof="0" dirty="0">
                    <a:solidFill>
                      <a:srgbClr val="007E64"/>
                    </a:solidFill>
                  </a:rPr>
                </a:br>
                <a:endParaRPr lang="en-US" sz="1800" noProof="0" dirty="0">
                  <a:solidFill>
                    <a:srgbClr val="800000"/>
                  </a:solidFill>
                </a:endParaRPr>
              </a:p>
            </p:txBody>
          </p:sp>
        </mc:Choice>
        <mc:Fallback xmlns="">
          <p:sp>
            <p:nvSpPr>
              <p:cNvPr id="16" name="ZoneTexte 20">
                <a:extLst>
                  <a:ext uri="{FF2B5EF4-FFF2-40B4-BE49-F238E27FC236}">
                    <a16:creationId xmlns:a16="http://schemas.microsoft.com/office/drawing/2014/main" id="{54FCBD43-64E6-2705-DF0E-C7225B210D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3271" y="5733256"/>
                <a:ext cx="5957458" cy="646331"/>
              </a:xfrm>
              <a:prstGeom prst="rect">
                <a:avLst/>
              </a:prstGeom>
              <a:blipFill>
                <a:blip r:embed="rId7"/>
                <a:stretch>
                  <a:fillRect t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2">
            <a:extLst>
              <a:ext uri="{FF2B5EF4-FFF2-40B4-BE49-F238E27FC236}">
                <a16:creationId xmlns:a16="http://schemas.microsoft.com/office/drawing/2014/main" id="{F09CD92E-EF7C-7A37-0B86-D0C8CC360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16" y="1311687"/>
            <a:ext cx="8647151" cy="528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noProof="0" dirty="0"/>
              <a:t>Neutrino oscillation/cross-section analyses are chains of probability transports.</a:t>
            </a:r>
            <a:endParaRPr lang="en-US" sz="2400" noProof="0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99A53BE-BD60-594A-965F-94B2DAA078BB}"/>
              </a:ext>
            </a:extLst>
          </p:cNvPr>
          <p:cNvSpPr/>
          <p:nvPr/>
        </p:nvSpPr>
        <p:spPr bwMode="auto">
          <a:xfrm>
            <a:off x="75958" y="2160051"/>
            <a:ext cx="8992083" cy="4032448"/>
          </a:xfrm>
          <a:prstGeom prst="roundRect">
            <a:avLst>
              <a:gd name="adj" fmla="val 4909"/>
            </a:avLst>
          </a:prstGeom>
          <a:noFill/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40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24507-8B49-2DAF-E65D-F80F2A37A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B42DE056-5E5C-E1D4-8579-30374B987E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78C88BDF-5412-CEEE-EDEE-127922F3A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60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125D2DFB-11A9-4FA9-3B40-EDABA6CCB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9333" y="735381"/>
            <a:ext cx="8894667" cy="6826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800" noProof="0" dirty="0">
                <a:solidFill>
                  <a:srgbClr val="007E64"/>
                </a:solidFill>
              </a:rPr>
              <a:t>How to use the NF?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A61A09C3-2C89-4E9F-934E-930920825D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252259"/>
              </p:ext>
            </p:extLst>
          </p:nvPr>
        </p:nvGraphicFramePr>
        <p:xfrm>
          <a:off x="4572000" y="1604415"/>
          <a:ext cx="4392488" cy="4056833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822965">
                  <a:extLst>
                    <a:ext uri="{9D8B030D-6E8A-4147-A177-3AD203B41FA5}">
                      <a16:colId xmlns:a16="http://schemas.microsoft.com/office/drawing/2014/main" val="3082247958"/>
                    </a:ext>
                  </a:extLst>
                </a:gridCol>
                <a:gridCol w="1569523">
                  <a:extLst>
                    <a:ext uri="{9D8B030D-6E8A-4147-A177-3AD203B41FA5}">
                      <a16:colId xmlns:a16="http://schemas.microsoft.com/office/drawing/2014/main" val="1113764058"/>
                    </a:ext>
                  </a:extLst>
                </a:gridCol>
              </a:tblGrid>
              <a:tr h="63863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>
                          <a:solidFill>
                            <a:srgbClr val="000000"/>
                          </a:solidFill>
                        </a:rPr>
                        <a:t>As a sample emulator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232700"/>
                  </a:ext>
                </a:extLst>
              </a:tr>
              <a:tr h="854549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Million samples per day per CPU (Intel Xeon)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129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4082600"/>
                  </a:ext>
                </a:extLst>
              </a:tr>
              <a:tr h="85454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noProof="0" dirty="0"/>
                        <a:t>Million samples per day per GPU (RTX 4090)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1222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87687592"/>
                  </a:ext>
                </a:extLst>
              </a:tr>
              <a:tr h="854549">
                <a:tc>
                  <a:txBody>
                    <a:bodyPr/>
                    <a:lstStyle/>
                    <a:p>
                      <a:pPr algn="ctr"/>
                      <a:r>
                        <a:rPr lang="en-US" sz="2000" b="1" noProof="0" dirty="0"/>
                        <a:t>Spread of weights ***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noProof="0" dirty="0"/>
                        <a:t>0.72%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02124910"/>
                  </a:ext>
                </a:extLst>
              </a:tr>
              <a:tr h="854549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Sample quality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700" noProof="0" dirty="0"/>
                        <a:t>Asymptotically biased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3079002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BB7A8FC-8F9A-9294-97A8-8E4C8BDB94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1307964"/>
              </p:ext>
            </p:extLst>
          </p:nvPr>
        </p:nvGraphicFramePr>
        <p:xfrm>
          <a:off x="107504" y="2424565"/>
          <a:ext cx="4267150" cy="230057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448272">
                  <a:extLst>
                    <a:ext uri="{9D8B030D-6E8A-4147-A177-3AD203B41FA5}">
                      <a16:colId xmlns:a16="http://schemas.microsoft.com/office/drawing/2014/main" val="3082247958"/>
                    </a:ext>
                  </a:extLst>
                </a:gridCol>
                <a:gridCol w="1818878">
                  <a:extLst>
                    <a:ext uri="{9D8B030D-6E8A-4147-A177-3AD203B41FA5}">
                      <a16:colId xmlns:a16="http://schemas.microsoft.com/office/drawing/2014/main" val="1113764058"/>
                    </a:ext>
                  </a:extLst>
                </a:gridCol>
              </a:tblGrid>
              <a:tr h="6059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noProof="0" dirty="0">
                          <a:solidFill>
                            <a:srgbClr val="000000"/>
                          </a:solidFill>
                        </a:rPr>
                        <a:t>As an importance sampler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0232700"/>
                  </a:ext>
                </a:extLst>
              </a:tr>
              <a:tr h="818663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Unweighting </a:t>
                      </a:r>
                      <a:br>
                        <a:rPr lang="en-US" b="1" noProof="0" dirty="0"/>
                      </a:br>
                      <a:r>
                        <a:rPr lang="en-US" b="1" noProof="0" dirty="0"/>
                        <a:t>efficiency **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noProof="0" dirty="0"/>
                        <a:t>53 %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71004219"/>
                  </a:ext>
                </a:extLst>
              </a:tr>
              <a:tr h="876001">
                <a:tc>
                  <a:txBody>
                    <a:bodyPr/>
                    <a:lstStyle/>
                    <a:p>
                      <a:pPr algn="ctr"/>
                      <a:r>
                        <a:rPr lang="en-US" b="1" noProof="0" dirty="0"/>
                        <a:t>Sample quality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noProof="0" dirty="0"/>
                        <a:t>Asymptotically unbiased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200514"/>
                  </a:ext>
                </a:extLst>
              </a:tr>
            </a:tbl>
          </a:graphicData>
        </a:graphic>
      </p:graphicFrame>
      <p:sp>
        <p:nvSpPr>
          <p:cNvPr id="4" name="Rectangle 2">
            <a:extLst>
              <a:ext uri="{FF2B5EF4-FFF2-40B4-BE49-F238E27FC236}">
                <a16:creationId xmlns:a16="http://schemas.microsoft.com/office/drawing/2014/main" id="{014A7F17-194C-AD16-EAAC-9CC8F0F0C5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2534" y="5854784"/>
            <a:ext cx="6948264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* Assuming we want to sample the Ghent CCQE cross section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** Weight cap at the 99.99</a:t>
            </a:r>
            <a:r>
              <a:rPr lang="en-US" sz="1600" baseline="300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th</a:t>
            </a:r>
            <a:r>
              <a:rPr lang="en-US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 quantile</a:t>
            </a:r>
            <a:endParaRPr lang="en-US" sz="1600" noProof="0" dirty="0"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*** Comparing bin content of size 1MeV.deg^3</a:t>
            </a:r>
            <a:r>
              <a:rPr lang="en-US" sz="16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 </a:t>
            </a:r>
            <a:br>
              <a:rPr lang="en-US" sz="16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</a:br>
            <a:endParaRPr lang="en-US" sz="1600" noProof="0" dirty="0"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2A08AB0E-F5A5-C1D6-BE69-970C036890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1776373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0DBBEE-DB41-D337-2B85-3412CC3F5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D315DA6A-BEAD-60EB-159E-FC752D5B97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01E0529-124A-D3E7-3FA6-921D0DD312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61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D3038857-4122-A38A-6D7B-469969D6C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00112" y="532005"/>
            <a:ext cx="8555062" cy="68464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z="4000" noProof="0" dirty="0">
                <a:solidFill>
                  <a:srgbClr val="007E64"/>
                </a:solidFill>
              </a:rPr>
              <a:t>Autoregressive flows implementation</a:t>
            </a:r>
            <a:endParaRPr lang="en-US" sz="4000" noProof="0" dirty="0"/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0CC05221-35B1-2D3B-2704-F95AC8D736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470A5E67-BC17-BF4E-3A46-75472187A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3401" y="1340768"/>
            <a:ext cx="9047461" cy="12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200" noProof="0" dirty="0"/>
              <a:t>The NN implementation is </a:t>
            </a:r>
            <a:r>
              <a:rPr lang="en-US" sz="2200" b="1" noProof="0" dirty="0"/>
              <a:t>easy</a:t>
            </a:r>
            <a:r>
              <a:rPr lang="en-US" sz="2200" noProof="0" dirty="0"/>
              <a:t> !  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200" noProof="0" dirty="0"/>
              <a:t>It is a </a:t>
            </a:r>
            <a:r>
              <a:rPr lang="en-US" sz="2200" b="1" noProof="0" dirty="0"/>
              <a:t>standard neural network with masked connections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200" noProof="0" dirty="0"/>
              <a:t>What we want to know is the “distortion at a given point z”</a:t>
            </a:r>
          </a:p>
        </p:txBody>
      </p:sp>
      <p:pic>
        <p:nvPicPr>
          <p:cNvPr id="5122" name="Picture 2" descr="Flow-based Deep Generative Models | Lil'Log">
            <a:extLst>
              <a:ext uri="{FF2B5EF4-FFF2-40B4-BE49-F238E27FC236}">
                <a16:creationId xmlns:a16="http://schemas.microsoft.com/office/drawing/2014/main" id="{8DF2A401-9320-7AAD-BD8E-9101CAE05F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3" b="16227"/>
          <a:stretch/>
        </p:blipFill>
        <p:spPr bwMode="auto">
          <a:xfrm>
            <a:off x="1937486" y="3496089"/>
            <a:ext cx="5269028" cy="252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CF5260-CA39-AA11-8F83-8653BDB27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8807" y="2518410"/>
            <a:ext cx="4156648" cy="550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57BCCE-1466-71B4-6540-C23B01548E97}"/>
                  </a:ext>
                </a:extLst>
              </p:cNvPr>
              <p:cNvSpPr txBox="1"/>
              <p:nvPr/>
            </p:nvSpPr>
            <p:spPr>
              <a:xfrm>
                <a:off x="5652120" y="5970766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A57BCCE-1466-71B4-6540-C23B01548E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5970766"/>
                <a:ext cx="361079" cy="33855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012C70-3828-BA22-527B-00C9004804D9}"/>
                  </a:ext>
                </a:extLst>
              </p:cNvPr>
              <p:cNvSpPr txBox="1"/>
              <p:nvPr/>
            </p:nvSpPr>
            <p:spPr>
              <a:xfrm>
                <a:off x="6084168" y="5970766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012C70-3828-BA22-527B-00C9004804D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4168" y="5970766"/>
                <a:ext cx="361079" cy="33855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49BBDE-F3E0-D8CD-F83A-692C75A251B6}"/>
                  </a:ext>
                </a:extLst>
              </p:cNvPr>
              <p:cNvSpPr txBox="1"/>
              <p:nvPr/>
            </p:nvSpPr>
            <p:spPr>
              <a:xfrm>
                <a:off x="6495363" y="5970766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649BBDE-F3E0-D8CD-F83A-692C75A251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363" y="5970766"/>
                <a:ext cx="361079" cy="338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C47670-AFE7-CF74-AEB9-CF122309A9AB}"/>
                  </a:ext>
                </a:extLst>
              </p:cNvPr>
              <p:cNvSpPr txBox="1"/>
              <p:nvPr/>
            </p:nvSpPr>
            <p:spPr>
              <a:xfrm>
                <a:off x="5148064" y="3178765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2C47670-AFE7-CF74-AEB9-CF122309A9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8064" y="3178765"/>
                <a:ext cx="361079" cy="338554"/>
              </a:xfrm>
              <a:prstGeom prst="rect">
                <a:avLst/>
              </a:prstGeom>
              <a:blipFill>
                <a:blip r:embed="rId8"/>
                <a:stretch>
                  <a:fillRect r="-181667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709B6F-799F-61DA-6FF2-927044C50EEE}"/>
                  </a:ext>
                </a:extLst>
              </p:cNvPr>
              <p:cNvSpPr txBox="1"/>
              <p:nvPr/>
            </p:nvSpPr>
            <p:spPr>
              <a:xfrm>
                <a:off x="6040535" y="3178765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fr-FR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B2709B6F-799F-61DA-6FF2-927044C50E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0535" y="3178765"/>
                <a:ext cx="361079" cy="33855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BA3264-5093-3DED-8D4C-113B2C0DB846}"/>
                  </a:ext>
                </a:extLst>
              </p:cNvPr>
              <p:cNvSpPr txBox="1"/>
              <p:nvPr/>
            </p:nvSpPr>
            <p:spPr>
              <a:xfrm>
                <a:off x="6382259" y="3212976"/>
                <a:ext cx="36107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1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b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  <m:sub>
                          <m:r>
                            <a:rPr lang="en-US" sz="1600" b="0" i="1" noProof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noProof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600" noProof="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AABA3264-5093-3DED-8D4C-113B2C0DB8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2259" y="3212976"/>
                <a:ext cx="361079" cy="338554"/>
              </a:xfrm>
              <a:prstGeom prst="rect">
                <a:avLst/>
              </a:prstGeom>
              <a:blipFill>
                <a:blip r:embed="rId10"/>
                <a:stretch>
                  <a:fillRect r="-110169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2">
            <a:extLst>
              <a:ext uri="{FF2B5EF4-FFF2-40B4-BE49-F238E27FC236}">
                <a16:creationId xmlns:a16="http://schemas.microsoft.com/office/drawing/2014/main" id="{55BF1E34-8AEE-53E5-9AEB-9CED608CC4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1845" y="6300370"/>
            <a:ext cx="3800355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Masked Autoregressive Network</a:t>
            </a:r>
          </a:p>
          <a:p>
            <a:pPr marL="0" indent="0" algn="ctr" eaLnBrk="1" hangingPunct="1">
              <a:lnSpc>
                <a:spcPct val="90000"/>
              </a:lnSpc>
              <a:buNone/>
            </a:pPr>
            <a:endParaRPr lang="en-US" sz="1700" noProof="0" dirty="0">
              <a:solidFill>
                <a:srgbClr val="007E64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79972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69519F-1510-06F9-0584-46757F0AEB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DED4E7A9-A28E-CC8B-451B-F18413C613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5A3331D0-A78C-82F9-BDDD-1B1CA010F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62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AE624F8A-1261-237F-D6D7-3ADB312120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81893" y="548680"/>
            <a:ext cx="8438579" cy="77318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noProof="0" dirty="0">
                <a:solidFill>
                  <a:srgbClr val="007E64"/>
                </a:solidFill>
              </a:rPr>
              <a:t>NF implementation</a:t>
            </a:r>
            <a:endParaRPr lang="en-US" sz="4400" noProof="0" dirty="0">
              <a:solidFill>
                <a:srgbClr val="007E64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2">
                <a:extLst>
                  <a:ext uri="{FF2B5EF4-FFF2-40B4-BE49-F238E27FC236}">
                    <a16:creationId xmlns:a16="http://schemas.microsoft.com/office/drawing/2014/main" id="{EC9EF08A-ADB8-4FD6-474D-85BC8E1DE9F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1893" y="1190374"/>
                <a:ext cx="8530154" cy="442428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200" noProof="0" dirty="0"/>
                  <a:t>Computation of 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|</m:t>
                    </m:r>
                    <m:func>
                      <m:funcPr>
                        <m:ctrlP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det</m:t>
                        </m:r>
                      </m:fName>
                      <m:e>
                        <m:d>
                          <m:dPr>
                            <m:ctrlPr>
                              <a:rPr lang="en-US" sz="2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0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000" b="0" i="0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J</m:t>
                                </m:r>
                              </m:e>
                              <m:sub>
                                <m:r>
                                  <a:rPr lang="en-US" sz="20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1" i="1" noProof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𝒖</m:t>
                                </m:r>
                              </m:e>
                            </m:d>
                          </m:e>
                        </m:d>
                      </m:e>
                    </m:func>
                    <m:sSup>
                      <m:sSupPr>
                        <m:ctrlP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"/>
                            <m:endChr m:val="|"/>
                            <m:ctrlPr>
                              <a:rPr lang="en-US" sz="2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000" b="0" i="1" noProof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​</m:t>
                            </m:r>
                          </m:e>
                        </m:d>
                      </m:e>
                      <m:sup>
                        <m:r>
                          <a:rPr lang="en-US" sz="2000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2000" noProof="0" dirty="0">
                    <a:solidFill>
                      <a:schemeClr val="tx1"/>
                    </a:solidFill>
                  </a:rPr>
                  <a:t> is expensive (</a:t>
                </a:r>
                <a14:m>
                  <m:oMath xmlns:m="http://schemas.openxmlformats.org/officeDocument/2006/math">
                    <m:r>
                      <a:rPr lang="en-US" sz="2000" b="0" i="1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2000" b="0" i="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O</m:t>
                    </m:r>
                    <m:r>
                      <a:rPr lang="en-US" sz="2000" b="0" i="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000" b="0" i="1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D</m:t>
                        </m:r>
                      </m:e>
                      <m:sup>
                        <m:r>
                          <a:rPr lang="en-US" sz="2000" b="0" i="0" noProof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000" b="0" i="0" noProof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000" noProof="0" dirty="0">
                    <a:solidFill>
                      <a:schemeClr val="tx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2" name="Rectangle 2">
                <a:extLst>
                  <a:ext uri="{FF2B5EF4-FFF2-40B4-BE49-F238E27FC236}">
                    <a16:creationId xmlns:a16="http://schemas.microsoft.com/office/drawing/2014/main" id="{EC9EF08A-ADB8-4FD6-474D-85BC8E1DE9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1893" y="1190374"/>
                <a:ext cx="8530154" cy="442428"/>
              </a:xfrm>
              <a:prstGeom prst="rect">
                <a:avLst/>
              </a:prstGeom>
              <a:blipFill>
                <a:blip r:embed="rId3"/>
                <a:stretch>
                  <a:fillRect l="-929" t="-112329" b="-153425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5134AD-534E-0D0A-DC22-3531B37F9AEA}"/>
              </a:ext>
            </a:extLst>
          </p:cNvPr>
          <p:cNvCxnSpPr/>
          <p:nvPr/>
        </p:nvCxnSpPr>
        <p:spPr bwMode="auto">
          <a:xfrm>
            <a:off x="4355976" y="1777744"/>
            <a:ext cx="0" cy="460851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7E64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Rectangle 2">
            <a:extLst>
              <a:ext uri="{FF2B5EF4-FFF2-40B4-BE49-F238E27FC236}">
                <a16:creationId xmlns:a16="http://schemas.microsoft.com/office/drawing/2014/main" id="{945639A1-5EE2-1311-6A44-74A94E023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568" y="1682830"/>
            <a:ext cx="2982411" cy="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u="sng" noProof="0" dirty="0"/>
              <a:t>Coupling layers</a:t>
            </a:r>
            <a:endParaRPr lang="en-US" sz="2800" u="sng" noProof="0" dirty="0">
              <a:solidFill>
                <a:schemeClr val="tx1"/>
              </a:solidFill>
            </a:endParaRP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7C0C913D-22B3-B3B7-7B05-D42B0A5A26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4823" y="1641961"/>
            <a:ext cx="3725630" cy="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800" u="sng" noProof="0" dirty="0"/>
              <a:t>Autoregressive flows</a:t>
            </a:r>
            <a:endParaRPr lang="en-US" sz="2800" u="sng" noProof="0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2F02334-7657-3D81-FC6D-E84733BA92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709" y="3554832"/>
            <a:ext cx="3855796" cy="1216754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D3A8996D-19C0-5055-C52F-C0EF61476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3219037"/>
            <a:ext cx="2520278" cy="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000" noProof="0" dirty="0"/>
              <a:t>Triangular Jacobian</a:t>
            </a:r>
            <a:endParaRPr lang="en-US" sz="1800" noProof="0" dirty="0">
              <a:solidFill>
                <a:schemeClr val="tx1"/>
              </a:solidFill>
            </a:endParaRP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5F5BDDF0-B176-7FC0-77DD-80EDC216E7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11960" y="2869377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transformer</a:t>
            </a: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5AAD544A-ECA7-B727-9E15-7AFD0BE38C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61524" y="2075730"/>
            <a:ext cx="3423770" cy="45348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7F5A1144-A1DF-AEF3-A4B3-AC23A9F7C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2755" y="2842261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conditioner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1F991DD-8AF4-B40F-4B9B-40E4458D5651}"/>
              </a:ext>
            </a:extLst>
          </p:cNvPr>
          <p:cNvCxnSpPr/>
          <p:nvPr/>
        </p:nvCxnSpPr>
        <p:spPr bwMode="auto">
          <a:xfrm flipV="1">
            <a:off x="5059874" y="2519159"/>
            <a:ext cx="215018" cy="294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4E78DAC7-4CDD-EAF4-5665-B01FE424A933}"/>
              </a:ext>
            </a:extLst>
          </p:cNvPr>
          <p:cNvCxnSpPr/>
          <p:nvPr/>
        </p:nvCxnSpPr>
        <p:spPr bwMode="auto">
          <a:xfrm flipH="1" flipV="1">
            <a:off x="7249190" y="2481363"/>
            <a:ext cx="466071" cy="3745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25" name="Picture 24">
            <a:extLst>
              <a:ext uri="{FF2B5EF4-FFF2-40B4-BE49-F238E27FC236}">
                <a16:creationId xmlns:a16="http://schemas.microsoft.com/office/drawing/2014/main" id="{AE6BB8E1-E381-22FB-AC0D-9BBE4FA74B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2294" y="4771586"/>
            <a:ext cx="4472194" cy="7285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368A2EF-A953-18C1-49F4-103ED758E3A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788" r="2926"/>
          <a:stretch/>
        </p:blipFill>
        <p:spPr>
          <a:xfrm>
            <a:off x="107504" y="2341722"/>
            <a:ext cx="4221667" cy="1375310"/>
          </a:xfrm>
          <a:prstGeom prst="rect">
            <a:avLst/>
          </a:prstGeom>
        </p:spPr>
      </p:pic>
      <p:sp>
        <p:nvSpPr>
          <p:cNvPr id="30" name="Rectangle 2">
            <a:extLst>
              <a:ext uri="{FF2B5EF4-FFF2-40B4-BE49-F238E27FC236}">
                <a16:creationId xmlns:a16="http://schemas.microsoft.com/office/drawing/2014/main" id="{1EB10AB0-2D6C-ED98-C006-39BD6C7E3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176" y="4416352"/>
            <a:ext cx="3724087" cy="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000" noProof="0" dirty="0"/>
              <a:t>Easy triangular Jacobian</a:t>
            </a:r>
            <a:endParaRPr lang="en-US" sz="1800" noProof="0" dirty="0">
              <a:solidFill>
                <a:schemeClr val="tx1"/>
              </a:solidFill>
            </a:endParaRPr>
          </a:p>
        </p:txBody>
      </p:sp>
      <p:sp>
        <p:nvSpPr>
          <p:cNvPr id="31" name="Rectangle 2">
            <a:extLst>
              <a:ext uri="{FF2B5EF4-FFF2-40B4-BE49-F238E27FC236}">
                <a16:creationId xmlns:a16="http://schemas.microsoft.com/office/drawing/2014/main" id="{D10A396E-B2D9-3605-5D2B-A4B991DE6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4415" y="2551989"/>
            <a:ext cx="817457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NN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556F66B5-0AEE-CD33-D32F-45C279FBC337}"/>
              </a:ext>
            </a:extLst>
          </p:cNvPr>
          <p:cNvCxnSpPr/>
          <p:nvPr/>
        </p:nvCxnSpPr>
        <p:spPr bwMode="auto">
          <a:xfrm flipH="1">
            <a:off x="2459596" y="2695444"/>
            <a:ext cx="1044254" cy="10946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6" name="Picture 35">
            <a:extLst>
              <a:ext uri="{FF2B5EF4-FFF2-40B4-BE49-F238E27FC236}">
                <a16:creationId xmlns:a16="http://schemas.microsoft.com/office/drawing/2014/main" id="{98C1BE73-8CE5-87E8-C278-847DA11375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663" y="4760268"/>
            <a:ext cx="2508165" cy="1293272"/>
          </a:xfrm>
          <a:prstGeom prst="rect">
            <a:avLst/>
          </a:prstGeom>
        </p:spPr>
      </p:pic>
      <p:sp>
        <p:nvSpPr>
          <p:cNvPr id="37" name="Rectangle 2">
            <a:extLst>
              <a:ext uri="{FF2B5EF4-FFF2-40B4-BE49-F238E27FC236}">
                <a16:creationId xmlns:a16="http://schemas.microsoft.com/office/drawing/2014/main" id="{BC5F85B4-54AB-1787-D79C-50139F95B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3648" y="6010908"/>
            <a:ext cx="1991559" cy="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noProof="0" dirty="0"/>
              <a:t>Faster</a:t>
            </a:r>
            <a:endParaRPr lang="en-US" sz="2400" noProof="0" dirty="0">
              <a:solidFill>
                <a:schemeClr val="tx1"/>
              </a:solidFill>
            </a:endParaRPr>
          </a:p>
        </p:txBody>
      </p:sp>
      <p:sp>
        <p:nvSpPr>
          <p:cNvPr id="42" name="Rectangle 2">
            <a:extLst>
              <a:ext uri="{FF2B5EF4-FFF2-40B4-BE49-F238E27FC236}">
                <a16:creationId xmlns:a16="http://schemas.microsoft.com/office/drawing/2014/main" id="{45CCFA2B-C8AB-0604-8A65-34082E727A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5353" y="5494363"/>
            <a:ext cx="3112152" cy="4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ct val="90000"/>
              </a:lnSpc>
              <a:buNone/>
            </a:pPr>
            <a:r>
              <a:rPr lang="en-US" sz="2800" noProof="0" dirty="0"/>
              <a:t>More “expressive”</a:t>
            </a:r>
            <a:endParaRPr lang="en-US" sz="2400" noProof="0" dirty="0">
              <a:solidFill>
                <a:schemeClr val="tx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73177CA6-1600-B9AD-0FBF-3E2BFBD7FC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66229" y="2487091"/>
            <a:ext cx="817457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NN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2404DA-D631-6A6B-9542-295265B63F65}"/>
              </a:ext>
            </a:extLst>
          </p:cNvPr>
          <p:cNvCxnSpPr/>
          <p:nvPr/>
        </p:nvCxnSpPr>
        <p:spPr bwMode="auto">
          <a:xfrm flipH="1" flipV="1">
            <a:off x="7890605" y="2465557"/>
            <a:ext cx="569827" cy="12811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2679CB00-A8DD-84DF-B826-7774F847DF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50" t="27728" r="27951" b="27206"/>
          <a:stretch/>
        </p:blipFill>
        <p:spPr>
          <a:xfrm rot="5400000">
            <a:off x="4196115" y="5357371"/>
            <a:ext cx="1485466" cy="1138511"/>
          </a:xfrm>
          <a:prstGeom prst="rect">
            <a:avLst/>
          </a:prstGeom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43C5E1FD-618D-41F7-A75A-1B3FD332B7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184" y="3930181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transformer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824BC8A6-64E3-DD16-9849-2FB11C0B6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2275" y="3861906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conditioner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8343437-2229-A296-0972-AC742AD18789}"/>
              </a:ext>
            </a:extLst>
          </p:cNvPr>
          <p:cNvCxnSpPr/>
          <p:nvPr/>
        </p:nvCxnSpPr>
        <p:spPr bwMode="auto">
          <a:xfrm flipV="1">
            <a:off x="2019917" y="3590997"/>
            <a:ext cx="215018" cy="29494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F904D7B-851D-9103-2137-12A83A2CEA90}"/>
              </a:ext>
            </a:extLst>
          </p:cNvPr>
          <p:cNvCxnSpPr/>
          <p:nvPr/>
        </p:nvCxnSpPr>
        <p:spPr bwMode="auto">
          <a:xfrm flipH="1" flipV="1">
            <a:off x="2981723" y="3578386"/>
            <a:ext cx="242949" cy="2488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Text Box 5">
            <a:extLst>
              <a:ext uri="{FF2B5EF4-FFF2-40B4-BE49-F238E27FC236}">
                <a16:creationId xmlns:a16="http://schemas.microsoft.com/office/drawing/2014/main" id="{A7E115E5-6611-AB61-C8D6-64D97AEB6B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15888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chemeClr val="bg1"/>
                </a:solidFill>
              </a:rPr>
              <a:t>ND280 fit with Normalizing Flows</a:t>
            </a:r>
          </a:p>
        </p:txBody>
      </p:sp>
    </p:spTree>
    <p:extLst>
      <p:ext uri="{BB962C8B-B14F-4D97-AF65-F5344CB8AC3E}">
        <p14:creationId xmlns:p14="http://schemas.microsoft.com/office/powerpoint/2010/main" val="18957221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4B553B-2568-E632-8B0E-57E4943EAB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08698C5B-F2D2-4A3F-F18F-A3D50261D3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 dirty="0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 dirty="0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E5EDA926-B276-11A4-D19A-64B2B3D67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63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4A3E017D-029D-9DF5-43D4-D5014D7B2E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630943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dirty="0">
                <a:solidFill>
                  <a:srgbClr val="007E64"/>
                </a:solidFill>
              </a:rPr>
              <a:t>Loss function</a:t>
            </a:r>
            <a:endParaRPr lang="en-US" altLang="fr-FR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E2398EA4-9CAC-9FE8-C3D0-D0AC69DD2C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15888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chemeClr val="bg1"/>
                </a:solidFill>
              </a:rPr>
              <a:t>ND280 fit with Normalizing 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34CF4F03-E7B7-8870-C162-D049A1E7B54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7472" y="1628800"/>
                <a:ext cx="9323352" cy="65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rtl="0" fontAlgn="base">
                  <a:spcBef>
                    <a:spcPts val="560"/>
                  </a:spcBef>
                  <a:buFont typeface="Arial" panose="020B0604020202020204" pitchFamily="34" charset="0"/>
                  <a:buChar char="•"/>
                </a:pPr>
                <a:r>
                  <a:rPr lang="en-US" sz="2000" b="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Loss = MC estimator of a divergence between two pdfs</a:t>
                </a:r>
              </a:p>
              <a:p>
                <a:pPr rtl="0" fontAlgn="base">
                  <a:spcBef>
                    <a:spcPts val="560"/>
                  </a:spcBef>
                  <a:buFont typeface="Arial" panose="020B0604020202020204" pitchFamily="34" charset="0"/>
                  <a:buChar char="•"/>
                </a:pPr>
                <a:r>
                  <a:rPr lang="en-US" sz="2000" b="1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Using the gaussian or NF throws</a:t>
                </a:r>
                <a:endParaRPr lang="en-US" sz="20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endParaRPr>
              </a:p>
              <a:p>
                <a:pPr rtl="0" fontAlgn="base">
                  <a:spcBef>
                    <a:spcPts val="560"/>
                  </a:spcBef>
                  <a:buFont typeface="Arial" panose="020B0604020202020204" pitchFamily="34" charset="0"/>
                  <a:buChar char="•"/>
                </a:pPr>
                <a:r>
                  <a:rPr lang="en-US" altLang="fr-FR" sz="2000" dirty="0">
                    <a:latin typeface="+mj-lt"/>
                    <a:cs typeface="Dreaming Outloud Script Pro" panose="020F0502020204030204" pitchFamily="66" charset="0"/>
                  </a:rPr>
                  <a:t>Need to converge using importance sampling</a:t>
                </a:r>
              </a:p>
              <a:p>
                <a:pPr marL="0" indent="0" rtl="0" fontAlgn="base">
                  <a:spcBef>
                    <a:spcPts val="560"/>
                  </a:spcBef>
                  <a:buNone/>
                </a:pPr>
                <a:endParaRPr lang="en-US" altLang="fr-FR" sz="50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algn="ctr" rtl="0" fontAlgn="base">
                  <a:spcBef>
                    <a:spcPts val="560"/>
                  </a:spcBef>
                  <a:buNone/>
                </a:pPr>
                <a:r>
                  <a:rPr lang="en-US" altLang="fr-FR" sz="2000" dirty="0">
                    <a:latin typeface="+mj-lt"/>
                    <a:cs typeface="Dreaming Outloud Script Pro" panose="020F0502020204030204" pitchFamily="66" charset="0"/>
                  </a:rPr>
                  <a:t>(Forward) </a:t>
                </a:r>
                <a:r>
                  <a:rPr lang="en-US" altLang="fr-FR" sz="2000" dirty="0" err="1">
                    <a:latin typeface="+mj-lt"/>
                    <a:cs typeface="Dreaming Outloud Script Pro" panose="020F0502020204030204" pitchFamily="66" charset="0"/>
                  </a:rPr>
                  <a:t>Kullback-Leibler</a:t>
                </a:r>
                <a:r>
                  <a:rPr lang="en-US" altLang="fr-FR" sz="2000" dirty="0">
                    <a:latin typeface="+mj-lt"/>
                    <a:cs typeface="Dreaming Outloud Script Pro" panose="020F0502020204030204" pitchFamily="66" charset="0"/>
                  </a:rPr>
                  <a:t> divergence (importance sampling version) </a:t>
                </a:r>
              </a:p>
              <a:p>
                <a:pPr marL="0" indent="0" algn="ctr" rtl="0" fontAlgn="base">
                  <a:spcBef>
                    <a:spcPts val="560"/>
                  </a:spcBef>
                  <a:buNone/>
                </a:pPr>
                <a:endParaRPr lang="en-US" altLang="fr-FR" sz="30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>
                  <a:spcBef>
                    <a:spcPts val="56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𝐷</m:t>
                          </m:r>
                        </m:e>
                        <m:sub>
                          <m: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𝐾𝐿</m:t>
                          </m:r>
                        </m:sub>
                      </m:sSub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(</m:t>
                      </m:r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𝑝</m:t>
                      </m:r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altLang="fr-FR" sz="19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sSubPr>
                            <m:e>
                              <m:r>
                                <a:rPr lang="fr-FR" altLang="fr-FR" sz="19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altLang="fr-FR" sz="19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=</m:t>
                      </m:r>
                      <m:sSub>
                        <m:sSubPr>
                          <m:ctrlP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𝐸</m:t>
                          </m:r>
                        </m:e>
                        <m:sub>
                          <m: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fr-FR" altLang="fr-FR" sz="19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altLang="fr-FR" sz="1900" b="0" i="0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altLang="fr-FR" sz="1900" b="0" i="1" smtClean="0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altLang="fr-FR" sz="19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altLang="fr-FR" sz="19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𝑝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altLang="fr-FR" sz="1900" i="1">
                                              <a:latin typeface="Cambria Math" panose="02040503050406030204" pitchFamily="18" charset="0"/>
                                              <a:cs typeface="Dreaming Outloud Script Pro" panose="020F0502020204030204" pitchFamily="66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altLang="fr-FR" sz="1900" i="1">
                                              <a:latin typeface="Cambria Math" panose="02040503050406030204" pitchFamily="18" charset="0"/>
                                              <a:cs typeface="Dreaming Outloud Script Pro" panose="020F0502020204030204" pitchFamily="66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fr-FR" altLang="fr-FR" sz="1900" i="1">
                                              <a:latin typeface="Cambria Math" panose="02040503050406030204" pitchFamily="18" charset="0"/>
                                              <a:cs typeface="Dreaming Outloud Script Pro" panose="020F0502020204030204" pitchFamily="66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=∫</m:t>
                      </m:r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𝑑𝑥</m:t>
                      </m:r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 </m:t>
                      </m:r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𝑝</m:t>
                      </m:r>
                      <m:d>
                        <m:dPr>
                          <m:ctrlP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altLang="fr-FR" sz="1900" b="0" i="0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FR" altLang="fr-FR" sz="19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altLang="fr-FR" sz="1900" b="0" i="1" smtClean="0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altLang="fr-FR" sz="1900" b="0" i="1" smtClean="0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fr-FR" altLang="fr-FR" sz="19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altLang="fr-FR" sz="19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altLang="fr-FR" sz="19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altLang="fr-FR" sz="19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  <m:r>
                        <a:rPr lang="fr-FR" altLang="fr-FR" sz="19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=</m:t>
                      </m:r>
                      <m:r>
                        <a:rPr lang="fr-FR" altLang="fr-FR" sz="19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∫</m:t>
                      </m:r>
                      <m:r>
                        <a:rPr lang="fr-FR" altLang="fr-FR" sz="1900" i="1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𝑑𝑥𝑔</m:t>
                      </m:r>
                      <m:d>
                        <m:dPr>
                          <m:ctrlPr>
                            <a:rPr lang="fr-FR" altLang="fr-FR" sz="19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r>
                            <a:rPr lang="fr-FR" altLang="fr-FR" sz="19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𝑥</m:t>
                          </m:r>
                        </m:e>
                      </m:d>
                      <m:f>
                        <m:fPr>
                          <m:ctrlP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fPr>
                        <m:num>
                          <m:r>
                            <a:rPr lang="fr-FR" altLang="fr-FR" sz="19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fr-FR" altLang="fr-FR" sz="19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dPr>
                            <m:e>
                              <m:r>
                                <a:rPr lang="fr-FR" altLang="fr-FR" sz="19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fr-FR" altLang="fr-FR" sz="19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fr-FR" altLang="fr-FR" sz="19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dPr>
                            <m:e>
                              <m:r>
                                <a:rPr lang="fr-FR" altLang="fr-FR" sz="19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func>
                        <m:funcPr>
                          <m:ctrlPr>
                            <a:rPr lang="fr-FR" altLang="fr-FR" sz="19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fr-FR" altLang="fr-FR" sz="190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fr-FR" altLang="fr-FR" sz="19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fr-FR" altLang="fr-FR" sz="1900" i="1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altLang="fr-FR" sz="1900" i="1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  <m:t>𝑝</m:t>
                                  </m:r>
                                  <m:d>
                                    <m:dPr>
                                      <m:ctrlP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𝜃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fr-FR" altLang="fr-FR" sz="19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altLang="fr-FR" sz="190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>
                  <a:spcBef>
                    <a:spcPts val="560"/>
                  </a:spcBef>
                </a:pPr>
                <a:r>
                  <a:rPr lang="en-US" altLang="fr-FR" sz="1900" dirty="0">
                    <a:latin typeface="+mj-lt"/>
                    <a:cs typeface="Dreaming Outloud Script Pro" panose="020F0502020204030204" pitchFamily="66" charset="0"/>
                  </a:rPr>
                  <a:t>We developed other importance sampling-based loss functions (exponential loss function etc..), but not seriously tested yet</a:t>
                </a:r>
              </a:p>
              <a:p>
                <a:pPr marL="0" indent="0">
                  <a:spcBef>
                    <a:spcPts val="560"/>
                  </a:spcBef>
                  <a:buNone/>
                </a:pPr>
                <a:endParaRPr lang="en-US" altLang="fr-FR" sz="100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algn="ctr">
                  <a:spcBef>
                    <a:spcPts val="560"/>
                  </a:spcBef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fr-FR" altLang="fr-FR" sz="2000" b="0" i="0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Loss</m:t>
                      </m:r>
                      <m:d>
                        <m:dPr>
                          <m:ctrlPr>
                            <a:rPr lang="fr-FR" altLang="fr-FR" sz="20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r>
                            <a:rPr lang="fr-FR" altLang="fr-FR" sz="20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𝜃</m:t>
                          </m:r>
                        </m:e>
                      </m:d>
                      <m:r>
                        <a:rPr lang="fr-FR" altLang="fr-FR" sz="20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=</m:t>
                      </m:r>
                      <m:f>
                        <m:fPr>
                          <m:ctrlPr>
                            <a:rPr lang="fr-FR" altLang="fr-FR" sz="20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fPr>
                        <m:num>
                          <m:r>
                            <a:rPr lang="fr-FR" altLang="fr-FR" sz="20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1</m:t>
                          </m:r>
                        </m:num>
                        <m:den>
                          <m:r>
                            <a:rPr lang="fr-FR" altLang="fr-FR" sz="20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𝑁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fr-FR" altLang="fr-FR" sz="20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sSubPr>
                            <m:e>
                              <m: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fr-FR" altLang="fr-FR" sz="20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~</m:t>
                          </m:r>
                          <m:r>
                            <a:rPr lang="fr-FR" altLang="fr-FR" sz="20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𝑞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fPr>
                            <m:num>
                              <m: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𝑝</m:t>
                              </m:r>
                              <m:d>
                                <m:dPr>
                                  <m:ctrlP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altLang="fr-FR" sz="20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altLang="fr-FR" sz="20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altLang="fr-FR" sz="20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fr-FR" altLang="fr-FR" sz="2000" i="1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altLang="fr-FR" sz="2000" i="1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  <m:t>𝑞</m:t>
                                  </m:r>
                                </m:e>
                                <m:sub>
                                  <m:r>
                                    <a:rPr lang="fr-FR" altLang="fr-FR" sz="2000" i="1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  <m:t>𝜃</m:t>
                                  </m:r>
                                </m:sub>
                              </m:sSub>
                              <m: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</m:ctrlPr>
                                </m:sSubPr>
                                <m:e>
                                  <m: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)</m:t>
                              </m:r>
                            </m:num>
                            <m:den>
                              <m:r>
                                <a:rPr lang="fr-FR" altLang="fr-FR" sz="20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𝑞</m:t>
                              </m:r>
                              <m:d>
                                <m:dPr>
                                  <m:ctrlPr>
                                    <a:rPr lang="fr-FR" altLang="fr-FR" sz="2000" b="0" i="1" smtClean="0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fr-FR" altLang="fr-FR" sz="20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fr-FR" altLang="fr-FR" sz="20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fr-FR" altLang="fr-FR" sz="2000" b="0" i="1" smtClean="0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den>
                          </m:f>
                          <m:func>
                            <m:funcPr>
                              <m:ctrlPr>
                                <a:rPr lang="fr-FR" altLang="fr-FR" sz="20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fr-FR" altLang="fr-FR" sz="200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fr-FR" altLang="fr-FR" sz="2000" i="1">
                                      <a:latin typeface="Cambria Math" panose="02040503050406030204" pitchFamily="18" charset="0"/>
                                      <a:cs typeface="Dreaming Outloud Script Pro" panose="020F0502020204030204" pitchFamily="66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fr-FR" altLang="fr-FR" sz="20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fr-FR" altLang="fr-FR" sz="2000" i="1">
                                          <a:latin typeface="Cambria Math" panose="02040503050406030204" pitchFamily="18" charset="0"/>
                                          <a:cs typeface="Dreaming Outloud Script Pro" panose="020F0502020204030204" pitchFamily="66" charset="0"/>
                                        </a:rPr>
                                        <m:t>𝑝</m:t>
                                      </m:r>
                                      <m:d>
                                        <m:dPr>
                                          <m:ctrlPr>
                                            <a:rPr lang="fr-FR" altLang="fr-FR" sz="2000" i="1">
                                              <a:latin typeface="Cambria Math" panose="02040503050406030204" pitchFamily="18" charset="0"/>
                                              <a:cs typeface="Dreaming Outloud Script Pro" panose="020F0502020204030204" pitchFamily="66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altLang="fr-FR" sz="2000" b="0" i="1" smtClean="0">
                                                  <a:latin typeface="Cambria Math" panose="02040503050406030204" pitchFamily="18" charset="0"/>
                                                  <a:cs typeface="Dreaming Outloud Script Pro" panose="020F0502020204030204" pitchFamily="66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altLang="fr-FR" sz="2000" i="1">
                                                  <a:latin typeface="Cambria Math" panose="02040503050406030204" pitchFamily="18" charset="0"/>
                                                  <a:cs typeface="Dreaming Outloud Script Pro" panose="020F0502020204030204" pitchFamily="66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altLang="fr-FR" sz="2000" b="0" i="1" smtClean="0">
                                                  <a:latin typeface="Cambria Math" panose="02040503050406030204" pitchFamily="18" charset="0"/>
                                                  <a:cs typeface="Dreaming Outloud Script Pro" panose="020F0502020204030204" pitchFamily="66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fr-FR" altLang="fr-FR" sz="2000" i="1">
                                              <a:latin typeface="Cambria Math" panose="02040503050406030204" pitchFamily="18" charset="0"/>
                                              <a:cs typeface="Dreaming Outloud Script Pro" panose="020F0502020204030204" pitchFamily="66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fr-FR" altLang="fr-FR" sz="2000" i="1">
                                              <a:latin typeface="Cambria Math" panose="02040503050406030204" pitchFamily="18" charset="0"/>
                                              <a:cs typeface="Dreaming Outloud Script Pro" panose="020F0502020204030204" pitchFamily="66" charset="0"/>
                                            </a:rPr>
                                            <m:t>𝑞</m:t>
                                          </m:r>
                                        </m:e>
                                        <m:sub>
                                          <m:r>
                                            <a:rPr lang="fr-FR" altLang="fr-FR" sz="2000" i="1">
                                              <a:latin typeface="Cambria Math" panose="02040503050406030204" pitchFamily="18" charset="0"/>
                                              <a:cs typeface="Dreaming Outloud Script Pro" panose="020F0502020204030204" pitchFamily="66" charset="0"/>
                                            </a:rPr>
                                            <m:t>𝜃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fr-FR" altLang="fr-FR" sz="2000" i="1">
                                              <a:latin typeface="Cambria Math" panose="02040503050406030204" pitchFamily="18" charset="0"/>
                                              <a:cs typeface="Dreaming Outloud Script Pro" panose="020F0502020204030204" pitchFamily="66" charset="0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fr-FR" altLang="fr-FR" sz="2000" b="0" i="1" smtClean="0">
                                                  <a:latin typeface="Cambria Math" panose="02040503050406030204" pitchFamily="18" charset="0"/>
                                                  <a:cs typeface="Dreaming Outloud Script Pro" panose="020F0502020204030204" pitchFamily="66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fr-FR" altLang="fr-FR" sz="2000" i="1">
                                                  <a:latin typeface="Cambria Math" panose="02040503050406030204" pitchFamily="18" charset="0"/>
                                                  <a:cs typeface="Dreaming Outloud Script Pro" panose="020F0502020204030204" pitchFamily="66" charset="0"/>
                                                </a:rPr>
                                                <m:t>𝑥</m:t>
                                              </m:r>
                                            </m:e>
                                            <m:sub>
                                              <m:r>
                                                <a:rPr lang="fr-FR" altLang="fr-FR" sz="2000" b="0" i="1" smtClean="0">
                                                  <a:latin typeface="Cambria Math" panose="02040503050406030204" pitchFamily="18" charset="0"/>
                                                  <a:cs typeface="Dreaming Outloud Script Pro" panose="020F0502020204030204" pitchFamily="66" charset="0"/>
                                                </a:rPr>
                                                <m:t>𝑛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nary>
                      <m:r>
                        <a:rPr lang="fr-FR" altLang="fr-FR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≈</m:t>
                      </m:r>
                      <m:sSub>
                        <m:sSubPr>
                          <m:ctrlP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𝐷</m:t>
                          </m:r>
                        </m:e>
                        <m:sub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𝐾𝐿</m:t>
                          </m:r>
                        </m:sub>
                      </m:sSub>
                      <m:r>
                        <a:rPr lang="fr-FR" altLang="fr-FR" sz="2000" i="1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(</m:t>
                      </m:r>
                      <m:r>
                        <a:rPr lang="fr-FR" altLang="fr-FR" sz="2000" i="1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𝑝</m:t>
                      </m:r>
                      <m:r>
                        <a:rPr lang="fr-FR" altLang="fr-FR" sz="2000" i="1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fr-FR" altLang="fr-FR" sz="20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sSubPr>
                            <m:e>
                              <m:r>
                                <a:rPr lang="fr-FR" altLang="fr-FR" sz="20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fr-FR" altLang="fr-FR" sz="2000" i="1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𝜃</m:t>
                              </m:r>
                            </m:sub>
                          </m:sSub>
                        </m:e>
                      </m:d>
                      <m:r>
                        <a:rPr lang="fr-FR" altLang="fr-FR" sz="20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+</m:t>
                      </m:r>
                      <m:sSub>
                        <m:sSubPr>
                          <m:ctrlP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𝐷</m:t>
                          </m:r>
                        </m:e>
                        <m:sub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𝐾𝐿</m:t>
                          </m:r>
                        </m:sub>
                      </m:sSub>
                      <m:r>
                        <a:rPr lang="fr-FR" altLang="fr-FR" sz="2000" i="1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(</m:t>
                      </m:r>
                      <m:sSub>
                        <m:sSubPr>
                          <m:ctrlP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𝑞</m:t>
                          </m:r>
                        </m:e>
                        <m:sub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𝜃</m:t>
                          </m:r>
                        </m:sub>
                      </m:sSub>
                      <m:r>
                        <a:rPr lang="fr-FR" altLang="fr-FR" sz="2000" i="1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|</m:t>
                      </m:r>
                      <m:d>
                        <m:dPr>
                          <m:begChr m:val="|"/>
                          <m:ctrlP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r>
                            <a:rPr lang="fr-FR" altLang="fr-FR" sz="20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𝑝</m:t>
                          </m:r>
                        </m:e>
                      </m:d>
                    </m:oMath>
                  </m:oMathPara>
                </a14:m>
                <a:endParaRPr lang="en-US" altLang="fr-FR" sz="2000" dirty="0">
                  <a:latin typeface="+mj-lt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34CF4F03-E7B7-8870-C162-D049A1E7B5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7472" y="1628800"/>
                <a:ext cx="9323352" cy="654440"/>
              </a:xfrm>
              <a:prstGeom prst="rect">
                <a:avLst/>
              </a:prstGeom>
              <a:blipFill>
                <a:blip r:embed="rId3"/>
                <a:stretch>
                  <a:fillRect l="-588" t="-3704" b="-521296"/>
                </a:stretch>
              </a:blipFill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0354C167-DF0D-5E8A-C1A1-52625B87BD7E}"/>
              </a:ext>
            </a:extLst>
          </p:cNvPr>
          <p:cNvSpPr/>
          <p:nvPr/>
        </p:nvSpPr>
        <p:spPr bwMode="auto">
          <a:xfrm>
            <a:off x="80963" y="4797152"/>
            <a:ext cx="8955533" cy="1008112"/>
          </a:xfrm>
          <a:prstGeom prst="rect">
            <a:avLst/>
          </a:prstGeom>
          <a:noFill/>
          <a:ln w="38100" cap="flat" cmpd="sng" algn="ctr">
            <a:solidFill>
              <a:schemeClr val="accent1">
                <a:lumMod val="1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072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C3DF1-A15B-C196-2726-E12176F89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18C8C04B-BAA5-883E-31EF-2A241F24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20642275-B16E-50BF-2AB1-4B7B7CC58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416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64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CFDBAF74-101B-1069-20A6-B5AA6F2DB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611101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4000" dirty="0">
                <a:solidFill>
                  <a:srgbClr val="007E64"/>
                </a:solidFill>
              </a:rPr>
              <a:t>Application to T2K/SK joint fit</a:t>
            </a:r>
            <a:endParaRPr lang="en-US" altLang="fr-FR" sz="4000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3A36F0A-540B-1D06-0643-102EBD0D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15888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chemeClr val="bg1"/>
                </a:solidFill>
              </a:rPr>
              <a:t>ND280 fit with Normalizing 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786308-EC7E-59D9-B437-5E611C0C1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2483" y="1345662"/>
                <a:ext cx="7911925" cy="65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fr-FR"/>
                </a:defPPr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The T2K/SK joint fit requires an analytical distribution of the likelihood marginalized  for importance sampling.</a:t>
                </a:r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MCMC </a:t>
                </a:r>
                <a:r>
                  <a:rPr lang="en-US" sz="2200" dirty="0">
                    <a:latin typeface="+mj-lt"/>
                    <a:cs typeface="Dreaming Outloud Script Pro" panose="020F0502020204030204" pitchFamily="66" charset="0"/>
                  </a:rPr>
                  <a:t>does not produce an analytical LLH</a:t>
                </a: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200" dirty="0">
                    <a:latin typeface="+mj-lt"/>
                    <a:cs typeface="Dreaming Outloud Script Pro" panose="020F0502020204030204" pitchFamily="66" charset="0"/>
                  </a:rPr>
                  <a:t>Gaussian fit has a very low effective sampling size (and might be non-asymptotically biased) 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Problem : we can only learn the joint prob.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𝐹𝐷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𝑁𝐷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We can train 2 Normalizing Flows.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𝐹𝐷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𝑁𝐷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)=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𝑁𝐷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|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𝐹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)× 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2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𝐹𝐷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 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𝑁𝐷</m:t>
                        </m:r>
                      </m:e>
                      <m:e>
                        <m: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𝐹𝐷</m:t>
                        </m:r>
                      </m:e>
                    </m:d>
                  </m:oMath>
                </a14:m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=</a:t>
                </a:r>
                <a:r>
                  <a:rPr lang="fr-FR" sz="2200" dirty="0"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2200" b="0" i="1" smtClean="0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</m:ctrlPr>
                          </m:sSubPr>
                          <m:e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2200" b="0" i="1" smtClean="0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𝑛𝑔</m:t>
                            </m:r>
                          </m:sub>
                        </m:sSub>
                      </m:e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𝑔</m:t>
                            </m:r>
                          </m:sub>
                        </m:s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</m:t>
                        </m:r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𝐹𝐷</m:t>
                        </m:r>
                      </m:e>
                    </m:d>
                    <m:r>
                      <a:rPr lang="en-US" sz="22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Dreaming Outloud Script Pro" panose="020F0502020204030204" pitchFamily="66" charset="0"/>
                      </a:rPr>
                      <m:t>×</m:t>
                    </m:r>
                    <m:r>
                      <m:rPr>
                        <m:sty m:val="p"/>
                      </m:rPr>
                      <a:rPr lang="fr-FR" sz="2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Dreaming Outloud Script Pro" panose="020F0502020204030204" pitchFamily="66" charset="0"/>
                      </a:rPr>
                      <m:t>g</m:t>
                    </m:r>
                    <m:d>
                      <m:dPr>
                        <m:ctrlPr>
                          <a:rPr lang="fr-FR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𝑔</m:t>
                            </m:r>
                          </m:sub>
                        </m:sSub>
                      </m:e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𝐹𝐷</m:t>
                        </m:r>
                      </m:e>
                    </m:d>
                  </m:oMath>
                </a14:m>
                <a:endParaRPr lang="fr-FR" sz="2200" b="0" dirty="0"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𝑞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𝐹𝐷</m:t>
                          </m:r>
                        </m:e>
                      </m:d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=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𝑞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sSubPr>
                            <m:e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(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𝐹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𝐷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𝑛𝑔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|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𝐹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𝐷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𝑔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)</m:t>
                      </m:r>
                      <m:r>
                        <a:rPr lang="en-US" sz="2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fr-FR" sz="2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g</m:t>
                      </m:r>
                      <m:r>
                        <a:rPr lang="fr-FR" sz="2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(</m:t>
                      </m:r>
                      <m:sSub>
                        <m:sSubPr>
                          <m:ctrlPr>
                            <a:rPr lang="fr-FR" sz="2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2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FD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2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g</m:t>
                          </m:r>
                        </m:sub>
                      </m:sSub>
                      <m:r>
                        <a:rPr lang="fr-FR" sz="2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)</m:t>
                      </m:r>
                    </m:oMath>
                  </m:oMathPara>
                </a14:m>
                <a:endParaRPr lang="fr-FR" sz="2200" b="0" dirty="0"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18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endParaRPr lang="en-US" altLang="fr-FR" sz="2200" b="1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fr-FR" sz="2000" dirty="0">
                  <a:latin typeface="+mj-lt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786308-EC7E-59D9-B437-5E611C0C1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483" y="1345662"/>
                <a:ext cx="7911925" cy="654440"/>
              </a:xfrm>
              <a:prstGeom prst="rect">
                <a:avLst/>
              </a:prstGeom>
              <a:blipFill>
                <a:blip r:embed="rId3"/>
                <a:stretch>
                  <a:fillRect l="-1079" t="-11215" r="-1388" b="-459813"/>
                </a:stretch>
              </a:blipFill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094870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9429D8-DF68-82AF-0179-B5A69E6969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F7C48456-D8D4-ECC6-6FC7-24C9655CF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C47C9EAD-9637-79FF-E018-D11925C41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65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4C0E00CD-CDEF-966F-9DD1-7AEA74DF56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8A115BC5-5643-44DE-959D-F24719036B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1518894"/>
            <a:ext cx="8982781" cy="126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200" noProof="0" dirty="0"/>
              <a:t>Differential cross sections depend on angular quantities</a:t>
            </a:r>
          </a:p>
          <a:p>
            <a:pPr eaLnBrk="1" hangingPunct="1">
              <a:lnSpc>
                <a:spcPct val="90000"/>
              </a:lnSpc>
            </a:pPr>
            <a:r>
              <a:rPr lang="en-US" sz="2200" noProof="0" dirty="0"/>
              <a:t>Need to be defined on there natural spaces (circle, tori, sphere …)</a:t>
            </a:r>
          </a:p>
          <a:p>
            <a:pPr algn="ctr" eaLnBrk="1" hangingPunct="1">
              <a:lnSpc>
                <a:spcPct val="90000"/>
              </a:lnSpc>
            </a:pPr>
            <a:endParaRPr lang="en-US" sz="2200" noProof="0" dirty="0"/>
          </a:p>
        </p:txBody>
      </p:sp>
      <p:sp>
        <p:nvSpPr>
          <p:cNvPr id="2" name="Rectangle 7">
            <a:extLst>
              <a:ext uri="{FF2B5EF4-FFF2-40B4-BE49-F238E27FC236}">
                <a16:creationId xmlns:a16="http://schemas.microsoft.com/office/drawing/2014/main" id="{226C20F8-156B-B9D5-E124-9500CAAEB6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995" y="665198"/>
            <a:ext cx="8438579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noProof="0" dirty="0">
                <a:solidFill>
                  <a:srgbClr val="007E64"/>
                </a:solidFill>
              </a:rPr>
              <a:t>NF on non-Euclidean manifolds</a:t>
            </a:r>
          </a:p>
        </p:txBody>
      </p:sp>
      <p:pic>
        <p:nvPicPr>
          <p:cNvPr id="5" name="Image 2">
            <a:extLst>
              <a:ext uri="{FF2B5EF4-FFF2-40B4-BE49-F238E27FC236}">
                <a16:creationId xmlns:a16="http://schemas.microsoft.com/office/drawing/2014/main" id="{79BFF385-1C48-59E5-067F-75A5B04D8E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905" y="2313330"/>
            <a:ext cx="6622541" cy="1494820"/>
          </a:xfrm>
          <a:prstGeom prst="rect">
            <a:avLst/>
          </a:prstGeom>
        </p:spPr>
      </p:pic>
      <p:pic>
        <p:nvPicPr>
          <p:cNvPr id="7" name="Image 5">
            <a:extLst>
              <a:ext uri="{FF2B5EF4-FFF2-40B4-BE49-F238E27FC236}">
                <a16:creationId xmlns:a16="http://schemas.microsoft.com/office/drawing/2014/main" id="{25799660-324F-4381-A9EC-B516350CB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831" y="3667481"/>
            <a:ext cx="1958613" cy="1401252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77BD6C8-62A2-8FC3-F7C7-4A5F14DECB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1983" y="3816054"/>
            <a:ext cx="1121847" cy="114708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5B1C475-501D-A4BC-BCAE-C718935F2A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4248" y="3784250"/>
            <a:ext cx="912783" cy="11788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BC1B19C5-ACDB-39DB-C0B1-11B5128F646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9739" y="5551595"/>
                <a:ext cx="8982781" cy="1261781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en-US" sz="2200" noProof="0" dirty="0"/>
                  <a:t>The two inclusive kinematics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𝜔</m:t>
                        </m:r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noProof="0" dirty="0"/>
                  <a:t> can be represented on a </a:t>
                </a:r>
                <a:r>
                  <a:rPr lang="en-US" sz="2200" b="1" noProof="0" dirty="0"/>
                  <a:t>cylinder</a:t>
                </a:r>
                <a:r>
                  <a:rPr lang="en-US" sz="2200" noProof="0" dirty="0"/>
                  <a:t> </a:t>
                </a:r>
                <a14:m>
                  <m:oMath xmlns:m="http://schemas.openxmlformats.org/officeDocument/2006/math"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en-US" sz="22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noProof="0" dirty="0"/>
                  <a:t>and the two nucleon angles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20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  <m:r>
                          <a:rPr lang="en-US" sz="2200" i="1" noProof="0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𝜙</m:t>
                            </m:r>
                          </m:e>
                          <m:sub>
                            <m:r>
                              <a:rPr lang="en-US" sz="2200" b="0" i="1" noProof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200" noProof="0" dirty="0"/>
                  <a:t> on a </a:t>
                </a:r>
                <a:r>
                  <a:rPr lang="en-US" sz="2200" b="1" noProof="0" dirty="0"/>
                  <a:t>sphere</a:t>
                </a:r>
                <a:r>
                  <a:rPr lang="en-US" sz="2200" noProof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noProof="0" dirty="0"/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2200" noProof="0" dirty="0"/>
                  <a:t>Manifold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b="0" i="1" noProof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ℳ</m:t>
                        </m:r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sz="2200" b="0" i="1" noProof="0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200" noProof="0" dirty="0"/>
              </a:p>
              <a:p>
                <a:pPr algn="ctr" eaLnBrk="1" hangingPunct="1">
                  <a:lnSpc>
                    <a:spcPct val="90000"/>
                  </a:lnSpc>
                </a:pPr>
                <a:endParaRPr lang="en-US" sz="2200" noProof="0" dirty="0"/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BC1B19C5-ACDB-39DB-C0B1-11B5128F64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69739" y="5551595"/>
                <a:ext cx="8982781" cy="1261781"/>
              </a:xfrm>
              <a:prstGeom prst="rect">
                <a:avLst/>
              </a:prstGeom>
              <a:blipFill>
                <a:blip r:embed="rId7"/>
                <a:stretch>
                  <a:fillRect l="-746" t="-3865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2">
            <a:extLst>
              <a:ext uri="{FF2B5EF4-FFF2-40B4-BE49-F238E27FC236}">
                <a16:creationId xmlns:a16="http://schemas.microsoft.com/office/drawing/2014/main" id="{6B584CD4-7A67-88F7-F581-2FD3BE058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978" y="5010301"/>
            <a:ext cx="4112044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https://arxiv.org/pdf/2002.02428</a:t>
            </a:r>
          </a:p>
        </p:txBody>
      </p:sp>
    </p:spTree>
    <p:extLst>
      <p:ext uri="{BB962C8B-B14F-4D97-AF65-F5344CB8AC3E}">
        <p14:creationId xmlns:p14="http://schemas.microsoft.com/office/powerpoint/2010/main" val="145163762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98AE5-0D66-B60A-4398-D1E694174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8430150F-5F10-9A1E-4406-30DECEFF2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399043DC-E443-55FF-D35F-44747E0A8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66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D353FD73-D94D-DA3F-9090-E0BAAFA069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352710" y="606135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Training and sampling process</a:t>
            </a:r>
          </a:p>
        </p:txBody>
      </p:sp>
      <p:sp>
        <p:nvSpPr>
          <p:cNvPr id="5" name="Rectangle: Diagonal Corners Snipped 4">
            <a:extLst>
              <a:ext uri="{FF2B5EF4-FFF2-40B4-BE49-F238E27FC236}">
                <a16:creationId xmlns:a16="http://schemas.microsoft.com/office/drawing/2014/main" id="{0090EF16-77CF-797E-A5E6-78891C9ACCE0}"/>
              </a:ext>
            </a:extLst>
          </p:cNvPr>
          <p:cNvSpPr/>
          <p:nvPr/>
        </p:nvSpPr>
        <p:spPr bwMode="auto">
          <a:xfrm>
            <a:off x="251520" y="5585294"/>
            <a:ext cx="1877768" cy="522555"/>
          </a:xfrm>
          <a:prstGeom prst="snip2Diag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Cross-section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333003-81F9-8A94-DF1B-137080951F5B}"/>
              </a:ext>
            </a:extLst>
          </p:cNvPr>
          <p:cNvSpPr/>
          <p:nvPr/>
        </p:nvSpPr>
        <p:spPr bwMode="auto">
          <a:xfrm>
            <a:off x="2469741" y="3199371"/>
            <a:ext cx="1877768" cy="724906"/>
          </a:xfrm>
          <a:prstGeom prst="rect">
            <a:avLst/>
          </a:prstGeom>
          <a:solidFill>
            <a:srgbClr val="C7C7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Normalizing Flows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223B29-F0CB-A4D4-4D22-650B0C3734E9}"/>
              </a:ext>
            </a:extLst>
          </p:cNvPr>
          <p:cNvSpPr/>
          <p:nvPr/>
        </p:nvSpPr>
        <p:spPr bwMode="auto">
          <a:xfrm>
            <a:off x="2563706" y="4277538"/>
            <a:ext cx="1684267" cy="8920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Predicted distribution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DC67BF3-DD79-AB19-FB44-D22E47BCF793}"/>
              </a:ext>
            </a:extLst>
          </p:cNvPr>
          <p:cNvSpPr/>
          <p:nvPr/>
        </p:nvSpPr>
        <p:spPr bwMode="auto">
          <a:xfrm>
            <a:off x="2563706" y="2140922"/>
            <a:ext cx="1684268" cy="72490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 distribution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10E4522-0573-78BC-4BAA-37460E0E51FE}"/>
              </a:ext>
            </a:extLst>
          </p:cNvPr>
          <p:cNvSpPr/>
          <p:nvPr/>
        </p:nvSpPr>
        <p:spPr bwMode="auto">
          <a:xfrm>
            <a:off x="7038768" y="4675601"/>
            <a:ext cx="1877768" cy="388278"/>
          </a:xfrm>
          <a:prstGeom prst="rect">
            <a:avLst/>
          </a:prstGeom>
          <a:solidFill>
            <a:srgbClr val="F9D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First Samples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126695-A89E-0A1B-F718-2B4E1E203FFE}"/>
              </a:ext>
            </a:extLst>
          </p:cNvPr>
          <p:cNvSpPr/>
          <p:nvPr/>
        </p:nvSpPr>
        <p:spPr bwMode="auto">
          <a:xfrm>
            <a:off x="7038768" y="5604194"/>
            <a:ext cx="1901895" cy="503655"/>
          </a:xfrm>
          <a:prstGeom prst="rect">
            <a:avLst/>
          </a:prstGeom>
          <a:solidFill>
            <a:srgbClr val="F9D3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Final Samples</a:t>
            </a:r>
          </a:p>
        </p:txBody>
      </p:sp>
      <p:sp>
        <p:nvSpPr>
          <p:cNvPr id="11" name="Rectangle: Diagonal Corners Snipped 10">
            <a:extLst>
              <a:ext uri="{FF2B5EF4-FFF2-40B4-BE49-F238E27FC236}">
                <a16:creationId xmlns:a16="http://schemas.microsoft.com/office/drawing/2014/main" id="{52063F24-FB94-1D5B-9D24-288DA6C27335}"/>
              </a:ext>
            </a:extLst>
          </p:cNvPr>
          <p:cNvSpPr/>
          <p:nvPr/>
        </p:nvSpPr>
        <p:spPr bwMode="auto">
          <a:xfrm>
            <a:off x="179512" y="3300547"/>
            <a:ext cx="1877768" cy="522555"/>
          </a:xfrm>
          <a:prstGeom prst="snip2Diag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User’s input</a:t>
            </a:r>
          </a:p>
        </p:txBody>
      </p:sp>
      <p:sp>
        <p:nvSpPr>
          <p:cNvPr id="12" name="Rectangle: Diagonal Corners Snipped 11">
            <a:extLst>
              <a:ext uri="{FF2B5EF4-FFF2-40B4-BE49-F238E27FC236}">
                <a16:creationId xmlns:a16="http://schemas.microsoft.com/office/drawing/2014/main" id="{A6A4C545-3CA6-A40A-D941-37833FE142F2}"/>
              </a:ext>
            </a:extLst>
          </p:cNvPr>
          <p:cNvSpPr/>
          <p:nvPr/>
        </p:nvSpPr>
        <p:spPr bwMode="auto">
          <a:xfrm>
            <a:off x="4872014" y="4898344"/>
            <a:ext cx="1500824" cy="834912"/>
          </a:xfrm>
          <a:prstGeom prst="snip2Diag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Cross-section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6CF143-61F6-5CAC-26E9-D38743222FAE}"/>
              </a:ext>
            </a:extLst>
          </p:cNvPr>
          <p:cNvSpPr/>
          <p:nvPr/>
        </p:nvSpPr>
        <p:spPr bwMode="auto">
          <a:xfrm>
            <a:off x="7038768" y="2523287"/>
            <a:ext cx="1877768" cy="724906"/>
          </a:xfrm>
          <a:prstGeom prst="rect">
            <a:avLst/>
          </a:prstGeom>
          <a:solidFill>
            <a:srgbClr val="C7C7F9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Normalizing Flows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B693E0-AA8D-20FC-6F2F-2A994DCF9B43}"/>
              </a:ext>
            </a:extLst>
          </p:cNvPr>
          <p:cNvSpPr/>
          <p:nvPr/>
        </p:nvSpPr>
        <p:spPr bwMode="auto">
          <a:xfrm>
            <a:off x="7038768" y="3532456"/>
            <a:ext cx="1877768" cy="892034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Surrogate Cross-section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E0C73E3A-43EA-0776-7CDA-1E8C421718B3}"/>
              </a:ext>
            </a:extLst>
          </p:cNvPr>
          <p:cNvSpPr/>
          <p:nvPr/>
        </p:nvSpPr>
        <p:spPr bwMode="auto">
          <a:xfrm>
            <a:off x="7135518" y="1412776"/>
            <a:ext cx="1684268" cy="724906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Base distribution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4CF748E6-F380-E6F6-77D9-FE6EB268B61E}"/>
              </a:ext>
            </a:extLst>
          </p:cNvPr>
          <p:cNvCxnSpPr/>
          <p:nvPr/>
        </p:nvCxnSpPr>
        <p:spPr bwMode="auto">
          <a:xfrm>
            <a:off x="4499992" y="1556792"/>
            <a:ext cx="0" cy="4824536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Cloud 18">
            <a:extLst>
              <a:ext uri="{FF2B5EF4-FFF2-40B4-BE49-F238E27FC236}">
                <a16:creationId xmlns:a16="http://schemas.microsoft.com/office/drawing/2014/main" id="{1CAAA14F-689E-5FBF-0514-F8C0CFE2CF43}"/>
              </a:ext>
            </a:extLst>
          </p:cNvPr>
          <p:cNvSpPr/>
          <p:nvPr/>
        </p:nvSpPr>
        <p:spPr bwMode="auto">
          <a:xfrm>
            <a:off x="154631" y="1470692"/>
            <a:ext cx="2131471" cy="808849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Training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D13269E8-397E-3530-94CC-3140AF0EFE32}"/>
              </a:ext>
            </a:extLst>
          </p:cNvPr>
          <p:cNvSpPr/>
          <p:nvPr/>
        </p:nvSpPr>
        <p:spPr bwMode="auto">
          <a:xfrm>
            <a:off x="4701426" y="1385821"/>
            <a:ext cx="2246838" cy="895877"/>
          </a:xfrm>
          <a:prstGeom prst="cloud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Sampling</a:t>
            </a:r>
          </a:p>
        </p:txBody>
      </p:sp>
      <p:sp>
        <p:nvSpPr>
          <p:cNvPr id="21" name="Rectangle: Diagonal Corners Snipped 20">
            <a:extLst>
              <a:ext uri="{FF2B5EF4-FFF2-40B4-BE49-F238E27FC236}">
                <a16:creationId xmlns:a16="http://schemas.microsoft.com/office/drawing/2014/main" id="{E50140E7-6623-BEFB-3790-4B68F8636F5E}"/>
              </a:ext>
            </a:extLst>
          </p:cNvPr>
          <p:cNvSpPr/>
          <p:nvPr/>
        </p:nvSpPr>
        <p:spPr bwMode="auto">
          <a:xfrm>
            <a:off x="4872014" y="2617828"/>
            <a:ext cx="1877768" cy="545428"/>
          </a:xfrm>
          <a:prstGeom prst="snip2Diag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User’s input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6068C6-8A17-A57D-CAF6-9BBB60C08071}"/>
              </a:ext>
            </a:extLst>
          </p:cNvPr>
          <p:cNvCxnSpPr>
            <a:stCxn id="8" idx="2"/>
            <a:endCxn id="6" idx="0"/>
          </p:cNvCxnSpPr>
          <p:nvPr/>
        </p:nvCxnSpPr>
        <p:spPr bwMode="auto">
          <a:xfrm>
            <a:off x="3405840" y="2865828"/>
            <a:ext cx="2785" cy="33354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6073ABEF-123C-404E-FEA5-65CC14B926BE}"/>
              </a:ext>
            </a:extLst>
          </p:cNvPr>
          <p:cNvCxnSpPr>
            <a:stCxn id="6" idx="2"/>
            <a:endCxn id="7" idx="0"/>
          </p:cNvCxnSpPr>
          <p:nvPr/>
        </p:nvCxnSpPr>
        <p:spPr bwMode="auto">
          <a:xfrm flipH="1">
            <a:off x="3405840" y="3924277"/>
            <a:ext cx="2785" cy="35326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00DB99B-24B9-A766-48AE-CA4854328147}"/>
              </a:ext>
            </a:extLst>
          </p:cNvPr>
          <p:cNvCxnSpPr>
            <a:stCxn id="15" idx="2"/>
            <a:endCxn id="13" idx="0"/>
          </p:cNvCxnSpPr>
          <p:nvPr/>
        </p:nvCxnSpPr>
        <p:spPr bwMode="auto">
          <a:xfrm>
            <a:off x="7977652" y="2137682"/>
            <a:ext cx="0" cy="38560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AF9C424-1C59-9734-9B1B-ABC4F9E3F07F}"/>
              </a:ext>
            </a:extLst>
          </p:cNvPr>
          <p:cNvCxnSpPr>
            <a:stCxn id="13" idx="2"/>
            <a:endCxn id="14" idx="0"/>
          </p:cNvCxnSpPr>
          <p:nvPr/>
        </p:nvCxnSpPr>
        <p:spPr bwMode="auto">
          <a:xfrm>
            <a:off x="7977652" y="3248193"/>
            <a:ext cx="0" cy="284263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89F1D417-D82E-EA4A-547A-32CFAF1800F9}"/>
              </a:ext>
            </a:extLst>
          </p:cNvPr>
          <p:cNvCxnSpPr>
            <a:stCxn id="14" idx="2"/>
            <a:endCxn id="9" idx="0"/>
          </p:cNvCxnSpPr>
          <p:nvPr/>
        </p:nvCxnSpPr>
        <p:spPr bwMode="auto">
          <a:xfrm>
            <a:off x="7977652" y="4424490"/>
            <a:ext cx="0" cy="25111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629AA748-642E-D1A1-5601-BFD627D933C5}"/>
              </a:ext>
            </a:extLst>
          </p:cNvPr>
          <p:cNvCxnSpPr>
            <a:stCxn id="9" idx="2"/>
            <a:endCxn id="10" idx="0"/>
          </p:cNvCxnSpPr>
          <p:nvPr/>
        </p:nvCxnSpPr>
        <p:spPr bwMode="auto">
          <a:xfrm>
            <a:off x="7977652" y="5063879"/>
            <a:ext cx="12064" cy="540315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6138ECC8-DCCC-26EC-74F2-FCAB2389FEBF}"/>
              </a:ext>
            </a:extLst>
          </p:cNvPr>
          <p:cNvCxnSpPr>
            <a:stCxn id="12" idx="0"/>
          </p:cNvCxnSpPr>
          <p:nvPr/>
        </p:nvCxnSpPr>
        <p:spPr bwMode="auto">
          <a:xfrm>
            <a:off x="6372838" y="5315800"/>
            <a:ext cx="1604814" cy="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F0796289-59A7-0A77-608D-D7B47B13EDAC}"/>
              </a:ext>
            </a:extLst>
          </p:cNvPr>
          <p:cNvCxnSpPr>
            <a:stCxn id="11" idx="0"/>
            <a:endCxn id="6" idx="1"/>
          </p:cNvCxnSpPr>
          <p:nvPr/>
        </p:nvCxnSpPr>
        <p:spPr bwMode="auto">
          <a:xfrm flipV="1">
            <a:off x="2057280" y="3561824"/>
            <a:ext cx="412461" cy="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ZoneTexte 3">
                <a:extLst>
                  <a:ext uri="{FF2B5EF4-FFF2-40B4-BE49-F238E27FC236}">
                    <a16:creationId xmlns:a16="http://schemas.microsoft.com/office/drawing/2014/main" id="{0E71A96E-BFD8-450A-593F-AECA14A8CC43}"/>
                  </a:ext>
                </a:extLst>
              </p:cNvPr>
              <p:cNvSpPr txBox="1"/>
              <p:nvPr/>
            </p:nvSpPr>
            <p:spPr>
              <a:xfrm>
                <a:off x="208481" y="2469549"/>
                <a:ext cx="1708237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000" b="0" i="1" noProof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</m:oMath>
                </a14:m>
                <a:r>
                  <a:rPr lang="en-US" sz="2000" b="0" i="1" noProof="0" dirty="0">
                    <a:solidFill>
                      <a:srgbClr val="FF0000"/>
                    </a:solidFill>
                  </a:rPr>
                  <a:t>,</a:t>
                </a:r>
              </a:p>
              <a:p>
                <a:pPr algn="ctr"/>
                <a:r>
                  <a:rPr lang="en-US" sz="1400" i="1" noProof="0" dirty="0">
                    <a:solidFill>
                      <a:srgbClr val="FF0000"/>
                    </a:solidFill>
                  </a:rPr>
                  <a:t>form factor parametrization…</a:t>
                </a:r>
              </a:p>
            </p:txBody>
          </p:sp>
        </mc:Choice>
        <mc:Fallback xmlns="">
          <p:sp>
            <p:nvSpPr>
              <p:cNvPr id="57" name="ZoneTexte 3">
                <a:extLst>
                  <a:ext uri="{FF2B5EF4-FFF2-40B4-BE49-F238E27FC236}">
                    <a16:creationId xmlns:a16="http://schemas.microsoft.com/office/drawing/2014/main" id="{0E71A96E-BFD8-450A-593F-AECA14A8C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481" y="2469549"/>
                <a:ext cx="1708237" cy="830997"/>
              </a:xfrm>
              <a:prstGeom prst="rect">
                <a:avLst/>
              </a:prstGeom>
              <a:blipFill>
                <a:blip r:embed="rId3"/>
                <a:stretch>
                  <a:fillRect t="-2941" b="-7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ZoneTexte 3">
            <a:extLst>
              <a:ext uri="{FF2B5EF4-FFF2-40B4-BE49-F238E27FC236}">
                <a16:creationId xmlns:a16="http://schemas.microsoft.com/office/drawing/2014/main" id="{CF7D7796-7D9F-6BB0-676B-49411144B7B3}"/>
              </a:ext>
            </a:extLst>
          </p:cNvPr>
          <p:cNvSpPr txBox="1"/>
          <p:nvPr/>
        </p:nvSpPr>
        <p:spPr>
          <a:xfrm>
            <a:off x="6372838" y="5272124"/>
            <a:ext cx="1401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FF0000"/>
                </a:solidFill>
              </a:rPr>
              <a:t>Resampling</a:t>
            </a:r>
          </a:p>
        </p:txBody>
      </p:sp>
      <p:cxnSp>
        <p:nvCxnSpPr>
          <p:cNvPr id="26" name="Connector: Elbow 25">
            <a:extLst>
              <a:ext uri="{FF2B5EF4-FFF2-40B4-BE49-F238E27FC236}">
                <a16:creationId xmlns:a16="http://schemas.microsoft.com/office/drawing/2014/main" id="{87F5D5C7-A689-0178-41C8-E75DF717E326}"/>
              </a:ext>
            </a:extLst>
          </p:cNvPr>
          <p:cNvCxnSpPr>
            <a:stCxn id="5" idx="3"/>
            <a:endCxn id="7" idx="1"/>
          </p:cNvCxnSpPr>
          <p:nvPr/>
        </p:nvCxnSpPr>
        <p:spPr bwMode="auto">
          <a:xfrm rot="5400000" flipH="1" flipV="1">
            <a:off x="1446186" y="4467774"/>
            <a:ext cx="861739" cy="1373302"/>
          </a:xfrm>
          <a:prstGeom prst="bentConnector2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dash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0" name="ZoneTexte 3">
            <a:extLst>
              <a:ext uri="{FF2B5EF4-FFF2-40B4-BE49-F238E27FC236}">
                <a16:creationId xmlns:a16="http://schemas.microsoft.com/office/drawing/2014/main" id="{AC79CE22-26EC-9E22-ED86-708172FDAEED}"/>
              </a:ext>
            </a:extLst>
          </p:cNvPr>
          <p:cNvSpPr txBox="1"/>
          <p:nvPr/>
        </p:nvSpPr>
        <p:spPr>
          <a:xfrm>
            <a:off x="232473" y="4349990"/>
            <a:ext cx="21032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noProof="0" dirty="0">
                <a:solidFill>
                  <a:srgbClr val="FF0000"/>
                </a:solidFill>
              </a:rPr>
              <a:t>Loss Function</a:t>
            </a:r>
          </a:p>
        </p:txBody>
      </p:sp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3A9742AC-C0B9-F94C-655C-C6E8BA8B839E}"/>
              </a:ext>
            </a:extLst>
          </p:cNvPr>
          <p:cNvCxnSpPr/>
          <p:nvPr/>
        </p:nvCxnSpPr>
        <p:spPr bwMode="auto">
          <a:xfrm>
            <a:off x="352710" y="3823102"/>
            <a:ext cx="0" cy="17621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B2399B9-6973-84CC-9ABE-B0C22B566277}"/>
              </a:ext>
            </a:extLst>
          </p:cNvPr>
          <p:cNvCxnSpPr>
            <a:endCxn id="12" idx="3"/>
          </p:cNvCxnSpPr>
          <p:nvPr/>
        </p:nvCxnSpPr>
        <p:spPr bwMode="auto">
          <a:xfrm>
            <a:off x="5622426" y="3163256"/>
            <a:ext cx="0" cy="173508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BA0C6AB-0B32-47BC-8B8C-86C6A67CAEF9}"/>
              </a:ext>
            </a:extLst>
          </p:cNvPr>
          <p:cNvCxnSpPr>
            <a:stCxn id="21" idx="0"/>
            <a:endCxn id="13" idx="1"/>
          </p:cNvCxnSpPr>
          <p:nvPr/>
        </p:nvCxnSpPr>
        <p:spPr bwMode="auto">
          <a:xfrm flipV="1">
            <a:off x="6749782" y="2885740"/>
            <a:ext cx="288986" cy="4802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 Box 5">
            <a:extLst>
              <a:ext uri="{FF2B5EF4-FFF2-40B4-BE49-F238E27FC236}">
                <a16:creationId xmlns:a16="http://schemas.microsoft.com/office/drawing/2014/main" id="{28AD8DB7-87D7-C6C5-E29E-BABCFB0A2A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</p:spTree>
    <p:extLst>
      <p:ext uri="{BB962C8B-B14F-4D97-AF65-F5344CB8AC3E}">
        <p14:creationId xmlns:p14="http://schemas.microsoft.com/office/powerpoint/2010/main" val="11486306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03B292-B3FD-9648-41F2-2F404631DB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9215D068-52CD-3701-8419-18638069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8C8F7DF8-B382-F398-617D-CD87AE807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67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6211048B-7734-CA78-DA18-8F5812F14D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9758" y="646685"/>
            <a:ext cx="882332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noProof="0" dirty="0">
                <a:solidFill>
                  <a:srgbClr val="007E64"/>
                </a:solidFill>
              </a:rPr>
              <a:t>7</a:t>
            </a:r>
            <a:r>
              <a:rPr lang="en-US" sz="4400" noProof="0" dirty="0">
                <a:solidFill>
                  <a:srgbClr val="007E64"/>
                </a:solidFill>
              </a:rPr>
              <a:t>00 MeV, 1s shell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8084565F-1FDE-4C37-512D-27B06EDE226C}"/>
              </a:ext>
            </a:extLst>
          </p:cNvPr>
          <p:cNvSpPr txBox="1"/>
          <p:nvPr/>
        </p:nvSpPr>
        <p:spPr>
          <a:xfrm>
            <a:off x="453963" y="5643682"/>
            <a:ext cx="4118037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True Cross section</a:t>
            </a:r>
          </a:p>
          <a:p>
            <a:pPr algn="ctr"/>
            <a:endParaRPr lang="en-US" sz="25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C9FA94A-C90B-6771-5A20-DF1DF7E147B1}"/>
              </a:ext>
            </a:extLst>
          </p:cNvPr>
          <p:cNvSpPr txBox="1"/>
          <p:nvPr/>
        </p:nvSpPr>
        <p:spPr>
          <a:xfrm>
            <a:off x="4764034" y="5663570"/>
            <a:ext cx="429114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500" b="1" noProof="0" dirty="0">
                <a:highlight>
                  <a:srgbClr val="FFFFFF"/>
                </a:highlight>
                <a:latin typeface="Calibri" panose="020F0502020204030204" pitchFamily="34" charset="0"/>
              </a:rPr>
              <a:t>NF Surrogate Cross section</a:t>
            </a:r>
          </a:p>
          <a:p>
            <a:pPr algn="ctr"/>
            <a:endParaRPr lang="en-US" sz="2500" b="1" noProof="0" dirty="0">
              <a:highlight>
                <a:srgbClr val="FFFFFF"/>
              </a:highlight>
              <a:latin typeface="Calibri" panose="020F0502020204030204" pitchFamily="34" charset="0"/>
            </a:endParaRP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558F8906-F9C1-832D-C1DE-8CDC725B5D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B62803-C8F3-3A84-418C-9B751738B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872" y="1484784"/>
            <a:ext cx="4547933" cy="42447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024791-6048-96F6-E5D8-A79A1BC13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46" y="1484784"/>
            <a:ext cx="4547933" cy="424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39986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FFF080-0792-4B15-5917-FA45D05BF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C9027D30-4BF4-A50C-316B-182C701D32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568C7198-513B-7053-C686-BB8F23C5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68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ABD52F16-7DEC-3AA2-D7DE-F837A23903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9758" y="646685"/>
            <a:ext cx="882332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noProof="0" dirty="0">
                <a:solidFill>
                  <a:srgbClr val="007E64"/>
                </a:solidFill>
              </a:rPr>
              <a:t>7</a:t>
            </a:r>
            <a:r>
              <a:rPr lang="en-US" sz="4400" noProof="0" dirty="0">
                <a:solidFill>
                  <a:srgbClr val="007E64"/>
                </a:solidFill>
              </a:rPr>
              <a:t>00 MeV, 1s shell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39EAD54D-0D3C-FD38-22A1-184ACF36F8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A4D834-B179-1E0C-5195-EBE5AC7B8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758" y="1229869"/>
            <a:ext cx="8502392" cy="5101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6656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86295-2976-0591-E2D8-60C3A00192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ADCAFF9B-B1B6-6041-50E6-37DD5F441E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D22311CA-8CAA-2801-E47A-29589E5324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69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903E4C75-C900-D889-1C44-BA01C78E4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09758" y="646685"/>
            <a:ext cx="8823324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400" noProof="0" dirty="0">
                <a:solidFill>
                  <a:srgbClr val="007E64"/>
                </a:solidFill>
              </a:rPr>
              <a:t>Improving unweighting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C16AF1C8-2C13-7DC8-5144-E16461D3AE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3554" y="1294746"/>
                <a:ext cx="8161620" cy="682694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2400" noProof="0" dirty="0"/>
                  <a:t>1 million events, both shells, flat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200, 1000</m:t>
                        </m:r>
                      </m:e>
                    </m:d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noProof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2400" noProof="0" dirty="0"/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2400" noProof="0" dirty="0"/>
                  <a:t> </a:t>
                </a: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C16AF1C8-2C13-7DC8-5144-E16461D3AE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93554" y="1294746"/>
                <a:ext cx="8161620" cy="682694"/>
              </a:xfrm>
              <a:prstGeom prst="rect">
                <a:avLst/>
              </a:prstGeom>
              <a:blipFill>
                <a:blip r:embed="rId3"/>
                <a:stretch>
                  <a:fillRect l="-224" t="-11607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1F1DDFA3-732A-3CFD-B344-06F0FEDEB2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6" y="1916832"/>
            <a:ext cx="6512043" cy="46827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8E65C6-C20A-F25A-C6DF-55DB03B1E85C}"/>
                  </a:ext>
                </a:extLst>
              </p:cNvPr>
              <p:cNvSpPr txBox="1"/>
              <p:nvPr/>
            </p:nvSpPr>
            <p:spPr>
              <a:xfrm>
                <a:off x="4974364" y="2201314"/>
                <a:ext cx="3891411" cy="848374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000" b="0" i="0" noProof="0" smtClean="0">
                          <a:latin typeface="Cambria Math" panose="02040503050406030204" pitchFamily="18" charset="0"/>
                        </a:rPr>
                        <m:t>Weight</m:t>
                      </m:r>
                      <m:r>
                        <a:rPr lang="en-US" sz="2000" b="0" i="1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000" i="1" noProof="0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b>
                              </m:sSub>
                            </m:e>
                            <m:e>
                              <m:sSub>
                                <m:sSubPr>
                                  <m:ctrlPr>
                                    <a:rPr lang="en-US" sz="20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noProof="0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</m:sSub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r>
                                <a:rPr lang="en-US" sz="2000" b="0" i="1" noProof="0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 sz="8800" noProof="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48E65C6-C20A-F25A-C6DF-55DB03B1E8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4364" y="2201314"/>
                <a:ext cx="3891411" cy="84837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Box 5">
            <a:extLst>
              <a:ext uri="{FF2B5EF4-FFF2-40B4-BE49-F238E27FC236}">
                <a16:creationId xmlns:a16="http://schemas.microsoft.com/office/drawing/2014/main" id="{A6128A7B-2D86-A70D-D8F6-1162A4591D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</p:spTree>
    <p:extLst>
      <p:ext uri="{BB962C8B-B14F-4D97-AF65-F5344CB8AC3E}">
        <p14:creationId xmlns:p14="http://schemas.microsoft.com/office/powerpoint/2010/main" val="35056832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B7A1C6-1255-EE13-D1D0-3DD7CAD08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DBA5FFB5-873A-3095-52CE-01EF907FD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9A993BBA-B79F-4E06-1418-59D9FA237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7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5D471347-D25E-5800-910C-84860651AF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9552" y="557808"/>
            <a:ext cx="8438579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000" noProof="0" dirty="0">
                <a:solidFill>
                  <a:srgbClr val="007E64"/>
                </a:solidFill>
              </a:rPr>
              <a:t>What do we need ?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C6DE4B94-1A0D-CDA7-1629-E18C456E14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43" y="1243990"/>
            <a:ext cx="8801265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000" noProof="0" dirty="0"/>
              <a:t>Good parametrization of the models of flux, </a:t>
            </a:r>
            <a:br>
              <a:rPr lang="en-US" sz="2000" noProof="0" dirty="0"/>
            </a:br>
            <a:r>
              <a:rPr lang="en-US" sz="2000" noProof="0" dirty="0"/>
              <a:t>cross-section and detector response  </a:t>
            </a:r>
            <a:endParaRPr lang="en-US" sz="1800" dirty="0"/>
          </a:p>
          <a:p>
            <a:pPr marL="857250" lvl="1" indent="-457200" eaLnBrk="1" hangingPunct="1">
              <a:lnSpc>
                <a:spcPct val="90000"/>
              </a:lnSpc>
            </a:pPr>
            <a:r>
              <a:rPr lang="en-US" sz="1800" noProof="0" dirty="0"/>
              <a:t>Flexible, interpretable </a:t>
            </a:r>
          </a:p>
          <a:p>
            <a:pPr marL="857250" lvl="1" indent="-457200" eaLnBrk="1" hangingPunct="1">
              <a:lnSpc>
                <a:spcPct val="90000"/>
              </a:lnSpc>
            </a:pPr>
            <a:r>
              <a:rPr lang="en-US" sz="1800" dirty="0"/>
              <a:t>Theory-driven (especially for cross-section)</a:t>
            </a:r>
          </a:p>
          <a:p>
            <a:pPr marL="857250" lvl="1" indent="-457200" eaLnBrk="1" hangingPunct="1">
              <a:lnSpc>
                <a:spcPct val="90000"/>
              </a:lnSpc>
            </a:pPr>
            <a:endParaRPr lang="en-US" sz="1800" dirty="0"/>
          </a:p>
          <a:p>
            <a:pPr marL="857250" lvl="1" indent="-457200" eaLnBrk="1" hangingPunct="1">
              <a:lnSpc>
                <a:spcPct val="90000"/>
              </a:lnSpc>
            </a:pPr>
            <a:endParaRPr lang="en-US" sz="1800" dirty="0"/>
          </a:p>
          <a:p>
            <a:pPr marL="857250" lvl="1" indent="-457200" eaLnBrk="1" hangingPunct="1">
              <a:lnSpc>
                <a:spcPct val="90000"/>
              </a:lnSpc>
            </a:pPr>
            <a:endParaRPr lang="en-US" sz="1800" dirty="0"/>
          </a:p>
          <a:p>
            <a:pPr marL="857250" lvl="1" indent="-457200" eaLnBrk="1" hangingPunct="1">
              <a:lnSpc>
                <a:spcPct val="90000"/>
              </a:lnSpc>
            </a:pPr>
            <a:endParaRPr lang="en-US" sz="1800" dirty="0"/>
          </a:p>
          <a:p>
            <a:pPr marL="857250" lvl="1" indent="-457200" eaLnBrk="1" hangingPunct="1">
              <a:lnSpc>
                <a:spcPct val="90000"/>
              </a:lnSpc>
            </a:pPr>
            <a:endParaRPr lang="en-US" sz="1800" dirty="0"/>
          </a:p>
          <a:p>
            <a:pPr marL="400050" lvl="1" indent="0" eaLnBrk="1" hangingPunct="1">
              <a:lnSpc>
                <a:spcPct val="90000"/>
              </a:lnSpc>
              <a:buNone/>
            </a:pPr>
            <a:endParaRPr lang="en-US" sz="1800" dirty="0"/>
          </a:p>
          <a:p>
            <a:pPr marL="400050" lvl="1" indent="0" eaLnBrk="1" hangingPunct="1">
              <a:lnSpc>
                <a:spcPct val="90000"/>
              </a:lnSpc>
              <a:buNone/>
            </a:pPr>
            <a:endParaRPr lang="en-US" sz="1800" dirty="0"/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endParaRPr lang="en-US" sz="2000" noProof="0" dirty="0"/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endParaRPr lang="en-US" sz="2000" dirty="0"/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endParaRPr lang="en-US" sz="2000" noProof="0" dirty="0"/>
          </a:p>
          <a:p>
            <a:pPr marL="457200" indent="-457200" eaLnBrk="1" hangingPunct="1">
              <a:lnSpc>
                <a:spcPct val="90000"/>
              </a:lnSpc>
              <a:buFont typeface="+mj-lt"/>
              <a:buAutoNum type="arabicPeriod"/>
            </a:pPr>
            <a:r>
              <a:rPr lang="en-US" sz="2000" noProof="0" dirty="0"/>
              <a:t>Accurate</a:t>
            </a:r>
            <a:r>
              <a:rPr lang="en-US" sz="2000" dirty="0"/>
              <a:t> modelling of the final likelihood</a:t>
            </a:r>
          </a:p>
          <a:p>
            <a:pPr marL="857250" lvl="1" indent="-457200" eaLnBrk="1" hangingPunct="1">
              <a:lnSpc>
                <a:spcPct val="90000"/>
              </a:lnSpc>
            </a:pPr>
            <a:r>
              <a:rPr lang="en-US" sz="1800" noProof="0" dirty="0"/>
              <a:t>Correlations</a:t>
            </a:r>
          </a:p>
          <a:p>
            <a:pPr marL="857250" lvl="1" indent="-457200" eaLnBrk="1" hangingPunct="1">
              <a:lnSpc>
                <a:spcPct val="90000"/>
              </a:lnSpc>
            </a:pPr>
            <a:r>
              <a:rPr lang="en-US" sz="1800" dirty="0"/>
              <a:t>Non-gaussian features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D37F3-2FAE-5FBE-A307-74196BA2BC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542149"/>
            <a:ext cx="7128792" cy="2930333"/>
          </a:xfrm>
          <a:prstGeom prst="rect">
            <a:avLst/>
          </a:prstGeom>
        </p:spPr>
      </p:pic>
      <p:sp>
        <p:nvSpPr>
          <p:cNvPr id="5" name="ZoneTexte 20">
            <a:extLst>
              <a:ext uri="{FF2B5EF4-FFF2-40B4-BE49-F238E27FC236}">
                <a16:creationId xmlns:a16="http://schemas.microsoft.com/office/drawing/2014/main" id="{CC6D4F19-8C52-571C-5396-4178E075D28A}"/>
              </a:ext>
            </a:extLst>
          </p:cNvPr>
          <p:cNvSpPr txBox="1"/>
          <p:nvPr/>
        </p:nvSpPr>
        <p:spPr>
          <a:xfrm>
            <a:off x="7308304" y="4682868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noProof="0" dirty="0">
                <a:solidFill>
                  <a:srgbClr val="007E64"/>
                </a:solidFill>
              </a:rPr>
              <a:t>Kevin McFarland</a:t>
            </a:r>
            <a:br>
              <a:rPr lang="en-US" sz="1400" i="1" noProof="0" dirty="0">
                <a:solidFill>
                  <a:srgbClr val="007E64"/>
                </a:solidFill>
              </a:rPr>
            </a:br>
            <a:r>
              <a:rPr lang="en-US" sz="1400" i="1" noProof="0" dirty="0" err="1">
                <a:solidFill>
                  <a:srgbClr val="007E64"/>
                </a:solidFill>
              </a:rPr>
              <a:t>NuInt</a:t>
            </a:r>
            <a:r>
              <a:rPr lang="en-US" sz="1400" i="1" noProof="0" dirty="0">
                <a:solidFill>
                  <a:srgbClr val="007E64"/>
                </a:solidFill>
              </a:rPr>
              <a:t> 2025</a:t>
            </a:r>
            <a:endParaRPr lang="en-US" sz="1400" noProof="0" dirty="0">
              <a:solidFill>
                <a:srgbClr val="800000"/>
              </a:solidFill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3FFAB146-79C2-592C-3DCD-7A8B6A1B1F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27202034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DEED5-727F-C858-5AB7-154AAAD486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BBC4A645-77C3-988D-1ED5-FCA0F1E308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984565-585E-ABC5-A1C9-D12F9826B3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" y="1673190"/>
            <a:ext cx="6728077" cy="5046058"/>
          </a:xfrm>
          <a:prstGeom prst="rect">
            <a:avLst/>
          </a:prstGeom>
        </p:spPr>
      </p:pic>
      <p:sp>
        <p:nvSpPr>
          <p:cNvPr id="5125" name="Text Box 6">
            <a:extLst>
              <a:ext uri="{FF2B5EF4-FFF2-40B4-BE49-F238E27FC236}">
                <a16:creationId xmlns:a16="http://schemas.microsoft.com/office/drawing/2014/main" id="{6DAE43A4-149A-71C7-262F-C9A293591F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70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7BA163A1-7DDB-CB3C-7785-D501D535F10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2271" y="1248000"/>
                <a:ext cx="8339528" cy="682694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2400" noProof="0" dirty="0"/>
                  <a:t>2 million events, both shells, flat flux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𝜈</m:t>
                        </m:r>
                      </m:sub>
                    </m:sSub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sz="2400" b="0" i="1" noProof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noProof="0" smtClean="0">
                            <a:latin typeface="Cambria Math" panose="02040503050406030204" pitchFamily="18" charset="0"/>
                          </a:rPr>
                          <m:t>200, 1000</m:t>
                        </m:r>
                      </m:e>
                    </m:d>
                    <m:r>
                      <a:rPr lang="en-US" sz="2400" b="0" i="1" noProof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noProof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en-US" sz="2400" noProof="0" dirty="0"/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2400" noProof="0" dirty="0"/>
                  <a:t> </a:t>
                </a:r>
              </a:p>
            </p:txBody>
          </p:sp>
        </mc:Choice>
        <mc:Fallback xmlns="">
          <p:sp>
            <p:nvSpPr>
              <p:cNvPr id="6" name="Rectangle 2">
                <a:extLst>
                  <a:ext uri="{FF2B5EF4-FFF2-40B4-BE49-F238E27FC236}">
                    <a16:creationId xmlns:a16="http://schemas.microsoft.com/office/drawing/2014/main" id="{7BA163A1-7DDB-CB3C-7785-D501D535F1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2271" y="1248000"/>
                <a:ext cx="8339528" cy="682694"/>
              </a:xfrm>
              <a:prstGeom prst="rect">
                <a:avLst/>
              </a:prstGeom>
              <a:blipFill>
                <a:blip r:embed="rId4"/>
                <a:stretch>
                  <a:fillRect t="-11607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 2">
            <a:extLst>
              <a:ext uri="{FF2B5EF4-FFF2-40B4-BE49-F238E27FC236}">
                <a16:creationId xmlns:a16="http://schemas.microsoft.com/office/drawing/2014/main" id="{59AF31A4-0144-F314-2140-28B2DDEB5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2395" y="5241011"/>
            <a:ext cx="3436535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0.9999th quantile = 1.90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813DFF6-BEF2-03D6-3BA0-6B46BE5938A9}"/>
              </a:ext>
            </a:extLst>
          </p:cNvPr>
          <p:cNvCxnSpPr/>
          <p:nvPr/>
        </p:nvCxnSpPr>
        <p:spPr bwMode="auto">
          <a:xfrm flipH="1">
            <a:off x="6084168" y="5458472"/>
            <a:ext cx="1296144" cy="6348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Rectangle 2">
            <a:extLst>
              <a:ext uri="{FF2B5EF4-FFF2-40B4-BE49-F238E27FC236}">
                <a16:creationId xmlns:a16="http://schemas.microsoft.com/office/drawing/2014/main" id="{4FDCCF32-A607-847D-39D3-98817DBDC5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4228" y="3211538"/>
            <a:ext cx="3572819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Standard deviation = 0.107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EB2AA56-E3A0-7D44-A0DD-711C45D5E44B}"/>
              </a:ext>
            </a:extLst>
          </p:cNvPr>
          <p:cNvCxnSpPr/>
          <p:nvPr/>
        </p:nvCxnSpPr>
        <p:spPr bwMode="auto">
          <a:xfrm>
            <a:off x="2846826" y="3501008"/>
            <a:ext cx="813048" cy="6539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Rectangle 7">
            <a:extLst>
              <a:ext uri="{FF2B5EF4-FFF2-40B4-BE49-F238E27FC236}">
                <a16:creationId xmlns:a16="http://schemas.microsoft.com/office/drawing/2014/main" id="{0A3518D9-A969-5669-31A3-ED51952B7A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9758" y="646685"/>
            <a:ext cx="8823324" cy="67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noProof="0" dirty="0">
                <a:solidFill>
                  <a:srgbClr val="007E64"/>
                </a:solidFill>
              </a:rPr>
              <a:t>Improving unweighting efficiency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B84B4722-FD5E-C8A8-C6B5-2D2EA76534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6464E3-9D3E-80D4-E2E1-6EFC684CBF3D}"/>
                  </a:ext>
                </a:extLst>
              </p:cNvPr>
              <p:cNvSpPr txBox="1"/>
              <p:nvPr/>
            </p:nvSpPr>
            <p:spPr>
              <a:xfrm>
                <a:off x="4503012" y="3319791"/>
                <a:ext cx="2859294" cy="1032590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noProof="0" smtClean="0">
                          <a:latin typeface="Cambria Math" panose="02040503050406030204" pitchFamily="18" charset="0"/>
                        </a:rPr>
                        <m:t>ESS</m:t>
                      </m:r>
                      <m:r>
                        <a:rPr lang="en-US" sz="2400" noProof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noProof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2400" noProof="0" smtClean="0">
                              <a:latin typeface="Cambria Math" panose="02040503050406030204" pitchFamily="18" charset="0"/>
                            </a:rPr>
                            <m:t>N</m:t>
                          </m:r>
                        </m:den>
                      </m:f>
                      <m:f>
                        <m:fPr>
                          <m:ctrlPr>
                            <a:rPr lang="en-US" sz="24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ctrlPr>
                                        <a:rPr lang="en-US" sz="2400" i="1" noProof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400" noProof="0" smtClean="0">
                                          <a:latin typeface="Cambria Math" panose="02040503050406030204" pitchFamily="18" charset="0"/>
                                        </a:rPr>
                                        <m:t>i</m:t>
                                      </m:r>
                                      <m:r>
                                        <a:rPr lang="en-US" sz="2400" noProof="0" smtClean="0">
                                          <a:latin typeface="Cambria Math" panose="02040503050406030204" pitchFamily="18" charset="0"/>
                                        </a:rPr>
                                        <m:t>=1</m:t>
                                      </m:r>
                                    </m:sub>
                                    <m:sup>
                                      <m:r>
                                        <m:rPr>
                                          <m:sty m:val="p"/>
                                        </m:rPr>
                                        <a:rPr lang="en-US" sz="2400" noProof="0" smtClean="0">
                                          <a:latin typeface="Cambria Math" panose="02040503050406030204" pitchFamily="18" charset="0"/>
                                        </a:rPr>
                                        <m:t>N</m:t>
                                      </m:r>
                                    </m:sup>
                                    <m:e>
                                      <m:sSub>
                                        <m:sSubPr>
                                          <m:ctrlPr>
                                            <a:rPr lang="en-US" sz="2400" i="1" noProof="0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noProof="0" smtClean="0">
                                              <a:latin typeface="Cambria Math" panose="02040503050406030204" pitchFamily="18" charset="0"/>
                                            </a:rPr>
                                            <m:t>w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sty m:val="p"/>
                                            </m:rPr>
                                            <a:rPr lang="en-US" sz="2400" noProof="0" smtClean="0">
                                              <a:latin typeface="Cambria Math" panose="02040503050406030204" pitchFamily="18" charset="0"/>
                                            </a:rPr>
                                            <m:t>i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  <m:sup>
                              <m:r>
                                <a:rPr lang="en-US" sz="2400" noProof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2400" i="1" noProof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sty m:val="p"/>
                                </m:rPr>
                                <a:rPr lang="en-US" sz="2400" noProof="0" smtClean="0">
                                  <a:latin typeface="Cambria Math" panose="02040503050406030204" pitchFamily="18" charset="0"/>
                                </a:rPr>
                                <m:t>i</m:t>
                              </m:r>
                              <m:r>
                                <a:rPr lang="en-US" sz="2400" noProof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en-US" sz="2400" noProof="0" smtClean="0">
                                  <a:latin typeface="Cambria Math" panose="02040503050406030204" pitchFamily="18" charset="0"/>
                                </a:rPr>
                                <m:t>N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2400" i="1" noProof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2400" noProof="0" smtClean="0">
                                      <a:latin typeface="Cambria Math" panose="02040503050406030204" pitchFamily="18" charset="0"/>
                                    </a:rPr>
                                    <m:t>w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400" noProof="0" smtClean="0">
                                      <a:latin typeface="Cambria Math" panose="02040503050406030204" pitchFamily="18" charset="0"/>
                                    </a:rPr>
                                    <m:t>i</m:t>
                                  </m:r>
                                </m:sub>
                                <m:sup>
                                  <m:r>
                                    <a:rPr lang="en-US" sz="2400" noProof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e>
                          </m:nary>
                        </m:den>
                      </m:f>
                    </m:oMath>
                  </m:oMathPara>
                </a14:m>
                <a:endParaRPr lang="en-US" sz="9600" noProof="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156464E3-9D3E-80D4-E2E1-6EFC684CBF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3012" y="3319791"/>
                <a:ext cx="2859294" cy="10325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4236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B36ED6-7F8F-ACB3-BFF6-4D7D9E8B12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D50617-73EB-9BB2-8908-7A6D9C3E5A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55616"/>
            <a:ext cx="6383884" cy="5490694"/>
          </a:xfrm>
          <a:prstGeom prst="rect">
            <a:avLst/>
          </a:prstGeom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D3D5333B-A9F2-806D-FB2C-BE04F8B7B7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ACEB2853-C10D-FB09-7943-EBCE65FE1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71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D155F984-56F7-21B4-C71A-5B75E4417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305" y="4823796"/>
            <a:ext cx="3436535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Slice in TN (fixed other kinematics + monoenergetic beam) and local averaging (1 Mev.deg^3)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955938B-8792-E390-2C74-D8EB916FC4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169" y="2276872"/>
            <a:ext cx="3572819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Slice in TN (fixed other kinematics + monoenergetic beam)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7F924541-055D-D11A-B782-2268979522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37286"/>
            <a:ext cx="8823324" cy="67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300" noProof="0" dirty="0">
                <a:solidFill>
                  <a:srgbClr val="007E64"/>
                </a:solidFill>
              </a:rPr>
              <a:t>The origin of the spread of weights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EA9E4F02-C33C-71D2-7628-2B97834DE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</p:spTree>
    <p:extLst>
      <p:ext uri="{BB962C8B-B14F-4D97-AF65-F5344CB8AC3E}">
        <p14:creationId xmlns:p14="http://schemas.microsoft.com/office/powerpoint/2010/main" val="13338275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50083D-3303-2B8B-549C-686DF6744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FF11DF44-9533-011E-4A52-4EBF0FA8E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155616"/>
            <a:ext cx="6383884" cy="5490694"/>
          </a:xfrm>
          <a:prstGeom prst="rect">
            <a:avLst/>
          </a:prstGeom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03F3885A-1DC5-510C-B817-328A9120DB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4138536B-6FD5-B86E-A7B3-666DFE3EBC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72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729354F-41C2-4295-69BA-C1CE98D9B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3305" y="4823796"/>
            <a:ext cx="3436535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Slice in TN (fixed other kinematics + monoenergetic beam) and local averaging (1 Mev.deg^3)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F491C56A-F688-CFE8-BDB0-75AB7DE385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2169" y="2276872"/>
            <a:ext cx="3572819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Slice in TN (fixed other kinematics + monoenergetic beam)</a:t>
            </a:r>
          </a:p>
        </p:txBody>
      </p:sp>
      <p:sp>
        <p:nvSpPr>
          <p:cNvPr id="11" name="Rectangle 7">
            <a:extLst>
              <a:ext uri="{FF2B5EF4-FFF2-40B4-BE49-F238E27FC236}">
                <a16:creationId xmlns:a16="http://schemas.microsoft.com/office/drawing/2014/main" id="{92E38487-0C04-E6AB-0E74-67FC3DCEA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536" y="537286"/>
            <a:ext cx="8823324" cy="671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4300" noProof="0" dirty="0">
                <a:solidFill>
                  <a:srgbClr val="007E64"/>
                </a:solidFill>
              </a:rPr>
              <a:t>The origin of the spread of weights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8DDDFF1B-F122-DE79-C78F-A1AF3F44BD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097F70-DC0D-CB11-A7BC-039A22957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1577553"/>
            <a:ext cx="6516903" cy="4340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19D90E-FD9C-745A-16F7-E46136D0FD1E}"/>
              </a:ext>
            </a:extLst>
          </p:cNvPr>
          <p:cNvSpPr/>
          <p:nvPr/>
        </p:nvSpPr>
        <p:spPr bwMode="auto">
          <a:xfrm>
            <a:off x="2088896" y="1916832"/>
            <a:ext cx="5436604" cy="3323607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4E39FE7-1813-56DB-7FC0-AB792054CFAE}"/>
              </a:ext>
            </a:extLst>
          </p:cNvPr>
          <p:cNvSpPr/>
          <p:nvPr/>
        </p:nvSpPr>
        <p:spPr bwMode="auto">
          <a:xfrm>
            <a:off x="3131840" y="3874303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DD20C89-AB99-07F6-083C-980B50B12DC3}"/>
              </a:ext>
            </a:extLst>
          </p:cNvPr>
          <p:cNvSpPr/>
          <p:nvPr/>
        </p:nvSpPr>
        <p:spPr bwMode="auto">
          <a:xfrm>
            <a:off x="3737992" y="3586271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01D83C3-8341-BB17-B7AC-38097099D870}"/>
              </a:ext>
            </a:extLst>
          </p:cNvPr>
          <p:cNvSpPr/>
          <p:nvPr/>
        </p:nvSpPr>
        <p:spPr bwMode="auto">
          <a:xfrm>
            <a:off x="3995936" y="3506627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D44FC41-73D3-3571-6BEF-581F867DA2E0}"/>
              </a:ext>
            </a:extLst>
          </p:cNvPr>
          <p:cNvSpPr/>
          <p:nvPr/>
        </p:nvSpPr>
        <p:spPr bwMode="auto">
          <a:xfrm>
            <a:off x="5120457" y="3314369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DF1A125-EB4F-5485-0188-16DC35397019}"/>
              </a:ext>
            </a:extLst>
          </p:cNvPr>
          <p:cNvSpPr/>
          <p:nvPr/>
        </p:nvSpPr>
        <p:spPr bwMode="auto">
          <a:xfrm>
            <a:off x="5984553" y="3238164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A24A7F-9E57-5E5C-7E5D-6F1814AFE76E}"/>
              </a:ext>
            </a:extLst>
          </p:cNvPr>
          <p:cNvSpPr/>
          <p:nvPr/>
        </p:nvSpPr>
        <p:spPr bwMode="auto">
          <a:xfrm>
            <a:off x="7083656" y="3178687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47D88F5-FAB7-C5B3-F1B3-B373E37FEB07}"/>
              </a:ext>
            </a:extLst>
          </p:cNvPr>
          <p:cNvSpPr/>
          <p:nvPr/>
        </p:nvSpPr>
        <p:spPr bwMode="auto">
          <a:xfrm>
            <a:off x="2699792" y="4450367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DD355B0-DB67-6211-5E3C-923AC86FFC62}"/>
              </a:ext>
            </a:extLst>
          </p:cNvPr>
          <p:cNvCxnSpPr/>
          <p:nvPr/>
        </p:nvCxnSpPr>
        <p:spPr bwMode="auto">
          <a:xfrm flipV="1">
            <a:off x="2415217" y="2027091"/>
            <a:ext cx="0" cy="280831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7A014A7-6BEF-516E-F8C0-F8AE8BD8BBA6}"/>
              </a:ext>
            </a:extLst>
          </p:cNvPr>
          <p:cNvCxnSpPr/>
          <p:nvPr/>
        </p:nvCxnSpPr>
        <p:spPr bwMode="auto">
          <a:xfrm flipV="1">
            <a:off x="2415217" y="4823796"/>
            <a:ext cx="4965095" cy="116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D15E7D9A-AB47-8870-2F70-1AF10B54D41D}"/>
              </a:ext>
            </a:extLst>
          </p:cNvPr>
          <p:cNvSpPr/>
          <p:nvPr/>
        </p:nvSpPr>
        <p:spPr bwMode="auto">
          <a:xfrm>
            <a:off x="2752344" y="3171250"/>
            <a:ext cx="4389120" cy="1336741"/>
          </a:xfrm>
          <a:custGeom>
            <a:avLst/>
            <a:gdLst>
              <a:gd name="connsiteX0" fmla="*/ 0 w 4389120"/>
              <a:gd name="connsiteY0" fmla="*/ 1298448 h 1298448"/>
              <a:gd name="connsiteX1" fmla="*/ 402336 w 4389120"/>
              <a:gd name="connsiteY1" fmla="*/ 704088 h 1298448"/>
              <a:gd name="connsiteX2" fmla="*/ 1024128 w 4389120"/>
              <a:gd name="connsiteY2" fmla="*/ 402336 h 1298448"/>
              <a:gd name="connsiteX3" fmla="*/ 1289304 w 4389120"/>
              <a:gd name="connsiteY3" fmla="*/ 320040 h 1298448"/>
              <a:gd name="connsiteX4" fmla="*/ 2386584 w 4389120"/>
              <a:gd name="connsiteY4" fmla="*/ 146304 h 1298448"/>
              <a:gd name="connsiteX5" fmla="*/ 3264408 w 4389120"/>
              <a:gd name="connsiteY5" fmla="*/ 64008 h 1298448"/>
              <a:gd name="connsiteX6" fmla="*/ 4389120 w 4389120"/>
              <a:gd name="connsiteY6" fmla="*/ 0 h 1298448"/>
              <a:gd name="connsiteX7" fmla="*/ 4389120 w 4389120"/>
              <a:gd name="connsiteY7" fmla="*/ 0 h 1298448"/>
              <a:gd name="connsiteX0" fmla="*/ 0 w 4389120"/>
              <a:gd name="connsiteY0" fmla="*/ 1298448 h 1298448"/>
              <a:gd name="connsiteX1" fmla="*/ 402336 w 4389120"/>
              <a:gd name="connsiteY1" fmla="*/ 704088 h 1298448"/>
              <a:gd name="connsiteX2" fmla="*/ 1024128 w 4389120"/>
              <a:gd name="connsiteY2" fmla="*/ 402336 h 1298448"/>
              <a:gd name="connsiteX3" fmla="*/ 1289304 w 4389120"/>
              <a:gd name="connsiteY3" fmla="*/ 320040 h 1298448"/>
              <a:gd name="connsiteX4" fmla="*/ 1883664 w 4389120"/>
              <a:gd name="connsiteY4" fmla="*/ 429768 h 1298448"/>
              <a:gd name="connsiteX5" fmla="*/ 2386584 w 4389120"/>
              <a:gd name="connsiteY5" fmla="*/ 146304 h 1298448"/>
              <a:gd name="connsiteX6" fmla="*/ 3264408 w 4389120"/>
              <a:gd name="connsiteY6" fmla="*/ 64008 h 1298448"/>
              <a:gd name="connsiteX7" fmla="*/ 4389120 w 4389120"/>
              <a:gd name="connsiteY7" fmla="*/ 0 h 1298448"/>
              <a:gd name="connsiteX8" fmla="*/ 4389120 w 4389120"/>
              <a:gd name="connsiteY8" fmla="*/ 0 h 1298448"/>
              <a:gd name="connsiteX0" fmla="*/ 0 w 4389120"/>
              <a:gd name="connsiteY0" fmla="*/ 1336224 h 1336224"/>
              <a:gd name="connsiteX1" fmla="*/ 402336 w 4389120"/>
              <a:gd name="connsiteY1" fmla="*/ 741864 h 1336224"/>
              <a:gd name="connsiteX2" fmla="*/ 1024128 w 4389120"/>
              <a:gd name="connsiteY2" fmla="*/ 440112 h 1336224"/>
              <a:gd name="connsiteX3" fmla="*/ 1289304 w 4389120"/>
              <a:gd name="connsiteY3" fmla="*/ 357816 h 1336224"/>
              <a:gd name="connsiteX4" fmla="*/ 1883664 w 4389120"/>
              <a:gd name="connsiteY4" fmla="*/ 467544 h 1336224"/>
              <a:gd name="connsiteX5" fmla="*/ 2386584 w 4389120"/>
              <a:gd name="connsiteY5" fmla="*/ 184080 h 1336224"/>
              <a:gd name="connsiteX6" fmla="*/ 2834640 w 4389120"/>
              <a:gd name="connsiteY6" fmla="*/ 1200 h 1336224"/>
              <a:gd name="connsiteX7" fmla="*/ 3264408 w 4389120"/>
              <a:gd name="connsiteY7" fmla="*/ 101784 h 1336224"/>
              <a:gd name="connsiteX8" fmla="*/ 4389120 w 4389120"/>
              <a:gd name="connsiteY8" fmla="*/ 37776 h 1336224"/>
              <a:gd name="connsiteX9" fmla="*/ 4389120 w 4389120"/>
              <a:gd name="connsiteY9" fmla="*/ 37776 h 1336224"/>
              <a:gd name="connsiteX0" fmla="*/ 0 w 4389120"/>
              <a:gd name="connsiteY0" fmla="*/ 1336741 h 1336741"/>
              <a:gd name="connsiteX1" fmla="*/ 402336 w 4389120"/>
              <a:gd name="connsiteY1" fmla="*/ 742381 h 1336741"/>
              <a:gd name="connsiteX2" fmla="*/ 1024128 w 4389120"/>
              <a:gd name="connsiteY2" fmla="*/ 440629 h 1336741"/>
              <a:gd name="connsiteX3" fmla="*/ 1289304 w 4389120"/>
              <a:gd name="connsiteY3" fmla="*/ 358333 h 1336741"/>
              <a:gd name="connsiteX4" fmla="*/ 1883664 w 4389120"/>
              <a:gd name="connsiteY4" fmla="*/ 468061 h 1336741"/>
              <a:gd name="connsiteX5" fmla="*/ 2386584 w 4389120"/>
              <a:gd name="connsiteY5" fmla="*/ 184597 h 1336741"/>
              <a:gd name="connsiteX6" fmla="*/ 2834640 w 4389120"/>
              <a:gd name="connsiteY6" fmla="*/ 1717 h 1336741"/>
              <a:gd name="connsiteX7" fmla="*/ 3264408 w 4389120"/>
              <a:gd name="connsiteY7" fmla="*/ 102301 h 1336741"/>
              <a:gd name="connsiteX8" fmla="*/ 4023360 w 4389120"/>
              <a:gd name="connsiteY8" fmla="*/ 257749 h 1336741"/>
              <a:gd name="connsiteX9" fmla="*/ 4389120 w 4389120"/>
              <a:gd name="connsiteY9" fmla="*/ 38293 h 1336741"/>
              <a:gd name="connsiteX10" fmla="*/ 4389120 w 4389120"/>
              <a:gd name="connsiteY10" fmla="*/ 38293 h 133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89120" h="1336741">
                <a:moveTo>
                  <a:pt x="0" y="1336741"/>
                </a:moveTo>
                <a:cubicBezTo>
                  <a:pt x="115824" y="1114237"/>
                  <a:pt x="231648" y="891733"/>
                  <a:pt x="402336" y="742381"/>
                </a:cubicBezTo>
                <a:cubicBezTo>
                  <a:pt x="573024" y="593029"/>
                  <a:pt x="876300" y="504637"/>
                  <a:pt x="1024128" y="440629"/>
                </a:cubicBezTo>
                <a:cubicBezTo>
                  <a:pt x="1171956" y="376621"/>
                  <a:pt x="1146048" y="353761"/>
                  <a:pt x="1289304" y="358333"/>
                </a:cubicBezTo>
                <a:cubicBezTo>
                  <a:pt x="1432560" y="362905"/>
                  <a:pt x="1700784" y="497017"/>
                  <a:pt x="1883664" y="468061"/>
                </a:cubicBezTo>
                <a:cubicBezTo>
                  <a:pt x="2066544" y="439105"/>
                  <a:pt x="2228088" y="262321"/>
                  <a:pt x="2386584" y="184597"/>
                </a:cubicBezTo>
                <a:cubicBezTo>
                  <a:pt x="2545080" y="106873"/>
                  <a:pt x="2688336" y="15433"/>
                  <a:pt x="2834640" y="1717"/>
                </a:cubicBezTo>
                <a:cubicBezTo>
                  <a:pt x="2980944" y="-11999"/>
                  <a:pt x="3066288" y="59629"/>
                  <a:pt x="3264408" y="102301"/>
                </a:cubicBezTo>
                <a:cubicBezTo>
                  <a:pt x="3462528" y="144973"/>
                  <a:pt x="3835908" y="268417"/>
                  <a:pt x="4023360" y="257749"/>
                </a:cubicBezTo>
                <a:cubicBezTo>
                  <a:pt x="4210812" y="247081"/>
                  <a:pt x="4323588" y="44389"/>
                  <a:pt x="4389120" y="38293"/>
                </a:cubicBezTo>
                <a:lnTo>
                  <a:pt x="4389120" y="38293"/>
                </a:lnTo>
              </a:path>
            </a:pathLst>
          </a:cu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256B03F5-81D9-CE6D-8FD9-27CEE11DB769}"/>
              </a:ext>
            </a:extLst>
          </p:cNvPr>
          <p:cNvSpPr/>
          <p:nvPr/>
        </p:nvSpPr>
        <p:spPr bwMode="auto">
          <a:xfrm>
            <a:off x="2748256" y="3214691"/>
            <a:ext cx="4389120" cy="1298448"/>
          </a:xfrm>
          <a:custGeom>
            <a:avLst/>
            <a:gdLst>
              <a:gd name="connsiteX0" fmla="*/ 0 w 4389120"/>
              <a:gd name="connsiteY0" fmla="*/ 1298448 h 1298448"/>
              <a:gd name="connsiteX1" fmla="*/ 402336 w 4389120"/>
              <a:gd name="connsiteY1" fmla="*/ 704088 h 1298448"/>
              <a:gd name="connsiteX2" fmla="*/ 1024128 w 4389120"/>
              <a:gd name="connsiteY2" fmla="*/ 402336 h 1298448"/>
              <a:gd name="connsiteX3" fmla="*/ 1289304 w 4389120"/>
              <a:gd name="connsiteY3" fmla="*/ 320040 h 1298448"/>
              <a:gd name="connsiteX4" fmla="*/ 2386584 w 4389120"/>
              <a:gd name="connsiteY4" fmla="*/ 146304 h 1298448"/>
              <a:gd name="connsiteX5" fmla="*/ 3264408 w 4389120"/>
              <a:gd name="connsiteY5" fmla="*/ 64008 h 1298448"/>
              <a:gd name="connsiteX6" fmla="*/ 4389120 w 4389120"/>
              <a:gd name="connsiteY6" fmla="*/ 0 h 1298448"/>
              <a:gd name="connsiteX7" fmla="*/ 4389120 w 4389120"/>
              <a:gd name="connsiteY7" fmla="*/ 0 h 129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9120" h="1298448">
                <a:moveTo>
                  <a:pt x="0" y="1298448"/>
                </a:moveTo>
                <a:cubicBezTo>
                  <a:pt x="115824" y="1075944"/>
                  <a:pt x="231648" y="853440"/>
                  <a:pt x="402336" y="704088"/>
                </a:cubicBezTo>
                <a:cubicBezTo>
                  <a:pt x="573024" y="554736"/>
                  <a:pt x="876300" y="466344"/>
                  <a:pt x="1024128" y="402336"/>
                </a:cubicBezTo>
                <a:cubicBezTo>
                  <a:pt x="1171956" y="338328"/>
                  <a:pt x="1062228" y="362712"/>
                  <a:pt x="1289304" y="320040"/>
                </a:cubicBezTo>
                <a:cubicBezTo>
                  <a:pt x="1516380" y="277368"/>
                  <a:pt x="2057400" y="188976"/>
                  <a:pt x="2386584" y="146304"/>
                </a:cubicBezTo>
                <a:cubicBezTo>
                  <a:pt x="2715768" y="103632"/>
                  <a:pt x="2930652" y="88392"/>
                  <a:pt x="3264408" y="64008"/>
                </a:cubicBezTo>
                <a:cubicBezTo>
                  <a:pt x="3598164" y="39624"/>
                  <a:pt x="4389120" y="0"/>
                  <a:pt x="4389120" y="0"/>
                </a:cubicBezTo>
                <a:lnTo>
                  <a:pt x="4389120" y="0"/>
                </a:lnTo>
              </a:path>
            </a:pathLst>
          </a:cu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" name="Rectangle 2">
            <a:extLst>
              <a:ext uri="{FF2B5EF4-FFF2-40B4-BE49-F238E27FC236}">
                <a16:creationId xmlns:a16="http://schemas.microsoft.com/office/drawing/2014/main" id="{C5F511E9-1AC6-8BCD-0E81-925C63FD03A4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1566675" y="3328304"/>
            <a:ext cx="1528420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Cross section</a:t>
            </a:r>
          </a:p>
        </p:txBody>
      </p:sp>
      <p:sp>
        <p:nvSpPr>
          <p:cNvPr id="21" name="Rectangle 2">
            <a:extLst>
              <a:ext uri="{FF2B5EF4-FFF2-40B4-BE49-F238E27FC236}">
                <a16:creationId xmlns:a16="http://schemas.microsoft.com/office/drawing/2014/main" id="{076DCC30-4FD2-6673-2FA6-04AE274249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7959" y="4877089"/>
            <a:ext cx="1528420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Kinematic A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74D4D40-EF54-DDD9-FE7E-E5C5DD5379E3}"/>
              </a:ext>
            </a:extLst>
          </p:cNvPr>
          <p:cNvSpPr/>
          <p:nvPr/>
        </p:nvSpPr>
        <p:spPr bwMode="auto">
          <a:xfrm>
            <a:off x="5004048" y="2060848"/>
            <a:ext cx="72008" cy="72008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F29AC2-BACC-3258-3769-065FF6F68AF0}"/>
              </a:ext>
            </a:extLst>
          </p:cNvPr>
          <p:cNvSpPr/>
          <p:nvPr/>
        </p:nvSpPr>
        <p:spPr bwMode="auto">
          <a:xfrm>
            <a:off x="4708950" y="2371819"/>
            <a:ext cx="583130" cy="49069"/>
          </a:xfrm>
          <a:custGeom>
            <a:avLst/>
            <a:gdLst>
              <a:gd name="connsiteX0" fmla="*/ 0 w 4389120"/>
              <a:gd name="connsiteY0" fmla="*/ 1298448 h 1298448"/>
              <a:gd name="connsiteX1" fmla="*/ 402336 w 4389120"/>
              <a:gd name="connsiteY1" fmla="*/ 704088 h 1298448"/>
              <a:gd name="connsiteX2" fmla="*/ 1024128 w 4389120"/>
              <a:gd name="connsiteY2" fmla="*/ 402336 h 1298448"/>
              <a:gd name="connsiteX3" fmla="*/ 1289304 w 4389120"/>
              <a:gd name="connsiteY3" fmla="*/ 320040 h 1298448"/>
              <a:gd name="connsiteX4" fmla="*/ 2386584 w 4389120"/>
              <a:gd name="connsiteY4" fmla="*/ 146304 h 1298448"/>
              <a:gd name="connsiteX5" fmla="*/ 3264408 w 4389120"/>
              <a:gd name="connsiteY5" fmla="*/ 64008 h 1298448"/>
              <a:gd name="connsiteX6" fmla="*/ 4389120 w 4389120"/>
              <a:gd name="connsiteY6" fmla="*/ 0 h 1298448"/>
              <a:gd name="connsiteX7" fmla="*/ 4389120 w 4389120"/>
              <a:gd name="connsiteY7" fmla="*/ 0 h 1298448"/>
              <a:gd name="connsiteX0" fmla="*/ 0 w 4389120"/>
              <a:gd name="connsiteY0" fmla="*/ 1298448 h 1298448"/>
              <a:gd name="connsiteX1" fmla="*/ 402336 w 4389120"/>
              <a:gd name="connsiteY1" fmla="*/ 704088 h 1298448"/>
              <a:gd name="connsiteX2" fmla="*/ 1024128 w 4389120"/>
              <a:gd name="connsiteY2" fmla="*/ 402336 h 1298448"/>
              <a:gd name="connsiteX3" fmla="*/ 1289304 w 4389120"/>
              <a:gd name="connsiteY3" fmla="*/ 320040 h 1298448"/>
              <a:gd name="connsiteX4" fmla="*/ 1883664 w 4389120"/>
              <a:gd name="connsiteY4" fmla="*/ 429768 h 1298448"/>
              <a:gd name="connsiteX5" fmla="*/ 2386584 w 4389120"/>
              <a:gd name="connsiteY5" fmla="*/ 146304 h 1298448"/>
              <a:gd name="connsiteX6" fmla="*/ 3264408 w 4389120"/>
              <a:gd name="connsiteY6" fmla="*/ 64008 h 1298448"/>
              <a:gd name="connsiteX7" fmla="*/ 4389120 w 4389120"/>
              <a:gd name="connsiteY7" fmla="*/ 0 h 1298448"/>
              <a:gd name="connsiteX8" fmla="*/ 4389120 w 4389120"/>
              <a:gd name="connsiteY8" fmla="*/ 0 h 1298448"/>
              <a:gd name="connsiteX0" fmla="*/ 0 w 4389120"/>
              <a:gd name="connsiteY0" fmla="*/ 1336224 h 1336224"/>
              <a:gd name="connsiteX1" fmla="*/ 402336 w 4389120"/>
              <a:gd name="connsiteY1" fmla="*/ 741864 h 1336224"/>
              <a:gd name="connsiteX2" fmla="*/ 1024128 w 4389120"/>
              <a:gd name="connsiteY2" fmla="*/ 440112 h 1336224"/>
              <a:gd name="connsiteX3" fmla="*/ 1289304 w 4389120"/>
              <a:gd name="connsiteY3" fmla="*/ 357816 h 1336224"/>
              <a:gd name="connsiteX4" fmla="*/ 1883664 w 4389120"/>
              <a:gd name="connsiteY4" fmla="*/ 467544 h 1336224"/>
              <a:gd name="connsiteX5" fmla="*/ 2386584 w 4389120"/>
              <a:gd name="connsiteY5" fmla="*/ 184080 h 1336224"/>
              <a:gd name="connsiteX6" fmla="*/ 2834640 w 4389120"/>
              <a:gd name="connsiteY6" fmla="*/ 1200 h 1336224"/>
              <a:gd name="connsiteX7" fmla="*/ 3264408 w 4389120"/>
              <a:gd name="connsiteY7" fmla="*/ 101784 h 1336224"/>
              <a:gd name="connsiteX8" fmla="*/ 4389120 w 4389120"/>
              <a:gd name="connsiteY8" fmla="*/ 37776 h 1336224"/>
              <a:gd name="connsiteX9" fmla="*/ 4389120 w 4389120"/>
              <a:gd name="connsiteY9" fmla="*/ 37776 h 1336224"/>
              <a:gd name="connsiteX0" fmla="*/ 0 w 4389120"/>
              <a:gd name="connsiteY0" fmla="*/ 1336741 h 1336741"/>
              <a:gd name="connsiteX1" fmla="*/ 402336 w 4389120"/>
              <a:gd name="connsiteY1" fmla="*/ 742381 h 1336741"/>
              <a:gd name="connsiteX2" fmla="*/ 1024128 w 4389120"/>
              <a:gd name="connsiteY2" fmla="*/ 440629 h 1336741"/>
              <a:gd name="connsiteX3" fmla="*/ 1289304 w 4389120"/>
              <a:gd name="connsiteY3" fmla="*/ 358333 h 1336741"/>
              <a:gd name="connsiteX4" fmla="*/ 1883664 w 4389120"/>
              <a:gd name="connsiteY4" fmla="*/ 468061 h 1336741"/>
              <a:gd name="connsiteX5" fmla="*/ 2386584 w 4389120"/>
              <a:gd name="connsiteY5" fmla="*/ 184597 h 1336741"/>
              <a:gd name="connsiteX6" fmla="*/ 2834640 w 4389120"/>
              <a:gd name="connsiteY6" fmla="*/ 1717 h 1336741"/>
              <a:gd name="connsiteX7" fmla="*/ 3264408 w 4389120"/>
              <a:gd name="connsiteY7" fmla="*/ 102301 h 1336741"/>
              <a:gd name="connsiteX8" fmla="*/ 4023360 w 4389120"/>
              <a:gd name="connsiteY8" fmla="*/ 257749 h 1336741"/>
              <a:gd name="connsiteX9" fmla="*/ 4389120 w 4389120"/>
              <a:gd name="connsiteY9" fmla="*/ 38293 h 1336741"/>
              <a:gd name="connsiteX10" fmla="*/ 4389120 w 4389120"/>
              <a:gd name="connsiteY10" fmla="*/ 38293 h 1336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389120" h="1336741">
                <a:moveTo>
                  <a:pt x="0" y="1336741"/>
                </a:moveTo>
                <a:cubicBezTo>
                  <a:pt x="115824" y="1114237"/>
                  <a:pt x="231648" y="891733"/>
                  <a:pt x="402336" y="742381"/>
                </a:cubicBezTo>
                <a:cubicBezTo>
                  <a:pt x="573024" y="593029"/>
                  <a:pt x="876300" y="504637"/>
                  <a:pt x="1024128" y="440629"/>
                </a:cubicBezTo>
                <a:cubicBezTo>
                  <a:pt x="1171956" y="376621"/>
                  <a:pt x="1146048" y="353761"/>
                  <a:pt x="1289304" y="358333"/>
                </a:cubicBezTo>
                <a:cubicBezTo>
                  <a:pt x="1432560" y="362905"/>
                  <a:pt x="1700784" y="497017"/>
                  <a:pt x="1883664" y="468061"/>
                </a:cubicBezTo>
                <a:cubicBezTo>
                  <a:pt x="2066544" y="439105"/>
                  <a:pt x="2228088" y="262321"/>
                  <a:pt x="2386584" y="184597"/>
                </a:cubicBezTo>
                <a:cubicBezTo>
                  <a:pt x="2545080" y="106873"/>
                  <a:pt x="2688336" y="15433"/>
                  <a:pt x="2834640" y="1717"/>
                </a:cubicBezTo>
                <a:cubicBezTo>
                  <a:pt x="2980944" y="-11999"/>
                  <a:pt x="3066288" y="59629"/>
                  <a:pt x="3264408" y="102301"/>
                </a:cubicBezTo>
                <a:cubicBezTo>
                  <a:pt x="3462528" y="144973"/>
                  <a:pt x="3835908" y="268417"/>
                  <a:pt x="4023360" y="257749"/>
                </a:cubicBezTo>
                <a:cubicBezTo>
                  <a:pt x="4210812" y="247081"/>
                  <a:pt x="4323588" y="44389"/>
                  <a:pt x="4389120" y="38293"/>
                </a:cubicBezTo>
                <a:lnTo>
                  <a:pt x="4389120" y="38293"/>
                </a:lnTo>
              </a:path>
            </a:pathLst>
          </a:cu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4D0FF574-7214-2A83-1AC2-3FB417F80BEA}"/>
              </a:ext>
            </a:extLst>
          </p:cNvPr>
          <p:cNvSpPr/>
          <p:nvPr/>
        </p:nvSpPr>
        <p:spPr bwMode="auto">
          <a:xfrm>
            <a:off x="4648130" y="2654653"/>
            <a:ext cx="644457" cy="45719"/>
          </a:xfrm>
          <a:custGeom>
            <a:avLst/>
            <a:gdLst>
              <a:gd name="connsiteX0" fmla="*/ 0 w 4389120"/>
              <a:gd name="connsiteY0" fmla="*/ 1298448 h 1298448"/>
              <a:gd name="connsiteX1" fmla="*/ 402336 w 4389120"/>
              <a:gd name="connsiteY1" fmla="*/ 704088 h 1298448"/>
              <a:gd name="connsiteX2" fmla="*/ 1024128 w 4389120"/>
              <a:gd name="connsiteY2" fmla="*/ 402336 h 1298448"/>
              <a:gd name="connsiteX3" fmla="*/ 1289304 w 4389120"/>
              <a:gd name="connsiteY3" fmla="*/ 320040 h 1298448"/>
              <a:gd name="connsiteX4" fmla="*/ 2386584 w 4389120"/>
              <a:gd name="connsiteY4" fmla="*/ 146304 h 1298448"/>
              <a:gd name="connsiteX5" fmla="*/ 3264408 w 4389120"/>
              <a:gd name="connsiteY5" fmla="*/ 64008 h 1298448"/>
              <a:gd name="connsiteX6" fmla="*/ 4389120 w 4389120"/>
              <a:gd name="connsiteY6" fmla="*/ 0 h 1298448"/>
              <a:gd name="connsiteX7" fmla="*/ 4389120 w 4389120"/>
              <a:gd name="connsiteY7" fmla="*/ 0 h 129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89120" h="1298448">
                <a:moveTo>
                  <a:pt x="0" y="1298448"/>
                </a:moveTo>
                <a:cubicBezTo>
                  <a:pt x="115824" y="1075944"/>
                  <a:pt x="231648" y="853440"/>
                  <a:pt x="402336" y="704088"/>
                </a:cubicBezTo>
                <a:cubicBezTo>
                  <a:pt x="573024" y="554736"/>
                  <a:pt x="876300" y="466344"/>
                  <a:pt x="1024128" y="402336"/>
                </a:cubicBezTo>
                <a:cubicBezTo>
                  <a:pt x="1171956" y="338328"/>
                  <a:pt x="1062228" y="362712"/>
                  <a:pt x="1289304" y="320040"/>
                </a:cubicBezTo>
                <a:cubicBezTo>
                  <a:pt x="1516380" y="277368"/>
                  <a:pt x="2057400" y="188976"/>
                  <a:pt x="2386584" y="146304"/>
                </a:cubicBezTo>
                <a:cubicBezTo>
                  <a:pt x="2715768" y="103632"/>
                  <a:pt x="2930652" y="88392"/>
                  <a:pt x="3264408" y="64008"/>
                </a:cubicBezTo>
                <a:cubicBezTo>
                  <a:pt x="3598164" y="39624"/>
                  <a:pt x="4389120" y="0"/>
                  <a:pt x="4389120" y="0"/>
                </a:cubicBezTo>
                <a:lnTo>
                  <a:pt x="4389120" y="0"/>
                </a:lnTo>
              </a:path>
            </a:pathLst>
          </a:custGeom>
          <a:noFill/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7" name="Rectangle 2">
            <a:extLst>
              <a:ext uri="{FF2B5EF4-FFF2-40B4-BE49-F238E27FC236}">
                <a16:creationId xmlns:a16="http://schemas.microsoft.com/office/drawing/2014/main" id="{2DD98A1B-EFB7-9B0F-1515-9B376D6F9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1449" y="2531801"/>
            <a:ext cx="2306699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True cross section</a:t>
            </a:r>
          </a:p>
        </p:txBody>
      </p:sp>
      <p:sp>
        <p:nvSpPr>
          <p:cNvPr id="28" name="Rectangle 2">
            <a:extLst>
              <a:ext uri="{FF2B5EF4-FFF2-40B4-BE49-F238E27FC236}">
                <a16:creationId xmlns:a16="http://schemas.microsoft.com/office/drawing/2014/main" id="{ED3EB31E-1516-FD01-39A1-066F40AE28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441" y="2273997"/>
            <a:ext cx="2306699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Surrogate cross section</a:t>
            </a:r>
          </a:p>
        </p:txBody>
      </p:sp>
      <p:sp>
        <p:nvSpPr>
          <p:cNvPr id="29" name="Rectangle 2">
            <a:extLst>
              <a:ext uri="{FF2B5EF4-FFF2-40B4-BE49-F238E27FC236}">
                <a16:creationId xmlns:a16="http://schemas.microsoft.com/office/drawing/2014/main" id="{FE8B31E8-D924-3A9E-4F19-103680081F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513" y="1987403"/>
            <a:ext cx="2306699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Training point</a:t>
            </a:r>
          </a:p>
        </p:txBody>
      </p:sp>
    </p:spTree>
    <p:extLst>
      <p:ext uri="{BB962C8B-B14F-4D97-AF65-F5344CB8AC3E}">
        <p14:creationId xmlns:p14="http://schemas.microsoft.com/office/powerpoint/2010/main" val="7375841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F083A-7F5B-5593-CDED-03C81C7F2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F23094B3-79A6-9C02-B0D7-43A8D3FA6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4B7AADFB-CA55-D11A-E003-D968A19FB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73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65C8861C-799F-BDF1-8DE1-B158F0309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9333" y="618862"/>
            <a:ext cx="8894667" cy="6826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200" noProof="0" dirty="0">
                <a:solidFill>
                  <a:srgbClr val="007E64"/>
                </a:solidFill>
              </a:rPr>
              <a:t>Comparison with unbiased dataset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5E65FA75-2786-009E-8392-939F223A64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9634" y="1469337"/>
                <a:ext cx="9004732" cy="682694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en-US" sz="2300" noProof="0" dirty="0"/>
                  <a:t>Weight dist. : Point-by-point comparison may be too conservative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300" b="1" noProof="0" dirty="0"/>
                  <a:t>Binning smooths out local fluctuations</a:t>
                </a:r>
                <a:r>
                  <a:rPr lang="en-US" sz="2300" noProof="0" dirty="0"/>
                  <a:t>.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300" noProof="0" dirty="0"/>
                  <a:t>Compare 4D histograms for different energy, shell combinations</a:t>
                </a:r>
              </a:p>
              <a:p>
                <a:pPr marL="857250" lvl="1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1900" noProof="0" dirty="0"/>
                  <a:t>Histograms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𝑁𝐹</m:t>
                        </m:r>
                      </m:sub>
                      <m:sup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𝑀𝐶</m:t>
                        </m:r>
                      </m:sup>
                    </m:sSubSup>
                  </m:oMath>
                </a14:m>
                <a:r>
                  <a:rPr lang="en-US" sz="1900" noProof="0" dirty="0"/>
                  <a:t> from NF datasets (100k samples)</a:t>
                </a:r>
              </a:p>
              <a:p>
                <a:pPr marL="857250" lvl="1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1900" noProof="0" dirty="0"/>
                  <a:t>Histograms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𝐴𝑅</m:t>
                        </m:r>
                      </m:sub>
                      <m:sup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𝑀𝐶</m:t>
                        </m:r>
                      </m:sup>
                    </m:sSubSup>
                    <m:r>
                      <a:rPr lang="en-US" sz="19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noProof="0" dirty="0"/>
                  <a:t>from Accept-reject datasets (100k samples)</a:t>
                </a:r>
              </a:p>
              <a:p>
                <a:pPr marL="857250" lvl="1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r>
                  <a:rPr lang="en-US" sz="2000" noProof="0" dirty="0"/>
                  <a:t>High-stat reference histogram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9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900" b="0" i="1" noProof="0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p>
                    </m:sSubSup>
                    <m:r>
                      <a:rPr lang="en-US" sz="1900" b="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900" noProof="0" dirty="0"/>
                  <a:t>(~500 unweighted samples/bin) </a:t>
                </a:r>
              </a:p>
              <a:p>
                <a:pPr marL="857250" lvl="1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endParaRPr lang="en-US" sz="1900" noProof="0" dirty="0"/>
              </a:p>
              <a:p>
                <a:pPr marL="857250" lvl="1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endParaRPr lang="en-US" sz="1900" noProof="0" dirty="0"/>
              </a:p>
              <a:p>
                <a:pPr marL="857250" lvl="1" indent="-457200" eaLnBrk="1" hangingPunct="1">
                  <a:lnSpc>
                    <a:spcPct val="90000"/>
                  </a:lnSpc>
                  <a:buFont typeface="+mj-lt"/>
                  <a:buAutoNum type="arabicPeriod"/>
                </a:pPr>
                <a:br>
                  <a:rPr lang="en-US" sz="1900" noProof="0" dirty="0"/>
                </a:br>
                <a:endParaRPr lang="en-US" sz="1900" noProof="0" dirty="0"/>
              </a:p>
              <a:p>
                <a:pPr marL="400050" lvl="1" indent="0" eaLnBrk="1" hangingPunct="1">
                  <a:lnSpc>
                    <a:spcPct val="90000"/>
                  </a:lnSpc>
                  <a:buNone/>
                </a:pPr>
                <a:endParaRPr lang="en-US" sz="1900" noProof="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1900" noProof="0" dirty="0"/>
                  <a:t>The MNNL for Accept-Reject datasets is the </a:t>
                </a:r>
                <a:r>
                  <a:rPr lang="en-US" sz="1900" b="1" noProof="0" dirty="0"/>
                  <a:t>optimal performance benchmark</a:t>
                </a:r>
                <a:r>
                  <a:rPr lang="en-US" sz="1900" noProof="0" dirty="0"/>
                  <a:t>.</a:t>
                </a:r>
              </a:p>
            </p:txBody>
          </p:sp>
        </mc:Choice>
        <mc:Fallback xmlns="">
          <p:sp>
            <p:nvSpPr>
              <p:cNvPr id="14" name="Rectangle 2">
                <a:extLst>
                  <a:ext uri="{FF2B5EF4-FFF2-40B4-BE49-F238E27FC236}">
                    <a16:creationId xmlns:a16="http://schemas.microsoft.com/office/drawing/2014/main" id="{5E65FA75-2786-009E-8392-939F223A64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9634" y="1469337"/>
                <a:ext cx="9004732" cy="682694"/>
              </a:xfrm>
              <a:prstGeom prst="rect">
                <a:avLst/>
              </a:prstGeom>
              <a:blipFill>
                <a:blip r:embed="rId3"/>
                <a:stretch>
                  <a:fillRect l="-812" t="-11607" r="-135" b="-504464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 Box 5">
            <a:extLst>
              <a:ext uri="{FF2B5EF4-FFF2-40B4-BE49-F238E27FC236}">
                <a16:creationId xmlns:a16="http://schemas.microsoft.com/office/drawing/2014/main" id="{3A779F86-8B64-9234-8F2B-20609E21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AF16E1-D79A-4F58-2CA7-6D749BDB2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717032"/>
            <a:ext cx="7734698" cy="9207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5AFDD3EB-35C4-0144-F7A5-6A48E91F598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9552" y="4637829"/>
                <a:ext cx="7734698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1600" noProof="0" dirty="0"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Multinomial Negative log-likelihood between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b="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b="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b="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b="0" i="1" noProof="0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p>
                    </m:sSubSup>
                  </m:oMath>
                </a14:m>
                <a:r>
                  <a:rPr lang="en-US" sz="1600" noProof="0" dirty="0"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600" i="1" noProof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600" i="1" noProof="0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en-US" sz="1600" i="1" noProof="0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US" sz="1600" b="0" i="1" noProof="0" smtClean="0">
                            <a:latin typeface="Cambria Math" panose="02040503050406030204" pitchFamily="18" charset="0"/>
                          </a:rPr>
                          <m:t>𝑀𝐶</m:t>
                        </m:r>
                      </m:sup>
                    </m:sSubSup>
                  </m:oMath>
                </a14:m>
                <a:r>
                  <a:rPr lang="en-US" sz="1600" noProof="0" dirty="0"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(NF or AR) </a:t>
                </a:r>
              </a:p>
            </p:txBody>
          </p:sp>
        </mc:Choice>
        <mc:Fallback xmlns="">
          <p:sp>
            <p:nvSpPr>
              <p:cNvPr id="7" name="Rectangle 2">
                <a:extLst>
                  <a:ext uri="{FF2B5EF4-FFF2-40B4-BE49-F238E27FC236}">
                    <a16:creationId xmlns:a16="http://schemas.microsoft.com/office/drawing/2014/main" id="{5AFDD3EB-35C4-0144-F7A5-6A48E91F5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39552" y="4637829"/>
                <a:ext cx="7734698" cy="434923"/>
              </a:xfrm>
              <a:prstGeom prst="rect">
                <a:avLst/>
              </a:prstGeom>
              <a:blipFill>
                <a:blip r:embed="rId5"/>
                <a:stretch>
                  <a:fillRect t="-5634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6995321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2E2F5-56F2-89F0-039A-CE4B682C8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432B3637-0A56-D529-B612-E1DFADFFD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32B40835-13BA-CF51-26B6-24065AD43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74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91FDD9A0-937A-16C3-46D9-224FB7E156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9333" y="618862"/>
            <a:ext cx="8894667" cy="6826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200" noProof="0" dirty="0">
                <a:solidFill>
                  <a:srgbClr val="007E64"/>
                </a:solidFill>
              </a:rPr>
              <a:t>Comparison with unbiased dataset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FD1ED6D8-50EC-2FA3-CD9B-8FD629AC0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5AEA65E2-6875-28FF-6D3E-D4490830F9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74296" y="5172695"/>
            <a:ext cx="975657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6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Evolution of the MNLL with the neutrino energy for 1s shell (left) and 1p shell (right)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AECD939-4BC8-EE50-98B8-A2B5F1ACD9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75122"/>
            <a:ext cx="4440716" cy="29220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2C90842-8C74-478A-0657-805D6FD620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3992" y="1939505"/>
            <a:ext cx="4248368" cy="28576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">
                <a:extLst>
                  <a:ext uri="{FF2B5EF4-FFF2-40B4-BE49-F238E27FC236}">
                    <a16:creationId xmlns:a16="http://schemas.microsoft.com/office/drawing/2014/main" id="{BC188A4D-82E4-6841-748D-F015D8DEFB7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1165" y="3317857"/>
                <a:ext cx="2834418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1600" noProof="0" dirty="0"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RMS = </a:t>
                </a:r>
                <a14:m>
                  <m:oMath xmlns:m="http://schemas.openxmlformats.org/officeDocument/2006/math">
                    <m:r>
                      <a:rPr lang="en-US" sz="1600" b="0" i="1" noProof="0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0.</m:t>
                    </m:r>
                    <m:r>
                      <a:rPr lang="fr-FR" sz="1600" b="0" i="1" noProof="0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75</m:t>
                    </m:r>
                    <m:r>
                      <a:rPr lang="en-US" sz="1600" b="0" i="1" noProof="0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 </m:t>
                    </m:r>
                    <m:sSub>
                      <m:sSubPr>
                        <m:ctrlPr>
                          <a:rPr lang="fr-FR" sz="16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en-US" sz="16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𝜎</m:t>
                        </m:r>
                      </m:e>
                      <m:sub>
                        <m:r>
                          <a:rPr lang="fr-FR" sz="16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𝐴𝑅</m:t>
                        </m:r>
                      </m:sub>
                    </m:sSub>
                  </m:oMath>
                </a14:m>
                <a:r>
                  <a:rPr lang="en-US" sz="1600" noProof="0" dirty="0"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1" name="Rectangle 2">
                <a:extLst>
                  <a:ext uri="{FF2B5EF4-FFF2-40B4-BE49-F238E27FC236}">
                    <a16:creationId xmlns:a16="http://schemas.microsoft.com/office/drawing/2014/main" id="{BC188A4D-82E4-6841-748D-F015D8DEFB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1165" y="3317857"/>
                <a:ext cx="2834418" cy="434923"/>
              </a:xfrm>
              <a:prstGeom prst="rect">
                <a:avLst/>
              </a:prstGeom>
              <a:blipFill>
                <a:blip r:embed="rId5"/>
                <a:stretch>
                  <a:fillRect t="-8333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">
                <a:extLst>
                  <a:ext uri="{FF2B5EF4-FFF2-40B4-BE49-F238E27FC236}">
                    <a16:creationId xmlns:a16="http://schemas.microsoft.com/office/drawing/2014/main" id="{BA6388E2-E0EC-F6C7-92D0-EF186C375E5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97374" y="3398793"/>
                <a:ext cx="2834418" cy="434923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r>
                  <a:rPr lang="en-US" sz="1600" noProof="0" dirty="0"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RMS = </a:t>
                </a:r>
                <a14:m>
                  <m:oMath xmlns:m="http://schemas.openxmlformats.org/officeDocument/2006/math">
                    <m:r>
                      <a:rPr lang="en-US" sz="1600" b="0" i="1" noProof="0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0.8</m:t>
                    </m:r>
                    <m:r>
                      <a:rPr lang="fr-FR" sz="1600" b="0" i="1" noProof="0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8</m:t>
                    </m:r>
                    <m:r>
                      <a:rPr lang="en-US" sz="1600" b="0" i="1" noProof="0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 </m:t>
                    </m:r>
                    <m:sSub>
                      <m:sSubPr>
                        <m:ctrlPr>
                          <a:rPr lang="fr-FR" sz="16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en-US" sz="16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𝜎</m:t>
                        </m:r>
                      </m:e>
                      <m:sub>
                        <m:r>
                          <a:rPr lang="fr-FR" sz="16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𝐴𝑅</m:t>
                        </m:r>
                      </m:sub>
                    </m:sSub>
                  </m:oMath>
                </a14:m>
                <a:r>
                  <a:rPr lang="en-US" sz="1600" noProof="0" dirty="0">
                    <a:latin typeface="Segoe Print" panose="02000600000000000000" pitchFamily="2" charset="0"/>
                    <a:cs typeface="Dreaming Outloud Script Pro" panose="020F0502020204030204" pitchFamily="66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2" name="Rectangle 2">
                <a:extLst>
                  <a:ext uri="{FF2B5EF4-FFF2-40B4-BE49-F238E27FC236}">
                    <a16:creationId xmlns:a16="http://schemas.microsoft.com/office/drawing/2014/main" id="{BA6388E2-E0EC-F6C7-92D0-EF186C375E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997374" y="3398793"/>
                <a:ext cx="2834418" cy="434923"/>
              </a:xfrm>
              <a:prstGeom prst="rect">
                <a:avLst/>
              </a:prstGeom>
              <a:blipFill>
                <a:blip r:embed="rId6"/>
                <a:stretch>
                  <a:fillRect t="-8451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">
            <a:extLst>
              <a:ext uri="{FF2B5EF4-FFF2-40B4-BE49-F238E27FC236}">
                <a16:creationId xmlns:a16="http://schemas.microsoft.com/office/drawing/2014/main" id="{E70D7029-D140-1910-0645-422DA9715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1600" y="2490021"/>
            <a:ext cx="1728192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400" noProof="0" dirty="0">
                <a:latin typeface="Segoe Print" panose="02000600000000000000" pitchFamily="2" charset="0"/>
                <a:cs typeface="Dreaming Outloud Script Pro" panose="020F0502020204030204" pitchFamily="66" charset="0"/>
              </a:rPr>
              <a:t>3 different model sizes</a:t>
            </a:r>
          </a:p>
        </p:txBody>
      </p:sp>
    </p:spTree>
    <p:extLst>
      <p:ext uri="{BB962C8B-B14F-4D97-AF65-F5344CB8AC3E}">
        <p14:creationId xmlns:p14="http://schemas.microsoft.com/office/powerpoint/2010/main" val="36880573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9C1C56-C716-E839-1D1A-3C1CFD1816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047077A6-3F26-408A-EA27-9B55B5592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097396BC-3965-2B02-1C02-4667743456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75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0603821B-2531-B50B-7198-26586B3D4B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9333" y="618862"/>
            <a:ext cx="8894667" cy="6826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200" noProof="0" dirty="0">
                <a:solidFill>
                  <a:srgbClr val="007E64"/>
                </a:solidFill>
              </a:rPr>
              <a:t>Recap of performances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6C718965-E742-9D32-1B3A-158837CD4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CC57D9-1CA8-7535-9075-32E8F0F65B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33968"/>
            <a:ext cx="6973465" cy="432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7977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3A0E3-BC74-A376-C535-AD2E0F34D8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B04A13DE-94D7-5486-8294-683B07686C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EB812787-8B6E-C1FC-EE0B-D75284D1A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76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7876DBAB-777B-195D-C496-561AE48A4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249333" y="618862"/>
            <a:ext cx="8894667" cy="68269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90000"/>
              </a:lnSpc>
            </a:pPr>
            <a:r>
              <a:rPr lang="en-US" sz="4200" noProof="0" dirty="0">
                <a:solidFill>
                  <a:srgbClr val="007E64"/>
                </a:solidFill>
              </a:rPr>
              <a:t>Recap of performances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1D2B5EE5-AAA4-22A5-9884-E867972738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32C6CF2-916C-2B5A-B49C-215FCAD054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1433968"/>
            <a:ext cx="6973465" cy="432176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C978CFE-E262-452B-19DA-84986DBC073F}"/>
              </a:ext>
            </a:extLst>
          </p:cNvPr>
          <p:cNvSpPr/>
          <p:nvPr/>
        </p:nvSpPr>
        <p:spPr bwMode="auto">
          <a:xfrm>
            <a:off x="1522543" y="3717032"/>
            <a:ext cx="6638546" cy="648072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0099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5B9E1C-EA43-C85F-B9B2-4F11F1675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5">
            <a:extLst>
              <a:ext uri="{FF2B5EF4-FFF2-40B4-BE49-F238E27FC236}">
                <a16:creationId xmlns:a16="http://schemas.microsoft.com/office/drawing/2014/main" id="{05A21883-B6DA-C2F6-5726-B1230AFF09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A9F56974-92BE-CFA2-C0C1-B0F8DC4134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5576" y="764704"/>
            <a:ext cx="7772400" cy="79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007E64"/>
                </a:solidFill>
              </a:rPr>
              <a:t>Optimizing the reweighting </a:t>
            </a:r>
            <a:endParaRPr lang="en-US" noProof="0" dirty="0"/>
          </a:p>
        </p:txBody>
      </p:sp>
      <p:sp>
        <p:nvSpPr>
          <p:cNvPr id="4" name="ZoneTexte 20">
            <a:extLst>
              <a:ext uri="{FF2B5EF4-FFF2-40B4-BE49-F238E27FC236}">
                <a16:creationId xmlns:a16="http://schemas.microsoft.com/office/drawing/2014/main" id="{A016646F-1A33-255A-13AA-0307676DBE52}"/>
              </a:ext>
            </a:extLst>
          </p:cNvPr>
          <p:cNvSpPr txBox="1"/>
          <p:nvPr/>
        </p:nvSpPr>
        <p:spPr>
          <a:xfrm>
            <a:off x="1547664" y="3286725"/>
            <a:ext cx="397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7E64"/>
                </a:solidFill>
              </a:rPr>
              <a:t>Usually truncated at multipole J=10</a:t>
            </a:r>
            <a:br>
              <a:rPr lang="en-US" sz="1800" i="1" noProof="0" dirty="0">
                <a:solidFill>
                  <a:srgbClr val="007E64"/>
                </a:solidFill>
              </a:rPr>
            </a:br>
            <a:endParaRPr lang="en-US" sz="1800" noProof="0" dirty="0">
              <a:solidFill>
                <a:srgbClr val="800000"/>
              </a:solidFill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5E94618-B643-AB90-1CD7-F14EE2071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1664804"/>
            <a:ext cx="900002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US" sz="2400" dirty="0"/>
              <a:t>Spherical nuclei =&gt; multipole expansion</a:t>
            </a:r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endParaRPr lang="en-US" sz="2400" dirty="0"/>
          </a:p>
          <a:p>
            <a:pPr marL="0" indent="0" eaLnBrk="1" hangingPunct="1">
              <a:lnSpc>
                <a:spcPct val="90000"/>
              </a:lnSpc>
              <a:buNone/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400" dirty="0"/>
              <a:t>No interference between multipoles</a:t>
            </a:r>
          </a:p>
          <a:p>
            <a:pPr eaLnBrk="1" hangingPunct="1">
              <a:lnSpc>
                <a:spcPct val="90000"/>
              </a:lnSpc>
            </a:pPr>
            <a:endParaRPr lang="en-US" sz="20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070ADD2-C114-85CB-EFD7-306EF319E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006" y="4293096"/>
            <a:ext cx="7272808" cy="121723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89B25-D39F-12E6-C830-D85AAC7F2C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684" y="2064197"/>
            <a:ext cx="6265451" cy="122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644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0784DC-55F9-5352-725E-B11AF5DE55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5">
            <a:extLst>
              <a:ext uri="{FF2B5EF4-FFF2-40B4-BE49-F238E27FC236}">
                <a16:creationId xmlns:a16="http://schemas.microsoft.com/office/drawing/2014/main" id="{427BCFFF-FB4A-C853-5F8A-377BFB42A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Efficient event generation for neutrino-nucleus exclusive cross sections </a:t>
            </a: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D4B63275-822B-F04D-517B-9E6AD8815E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55576" y="764704"/>
            <a:ext cx="7772400" cy="7920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>
                <a:solidFill>
                  <a:srgbClr val="007E64"/>
                </a:solidFill>
              </a:rPr>
              <a:t>Multipole convergence</a:t>
            </a:r>
            <a:endParaRPr lang="en-US" noProof="0" dirty="0"/>
          </a:p>
        </p:txBody>
      </p:sp>
      <p:sp>
        <p:nvSpPr>
          <p:cNvPr id="4" name="ZoneTexte 20">
            <a:extLst>
              <a:ext uri="{FF2B5EF4-FFF2-40B4-BE49-F238E27FC236}">
                <a16:creationId xmlns:a16="http://schemas.microsoft.com/office/drawing/2014/main" id="{2D802FA0-C663-372C-C314-EE51D57D84EB}"/>
              </a:ext>
            </a:extLst>
          </p:cNvPr>
          <p:cNvSpPr txBox="1"/>
          <p:nvPr/>
        </p:nvSpPr>
        <p:spPr>
          <a:xfrm>
            <a:off x="1403648" y="5949280"/>
            <a:ext cx="5989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7E64"/>
                </a:solidFill>
              </a:rPr>
              <a:t>1000 samples </a:t>
            </a:r>
            <a:r>
              <a:rPr lang="en-US" sz="1800" i="1" dirty="0">
                <a:solidFill>
                  <a:srgbClr val="007E64"/>
                </a:solidFill>
              </a:rPr>
              <a:t>drawn </a:t>
            </a:r>
            <a:r>
              <a:rPr lang="en-US" sz="1800" i="1" noProof="0" dirty="0">
                <a:solidFill>
                  <a:srgbClr val="007E64"/>
                </a:solidFill>
              </a:rPr>
              <a:t>uniformly where the diff cs &gt;0</a:t>
            </a:r>
          </a:p>
          <a:p>
            <a:pPr algn="ctr"/>
            <a:r>
              <a:rPr lang="en-US" sz="1800" i="1" noProof="0" dirty="0">
                <a:solidFill>
                  <a:srgbClr val="007E64"/>
                </a:solidFill>
              </a:rPr>
              <a:t>Improvement with respect to constant truncation at </a:t>
            </a:r>
            <a:r>
              <a:rPr lang="en-US" sz="1800" i="1" dirty="0">
                <a:solidFill>
                  <a:srgbClr val="007E64"/>
                </a:solidFill>
              </a:rPr>
              <a:t>J</a:t>
            </a:r>
            <a:r>
              <a:rPr lang="en-US" sz="1800" i="1" noProof="0" dirty="0">
                <a:solidFill>
                  <a:srgbClr val="007E64"/>
                </a:solidFill>
              </a:rPr>
              <a:t>=10</a:t>
            </a:r>
            <a:endParaRPr lang="en-US" sz="1800" noProof="0" dirty="0">
              <a:solidFill>
                <a:srgbClr val="800000"/>
              </a:solidFill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8AB7525-6F43-24CD-E51C-E5760C33A680}"/>
              </a:ext>
            </a:extLst>
          </p:cNvPr>
          <p:cNvGraphicFramePr>
            <a:graphicFrameLocks noGrp="1"/>
          </p:cNvGraphicFramePr>
          <p:nvPr/>
        </p:nvGraphicFramePr>
        <p:xfrm>
          <a:off x="0" y="2586002"/>
          <a:ext cx="9144000" cy="31841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1680">
                  <a:extLst>
                    <a:ext uri="{9D8B030D-6E8A-4147-A177-3AD203B41FA5}">
                      <a16:colId xmlns:a16="http://schemas.microsoft.com/office/drawing/2014/main" val="1082733834"/>
                    </a:ext>
                  </a:extLst>
                </a:gridCol>
                <a:gridCol w="1356320">
                  <a:extLst>
                    <a:ext uri="{9D8B030D-6E8A-4147-A177-3AD203B41FA5}">
                      <a16:colId xmlns:a16="http://schemas.microsoft.com/office/drawing/2014/main" val="2832900320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621168852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468864344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2203329586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584567810"/>
                    </a:ext>
                  </a:extLst>
                </a:gridCol>
              </a:tblGrid>
              <a:tr h="1061376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Fraction of the cross section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90%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98%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99%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99.9%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343143746"/>
                  </a:ext>
                </a:extLst>
              </a:tr>
              <a:tr h="1061376">
                <a:tc>
                  <a:txBody>
                    <a:bodyPr/>
                    <a:lstStyle/>
                    <a:p>
                      <a:r>
                        <a:rPr lang="en-US" b="1" dirty="0"/>
                        <a:t>Factor speed improvement (unweighted)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x4.3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x2.6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x1.9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x1.6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x1.3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67998534"/>
                  </a:ext>
                </a:extLst>
              </a:tr>
              <a:tr h="106137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Factor speed improvement (cs weighted)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x12.0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x7.3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x4.6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x3.6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x2.2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7444255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849369A-441D-E529-4C29-CD56892FEC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90" y="1673330"/>
            <a:ext cx="9000020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2400" dirty="0"/>
              <a:t>What gain in speed do I get if I truncate at the multipole </a:t>
            </a:r>
            <a:br>
              <a:rPr lang="en-US" sz="2400" dirty="0"/>
            </a:br>
            <a:r>
              <a:rPr lang="en-US" sz="2400" dirty="0"/>
              <a:t>where I reach X% of the cross section ?</a:t>
            </a:r>
          </a:p>
          <a:p>
            <a:pPr algn="ctr" eaLnBrk="1" hangingPunct="1">
              <a:lnSpc>
                <a:spcPct val="9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2789527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3B2F5-2D7B-1EFB-59A7-C4AB1B3095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2021D916-B8C1-708C-36FE-2E7B8F74B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EB257ED3-E526-6AB7-6956-33A35C0919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79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57C32F09-2334-B2CD-6FD1-C6B7C2BDB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611101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4000" dirty="0">
                <a:solidFill>
                  <a:srgbClr val="007E64"/>
                </a:solidFill>
              </a:rPr>
              <a:t>Current architecture</a:t>
            </a:r>
            <a:endParaRPr lang="en-US" altLang="fr-FR" sz="4000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3CE1F416-E5EE-84C5-DC39-5B381411C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15888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chemeClr val="bg1"/>
                </a:solidFill>
              </a:rPr>
              <a:t>ND280 fit with Normalizing Flows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F1D802-9EC4-C227-0E1F-7170A3970C6D}"/>
              </a:ext>
            </a:extLst>
          </p:cNvPr>
          <p:cNvSpPr/>
          <p:nvPr/>
        </p:nvSpPr>
        <p:spPr bwMode="auto">
          <a:xfrm>
            <a:off x="55050" y="2510624"/>
            <a:ext cx="2175123" cy="1732680"/>
          </a:xfrm>
          <a:prstGeom prst="round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168E91C-8541-BA9B-CE73-0ED6232C8158}"/>
              </a:ext>
            </a:extLst>
          </p:cNvPr>
          <p:cNvCxnSpPr>
            <a:stCxn id="5" idx="3"/>
          </p:cNvCxnSpPr>
          <p:nvPr/>
        </p:nvCxnSpPr>
        <p:spPr bwMode="auto">
          <a:xfrm flipV="1">
            <a:off x="2230173" y="3366141"/>
            <a:ext cx="587673" cy="108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F0E7DAA-55A0-9444-1133-8CD142685DD0}"/>
              </a:ext>
            </a:extLst>
          </p:cNvPr>
          <p:cNvSpPr/>
          <p:nvPr/>
        </p:nvSpPr>
        <p:spPr bwMode="auto">
          <a:xfrm>
            <a:off x="2809855" y="1896210"/>
            <a:ext cx="1812603" cy="2918214"/>
          </a:xfrm>
          <a:prstGeom prst="round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E74B5E3-0B49-DD9E-F71B-1D49645E146C}"/>
              </a:ext>
            </a:extLst>
          </p:cNvPr>
          <p:cNvSpPr/>
          <p:nvPr/>
        </p:nvSpPr>
        <p:spPr bwMode="auto">
          <a:xfrm>
            <a:off x="5178322" y="3703534"/>
            <a:ext cx="1990167" cy="1100931"/>
          </a:xfrm>
          <a:prstGeom prst="round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996DC0-8E6B-1AD0-FEEA-8E63A9B41368}"/>
              </a:ext>
            </a:extLst>
          </p:cNvPr>
          <p:cNvSpPr/>
          <p:nvPr/>
        </p:nvSpPr>
        <p:spPr bwMode="auto">
          <a:xfrm>
            <a:off x="5172569" y="1971502"/>
            <a:ext cx="1990168" cy="1305275"/>
          </a:xfrm>
          <a:prstGeom prst="round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0E0F90C-5808-8848-40B2-289173582FEB}"/>
              </a:ext>
            </a:extLst>
          </p:cNvPr>
          <p:cNvCxnSpPr>
            <a:cxnSpLocks/>
            <a:stCxn id="17" idx="3"/>
          </p:cNvCxnSpPr>
          <p:nvPr/>
        </p:nvCxnSpPr>
        <p:spPr bwMode="auto">
          <a:xfrm>
            <a:off x="7168489" y="4254000"/>
            <a:ext cx="506809" cy="235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4405E1-B0BA-792B-1A7A-335DF9D27EAB}"/>
              </a:ext>
            </a:extLst>
          </p:cNvPr>
          <p:cNvSpPr/>
          <p:nvPr/>
        </p:nvSpPr>
        <p:spPr bwMode="auto">
          <a:xfrm>
            <a:off x="7675298" y="1852856"/>
            <a:ext cx="1413652" cy="3014700"/>
          </a:xfrm>
          <a:prstGeom prst="roundRect">
            <a:avLst/>
          </a:prstGeom>
          <a:solidFill>
            <a:srgbClr val="C9DAC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38B0AC5-7288-0AFE-7279-21E0D9F6B6FE}"/>
              </a:ext>
            </a:extLst>
          </p:cNvPr>
          <p:cNvSpPr txBox="1"/>
          <p:nvPr/>
        </p:nvSpPr>
        <p:spPr>
          <a:xfrm>
            <a:off x="156913" y="2776799"/>
            <a:ext cx="19334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Gaussian samples in eigenspace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B8EB84B-8DE1-D4EF-0ED0-1ADA73A9BE8B}"/>
              </a:ext>
            </a:extLst>
          </p:cNvPr>
          <p:cNvSpPr txBox="1"/>
          <p:nvPr/>
        </p:nvSpPr>
        <p:spPr>
          <a:xfrm>
            <a:off x="2713380" y="2791987"/>
            <a:ext cx="193344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CovFlow</a:t>
            </a:r>
            <a:br>
              <a:rPr lang="en-US" sz="2100" dirty="0"/>
            </a:br>
            <a:r>
              <a:rPr lang="en-US" sz="2100" dirty="0"/>
              <a:t>(optionally trainable)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AD04918-94D1-AFB1-7BDD-D9A1841FE837}"/>
              </a:ext>
            </a:extLst>
          </p:cNvPr>
          <p:cNvSpPr txBox="1"/>
          <p:nvPr/>
        </p:nvSpPr>
        <p:spPr>
          <a:xfrm>
            <a:off x="5163798" y="2102324"/>
            <a:ext cx="1990167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/>
              <a:t>Autoregressive </a:t>
            </a:r>
            <a:br>
              <a:rPr lang="en-US" sz="2100" dirty="0"/>
            </a:br>
            <a:r>
              <a:rPr lang="en-US" sz="2100" dirty="0"/>
              <a:t>RQ Spline</a:t>
            </a:r>
          </a:p>
          <a:p>
            <a:pPr algn="ctr"/>
            <a:r>
              <a:rPr lang="en-US" sz="2100" dirty="0"/>
              <a:t>flows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BE47D16-6DF0-9556-021E-C1629CBFAA4F}"/>
              </a:ext>
            </a:extLst>
          </p:cNvPr>
          <p:cNvSpPr txBox="1"/>
          <p:nvPr/>
        </p:nvSpPr>
        <p:spPr>
          <a:xfrm>
            <a:off x="7668019" y="2872537"/>
            <a:ext cx="14136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NF </a:t>
            </a:r>
          </a:p>
          <a:p>
            <a:pPr algn="ctr"/>
            <a:r>
              <a:rPr lang="en-US" sz="2400" dirty="0"/>
              <a:t>samples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AA4511A-01CC-6369-3AA9-3C0C999FB2EC}"/>
              </a:ext>
            </a:extLst>
          </p:cNvPr>
          <p:cNvSpPr txBox="1"/>
          <p:nvPr/>
        </p:nvSpPr>
        <p:spPr>
          <a:xfrm>
            <a:off x="5231848" y="3874074"/>
            <a:ext cx="181260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00" dirty="0" err="1"/>
              <a:t>RealNVP</a:t>
            </a:r>
            <a:endParaRPr lang="en-US" sz="2100" dirty="0"/>
          </a:p>
          <a:p>
            <a:pPr algn="ctr"/>
            <a:r>
              <a:rPr lang="en-US" sz="2100" dirty="0"/>
              <a:t>(optional)</a:t>
            </a:r>
          </a:p>
        </p:txBody>
      </p:sp>
      <p:cxnSp>
        <p:nvCxnSpPr>
          <p:cNvPr id="36" name="Connector: Elbow 35">
            <a:extLst>
              <a:ext uri="{FF2B5EF4-FFF2-40B4-BE49-F238E27FC236}">
                <a16:creationId xmlns:a16="http://schemas.microsoft.com/office/drawing/2014/main" id="{8B5CE42B-8B84-B5A1-5B21-CC4D27BBF869}"/>
              </a:ext>
            </a:extLst>
          </p:cNvPr>
          <p:cNvCxnSpPr>
            <a:stCxn id="17" idx="3"/>
            <a:endCxn id="18" idx="2"/>
          </p:cNvCxnSpPr>
          <p:nvPr/>
        </p:nvCxnSpPr>
        <p:spPr bwMode="auto">
          <a:xfrm flipH="1" flipV="1">
            <a:off x="6167653" y="3276777"/>
            <a:ext cx="1000836" cy="977223"/>
          </a:xfrm>
          <a:prstGeom prst="bentConnector4">
            <a:avLst>
              <a:gd name="adj1" fmla="val -22841"/>
              <a:gd name="adj2" fmla="val 78165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4FC90F2A-E6AD-569E-C9B6-0312ED8AE368}"/>
              </a:ext>
            </a:extLst>
          </p:cNvPr>
          <p:cNvCxnSpPr>
            <a:cxnSpLocks/>
          </p:cNvCxnSpPr>
          <p:nvPr/>
        </p:nvCxnSpPr>
        <p:spPr bwMode="auto">
          <a:xfrm>
            <a:off x="7168489" y="2564904"/>
            <a:ext cx="506809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793E6ED3-BF3E-9D2B-BA10-950627265FD3}"/>
              </a:ext>
            </a:extLst>
          </p:cNvPr>
          <p:cNvCxnSpPr>
            <a:cxnSpLocks/>
          </p:cNvCxnSpPr>
          <p:nvPr/>
        </p:nvCxnSpPr>
        <p:spPr bwMode="auto">
          <a:xfrm>
            <a:off x="4622458" y="2641126"/>
            <a:ext cx="5413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A602F7EB-E518-6791-90C5-FB3974B9D00A}"/>
              </a:ext>
            </a:extLst>
          </p:cNvPr>
          <p:cNvCxnSpPr>
            <a:cxnSpLocks/>
          </p:cNvCxnSpPr>
          <p:nvPr/>
        </p:nvCxnSpPr>
        <p:spPr bwMode="auto">
          <a:xfrm>
            <a:off x="4622458" y="4230130"/>
            <a:ext cx="54134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1" name="Rectangle 2">
            <a:extLst>
              <a:ext uri="{FF2B5EF4-FFF2-40B4-BE49-F238E27FC236}">
                <a16:creationId xmlns:a16="http://schemas.microsoft.com/office/drawing/2014/main" id="{B937293E-69D9-9F3A-AA37-10E475CC3A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5360" y="4866285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Post-fit Covariance </a:t>
            </a: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matrix</a:t>
            </a:r>
          </a:p>
        </p:txBody>
      </p:sp>
      <p:sp>
        <p:nvSpPr>
          <p:cNvPr id="52" name="Rectangle 2">
            <a:extLst>
              <a:ext uri="{FF2B5EF4-FFF2-40B4-BE49-F238E27FC236}">
                <a16:creationId xmlns:a16="http://schemas.microsoft.com/office/drawing/2014/main" id="{52947C81-3DD1-A1DE-6484-8047603FE7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08550" y="1616221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 err="1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xsec</a:t>
            </a:r>
            <a:endParaRPr lang="en-US" sz="1700" noProof="0" dirty="0">
              <a:solidFill>
                <a:srgbClr val="007E64"/>
              </a:solidFill>
              <a:latin typeface="Segoe Print" panose="02000600000000000000" pitchFamily="2" charset="0"/>
              <a:cs typeface="Dreaming Outloud Script Pro" panose="020F0502020204030204" pitchFamily="66" charset="0"/>
            </a:endParaRPr>
          </a:p>
        </p:txBody>
      </p:sp>
      <p:sp>
        <p:nvSpPr>
          <p:cNvPr id="53" name="Rectangle 2">
            <a:extLst>
              <a:ext uri="{FF2B5EF4-FFF2-40B4-BE49-F238E27FC236}">
                <a16:creationId xmlns:a16="http://schemas.microsoft.com/office/drawing/2014/main" id="{4E172BAE-C21B-36B0-86F6-62CE0F26C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0537" y="4877128"/>
            <a:ext cx="2080656" cy="43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lnSpc>
                <a:spcPct val="90000"/>
              </a:lnSpc>
              <a:buNone/>
            </a:pPr>
            <a:r>
              <a:rPr lang="en-US" sz="1700" noProof="0" dirty="0">
                <a:solidFill>
                  <a:srgbClr val="007E64"/>
                </a:solidFill>
                <a:latin typeface="Segoe Print" panose="02000600000000000000" pitchFamily="2" charset="0"/>
                <a:cs typeface="Dreaming Outloud Script Pro" panose="020F0502020204030204" pitchFamily="66" charset="0"/>
              </a:rPr>
              <a:t>Flux + detector</a:t>
            </a:r>
          </a:p>
        </p:txBody>
      </p:sp>
    </p:spTree>
    <p:extLst>
      <p:ext uri="{BB962C8B-B14F-4D97-AF65-F5344CB8AC3E}">
        <p14:creationId xmlns:p14="http://schemas.microsoft.com/office/powerpoint/2010/main" val="2863782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71BE2-AAC1-E3FF-5182-B1F85C903F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3B98DED4-8981-22B5-7AB9-217DA15509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1FA70FF1-B254-EAF8-7B0F-D0BBEF16C8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8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6D95AB7-44B0-F083-0F7C-565FA68260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5616" y="1772816"/>
            <a:ext cx="7488832" cy="2328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Context</a:t>
            </a:r>
            <a:r>
              <a:rPr lang="en-US" sz="600" noProof="0" dirty="0">
                <a:solidFill>
                  <a:srgbClr val="92D050"/>
                </a:solidFill>
              </a:rPr>
              <a:t> </a:t>
            </a:r>
            <a:br>
              <a:rPr lang="en-US" sz="600" noProof="0" dirty="0">
                <a:solidFill>
                  <a:srgbClr val="007E64"/>
                </a:solidFill>
              </a:rPr>
            </a:br>
            <a:r>
              <a:rPr lang="en-US" sz="600" noProof="0" dirty="0">
                <a:solidFill>
                  <a:srgbClr val="007E64"/>
                </a:solidFill>
              </a:rPr>
              <a:t> </a:t>
            </a:r>
            <a:endParaRPr lang="en-US" sz="3600" noProof="0" dirty="0">
              <a:solidFill>
                <a:srgbClr val="007E64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007E64"/>
                </a:solidFill>
              </a:rPr>
              <a:t>Neutrino-nucleus cross-sections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T2K Near Detector fit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Normalizing Flows</a:t>
            </a:r>
            <a:br>
              <a:rPr lang="en-US" sz="3600" noProof="0" dirty="0">
                <a:solidFill>
                  <a:srgbClr val="92D050"/>
                </a:solidFill>
              </a:rPr>
            </a:br>
            <a:r>
              <a:rPr lang="en-US" sz="600" noProof="0" dirty="0">
                <a:solidFill>
                  <a:srgbClr val="92D050"/>
                </a:solidFill>
              </a:rPr>
              <a:t> </a:t>
            </a:r>
            <a:endParaRPr lang="en-US" sz="3600" noProof="0" dirty="0">
              <a:solidFill>
                <a:srgbClr val="92D050"/>
              </a:solidFill>
            </a:endParaRP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r>
              <a:rPr lang="en-US" sz="3600" noProof="0" dirty="0">
                <a:solidFill>
                  <a:srgbClr val="92D050"/>
                </a:solidFill>
              </a:rPr>
              <a:t> Conclusion</a:t>
            </a:r>
          </a:p>
          <a:p>
            <a:pPr marL="514350" indent="-514350" eaLnBrk="1" hangingPunct="1">
              <a:lnSpc>
                <a:spcPct val="90000"/>
              </a:lnSpc>
              <a:buFont typeface="+mj-lt"/>
              <a:buAutoNum type="romanUcPeriod"/>
            </a:pPr>
            <a:endParaRPr lang="en-US" sz="3600" noProof="0" dirty="0">
              <a:solidFill>
                <a:srgbClr val="007E64"/>
              </a:solidFill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B10760EE-3DD2-4255-AF03-6137D646D4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22568485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8C3DF1-A15B-C196-2726-E12176F89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3">
            <a:extLst>
              <a:ext uri="{FF2B5EF4-FFF2-40B4-BE49-F238E27FC236}">
                <a16:creationId xmlns:a16="http://schemas.microsoft.com/office/drawing/2014/main" id="{18C8C04B-BAA5-883E-31EF-2A241F242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fr-CH" altLang="fr-FR" sz="1000" b="1">
                <a:solidFill>
                  <a:srgbClr val="007E64"/>
                </a:solidFill>
              </a:rPr>
              <a:t>DEPARTEMENT DE PHYSIQUE NUCLEAIRE ET CORPUSCULAIRE</a:t>
            </a:r>
            <a:endParaRPr lang="fr-FR" altLang="fr-FR" sz="1000" b="1">
              <a:solidFill>
                <a:srgbClr val="007E64"/>
              </a:solidFill>
            </a:endParaRP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20642275-B16E-50BF-2AB1-4B7B7CC589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6416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altLang="fr-FR" sz="1200">
                <a:solidFill>
                  <a:schemeClr val="bg1"/>
                </a:solidFill>
              </a:rPr>
              <a:pPr eaLnBrk="1" hangingPunct="1"/>
              <a:t>80</a:t>
            </a:fld>
            <a:endParaRPr lang="en-US" altLang="fr-FR" sz="1200">
              <a:solidFill>
                <a:schemeClr val="bg1"/>
              </a:solidFill>
            </a:endParaRPr>
          </a:p>
        </p:txBody>
      </p:sp>
      <p:sp>
        <p:nvSpPr>
          <p:cNvPr id="5126" name="Rectangle 7">
            <a:extLst>
              <a:ext uri="{FF2B5EF4-FFF2-40B4-BE49-F238E27FC236}">
                <a16:creationId xmlns:a16="http://schemas.microsoft.com/office/drawing/2014/main" id="{CFDBAF74-101B-1069-20A6-B5AA6F2DBED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0963" y="611101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4000" dirty="0">
                <a:solidFill>
                  <a:srgbClr val="007E64"/>
                </a:solidFill>
              </a:rPr>
              <a:t>Application to T2K/SK joint fit</a:t>
            </a:r>
            <a:endParaRPr lang="en-US" altLang="fr-FR" sz="4000" dirty="0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F3A36F0A-540B-1D06-0643-102EBD0D53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63" y="115888"/>
            <a:ext cx="5791200" cy="277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fr-FR" sz="1200" dirty="0">
                <a:solidFill>
                  <a:schemeClr val="bg1"/>
                </a:solidFill>
              </a:rPr>
              <a:t>ND280 fit with Normalizing Flows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786308-EC7E-59D9-B437-5E611C0C16D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2483" y="1345662"/>
                <a:ext cx="7911925" cy="654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fr-FR"/>
                </a:defPPr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The T2K/SK joint fit requires an analytical distribution of the likelihood marginalized  for importance sampling.</a:t>
                </a:r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MCMC </a:t>
                </a:r>
                <a:r>
                  <a:rPr lang="en-US" sz="2200" dirty="0">
                    <a:latin typeface="+mj-lt"/>
                    <a:cs typeface="Dreaming Outloud Script Pro" panose="020F0502020204030204" pitchFamily="66" charset="0"/>
                  </a:rPr>
                  <a:t>does not produce an analytical LLH</a:t>
                </a: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200" dirty="0">
                    <a:latin typeface="+mj-lt"/>
                    <a:cs typeface="Dreaming Outloud Script Pro" panose="020F0502020204030204" pitchFamily="66" charset="0"/>
                  </a:rPr>
                  <a:t>Gaussian fit has a very low effective sampling size (and might be non-asymptotically biased) 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Problem : we can only learn the joint prob. </a:t>
                </a:r>
                <a14:m>
                  <m:oMath xmlns:m="http://schemas.openxmlformats.org/officeDocument/2006/math"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𝐹𝐷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𝑁𝐷</m:t>
                    </m:r>
                    <m:r>
                      <a:rPr lang="en-US" sz="220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We can train 2 Normalizing Flows.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𝑝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𝐹𝐷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,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𝑁𝐷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)=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𝑁𝐷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|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𝐹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)× </m:t>
                    </m:r>
                    <m:sSub>
                      <m:sSubPr>
                        <m:ctrlPr>
                          <a:rPr lang="fr-FR" sz="2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2</m:t>
                        </m:r>
                      </m:sub>
                    </m:sSub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(</m:t>
                    </m:r>
                    <m:r>
                      <a:rPr lang="fr-FR" sz="2200" b="0" i="1" smtClean="0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𝐹𝐷</m:t>
                    </m:r>
                    <m:r>
                      <a:rPr lang="en-US" sz="2200" i="1">
                        <a:latin typeface="Cambria Math" panose="02040503050406030204" pitchFamily="18" charset="0"/>
                        <a:cs typeface="Dreaming Outloud Script Pro" panose="020F0502020204030204" pitchFamily="66" charset="0"/>
                      </a:rPr>
                      <m:t>)</m:t>
                    </m:r>
                  </m:oMath>
                </a14:m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 </a:t>
                </a: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𝑁𝐷</m:t>
                        </m:r>
                      </m:e>
                      <m:e>
                        <m:r>
                          <a:rPr lang="fr-FR" sz="2200" b="0" i="1" noProof="0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𝐹𝐷</m:t>
                        </m:r>
                      </m:e>
                    </m:d>
                  </m:oMath>
                </a14:m>
                <a:r>
                  <a:rPr lang="en-US" sz="2200" noProof="0" dirty="0">
                    <a:latin typeface="+mj-lt"/>
                    <a:cs typeface="Dreaming Outloud Script Pro" panose="020F0502020204030204" pitchFamily="66" charset="0"/>
                  </a:rPr>
                  <a:t>=</a:t>
                </a:r>
                <a:r>
                  <a:rPr lang="fr-FR" sz="2200" dirty="0">
                    <a:cs typeface="Dreaming Outloud Script Pro" panose="020F0502020204030204" pitchFamily="66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sSubPr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𝑞</m:t>
                        </m:r>
                      </m:e>
                      <m: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2200" b="0" i="1" smtClean="0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</m:ctrlPr>
                          </m:sSubPr>
                          <m:e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1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2200" b="0" i="1" smtClean="0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200" b="0" i="1" smtClean="0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𝑛𝑔</m:t>
                            </m:r>
                          </m:sub>
                        </m:sSub>
                      </m:e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𝑔</m:t>
                            </m:r>
                          </m:sub>
                        </m:sSub>
                        <m:r>
                          <a:rPr lang="fr-FR" sz="2200" b="0" i="1" smtClean="0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,</m:t>
                        </m:r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𝐹𝐷</m:t>
                        </m:r>
                      </m:e>
                    </m:d>
                    <m:r>
                      <a:rPr lang="en-US" sz="2200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Dreaming Outloud Script Pro" panose="020F0502020204030204" pitchFamily="66" charset="0"/>
                      </a:rPr>
                      <m:t>×</m:t>
                    </m:r>
                    <m:r>
                      <m:rPr>
                        <m:sty m:val="p"/>
                      </m:rPr>
                      <a:rPr lang="fr-FR" sz="2200" b="0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Dreaming Outloud Script Pro" panose="020F0502020204030204" pitchFamily="66" charset="0"/>
                      </a:rPr>
                      <m:t>g</m:t>
                    </m:r>
                    <m:d>
                      <m:dPr>
                        <m:ctrlPr>
                          <a:rPr lang="fr-FR" sz="2200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Dreaming Outloud Script Pro" panose="020F0502020204030204" pitchFamily="66" charset="0"/>
                          </a:rPr>
                        </m:ctrlPr>
                      </m:dPr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𝑁</m:t>
                        </m:r>
                        <m:sSub>
                          <m:sSubPr>
                            <m:ctrlP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</m:ctrlPr>
                          </m:sSubPr>
                          <m:e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fr-FR" sz="2200" i="1">
                                <a:latin typeface="Cambria Math" panose="02040503050406030204" pitchFamily="18" charset="0"/>
                                <a:cs typeface="Dreaming Outloud Script Pro" panose="020F0502020204030204" pitchFamily="66" charset="0"/>
                              </a:rPr>
                              <m:t>𝑔</m:t>
                            </m:r>
                          </m:sub>
                        </m:sSub>
                      </m:e>
                      <m:e>
                        <m:r>
                          <a:rPr lang="fr-FR" sz="2200" i="1">
                            <a:latin typeface="Cambria Math" panose="02040503050406030204" pitchFamily="18" charset="0"/>
                            <a:cs typeface="Dreaming Outloud Script Pro" panose="020F0502020204030204" pitchFamily="66" charset="0"/>
                          </a:rPr>
                          <m:t>𝐹𝐷</m:t>
                        </m:r>
                      </m:e>
                    </m:d>
                  </m:oMath>
                </a14:m>
                <a:endParaRPr lang="fr-FR" sz="2200" b="0" dirty="0"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en-US" sz="2200" i="1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𝑞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d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𝐹𝐷</m:t>
                          </m:r>
                        </m:e>
                      </m:d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=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𝑞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fr-FR" sz="22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</m:ctrlPr>
                            </m:sSubPr>
                            <m:e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fr-FR" sz="2200" b="0" i="1" smtClean="0">
                                  <a:latin typeface="Cambria Math" panose="02040503050406030204" pitchFamily="18" charset="0"/>
                                  <a:cs typeface="Dreaming Outloud Script Pro" panose="020F0502020204030204" pitchFamily="66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(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𝐹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𝐷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𝑛𝑔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|</m:t>
                      </m:r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𝐹</m:t>
                      </m:r>
                      <m:sSub>
                        <m:sSubPr>
                          <m:ctrlP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𝐷</m:t>
                          </m:r>
                        </m:e>
                        <m:sub>
                          <m:r>
                            <a:rPr lang="fr-FR" sz="2200" b="0" i="1" smtClean="0">
                              <a:latin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𝑔</m:t>
                          </m:r>
                        </m:sub>
                      </m:sSub>
                      <m:r>
                        <a:rPr lang="fr-FR" sz="2200" b="0" i="1" smtClean="0">
                          <a:latin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)</m:t>
                      </m:r>
                      <m:r>
                        <a:rPr lang="en-US" sz="2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×</m:t>
                      </m:r>
                      <m:r>
                        <m:rPr>
                          <m:sty m:val="p"/>
                        </m:rPr>
                        <a:rPr lang="fr-FR" sz="2200" dirty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g</m:t>
                      </m:r>
                      <m:r>
                        <a:rPr lang="fr-FR" sz="2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(</m:t>
                      </m:r>
                      <m:sSub>
                        <m:sSubPr>
                          <m:ctrlPr>
                            <a:rPr lang="fr-FR" sz="2200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fr-FR" sz="22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FD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fr-FR" sz="2200" b="0" i="0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Dreaming Outloud Script Pro" panose="020F0502020204030204" pitchFamily="66" charset="0"/>
                            </a:rPr>
                            <m:t>g</m:t>
                          </m:r>
                        </m:sub>
                      </m:sSub>
                      <m:r>
                        <a:rPr lang="fr-FR" sz="2200" b="0" i="0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Dreaming Outloud Script Pro" panose="020F0502020204030204" pitchFamily="66" charset="0"/>
                        </a:rPr>
                        <m:t>)</m:t>
                      </m:r>
                    </m:oMath>
                  </m:oMathPara>
                </a14:m>
                <a:endParaRPr lang="fr-FR" sz="2200" b="0" dirty="0"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18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endParaRPr lang="en-US" sz="2200" noProof="0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eaLnBrk="1" hangingPunct="1">
                  <a:lnSpc>
                    <a:spcPct val="90000"/>
                  </a:lnSpc>
                </a:pPr>
                <a:endParaRPr lang="en-US" altLang="fr-FR" sz="2200" b="1" dirty="0">
                  <a:latin typeface="+mj-lt"/>
                  <a:cs typeface="Dreaming Outloud Script Pro" panose="020F0502020204030204" pitchFamily="66" charset="0"/>
                </a:endParaRPr>
              </a:p>
              <a:p>
                <a:pPr lvl="1" eaLnBrk="1" hangingPunct="1">
                  <a:lnSpc>
                    <a:spcPct val="90000"/>
                  </a:lnSpc>
                </a:pPr>
                <a:endParaRPr lang="en-US" altLang="fr-FR" sz="2000" dirty="0">
                  <a:latin typeface="+mj-lt"/>
                  <a:cs typeface="Dreaming Outloud Script Pro" panose="020F0502020204030204" pitchFamily="66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8786308-EC7E-59D9-B437-5E611C0C16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32483" y="1345662"/>
                <a:ext cx="7911925" cy="654440"/>
              </a:xfrm>
              <a:prstGeom prst="rect">
                <a:avLst/>
              </a:prstGeom>
              <a:blipFill>
                <a:blip r:embed="rId3"/>
                <a:stretch>
                  <a:fillRect l="-1079" t="-11215" r="-1388" b="-459813"/>
                </a:stretch>
              </a:blipFill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248017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2D8CE-9C3C-B934-F589-0189CA520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84" y="1922329"/>
            <a:ext cx="6048672" cy="1367544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Python implementation using </a:t>
            </a:r>
            <a:r>
              <a:rPr lang="en-US" dirty="0" err="1"/>
              <a:t>likelihood_sampler</a:t>
            </a:r>
            <a:r>
              <a:rPr lang="en-US" dirty="0"/>
              <a:t> class</a:t>
            </a:r>
          </a:p>
          <a:p>
            <a:r>
              <a:rPr lang="en-US" dirty="0"/>
              <a:t>Useful for consistency check</a:t>
            </a:r>
          </a:p>
          <a:p>
            <a:r>
              <a:rPr lang="en-US" dirty="0"/>
              <a:t>Highlights non-</a:t>
            </a:r>
            <a:r>
              <a:rPr lang="en-US" dirty="0" err="1"/>
              <a:t>gaussianities</a:t>
            </a:r>
            <a:r>
              <a:rPr lang="en-US" dirty="0"/>
              <a:t> in some params</a:t>
            </a:r>
          </a:p>
          <a:p>
            <a:r>
              <a:rPr lang="en-US" dirty="0">
                <a:hlinkClick r:id="rId2"/>
              </a:rPr>
              <a:t>more profile plots</a:t>
            </a:r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3069AC2-E9B9-902E-0E9A-967A27B580C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23" b="1223"/>
          <a:stretch/>
        </p:blipFill>
        <p:spPr>
          <a:xfrm>
            <a:off x="5940152" y="1375024"/>
            <a:ext cx="3219039" cy="23552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7C920B-3866-EC9C-7410-CC25DCC0AE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40152" y="3832958"/>
            <a:ext cx="3140283" cy="2355213"/>
          </a:xfrm>
          <a:prstGeom prst="rect">
            <a:avLst/>
          </a:prstGeom>
        </p:spPr>
      </p:pic>
      <p:pic>
        <p:nvPicPr>
          <p:cNvPr id="15" name="Picture 14" descr="A screen shot of a computer program&#10;&#10;AI-generated content may be incorrect.">
            <a:extLst>
              <a:ext uri="{FF2B5EF4-FFF2-40B4-BE49-F238E27FC236}">
                <a16:creationId xmlns:a16="http://schemas.microsoft.com/office/drawing/2014/main" id="{DE5CC450-E59F-D0C7-8F02-EF7CDC402A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95319"/>
            <a:ext cx="5850082" cy="238336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CFB93D-2254-FF89-EEF0-ADF59E155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CH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A362452-639F-DB4B-B0B0-9A268C4F6A4C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2331D01-0000-3721-B9B5-642815E061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8319" y="516811"/>
            <a:ext cx="91440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fr-FR" sz="5400" dirty="0">
                <a:solidFill>
                  <a:srgbClr val="007E64"/>
                </a:solidFill>
              </a:rPr>
              <a:t>LLH profiler</a:t>
            </a:r>
            <a:endParaRPr lang="en-US" altLang="fr-FR" sz="5400" dirty="0"/>
          </a:p>
        </p:txBody>
      </p:sp>
    </p:spTree>
    <p:extLst>
      <p:ext uri="{BB962C8B-B14F-4D97-AF65-F5344CB8AC3E}">
        <p14:creationId xmlns:p14="http://schemas.microsoft.com/office/powerpoint/2010/main" val="2471873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0A81F4-82CD-9F6B-0550-06E044052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A833F04-37A8-D37F-276B-1335266F0CEE}"/>
              </a:ext>
            </a:extLst>
          </p:cNvPr>
          <p:cNvSpPr/>
          <p:nvPr/>
        </p:nvSpPr>
        <p:spPr bwMode="auto">
          <a:xfrm>
            <a:off x="3453502" y="2804277"/>
            <a:ext cx="1152128" cy="43204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130A54-B665-1F5C-D903-73FBAB00F2BA}"/>
              </a:ext>
            </a:extLst>
          </p:cNvPr>
          <p:cNvSpPr/>
          <p:nvPr/>
        </p:nvSpPr>
        <p:spPr bwMode="auto">
          <a:xfrm>
            <a:off x="4653814" y="2804277"/>
            <a:ext cx="3374569" cy="432048"/>
          </a:xfrm>
          <a:prstGeom prst="rect">
            <a:avLst/>
          </a:prstGeom>
          <a:solidFill>
            <a:srgbClr val="C9DAC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1767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8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1AA61492-B176-0F1F-34FD-DF1D62A48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6661150"/>
            <a:ext cx="4125913" cy="17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20016" tIns="10008" rIns="20016" bIns="10008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000" b="1" noProof="0" dirty="0">
                <a:solidFill>
                  <a:srgbClr val="007E64"/>
                </a:solidFill>
              </a:rPr>
              <a:t>DEPARTEMENT DE PHYSIQUE NUCLEAIRE ET CORPUSCULAIRE</a:t>
            </a:r>
          </a:p>
        </p:txBody>
      </p:sp>
      <p:sp>
        <p:nvSpPr>
          <p:cNvPr id="5125" name="Text Box 6">
            <a:extLst>
              <a:ext uri="{FF2B5EF4-FFF2-40B4-BE49-F238E27FC236}">
                <a16:creationId xmlns:a16="http://schemas.microsoft.com/office/drawing/2014/main" id="{8BA4EC4A-99D3-918A-7AFD-E94B5742B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8424" y="6629400"/>
            <a:ext cx="6667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200" noProof="0" dirty="0">
                <a:solidFill>
                  <a:schemeClr val="bg1"/>
                </a:solidFill>
              </a:rPr>
              <a:t>Page </a:t>
            </a:r>
            <a:fld id="{D6638593-778E-4553-8C68-F4295F0CF358}" type="slidenum">
              <a:rPr lang="en-US" sz="1200" noProof="0">
                <a:solidFill>
                  <a:schemeClr val="bg1"/>
                </a:solidFill>
              </a:rPr>
              <a:pPr eaLnBrk="1" hangingPunct="1"/>
              <a:t>9</a:t>
            </a:fld>
            <a:endParaRPr lang="en-US" sz="1200" noProof="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26" name="Rectangle 7">
                <a:extLst>
                  <a:ext uri="{FF2B5EF4-FFF2-40B4-BE49-F238E27FC236}">
                    <a16:creationId xmlns:a16="http://schemas.microsoft.com/office/drawing/2014/main" id="{E6F116E6-65EE-8B29-C39F-6B8EDF11715F}"/>
                  </a:ext>
                </a:extLst>
              </p:cNvPr>
              <p:cNvSpPr>
                <a:spLocks noGrp="1" noChangeArrowheads="1"/>
              </p:cNvSpPr>
              <p:nvPr>
                <p:ph type="title"/>
              </p:nvPr>
            </p:nvSpPr>
            <p:spPr bwMode="auto">
              <a:xfrm>
                <a:off x="426601" y="750963"/>
                <a:ext cx="8628573" cy="1143000"/>
              </a:xfr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eaLnBrk="1" hangingPunct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fr-FR" sz="4000" b="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</a:rPr>
                      <m:t>𝜈</m:t>
                    </m:r>
                    <m:r>
                      <a:rPr lang="fr-FR" sz="4000" b="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fr-FR" sz="4000" b="0" i="1" noProof="0" smtClean="0">
                        <a:solidFill>
                          <a:srgbClr val="007E64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4000" noProof="0" dirty="0">
                    <a:solidFill>
                      <a:srgbClr val="007E64"/>
                    </a:solidFill>
                  </a:rPr>
                  <a:t> models in MC generators</a:t>
                </a:r>
              </a:p>
            </p:txBody>
          </p:sp>
        </mc:Choice>
        <mc:Fallback xmlns="">
          <p:sp>
            <p:nvSpPr>
              <p:cNvPr id="5126" name="Rectangle 7">
                <a:extLst>
                  <a:ext uri="{FF2B5EF4-FFF2-40B4-BE49-F238E27FC236}">
                    <a16:creationId xmlns:a16="http://schemas.microsoft.com/office/drawing/2014/main" id="{E6F116E6-65EE-8B29-C39F-6B8EDF11715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 bwMode="auto">
              <a:xfrm>
                <a:off x="426601" y="750963"/>
                <a:ext cx="8628573" cy="1143000"/>
              </a:xfrm>
              <a:blipFill>
                <a:blip r:embed="rId3"/>
                <a:stretch>
                  <a:fillRect t="-14894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217967D-85CF-8A50-A513-774A9F9C11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9661" y="1381363"/>
                <a:ext cx="8868305" cy="1143000"/>
              </a:xfrm>
              <a:prstGeom prst="rect">
                <a:avLst/>
              </a:prstGeom>
              <a:noFill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42900" indent="-3429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rtl="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eaLnBrk="1" hangingPunct="1">
                  <a:lnSpc>
                    <a:spcPct val="90000"/>
                  </a:lnSpc>
                </a:pPr>
                <a:endParaRPr lang="en-US" sz="2100" noProof="0" dirty="0"/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100" noProof="0" dirty="0"/>
                  <a:t>Most of the implemented models provide only inclusive cross sections.</a:t>
                </a:r>
              </a:p>
              <a:p>
                <a:pPr eaLnBrk="1" hangingPunct="1">
                  <a:lnSpc>
                    <a:spcPct val="90000"/>
                  </a:lnSpc>
                </a:pPr>
                <a:r>
                  <a:rPr lang="en-US" sz="2100" noProof="0" dirty="0"/>
                  <a:t>Exclusive implementations rely on factorization</a:t>
                </a:r>
              </a:p>
              <a:p>
                <a:pPr eaLnBrk="1" hangingPunct="1">
                  <a:lnSpc>
                    <a:spcPct val="90000"/>
                  </a:lnSpc>
                </a:pPr>
                <a:endParaRPr lang="en-US" sz="900" noProof="0" dirty="0"/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endParaRPr lang="en-US" sz="500" noProof="0" dirty="0"/>
              </a:p>
              <a:p>
                <a:pPr marL="0" indent="0" algn="ctr" eaLnBrk="1" hangingPunct="1">
                  <a:lnSpc>
                    <a:spcPct val="9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100" i="1" noProof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100" i="1" noProof="0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Nucleus</m:t>
                              </m:r>
                            </m:sub>
                          </m:sSub>
                        </m:num>
                        <m:den>
                          <m:r>
                            <a:rPr lang="en-US" sz="210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b>
                          </m:s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  <m:r>
                        <a:rPr lang="en-US" sz="2100" b="0" i="0" noProof="0" smtClean="0">
                          <a:latin typeface="Cambria Math" panose="02040503050406030204" pitchFamily="18" charset="0"/>
                        </a:rPr>
                        <m:t> ~</m:t>
                      </m:r>
                      <m:r>
                        <m:rPr>
                          <m:sty m:val="p"/>
                        </m:rPr>
                        <a:rPr lang="en-US" sz="2100" b="0" i="0" noProof="0" smtClean="0">
                          <a:latin typeface="Cambria Math" panose="02040503050406030204" pitchFamily="18" charset="0"/>
                        </a:rPr>
                        <m:t>S</m:t>
                      </m:r>
                      <m:d>
                        <m:d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E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  <m:r>
                            <a:rPr lang="en-US" sz="2100" b="0" i="0" noProof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100" b="0" i="1" noProof="0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p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100" b="0" i="0" noProof="0" smtClean="0">
                                  <a:latin typeface="Cambria Math" panose="02040503050406030204" pitchFamily="18" charset="0"/>
                                </a:rPr>
                                <m:t>m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FR" sz="2100" b="0" i="0" noProof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m:rPr>
                              <m:sty m:val="p"/>
                            </m:rPr>
                            <a:rPr lang="en-US" sz="2100" b="0" i="0" noProof="0" smtClean="0">
                              <a:latin typeface="Cambria Math" panose="02040503050406030204" pitchFamily="18" charset="0"/>
                            </a:rPr>
                            <m:t>L</m:t>
                          </m:r>
                        </m:e>
                        <m: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100" b="0" i="0" noProof="0" smtClean="0"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  <m:sup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𝜇𝜈</m:t>
                          </m:r>
                        </m:sup>
                      </m:sSup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𝛿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𝑀</m:t>
                      </m:r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b>
                      </m:sSub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100" b="0" i="1" noProof="0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en-US" sz="2100" b="0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100" noProof="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endParaRPr lang="en-US" sz="2100" noProof="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endParaRPr lang="en-US" sz="2100" dirty="0"/>
              </a:p>
              <a:p>
                <a:pPr eaLnBrk="1" hangingPunct="1">
                  <a:lnSpc>
                    <a:spcPct val="90000"/>
                  </a:lnSpc>
                  <a:buFont typeface="Symbol" panose="05050102010706020507" pitchFamily="18" charset="2"/>
                  <a:buChar char="Þ"/>
                </a:pPr>
                <a:r>
                  <a:rPr lang="en-US" sz="2100" noProof="0" dirty="0"/>
                  <a:t>This neglects final state interactions (plane wave approximation)</a:t>
                </a:r>
              </a:p>
              <a:p>
                <a:pPr marL="0" indent="0" eaLnBrk="1" hangingPunct="1">
                  <a:lnSpc>
                    <a:spcPct val="90000"/>
                  </a:lnSpc>
                  <a:buNone/>
                </a:pPr>
                <a:r>
                  <a:rPr lang="en-US" sz="2100" noProof="0" dirty="0"/>
                  <a:t> 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3217967D-85CF-8A50-A513-774A9F9C11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9661" y="1381363"/>
                <a:ext cx="8868305" cy="1143000"/>
              </a:xfrm>
              <a:prstGeom prst="rect">
                <a:avLst/>
              </a:prstGeom>
              <a:blipFill>
                <a:blip r:embed="rId4"/>
                <a:stretch>
                  <a:fillRect l="-825" r="-137" b="-177005"/>
                </a:stretch>
              </a:blipFill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ZoneTexte 20">
            <a:extLst>
              <a:ext uri="{FF2B5EF4-FFF2-40B4-BE49-F238E27FC236}">
                <a16:creationId xmlns:a16="http://schemas.microsoft.com/office/drawing/2014/main" id="{6E9DE4EA-E643-4FBA-BFC5-2C188681B3A1}"/>
              </a:ext>
            </a:extLst>
          </p:cNvPr>
          <p:cNvSpPr txBox="1"/>
          <p:nvPr/>
        </p:nvSpPr>
        <p:spPr>
          <a:xfrm>
            <a:off x="3223791" y="3353115"/>
            <a:ext cx="1611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B0F0"/>
                </a:solidFill>
              </a:rPr>
              <a:t>Spectral function</a:t>
            </a:r>
            <a:endParaRPr lang="en-US" sz="1800" noProof="0" dirty="0">
              <a:solidFill>
                <a:srgbClr val="00B0F0"/>
              </a:solidFill>
            </a:endParaRPr>
          </a:p>
        </p:txBody>
      </p:sp>
      <p:sp>
        <p:nvSpPr>
          <p:cNvPr id="6" name="ZoneTexte 20">
            <a:extLst>
              <a:ext uri="{FF2B5EF4-FFF2-40B4-BE49-F238E27FC236}">
                <a16:creationId xmlns:a16="http://schemas.microsoft.com/office/drawing/2014/main" id="{85B48B86-B876-052E-D9F2-12037CA7DDCA}"/>
              </a:ext>
            </a:extLst>
          </p:cNvPr>
          <p:cNvSpPr txBox="1"/>
          <p:nvPr/>
        </p:nvSpPr>
        <p:spPr>
          <a:xfrm>
            <a:off x="5508104" y="3349210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i="1" noProof="0" dirty="0">
                <a:solidFill>
                  <a:srgbClr val="00B050"/>
                </a:solidFill>
              </a:rPr>
              <a:t>Neutrino-nucleon</a:t>
            </a:r>
          </a:p>
          <a:p>
            <a:pPr algn="ctr"/>
            <a:r>
              <a:rPr lang="en-US" sz="1800" i="1" noProof="0" dirty="0">
                <a:solidFill>
                  <a:srgbClr val="00B050"/>
                </a:solidFill>
              </a:rPr>
              <a:t>Cross-section</a:t>
            </a:r>
            <a:endParaRPr lang="en-US" sz="1800" noProof="0" dirty="0">
              <a:solidFill>
                <a:srgbClr val="00B050"/>
              </a:solidFill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7C57E31-FDE9-6999-FE70-F2ABC5061D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18326"/>
            <a:ext cx="5791200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050" noProof="0" dirty="0">
                <a:solidFill>
                  <a:schemeClr val="bg1"/>
                </a:solidFill>
              </a:rPr>
              <a:t>Statistical modeling and sample generation for neutrino physics analyses with NF</a:t>
            </a:r>
          </a:p>
        </p:txBody>
      </p:sp>
    </p:spTree>
    <p:extLst>
      <p:ext uri="{BB962C8B-B14F-4D97-AF65-F5344CB8AC3E}">
        <p14:creationId xmlns:p14="http://schemas.microsoft.com/office/powerpoint/2010/main" val="3392331033"/>
      </p:ext>
    </p:extLst>
  </p:cSld>
  <p:clrMapOvr>
    <a:masterClrMapping/>
  </p:clrMapOvr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67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1767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8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34347</TotalTime>
  <Words>4612</Words>
  <Application>Microsoft Office PowerPoint</Application>
  <PresentationFormat>On-screen Show (4:3)</PresentationFormat>
  <Paragraphs>970</Paragraphs>
  <Slides>81</Slides>
  <Notes>80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8" baseType="lpstr">
      <vt:lpstr>Arial</vt:lpstr>
      <vt:lpstr>Calibri</vt:lpstr>
      <vt:lpstr>Cambria Math</vt:lpstr>
      <vt:lpstr>Dreaming Outloud Script Pro</vt:lpstr>
      <vt:lpstr>Segoe Print</vt:lpstr>
      <vt:lpstr>Symbol</vt:lpstr>
      <vt:lpstr>Modèle par défaut</vt:lpstr>
      <vt:lpstr>Statistical modeling and sample generation for neutrino physics analyses with Normalizing Flows    Mathias El Baz, University of Geneva NPML 2025 27/10/2025</vt:lpstr>
      <vt:lpstr>PowerPoint Presentation</vt:lpstr>
      <vt:lpstr>Context</vt:lpstr>
      <vt:lpstr>Context</vt:lpstr>
      <vt:lpstr>Context</vt:lpstr>
      <vt:lpstr>Context</vt:lpstr>
      <vt:lpstr>What do we need ? </vt:lpstr>
      <vt:lpstr>PowerPoint Presentation</vt:lpstr>
      <vt:lpstr>ν-A models in MC generators</vt:lpstr>
      <vt:lpstr>PowerPoint Presentation</vt:lpstr>
      <vt:lpstr>Mean field approximation</vt:lpstr>
      <vt:lpstr>Cross sections predictions</vt:lpstr>
      <vt:lpstr>Cross sections predictions</vt:lpstr>
      <vt:lpstr>PowerPoint Presentation</vt:lpstr>
      <vt:lpstr>Sampling theory-driven exclusive cross sections</vt:lpstr>
      <vt:lpstr>Sampling theory-driven exclusive cross sections</vt:lpstr>
      <vt:lpstr>Sampling theory-driven exclusive cross sections</vt:lpstr>
      <vt:lpstr>Sampling theory-driven exclusive cross sections</vt:lpstr>
      <vt:lpstr>PowerPoint Presentation</vt:lpstr>
      <vt:lpstr>ND/FD fit</vt:lpstr>
      <vt:lpstr>Non-gaussianities</vt:lpstr>
      <vt:lpstr>Non-gaussianities</vt:lpstr>
      <vt:lpstr>Non-gaussianities</vt:lpstr>
      <vt:lpstr>Semi-frequentist vs MCMC</vt:lpstr>
      <vt:lpstr>Semi-frequentist vs MCMC</vt:lpstr>
      <vt:lpstr>PowerPoint Presentation</vt:lpstr>
      <vt:lpstr>Normalizing flows</vt:lpstr>
      <vt:lpstr>Normalizing flows</vt:lpstr>
      <vt:lpstr>Normalizing flows</vt:lpstr>
      <vt:lpstr>PowerPoint Presentation</vt:lpstr>
      <vt:lpstr>Applying Normalizing Flows :  Similarities and differences</vt:lpstr>
      <vt:lpstr>Applying Normalizing Flows :  Similarities and differences</vt:lpstr>
      <vt:lpstr>Training process</vt:lpstr>
      <vt:lpstr>Training process</vt:lpstr>
      <vt:lpstr>Training process</vt:lpstr>
      <vt:lpstr>Training process</vt:lpstr>
      <vt:lpstr>Training process</vt:lpstr>
      <vt:lpstr>Neutrino-nucleus cross sections (Exclusive Mean Field cross sections)</vt:lpstr>
      <vt:lpstr>PowerPoint Presentation</vt:lpstr>
      <vt:lpstr>E_ν=200 MeV</vt:lpstr>
      <vt:lpstr>PowerPoint Presentation</vt:lpstr>
      <vt:lpstr>More processes</vt:lpstr>
      <vt:lpstr>Likelihood of systematics (T2K near detector fit)</vt:lpstr>
      <vt:lpstr>Comparison with true likelihood</vt:lpstr>
      <vt:lpstr>PowerPoint Presentation</vt:lpstr>
      <vt:lpstr>PowerPoint Presentation</vt:lpstr>
      <vt:lpstr>PowerPoint Presentation</vt:lpstr>
      <vt:lpstr>Available softwares</vt:lpstr>
      <vt:lpstr>Available softwares</vt:lpstr>
      <vt:lpstr>Backup</vt:lpstr>
      <vt:lpstr>More conditional parameters</vt:lpstr>
      <vt:lpstr>More conditional parameters</vt:lpstr>
      <vt:lpstr>PowerPoint Presentation</vt:lpstr>
      <vt:lpstr>Plane wave vs Distorted wave</vt:lpstr>
      <vt:lpstr>Implementation of EDRMF in NEUT</vt:lpstr>
      <vt:lpstr>Event generation with NF in HEP</vt:lpstr>
      <vt:lpstr>Autoregressive flows</vt:lpstr>
      <vt:lpstr>Autoregressive flows implementation</vt:lpstr>
      <vt:lpstr>Rational quadratic Neural Spline Flows</vt:lpstr>
      <vt:lpstr>How to use the NF?</vt:lpstr>
      <vt:lpstr>Autoregressive flows implementation</vt:lpstr>
      <vt:lpstr>NF implementation</vt:lpstr>
      <vt:lpstr>Loss function</vt:lpstr>
      <vt:lpstr>Application to T2K/SK joint fit</vt:lpstr>
      <vt:lpstr>PowerPoint Presentation</vt:lpstr>
      <vt:lpstr>Training and sampling process</vt:lpstr>
      <vt:lpstr>700 MeV, 1s shell</vt:lpstr>
      <vt:lpstr>700 MeV, 1s shell</vt:lpstr>
      <vt:lpstr>Improving unweighting efficiency</vt:lpstr>
      <vt:lpstr>PowerPoint Presentation</vt:lpstr>
      <vt:lpstr>PowerPoint Presentation</vt:lpstr>
      <vt:lpstr>PowerPoint Presentation</vt:lpstr>
      <vt:lpstr>Comparison with unbiased dataset</vt:lpstr>
      <vt:lpstr>Comparison with unbiased dataset</vt:lpstr>
      <vt:lpstr>Recap of performances</vt:lpstr>
      <vt:lpstr>Recap of performances</vt:lpstr>
      <vt:lpstr>Optimizing the reweighting </vt:lpstr>
      <vt:lpstr>Multipole convergence</vt:lpstr>
      <vt:lpstr>Current architecture</vt:lpstr>
      <vt:lpstr>Application to T2K/SK joint fit</vt:lpstr>
      <vt:lpstr>LLH profiler</vt:lpstr>
    </vt:vector>
  </TitlesOfParts>
  <Company>Martin Pohl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Mathias Elbaz</dc:creator>
  <cp:lastModifiedBy>Mathias El Baz</cp:lastModifiedBy>
  <cp:revision>760</cp:revision>
  <cp:lastPrinted>2008-06-11T11:54:28Z</cp:lastPrinted>
  <dcterms:modified xsi:type="dcterms:W3CDTF">2025-10-27T01:23:24Z</dcterms:modified>
</cp:coreProperties>
</file>