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327" r:id="rId3"/>
    <p:sldId id="328" r:id="rId4"/>
    <p:sldId id="329" r:id="rId5"/>
    <p:sldId id="482" r:id="rId6"/>
    <p:sldId id="478" r:id="rId7"/>
    <p:sldId id="481" r:id="rId8"/>
    <p:sldId id="479" r:id="rId9"/>
    <p:sldId id="485" r:id="rId10"/>
    <p:sldId id="257" r:id="rId11"/>
    <p:sldId id="488" r:id="rId12"/>
    <p:sldId id="318" r:id="rId13"/>
    <p:sldId id="315" r:id="rId14"/>
    <p:sldId id="316" r:id="rId15"/>
    <p:sldId id="484" r:id="rId16"/>
    <p:sldId id="930" r:id="rId17"/>
    <p:sldId id="931" r:id="rId18"/>
    <p:sldId id="326" r:id="rId19"/>
    <p:sldId id="322" r:id="rId20"/>
    <p:sldId id="320" r:id="rId21"/>
    <p:sldId id="321" r:id="rId22"/>
    <p:sldId id="323" r:id="rId23"/>
    <p:sldId id="929" r:id="rId24"/>
    <p:sldId id="324" r:id="rId25"/>
    <p:sldId id="319" r:id="rId26"/>
    <p:sldId id="487" r:id="rId27"/>
    <p:sldId id="291" r:id="rId28"/>
  </p:sldIdLst>
  <p:sldSz cx="12192000" cy="6858000"/>
  <p:notesSz cx="6858000" cy="9144000"/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DCE"/>
    <a:srgbClr val="1236A9"/>
    <a:srgbClr val="8DACCB"/>
    <a:srgbClr val="31A9FF"/>
    <a:srgbClr val="DD752D"/>
    <a:srgbClr val="2D7FBD"/>
    <a:srgbClr val="2F81BD"/>
    <a:srgbClr val="F98E04"/>
    <a:srgbClr val="FEE3C9"/>
    <a:srgbClr val="207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25"/>
    <p:restoredTop sz="95714"/>
  </p:normalViewPr>
  <p:slideViewPr>
    <p:cSldViewPr snapToGrid="0">
      <p:cViewPr>
        <p:scale>
          <a:sx n="78" d="100"/>
          <a:sy n="78" d="100"/>
        </p:scale>
        <p:origin x="128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F7DF9-2169-2246-8535-C8E3F51B7BC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9F910-4D67-CC46-BFEF-15AEA90BF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692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F910-4D67-CC46-BFEF-15AEA90BF17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080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72565-AABB-5E26-7590-F5CB36151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5B55A8-A75F-A8A9-0644-7E06E96267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4B0E0E-58FA-080F-A512-74F399BE8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measure the PSD efficiency at the DEP by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fitting the peak twice per detector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once for events that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PSD cut and once for those that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each case we fit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Gaussian peak plus a step term to capture low/high-energy tails and a linear background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a narrow ±20 keV window around the DEP. The fit quality is checked with normalized residuals; example pass/fail fits and residuals are shown for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(^{208})Tl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(and also for a second DEP) in the figures referenced there. </a:t>
            </a: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“DEP efficiency = pass-peak ÷ (pass-peak + fail-peak), per detector, then averaged with an explicit detector-spread term so our uncertainty reflects real differences between detectors.”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Peak fitting results in the 208Tl DEP region. Each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subfig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shows three histograms: all events (blue), events passing the PSD cut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(green), and events failing the cut (red). The corresponding fits are shown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line plots. The two lower panels display the normalized residuals for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fit to the passing (middle) and failing (bottom) event populations. The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residuals confirm the quality and stability of the fits.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A/E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 is calibrated such that approximately 90% of events in the DEP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 are classified as single-site. Consequently, only a small number of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 are expected to fail the cut, which can lead to large uncertainties in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due to low statistics.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D32A3-9F5B-E446-E92A-ECC670597E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F910-4D67-CC46-BFEF-15AEA90BF17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673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B39A0-4D3D-01F5-2E43-BEB302F7B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D48977-F538-732A-7B2F-96C529252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B4E57F-E729-42F5-DD13-A576D735A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those two fits we take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background-subtracted Gaussian amplitudes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—call them “pass” and “fail”—and define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 efficiency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as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 divided by (pass + fail)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corresponding uncertainty is propagated from the two fitted amplitudes and their errors. That’s the per-detector efficiency point that appears in the plots. 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detectors are not identical, we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 detectors with a likelihood that includes an extra detector-to-detector variance term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Practically, we fit for a common mean efficiency and an additional spread that soaks up residual hardware differences; this avoids understating the final uncertainty. The figures then show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 band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the mean efficiency and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orange band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that extra spread, with residual panels underneath. 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words: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 pass/fail peaks → compute a clean per-detector DEP efficiency with an error → combine across detectors while accounting for real detector spread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method is identical for A/E and for Transformer Model 1; only the definition of “pass/fail” changes.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we determine the PSD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e!ciency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individually for each detector. To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e!ciencies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208Tl DEP (1592.5 keV) for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Mirion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detectors used in this analysis. Most detectors exhibit efficiencies (blue band) between 85% and 90%, although a few show noticeably lower performance across all PSD methods. The additional detector-to-detector uncertainty is indicated by the orange band. The standard PSD method shows a small spread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(1.6%), while the Transformer classifications exhibit larger systematic variations (&gt; 3%). The lower panel shows the normalized residuals, demonstrating the quality of the fit.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6F323-FCAB-1C81-725A-A319252A9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F910-4D67-CC46-BFEF-15AEA90BF17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719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being checked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Whether the PSD efficiency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drifts with time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across data-taking runs, independent of detector-to-detector differences. 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 — Per-run efficiencies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each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collect events from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detectors used in the analysis during that run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measure the PSD efficiency at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208Tl DEP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using the same pass/fail peak-fit method you used per detector (Gaussian peak + step + linear background, applied separately to pass and fail). This yields one efficiency (\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varepsilon_r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with statistical uncertainty (\sigma_{\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varepsilon,r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})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 run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 — Fit a global mean plus extra run-to-run spread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 the set ({\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varepsilon_r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}) like you did for detector averages, but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replace the detector extra spread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 extra spread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term. Concretely, minimize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\chi^2(\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varepsilon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\phi_{\text{run}}\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sum_r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\left[\frac{(\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varepsilon_r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varepsilon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)^2}{\sigma_{\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varepsilon,r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}^2+\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\phi_{\text{run}}\rangle^2}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+\ln(\sigma_{\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varepsilon,r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}^2+\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\phi_{\text{run}}\rangle^2)\right],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returns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time-averaged efficiency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varepsilon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the extra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run-to-run variance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\phi_{\text{run}}\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This is the same likelihood form as the detector-spread fit, just re-indexed by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 — Read the stability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plot (Fig. 36) shows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per-run points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 band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(\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varepsilon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 residuals underneath check fit quality. Result: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stable in time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table reports the fitted extra spread: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langle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\phi_{\text{run}}\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lesssim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1%)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all methods (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A/E ~0.8%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1 ~0.6%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i.e., time variations are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sub-percent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much smaller than detector-to-detector spread. 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this matters downstream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extrapolating PSD efficiency to (Q_{\beta\beta}), you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this small run-to-run term as a correction/uncertainty component: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varepsilon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_{\text{PSD}}=\tilde{\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varepsilon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  <a:r>
              <a:rPr lang="en-GB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{\text{PSD}}+\</a:t>
            </a:r>
            <a:r>
              <a:rPr lang="en-GB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langle</a:t>
            </a:r>
            <a:r>
              <a:rPr lang="en-GB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\phi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{\text{run}}\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+\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varepsilon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_{2\nu\beta\beta};;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\text{(as used later in the summary).}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Thus, time dependence contributes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tiny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uncertainty compared to detector spread; both A/E and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Transformer Model 1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time-stable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F910-4D67-CC46-BFEF-15AEA90BF17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363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encoder-only Transformer (Model 1) that ingests LEGEND waveforms, builds token embeddings (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waveform+gradient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adds sinusoidal time stamps, then applies stacked multi-head self-attention + MLP to classify SSE/MSE/surface.</a:t>
            </a: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rgbClr val="0070C0"/>
                </a:solidFill>
                <a:latin typeface="Avenir Book" panose="02000503020000020003" pitchFamily="2" charset="0"/>
              </a:rPr>
              <a:t>As a proof-of-concept, transformer-based PSD is competitive with traditional PSD, but with current training and systematics it does not clearly outperform the standard cut. 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rgbClr val="0070C0"/>
                </a:solidFill>
                <a:latin typeface="Avenir Book" panose="02000503020000020003" pitchFamily="2" charset="0"/>
              </a:rPr>
              <a:t>If training targets are derived from trad. PSD selections, the model is effectively learning a teacher’s boundary. In that regime it’s hard to consistently beat the trad. PSD unless the model sees additional supervision (e.g., physics-motivated positives/negatives off the A/E boundary) or exploits features A/E cannot use.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rgbClr val="0070C0"/>
                </a:solidFill>
                <a:latin typeface="Avenir Book" panose="02000503020000020003" pitchFamily="2" charset="0"/>
              </a:rPr>
              <a:t>In this work, validation on 2</a:t>
            </a:r>
            <a:r>
              <a:rPr lang="el-GR" sz="1200" dirty="0">
                <a:solidFill>
                  <a:srgbClr val="0070C0"/>
                </a:solidFill>
                <a:latin typeface="Avenir Book" panose="02000503020000020003" pitchFamily="2" charset="0"/>
              </a:rPr>
              <a:t>νββ </a:t>
            </a:r>
            <a:r>
              <a:rPr lang="en-GB" sz="1200" dirty="0">
                <a:solidFill>
                  <a:srgbClr val="0070C0"/>
                </a:solidFill>
                <a:latin typeface="Avenir Book" panose="02000503020000020003" pitchFamily="2" charset="0"/>
              </a:rPr>
              <a:t>indicates the model generalizes acceptably beyond peaks (a necessary condition), but the central efficiency and its uncertainty still leave it statistically on par with A/E.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F910-4D67-CC46-BFEF-15AEA90BF17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571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physics-truth labels (not A/E)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Treat DEP and a clean 2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νββ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 as SSE; use Compton sidebands and surface-tagged events as non-SSE. Keep A/E only as an auxiliary feature so the model learns waveform physics, not the A/E boundary.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 on the boundary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Focus training on events near the A/E cut; up-weight them with sample re-weighting or focal loss so the model learns where A/E is least certain.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 detector spread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Add a tiny detector-ID embedding (or light per-detector fine-tuning) so hardware quirks are factored out; track the remaining spread with the same extra-variance fit used in the efficiency plots.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Match training to evaluation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Build stratified batches across energy windows (DEP, SEP, continuum) and class, mirroring the efficiency-ladder mix to avoid train/eval mismatch.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Hybrid deployment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Use A/E to define a narrow acceptance band, and run the Transformer only inside that band; report background at fixed SSE efficiency from the anchors.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Calibrate and propagate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Calibrate the SSE score (e.g., temperature scaling) so the chosen threshold really hits the target efficiency at the anchors, and propagate detector-to-detector spread exactly as in the current combination.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inspectable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Save attention maps for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SSE→surface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mistakes and check that heads emphasize rise/shoulder/tail rather than detector quirks; use this to guide data cleaning and tweaks.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Leverage PSS + domain adaptation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Pretrain on balanced, truth-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labeled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simulated pulses; then use domain-adversarial training with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labeled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sim +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unlabeled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real to align features and reduce the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sim→real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detector variance gaps.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F910-4D67-CC46-BFEF-15AEA90BF17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396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DCF8A-2EBE-8040-9406-3D08D67A4D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38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F910-4D67-CC46-BFEF-15AEA90BF17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362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measure the PSD efficiency at the DEP by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fitting the peak twice per detector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once for events that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PSD cut and once for those that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each case we fit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Gaussian peak plus a step term to capture low/high-energy tails and a linear background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a narrow ±20 keV window around the DEP. The fit quality is checked with normalized residuals; example pass/fail fits and residuals are shown for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(^{208})Tl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(and also for a second DEP) in the figures referenced there. 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those two fits we take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background-subtracted Gaussian amplitudes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—call them “pass” and “fail”—and define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 efficiency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as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 divided by (pass + fail)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corresponding uncertainty is propagated from the two fitted amplitudes and their errors. That’s the per-detector efficiency point that appears in the plots. 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detectors are not identical, we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 detectors with a likelihood that includes an extra detector-to-detector variance term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Practically, we fit for a common mean efficiency and an additional spread that soaks up residual hardware differences; this avoids understating the final uncertainty. The figures then show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 band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the mean efficiency and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orange band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that extra spread, with residual panels underneath. 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words: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 pass/fail peaks → compute a clean per-detector DEP efficiency with an error → combine across detectors while accounting for real detector spread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method is identical for A/E and for Transformer Model 1; only the definition of “pass/fail” changes. 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want one line to close the slide: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“DEP efficiency = pass-peak ÷ (pass-peak + fail-peak), per detector, then averaged with an explicit detector-spread term so our uncertainty reflects real differences between detectors.”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F910-4D67-CC46-BFEF-15AEA90BF17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731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F910-4D67-CC46-BFEF-15AEA90BF17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374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7BE8F-A14E-FE4D-A221-9D262EAA367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675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el-G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νββ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 electrons are emitted from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 nucleus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so: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two electrons start within 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femtometers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(size of a nucleus).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each travel only a few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millimeters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germanium before stopping (range depends on energy ≲ 2 MeV per electron).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energy deposits overlap almost completely, so the detector “sees” them as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single, localized energy cluster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HPGe detectors have excellent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 granularity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they can tell apart events that deposit energy in different places (multi-site events, like Compton scatters) versus a compact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single-site event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That’s why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el-G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νββ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 are expected to be confined within about 1 mm³ of detector volume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both electrons dump their energy locally.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feature is actually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powerful background rejection tool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since many backgrounds (gamma rays, cosmic rays) produce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multi-site energy deposits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spread over larger regions.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7BE8F-A14E-FE4D-A221-9D262EAA367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170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7BE8F-A14E-FE4D-A221-9D262EAA367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654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F910-4D67-CC46-BFEF-15AEA90BF17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660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Why we need ML-based waveform models</a:t>
                </a:r>
              </a:p>
              <a:p>
                <a:endParaRPr lang="en-GB" sz="1200" b="0" i="0" u="none" strike="noStrike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Surface 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β-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decays from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2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</m:ctrlPr>
                      </m:sSupPr>
                      <m:e/>
                      <m:sup>
                        <m:r>
                          <a:rPr lang="ar-AE" sz="12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m:t>42</m:t>
                        </m:r>
                      </m:sup>
                    </m:sSup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K on the n⁺ contact mimic </a:t>
                </a:r>
                <a14:m>
                  <m:oMath xmlns:m="http://schemas.openxmlformats.org/officeDocument/2006/math">
                    <m:r>
                      <a:rPr lang="en-GB"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m:t>0</m:t>
                    </m:r>
                    <m:r>
                      <a:rPr lang="en-GB" sz="1200" i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m:t>𝜈𝛽𝛽</m:t>
                    </m:r>
                  </m:oMath>
                </a14:m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-like single-site signals.</a:t>
                </a:r>
                <a:br>
                  <a:rPr lang="en-GB" dirty="0"/>
                </a:br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Classical pulse-shape metrics (A/E, LQ) capture only </a:t>
                </a:r>
                <a:r>
                  <a:rPr lang="en-GB" sz="1200" b="1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local waveform features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→ limited separation power.</a:t>
                </a:r>
              </a:p>
              <a:p>
                <a:endParaRPr lang="en-GB" sz="1200" b="0" i="0" u="none" strike="noStrike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To go beyond that, we want a model that can </a:t>
                </a:r>
                <a:r>
                  <a:rPr lang="en-GB" sz="1200" b="1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see the whole waveform at once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and</a:t>
                </a:r>
                <a:br>
                  <a:rPr lang="en-GB" dirty="0"/>
                </a:br>
                <a:r>
                  <a:rPr lang="en-GB" sz="1200" b="1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learn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what “bulk-like” vs “surface-like” means </a:t>
                </a:r>
                <a:r>
                  <a:rPr lang="en-GB" sz="1200" b="0" i="1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from data itself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endParaRPr lang="en-GB" sz="1200" b="0" i="0" u="none" strike="noStrike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GB" dirty="0"/>
                  <a:t>Classic PSD (</a:t>
                </a:r>
                <a:r>
                  <a:rPr lang="en-GB" b="1" dirty="0"/>
                  <a:t>A/E</a:t>
                </a:r>
                <a:r>
                  <a:rPr lang="en-GB" dirty="0"/>
                  <a:t>, </a:t>
                </a:r>
                <a:r>
                  <a:rPr lang="en-GB" b="1" dirty="0"/>
                  <a:t>LQ</a:t>
                </a:r>
                <a:r>
                  <a:rPr lang="en-GB" dirty="0"/>
                  <a:t>) looks at one instant or one tail metric; it can miss patterns that are </a:t>
                </a:r>
                <a:r>
                  <a:rPr lang="en-GB" b="1" dirty="0"/>
                  <a:t>spread across the full pulse</a:t>
                </a:r>
                <a:r>
                  <a:rPr lang="en-GB" dirty="0"/>
                  <a:t>(early rise, mid shoulder, late tail).</a:t>
                </a:r>
              </a:p>
              <a:p>
                <a:r>
                  <a:rPr lang="en-GB" dirty="0"/>
                  <a:t>We want a model that can </a:t>
                </a:r>
                <a:r>
                  <a:rPr lang="en-GB" b="1" dirty="0"/>
                  <a:t>see the whole waveform at once</a:t>
                </a:r>
                <a:r>
                  <a:rPr lang="en-GB" dirty="0"/>
                  <a:t> and </a:t>
                </a:r>
                <a:r>
                  <a:rPr lang="en-GB" b="1" dirty="0"/>
                  <a:t>learn bulk vs surface vs multi-site directly from data</a:t>
                </a:r>
                <a:r>
                  <a:rPr lang="en-GB" dirty="0"/>
                  <a:t>, not just from hand-tuned cuts.</a:t>
                </a:r>
              </a:p>
              <a:p>
                <a:endParaRPr lang="en-GB" dirty="0"/>
              </a:p>
              <a:p>
                <a:r>
                  <a:rPr lang="en-GB" b="1" dirty="0"/>
                  <a:t>Self-attention links distant parts of the pulse in one shot</a:t>
                </a:r>
                <a:r>
                  <a:rPr lang="en-GB" dirty="0"/>
                  <a:t>, so the model can compare “rise” vs “late tail” vs “</a:t>
                </a:r>
                <a:r>
                  <a:rPr lang="en-GB" dirty="0" err="1"/>
                  <a:t>afterpulsing</a:t>
                </a:r>
                <a:r>
                  <a:rPr lang="en-GB" dirty="0"/>
                  <a:t>,” which is exactly what separates SSE, MSE, and surface events.</a:t>
                </a:r>
              </a:p>
              <a:p>
                <a:r>
                  <a:rPr lang="en-GB" b="1" dirty="0"/>
                  <a:t>Multi-head attention = parallel views:</a:t>
                </a:r>
                <a:r>
                  <a:rPr lang="en-GB" dirty="0"/>
                  <a:t> one head can behave like a learned A/E, another like a learned LQ, others specialize in tiny multi-site shoulders — all simultaneously, without us defining those features.</a:t>
                </a:r>
              </a:p>
              <a:p>
                <a:r>
                  <a:rPr lang="en-GB" b="1" dirty="0"/>
                  <a:t>Fully parallel inference:</a:t>
                </a:r>
                <a:r>
                  <a:rPr lang="en-GB" dirty="0"/>
                  <a:t> no recurrent step-by-step scan; the full waveform (tens of µs) is processed in one pass, so this is fast enough to use at scale.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Why we need ML-based waveform models</a:t>
                </a:r>
              </a:p>
              <a:p>
                <a:endParaRPr lang="en-GB" sz="1200" b="0" i="0" u="none" strike="noStrike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Surface </a:t>
                </a:r>
                <a:r>
                  <a:rPr lang="el-GR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β-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decays from </a:t>
                </a:r>
                <a:r>
                  <a:rPr lang="ar-A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〖^42</a:t>
                </a:r>
                <a:r>
                  <a:rPr lang="en-GB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〗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K on the n⁺ contact mimic </a:t>
                </a:r>
                <a:r>
                  <a:rPr lang="en-GB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0𝜈𝛽𝛽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-like single-site signals.</a:t>
                </a:r>
                <a:br>
                  <a:rPr lang="en-GB" dirty="0"/>
                </a:br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Classical pulse-shape metrics (A/E, LQ) capture only </a:t>
                </a:r>
                <a:r>
                  <a:rPr lang="en-GB" sz="1200" b="1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local waveform features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→ limited separation power.</a:t>
                </a:r>
              </a:p>
              <a:p>
                <a:endParaRPr lang="en-GB" sz="1200" b="0" i="0" u="none" strike="noStrike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To go beyond that, we want a model that can </a:t>
                </a:r>
                <a:r>
                  <a:rPr lang="en-GB" sz="1200" b="1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see the whole waveform at once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and</a:t>
                </a:r>
                <a:br>
                  <a:rPr lang="en-GB" dirty="0"/>
                </a:br>
                <a:r>
                  <a:rPr lang="en-GB" sz="1200" b="1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learn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what “bulk-like” vs “surface-like” means </a:t>
                </a:r>
                <a:r>
                  <a:rPr lang="en-GB" sz="1200" b="0" i="1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from data itself</a:t>
                </a:r>
                <a:r>
                  <a:rPr lang="en-GB" sz="1200" b="0" i="0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endParaRPr lang="en-GB" sz="1200" b="0" i="0" u="none" strike="noStrike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GB" dirty="0"/>
                  <a:t>Classic PSD (</a:t>
                </a:r>
                <a:r>
                  <a:rPr lang="en-GB" b="1" dirty="0"/>
                  <a:t>A/E</a:t>
                </a:r>
                <a:r>
                  <a:rPr lang="en-GB" dirty="0"/>
                  <a:t>, </a:t>
                </a:r>
                <a:r>
                  <a:rPr lang="en-GB" b="1" dirty="0"/>
                  <a:t>LQ</a:t>
                </a:r>
                <a:r>
                  <a:rPr lang="en-GB" dirty="0"/>
                  <a:t>) looks at one instant or one tail metric; it can miss patterns that are </a:t>
                </a:r>
                <a:r>
                  <a:rPr lang="en-GB" b="1" dirty="0"/>
                  <a:t>spread across the full pulse</a:t>
                </a:r>
                <a:r>
                  <a:rPr lang="en-GB" dirty="0"/>
                  <a:t>(early rise, mid shoulder, late tail).</a:t>
                </a:r>
              </a:p>
              <a:p>
                <a:r>
                  <a:rPr lang="en-GB" dirty="0"/>
                  <a:t>We want a model that can </a:t>
                </a:r>
                <a:r>
                  <a:rPr lang="en-GB" b="1" dirty="0"/>
                  <a:t>see the whole waveform at once</a:t>
                </a:r>
                <a:r>
                  <a:rPr lang="en-GB" dirty="0"/>
                  <a:t> and </a:t>
                </a:r>
                <a:r>
                  <a:rPr lang="en-GB" b="1" dirty="0"/>
                  <a:t>learn bulk vs surface vs multi-site directly from data</a:t>
                </a:r>
                <a:r>
                  <a:rPr lang="en-GB" dirty="0"/>
                  <a:t>, not just from hand-tuned cuts.</a:t>
                </a:r>
              </a:p>
              <a:p>
                <a:endParaRPr lang="en-GB" dirty="0"/>
              </a:p>
              <a:p>
                <a:r>
                  <a:rPr lang="en-GB" b="1" dirty="0"/>
                  <a:t>Self-attention links distant parts of the pulse in one shot</a:t>
                </a:r>
                <a:r>
                  <a:rPr lang="en-GB" dirty="0"/>
                  <a:t>, so the model can compare “rise” vs “late tail” vs “</a:t>
                </a:r>
                <a:r>
                  <a:rPr lang="en-GB" dirty="0" err="1"/>
                  <a:t>afterpulsing</a:t>
                </a:r>
                <a:r>
                  <a:rPr lang="en-GB" dirty="0"/>
                  <a:t>,” which is exactly what separates SSE, MSE, and surface events.</a:t>
                </a:r>
              </a:p>
              <a:p>
                <a:r>
                  <a:rPr lang="en-GB" b="1" dirty="0"/>
                  <a:t>Multi-head attention = parallel views:</a:t>
                </a:r>
                <a:r>
                  <a:rPr lang="en-GB" dirty="0"/>
                  <a:t> one head can behave like a learned A/E, another like a learned LQ, others specialize in tiny multi-site shoulders — all simultaneously, without us defining those features.</a:t>
                </a:r>
              </a:p>
              <a:p>
                <a:r>
                  <a:rPr lang="en-GB" b="1" dirty="0"/>
                  <a:t>Fully parallel inference:</a:t>
                </a:r>
                <a:r>
                  <a:rPr lang="en-GB" dirty="0"/>
                  <a:t> no recurrent step-by-step scan; the full waveform (tens of µs) is processed in one pass, so this is fast enough to use at scale.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F910-4D67-CC46-BFEF-15AEA90BF17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451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a short, talk-track you can read verbatim: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 of the model as a reader that takes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entire waveform at once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—baseline, rise, peak, tail—and reasons over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timesteps together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Using an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encoder-only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Transformer is ideal here, because the job is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it benefits from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 pulse context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Inside one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encoder layer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there are two main steps.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multi-head self-attention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several parallel “heads” each create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similarity-weighted view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the whole waveform. One head might focus on rise sharpness, another on a small delayed shoulder, another on a long tail; then these views are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so multiple cues are captured at once.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feed-forward network (MLP)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refines those features locally—turning patterns like “sharp rise plus a small later bump” into a stronger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looks non-SSE/MSE-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ish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signal for that slice.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stabilizers keep the stack trainable.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Residual (skip) connections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add each sublayer’s input back to its output, so the network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representation instead of overwriting it.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Layer normalization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keeps activations well-behaved across tokens, which stabilizes learning.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attention by itself doesn’t know order,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positional information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added: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stamp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every slice so the model can tell “this is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peak” from “this is in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 tail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,” and learn meaningful time relations.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Depth comes from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stacking several encoder layers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Early layers learn simple cues; deeper layers learn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relations between relations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building a richer class signal.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a learnable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[CLS] token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prepended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the sequence. During attention, all slices can write information into this summary token;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classifier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reads that final summary to produce the PSD decision.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F910-4D67-CC46-BFEF-15AEA90BF17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987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DB318-91D0-8BC1-E7F0-44CB2BE84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CCAAEE-A775-1B5C-C371-85E413FF39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AF3588-A1B5-F8C0-B027-533CB9C315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C80EA-49C4-3E7D-CEC4-A10AA6FDEF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F910-4D67-CC46-BFEF-15AEA90BF17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88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trainind</a:t>
            </a:r>
            <a:r>
              <a:rPr lang="en-GB" dirty="0"/>
              <a:t> data imbalance is very likely part of the issue, but The </a:t>
            </a:r>
            <a:r>
              <a:rPr lang="en-GB" b="1" dirty="0"/>
              <a:t>only meaningful leak</a:t>
            </a:r>
            <a:r>
              <a:rPr lang="en-GB" dirty="0"/>
              <a:t> is </a:t>
            </a:r>
            <a:r>
              <a:rPr lang="en-GB" b="1" dirty="0"/>
              <a:t>SSE → n-contact (~5–6%)</a:t>
            </a:r>
            <a:r>
              <a:rPr lang="en-GB" dirty="0"/>
              <a:t>. That isn’t a classic extreme-imbalance pair (27% vs 31% is fairly close), so imbalance alone can’t fully explain it.</a:t>
            </a:r>
          </a:p>
          <a:p>
            <a:r>
              <a:rPr lang="en-GB" b="1" dirty="0"/>
              <a:t>p-contact</a:t>
            </a:r>
            <a:r>
              <a:rPr lang="en-GB" dirty="0"/>
              <a:t> is tiny (~3%) yet the recall looks high (~96%). That suggests p-contact is separable enough that scarcity didn’t kill it.</a:t>
            </a:r>
          </a:p>
          <a:p>
            <a:r>
              <a:rPr lang="en-GB" dirty="0"/>
              <a:t>The heavy </a:t>
            </a:r>
            <a:r>
              <a:rPr lang="en-GB" b="1" dirty="0"/>
              <a:t>peak/energy imbalance</a:t>
            </a:r>
            <a:r>
              <a:rPr lang="en-GB" dirty="0"/>
              <a:t> (lots of Tl FEP, much less DEP/SEP/Bi) can still bias the representation toward features prevalent at FEP energies and under-represent non-FEP SSE morphology—this </a:t>
            </a:r>
            <a:r>
              <a:rPr lang="en-GB" i="1" dirty="0"/>
              <a:t>can</a:t>
            </a:r>
            <a:r>
              <a:rPr lang="en-GB" dirty="0"/>
              <a:t> push borderline SSE toward surface, especially on detectors where surfaces mimic SSE.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abundant FEP (rich in MSE and surfaces) vs fewer clean SSE anchors → the model sees more “non-SSE-like” structure than true SSE variety.</a:t>
            </a: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b="1" dirty="0"/>
              <a:t>Detector effects:</a:t>
            </a:r>
            <a:r>
              <a:rPr lang="en-GB" dirty="0"/>
              <a:t> if some detectors’ surface pulses resemble SSE, the model may learn detector-specific shortcuts (priors), shifting SSE toward n-surface.</a:t>
            </a:r>
          </a:p>
          <a:p>
            <a:r>
              <a:rPr lang="en-GB" b="1" dirty="0"/>
              <a:t>Boundary data scarcity:</a:t>
            </a:r>
            <a:r>
              <a:rPr lang="en-GB" dirty="0"/>
              <a:t> not enough </a:t>
            </a:r>
            <a:r>
              <a:rPr lang="en-GB" b="1" dirty="0"/>
              <a:t>borderline SSE vs surface</a:t>
            </a:r>
            <a:r>
              <a:rPr lang="en-GB" dirty="0"/>
              <a:t> examples (near the A/E cut, small shoulders) to sculpt a sharp boundary.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F910-4D67-CC46-BFEF-15AEA90BF17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089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F910-4D67-CC46-BFEF-15AEA90BF17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899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3EBEE-C9CE-0BBA-D487-63AA293FE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7E165-584D-1CBF-7CBC-6351DFBC0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C35AD-3515-61E9-7960-B22AEF282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96875-5883-5642-9821-ADCAAB5AC14B}" type="datetime1">
              <a:rPr lang="pl-PL" smtClean="0"/>
              <a:t>27.10.2025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B3930-E180-1A73-0A4D-AD15E1763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0F4A0-3279-5203-2DC8-6514A37D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22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3477-3ED1-631E-0DD3-497A12A3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F8B902-26A6-1A2E-A78F-4DB16EEDB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8DFFF-F2F9-1ADE-05CF-65950DEDC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868EA-2077-BB43-A5F7-D1ED8F2E8D6B}" type="datetime1">
              <a:rPr lang="pl-PL" smtClean="0"/>
              <a:t>27.10.2025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5D1D7-A14E-2E47-B910-66BD709B3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BD35B-AC6A-D2B1-18BC-6424B571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01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B832B9-1A25-0329-A39C-7B92137511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84E369-BABC-CD12-72A2-6F545B72D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D03BF-CD3A-A725-2E1A-436AC0E6C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22C8-242E-844C-8906-EA86DE27AE1A}" type="datetime1">
              <a:rPr lang="pl-PL" smtClean="0"/>
              <a:t>27.10.2025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91DAF-519B-B7EB-3A44-DCC670C53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F5A66-9657-6AEC-200B-772D0F820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334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847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7D2C4-BF47-9377-CFCE-352F56C8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193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2FC03-BC41-2C87-E066-E95B96632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545" y="1847850"/>
            <a:ext cx="10515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1" name="Picture 10" descr="A close-up of several cylinder objects&#10;&#10;AI-generated content may be incorrect.">
            <a:extLst>
              <a:ext uri="{FF2B5EF4-FFF2-40B4-BE49-F238E27FC236}">
                <a16:creationId xmlns:a16="http://schemas.microsoft.com/office/drawing/2014/main" id="{473BEA3E-474B-16F2-FF6C-00A40EB7B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9990" t="-2" r="59298" b="9092"/>
          <a:stretch>
            <a:fillRect/>
          </a:stretch>
        </p:blipFill>
        <p:spPr>
          <a:xfrm>
            <a:off x="0" y="0"/>
            <a:ext cx="1002145" cy="6858000"/>
          </a:xfrm>
          <a:custGeom>
            <a:avLst/>
            <a:gdLst>
              <a:gd name="connsiteX0" fmla="*/ 0 w 1002145"/>
              <a:gd name="connsiteY0" fmla="*/ 0 h 6858000"/>
              <a:gd name="connsiteX1" fmla="*/ 799457 w 1002145"/>
              <a:gd name="connsiteY1" fmla="*/ 0 h 6858000"/>
              <a:gd name="connsiteX2" fmla="*/ 857493 w 1002145"/>
              <a:gd name="connsiteY2" fmla="*/ 206069 h 6858000"/>
              <a:gd name="connsiteX3" fmla="*/ 736468 w 1002145"/>
              <a:gd name="connsiteY3" fmla="*/ 6651930 h 6858000"/>
              <a:gd name="connsiteX4" fmla="*/ 794505 w 1002145"/>
              <a:gd name="connsiteY4" fmla="*/ 6858000 h 6858000"/>
              <a:gd name="connsiteX5" fmla="*/ 0 w 100214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2145" h="6858000">
                <a:moveTo>
                  <a:pt x="0" y="0"/>
                </a:moveTo>
                <a:lnTo>
                  <a:pt x="799457" y="0"/>
                </a:lnTo>
                <a:lnTo>
                  <a:pt x="857493" y="206069"/>
                </a:lnTo>
                <a:cubicBezTo>
                  <a:pt x="1402760" y="2354689"/>
                  <a:pt x="191202" y="4503309"/>
                  <a:pt x="736468" y="6651930"/>
                </a:cubicBezTo>
                <a:lnTo>
                  <a:pt x="79450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518FC-7D0D-99C8-C0EF-50E87BD92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0072" y="6356350"/>
            <a:ext cx="381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4EAA64-5640-6243-818D-AC419EB207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455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69901-615B-0EEF-D57E-B988CEED2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2E9D6-2D54-0CA3-7866-253CCB84F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8E0BE-0388-23D4-ED1D-BB60E818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625C-DFF6-384A-A71D-FC9510208A45}" type="datetime1">
              <a:rPr lang="pl-PL" smtClean="0"/>
              <a:t>27.10.2025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14B8F-26F1-F9B9-3605-416947E3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65624-D79B-09FE-04D9-15A06B096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16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8FF8-1C80-A070-3267-206B35B34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2A2F5-ECCE-542A-FAE8-B2F890680B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274EC-D617-50D5-C47A-8DF9CFC47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752F0-40EA-87EC-4D0E-AEB854CA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201CF-F539-464B-BE27-F0EF01EDB76A}" type="datetime1">
              <a:rPr lang="pl-PL" smtClean="0"/>
              <a:t>27.10.2025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DA1CE-48DF-DE07-FCE2-BFC35D932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01A65-2732-FEB1-8326-349DC222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158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33F29-FE95-EE4E-1314-BF9673D03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67C1E-229F-B89D-77F0-898AA35B3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2BF86-8461-98AB-51BE-90CB6ED39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D5AEAC-5895-D4D3-611D-60CB3DB14C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9B1A9D-C9DB-0291-C367-55B8607B45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2F280B-E061-4AD5-2CC2-877A19690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4F07-C192-2240-90F9-166028DDB682}" type="datetime1">
              <a:rPr lang="pl-PL" smtClean="0"/>
              <a:t>27.10.2025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C8FF33-CE57-2673-81F1-4260DA1D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6B973-1E17-5901-AD46-A5A67D7A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13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894C3-5234-0083-4783-4DEEBEDD6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4A6165-815A-521D-913D-6039A49FE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6B20-E843-B44A-AFBD-D58618E214D0}" type="datetime1">
              <a:rPr lang="pl-PL" smtClean="0"/>
              <a:t>27.10.2025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A6088-AD81-76E4-4840-5695F75C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58560-E85B-0310-6BC8-E51C50891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06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2C64-18A4-660A-F918-0935A656C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AFD2-4734-644E-96C6-921F2F492D86}" type="datetime1">
              <a:rPr lang="pl-PL" smtClean="0"/>
              <a:t>27.10.2025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30D384-DC1C-6D1B-C0A1-A885D942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4B9B6-7024-408F-572E-E79569168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661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39C5-DD34-4B17-5DED-639C2F97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67094-B751-2387-8385-89181422D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EEF0C0-B059-6487-9783-168345AF2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3F63F-B093-09D1-F18B-B8F674A5B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466F-3EE8-9146-BC67-0433B7F1AD27}" type="datetime1">
              <a:rPr lang="pl-PL" smtClean="0"/>
              <a:t>27.10.2025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61C05-592A-5076-5148-B7C559B07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1E34C-5BAD-E8A6-2C2B-1A219DA4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715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A6E1A-003E-8C25-8CA7-D97EC727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3FAB8F-B379-E17D-25F8-A43BEBDB47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3AFB8-C6CD-CE71-4F4B-9A794A559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3C3FB8-6FA9-3C52-F017-50C0CCE3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29EB-590E-D742-AD91-A1CEE59F876C}" type="datetime1">
              <a:rPr lang="pl-PL" smtClean="0"/>
              <a:t>27.10.2025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943795-6FCB-D0C2-F73D-9928AC71A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14DA7-56D3-64AD-C04F-C4C22B24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38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6B024F-1988-46B6-A9B0-0F7884B52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B1361-8F2C-A8C0-0627-5564B3C28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12D93-9DB7-8334-D137-33219DC00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F39D1E-ED33-EF42-A73E-8603FECDC6C8}" type="datetime1">
              <a:rPr lang="pl-PL" smtClean="0"/>
              <a:t>27.10.2025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C874A-5783-6DB8-FF61-C037B2D9D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D80FB-5840-250C-CED2-C0654CA2C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4EAA64-5640-6243-818D-AC419EB20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91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gi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png"/><Relationship Id="rId9" Type="http://schemas.openxmlformats.org/officeDocument/2006/relationships/hyperlink" Target="https://doi.org/https:/doi.org/10.1016/j.nima.2006.08.129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505.10440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hyperlink" Target="https://arxiv.org/abs/2107.1146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99975EF-60D0-ED67-3CFE-0D091D878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373747" y="4743450"/>
            <a:ext cx="9144000" cy="1956784"/>
          </a:xfrm>
        </p:spPr>
        <p:txBody>
          <a:bodyPr/>
          <a:lstStyle/>
          <a:p>
            <a:r>
              <a:rPr lang="en-GB" sz="2800" b="1" dirty="0"/>
              <a:t>Marta Babicz</a:t>
            </a:r>
          </a:p>
          <a:p>
            <a:r>
              <a:rPr lang="en-GB" b="1" dirty="0"/>
              <a:t>NPML 2025, Tokyo, Japan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BA3C00-D8BA-00B8-DE4F-A7FCD45468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41EB14-996A-FA50-3BB7-BD40476BC4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520" b="50951"/>
          <a:stretch>
            <a:fillRect/>
          </a:stretch>
        </p:blipFill>
        <p:spPr>
          <a:xfrm>
            <a:off x="0" y="0"/>
            <a:ext cx="12192000" cy="6490376"/>
          </a:xfrm>
          <a:custGeom>
            <a:avLst/>
            <a:gdLst>
              <a:gd name="connsiteX0" fmla="*/ 0 w 12192000"/>
              <a:gd name="connsiteY0" fmla="*/ 0 h 6490376"/>
              <a:gd name="connsiteX1" fmla="*/ 12192000 w 12192000"/>
              <a:gd name="connsiteY1" fmla="*/ 0 h 6490376"/>
              <a:gd name="connsiteX2" fmla="*/ 12192000 w 12192000"/>
              <a:gd name="connsiteY2" fmla="*/ 6170445 h 6490376"/>
              <a:gd name="connsiteX3" fmla="*/ 12148023 w 12192000"/>
              <a:gd name="connsiteY3" fmla="*/ 6189631 h 6490376"/>
              <a:gd name="connsiteX4" fmla="*/ 0 w 12192000"/>
              <a:gd name="connsiteY4" fmla="*/ 5426211 h 64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490376">
                <a:moveTo>
                  <a:pt x="0" y="0"/>
                </a:moveTo>
                <a:lnTo>
                  <a:pt x="12192000" y="0"/>
                </a:lnTo>
                <a:lnTo>
                  <a:pt x="12192000" y="6170445"/>
                </a:lnTo>
                <a:lnTo>
                  <a:pt x="12148023" y="6189631"/>
                </a:lnTo>
                <a:cubicBezTo>
                  <a:pt x="8098682" y="7827396"/>
                  <a:pt x="4049341" y="2085431"/>
                  <a:pt x="0" y="5426211"/>
                </a:cubicBezTo>
                <a:close/>
              </a:path>
            </a:pathLst>
          </a:custGeom>
        </p:spPr>
      </p:pic>
      <p:pic>
        <p:nvPicPr>
          <p:cNvPr id="21" name="Picture 20" descr="A black and white logo&#10;&#10;AI-generated content may be incorrect.">
            <a:extLst>
              <a:ext uri="{FF2B5EF4-FFF2-40B4-BE49-F238E27FC236}">
                <a16:creationId xmlns:a16="http://schemas.microsoft.com/office/drawing/2014/main" id="{0349FC47-DE99-587E-5C90-C64CCB88D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850" y="5682556"/>
            <a:ext cx="3246109" cy="1123653"/>
          </a:xfrm>
          <a:prstGeom prst="rect">
            <a:avLst/>
          </a:prstGeom>
        </p:spPr>
      </p:pic>
      <p:pic>
        <p:nvPicPr>
          <p:cNvPr id="23" name="Picture 22" descr="A black background with white text and blue lines&#10;&#10;AI-generated content may be incorrect.">
            <a:extLst>
              <a:ext uri="{FF2B5EF4-FFF2-40B4-BE49-F238E27FC236}">
                <a16:creationId xmlns:a16="http://schemas.microsoft.com/office/drawing/2014/main" id="{72F0135B-E38D-68D1-187A-EDB563785A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1737"/>
          <a:stretch>
            <a:fillRect/>
          </a:stretch>
        </p:blipFill>
        <p:spPr>
          <a:xfrm>
            <a:off x="6096000" y="983729"/>
            <a:ext cx="2316630" cy="5107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0F8B82E-E984-9F10-4EA9-EF43C223E242}"/>
              </a:ext>
            </a:extLst>
          </p:cNvPr>
          <p:cNvSpPr txBox="1"/>
          <p:nvPr/>
        </p:nvSpPr>
        <p:spPr>
          <a:xfrm>
            <a:off x="169915" y="250785"/>
            <a:ext cx="7945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CCCDCE"/>
                </a:solidFill>
                <a:latin typeface="Avenir Book" panose="02000503020000020003" pitchFamily="2" charset="0"/>
              </a:rPr>
              <a:t>Advancing neutrinoless double beta decay searches with </a:t>
            </a:r>
          </a:p>
        </p:txBody>
      </p:sp>
    </p:spTree>
    <p:extLst>
      <p:ext uri="{BB962C8B-B14F-4D97-AF65-F5344CB8AC3E}">
        <p14:creationId xmlns:p14="http://schemas.microsoft.com/office/powerpoint/2010/main" val="3455509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85B00-B561-946E-A127-65DBC3571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7030A0"/>
                </a:solidFill>
              </a:rPr>
              <a:t>Transformer Neural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D2DC6-EF54-D93C-548C-1C00B5A7F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193" y="1449977"/>
            <a:ext cx="10515600" cy="504289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0070C0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 ingests a time series (a whole waveform) and reasons over all timesteps at once.</a:t>
            </a: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0070C0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 </a:t>
            </a:r>
            <a:r>
              <a:rPr lang="en-GB" sz="1600" b="1" dirty="0">
                <a:solidFill>
                  <a:srgbClr val="0070C0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encoder-only</a:t>
            </a:r>
            <a:r>
              <a:rPr lang="en-GB" sz="1600" dirty="0">
                <a:solidFill>
                  <a:srgbClr val="0070C0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its is </a:t>
            </a:r>
            <a:r>
              <a:rPr lang="en-GB" sz="1600" b="1" dirty="0">
                <a:solidFill>
                  <a:srgbClr val="0070C0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perfect for classification task using the full waveform context</a:t>
            </a:r>
            <a:r>
              <a:rPr lang="en-GB" sz="1600" dirty="0">
                <a:solidFill>
                  <a:srgbClr val="0070C0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GB" sz="1600" b="1" dirty="0">
                <a:solidFill>
                  <a:srgbClr val="0070C0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One encoder layer =</a:t>
            </a:r>
          </a:p>
          <a:p>
            <a:pPr lvl="1">
              <a:lnSpc>
                <a:spcPct val="120000"/>
              </a:lnSpc>
            </a:pPr>
            <a:r>
              <a:rPr lang="en-GB" sz="1400" b="1" dirty="0">
                <a:solidFill>
                  <a:srgbClr val="0070C0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Multi-head self-attention</a:t>
            </a:r>
            <a:r>
              <a:rPr lang="en-GB" sz="1400" dirty="0">
                <a:solidFill>
                  <a:schemeClr val="tx2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1400" dirty="0">
                <a:solidFill>
                  <a:schemeClr val="tx2">
                    <a:lumMod val="25000"/>
                    <a:lumOff val="75000"/>
                  </a:schemeClr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several parallel attention ‘heads’ form </a:t>
            </a:r>
            <a:r>
              <a:rPr lang="en-GB" sz="14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similarity-weighted views </a:t>
            </a:r>
            <a:r>
              <a:rPr lang="en-GB" sz="1400" dirty="0">
                <a:solidFill>
                  <a:schemeClr val="tx2">
                    <a:lumMod val="25000"/>
                    <a:lumOff val="75000"/>
                  </a:schemeClr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the entire waveform and combine them to capture multiple features simultaneously.</a:t>
            </a:r>
          </a:p>
          <a:p>
            <a:pPr lvl="1">
              <a:lnSpc>
                <a:spcPct val="120000"/>
              </a:lnSpc>
            </a:pPr>
            <a:r>
              <a:rPr lang="en-GB" sz="1400" b="1" dirty="0">
                <a:solidFill>
                  <a:srgbClr val="0070C0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Feed-forward network (MLP)</a:t>
            </a:r>
            <a:r>
              <a:rPr lang="en-GB" sz="1400" dirty="0"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  <a:r>
              <a:rPr lang="en-GB" sz="1400" dirty="0">
                <a:solidFill>
                  <a:schemeClr val="tx2">
                    <a:lumMod val="25000"/>
                    <a:lumOff val="75000"/>
                  </a:schemeClr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turns “I saw a sharp rise + later shoulder” into a stronger “this looks MSE-</a:t>
            </a:r>
            <a:r>
              <a:rPr lang="en-GB" sz="1400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ish</a:t>
            </a:r>
            <a:r>
              <a:rPr lang="en-GB" sz="1400" dirty="0">
                <a:solidFill>
                  <a:schemeClr val="tx2">
                    <a:lumMod val="25000"/>
                    <a:lumOff val="75000"/>
                  </a:schemeClr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” signal for that slice.</a:t>
            </a:r>
          </a:p>
          <a:p>
            <a:pPr lvl="1">
              <a:lnSpc>
                <a:spcPct val="120000"/>
              </a:lnSpc>
            </a:pPr>
            <a:r>
              <a:rPr lang="en-GB" sz="1400" b="1" dirty="0">
                <a:solidFill>
                  <a:srgbClr val="0070C0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Residual (“skip”) connections</a:t>
            </a:r>
            <a:r>
              <a:rPr lang="en-GB" sz="1400" dirty="0"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1400" dirty="0">
                <a:solidFill>
                  <a:schemeClr val="tx2">
                    <a:lumMod val="25000"/>
                    <a:lumOff val="75000"/>
                  </a:schemeClr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keep learning stable and prevents the network from forgetting the basics of the pulse.</a:t>
            </a:r>
          </a:p>
          <a:p>
            <a:pPr lvl="1">
              <a:lnSpc>
                <a:spcPct val="120000"/>
              </a:lnSpc>
            </a:pPr>
            <a:r>
              <a:rPr lang="en-GB" sz="1400" b="1" dirty="0">
                <a:solidFill>
                  <a:srgbClr val="0070C0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Layer normalisation </a:t>
            </a:r>
            <a:r>
              <a:rPr lang="en-GB" sz="1400" dirty="0">
                <a:solidFill>
                  <a:schemeClr val="tx2">
                    <a:lumMod val="25000"/>
                    <a:lumOff val="75000"/>
                  </a:schemeClr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stabilises activations and gradients across tokens</a:t>
            </a:r>
          </a:p>
          <a:p>
            <a:pPr>
              <a:lnSpc>
                <a:spcPct val="120000"/>
              </a:lnSpc>
            </a:pPr>
            <a:r>
              <a:rPr lang="en-GB" sz="1600" b="1" dirty="0">
                <a:solidFill>
                  <a:srgbClr val="0070C0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Positional information</a:t>
            </a:r>
            <a:r>
              <a:rPr lang="en-GB" sz="1600" dirty="0"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1600" dirty="0">
                <a:solidFill>
                  <a:schemeClr val="tx2">
                    <a:lumMod val="25000"/>
                    <a:lumOff val="75000"/>
                  </a:schemeClr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attention by itself doesn’t know order, so a time stamp is added to each slice, so the model knows “this is before the peak” vs “this is in the late tail”.</a:t>
            </a:r>
          </a:p>
          <a:p>
            <a:pPr>
              <a:lnSpc>
                <a:spcPct val="120000"/>
              </a:lnSpc>
            </a:pPr>
            <a:r>
              <a:rPr lang="en-GB" sz="1600" b="1" dirty="0">
                <a:solidFill>
                  <a:srgbClr val="0070C0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Depth</a:t>
            </a:r>
            <a:r>
              <a:rPr lang="en-GB" sz="1600" dirty="0">
                <a:solidFill>
                  <a:schemeClr val="tx2">
                    <a:lumMod val="25000"/>
                    <a:lumOff val="75000"/>
                  </a:schemeClr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we stack several encoder layers (multi-layer), so deeper blocks learn relations between relations.</a:t>
            </a:r>
          </a:p>
          <a:p>
            <a:pPr>
              <a:lnSpc>
                <a:spcPct val="120000"/>
              </a:lnSpc>
            </a:pPr>
            <a:r>
              <a:rPr lang="en-GB" sz="16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learnable [CLS] token </a:t>
            </a:r>
            <a:r>
              <a:rPr lang="en-GB" sz="1600" dirty="0">
                <a:solidFill>
                  <a:schemeClr val="tx2">
                    <a:lumMod val="25000"/>
                    <a:lumOff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 prepended; it aggregates information from the whole sequence and feeds the final classifier.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910FC0-CDFB-9553-7175-84B8B09F3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364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58064-050E-FF9B-12D4-985BB8D0A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venir Book" panose="02000503020000020003" pitchFamily="2" charset="0"/>
              </a:rPr>
              <a:t>Training Data</a:t>
            </a:r>
          </a:p>
        </p:txBody>
      </p:sp>
      <p:pic>
        <p:nvPicPr>
          <p:cNvPr id="6" name="Content Placeholder 5" descr="A diagram of a graph&#10;&#10;AI-generated content may be incorrect.">
            <a:extLst>
              <a:ext uri="{FF2B5EF4-FFF2-40B4-BE49-F238E27FC236}">
                <a16:creationId xmlns:a16="http://schemas.microsoft.com/office/drawing/2014/main" id="{843044EF-4E61-F674-06B9-BE3FF23B9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007"/>
          <a:stretch>
            <a:fillRect/>
          </a:stretch>
        </p:blipFill>
        <p:spPr>
          <a:xfrm>
            <a:off x="2735580" y="1650716"/>
            <a:ext cx="8103869" cy="51399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6CCCF-CD41-B423-3B71-AEE5491AC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17CACA7-5E87-B32D-FFF2-105ACCE43FD4}"/>
              </a:ext>
            </a:extLst>
          </p:cNvPr>
          <p:cNvSpPr/>
          <p:nvPr/>
        </p:nvSpPr>
        <p:spPr>
          <a:xfrm>
            <a:off x="2937204" y="6207760"/>
            <a:ext cx="5936286" cy="6057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278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66AA6-DAA6-CBA5-43D8-3D0F7FE57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D565788A-EFC2-5B81-A4BD-5BF13099D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3724" y="1929630"/>
            <a:ext cx="8304552" cy="475297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E80E7-14D1-781C-4BCA-C1C9A7E0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12</a:t>
            </a:fld>
            <a:endParaRPr lang="en-GB"/>
          </a:p>
        </p:txBody>
      </p:sp>
      <p:pic>
        <p:nvPicPr>
          <p:cNvPr id="8" name="Content Placeholder 6" descr="A table with black text and letters&#10;&#10;AI-generated content may be incorrect.">
            <a:extLst>
              <a:ext uri="{FF2B5EF4-FFF2-40B4-BE49-F238E27FC236}">
                <a16:creationId xmlns:a16="http://schemas.microsoft.com/office/drawing/2014/main" id="{78CE5A3B-E989-FE32-2D5C-196126386D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1872"/>
          <a:stretch>
            <a:fillRect/>
          </a:stretch>
        </p:blipFill>
        <p:spPr>
          <a:xfrm>
            <a:off x="2590800" y="1351054"/>
            <a:ext cx="7391400" cy="7181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C861E65-7420-939C-DC3A-6E48DC784FF3}"/>
              </a:ext>
            </a:extLst>
          </p:cNvPr>
          <p:cNvSpPr txBox="1">
            <a:spLocks/>
          </p:cNvSpPr>
          <p:nvPr/>
        </p:nvSpPr>
        <p:spPr>
          <a:xfrm>
            <a:off x="1336593" y="2089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Book" panose="02000503020000020003" pitchFamily="2" charset="0"/>
              </a:rPr>
              <a:t>Training Data</a:t>
            </a:r>
          </a:p>
        </p:txBody>
      </p:sp>
    </p:spTree>
    <p:extLst>
      <p:ext uri="{BB962C8B-B14F-4D97-AF65-F5344CB8AC3E}">
        <p14:creationId xmlns:p14="http://schemas.microsoft.com/office/powerpoint/2010/main" val="2600594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39886-A789-2C58-FEB5-A42E39863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Classification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B0CDE-CECF-D4A1-FB10-315D85BF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13</a:t>
            </a:fld>
            <a:endParaRPr lang="en-GB"/>
          </a:p>
        </p:txBody>
      </p:sp>
      <p:pic>
        <p:nvPicPr>
          <p:cNvPr id="11" name="Content Placeholder 10" descr="A diagram of a number of blue squares&#10;&#10;AI-generated content may be incorrect.">
            <a:extLst>
              <a:ext uri="{FF2B5EF4-FFF2-40B4-BE49-F238E27FC236}">
                <a16:creationId xmlns:a16="http://schemas.microsoft.com/office/drawing/2014/main" id="{4D05F74F-4613-6F82-F47F-1BFACF955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5735" y="1690688"/>
            <a:ext cx="5209707" cy="435133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A888C5-FB0D-AAA1-49E2-333A2ED8341F}"/>
              </a:ext>
            </a:extLst>
          </p:cNvPr>
          <p:cNvSpPr txBox="1"/>
          <p:nvPr/>
        </p:nvSpPr>
        <p:spPr>
          <a:xfrm>
            <a:off x="6225442" y="1946366"/>
            <a:ext cx="58054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Avenir Book" panose="02000503020000020003" pitchFamily="2" charset="0"/>
              </a:rPr>
              <a:t>High diagonals: MSE and SSE rows are ~99% correct, p-surface ~96%; n-surface ~94%.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Avenir Book" panose="02000503020000020003" pitchFamily="2" charset="0"/>
              </a:rPr>
              <a:t>Main confusion: SSE → n-surface (~5–6%) is the largest off-diagonal.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Avenir Book" panose="02000503020000020003" pitchFamily="2" charset="0"/>
              </a:rPr>
              <a:t>Secondary: n-surface → p-surface (~2%) and SSE → p-surface (~1–2%).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Avenir Book" panose="02000503020000020003" pitchFamily="2" charset="0"/>
              </a:rPr>
              <a:t>MSE is rock-solid: essentially no leakage into other classes.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Avenir Book" panose="02000503020000020003" pitchFamily="2" charset="0"/>
              </a:rPr>
              <a:t>For binary PSD (SSE vs non-SSE), the only leak that really matters is SSE mis-tagged as surface (it costs signal efficiency). The biggest hit is SSE being mistaken for n-contact.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Avenir Book" panose="02000503020000020003" pitchFamily="2" charset="0"/>
              </a:rPr>
              <a:t>Likely causes: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Avenir Book" panose="02000503020000020003" pitchFamily="2" charset="0"/>
              </a:rPr>
              <a:t>Label/selection noise in surface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564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61B24-F7CD-B71C-5646-E66C3D77E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193" y="365126"/>
            <a:ext cx="10515600" cy="823110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7" name="Content Placeholder 6" descr="A screenshot of a graph&#10;&#10;AI-generated content may be incorrect.">
            <a:extLst>
              <a:ext uri="{FF2B5EF4-FFF2-40B4-BE49-F238E27FC236}">
                <a16:creationId xmlns:a16="http://schemas.microsoft.com/office/drawing/2014/main" id="{58B00801-5F9F-B248-ACCA-E72781697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3305" y="1316587"/>
            <a:ext cx="8497193" cy="538942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32B5EA-8CE4-2463-173D-6369D4E1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14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27233D-8FDE-9025-1DD0-756F03EE58C3}"/>
              </a:ext>
            </a:extLst>
          </p:cNvPr>
          <p:cNvSpPr/>
          <p:nvPr/>
        </p:nvSpPr>
        <p:spPr>
          <a:xfrm>
            <a:off x="6063631" y="6252311"/>
            <a:ext cx="1130189" cy="16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Traditional PSD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5793DE-9AC3-8D78-506F-6C0136E9E81F}"/>
              </a:ext>
            </a:extLst>
          </p:cNvPr>
          <p:cNvSpPr txBox="1"/>
          <p:nvPr/>
        </p:nvSpPr>
        <p:spPr>
          <a:xfrm>
            <a:off x="2195059" y="1188236"/>
            <a:ext cx="849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Using all physics runs that passed the LEGEND quality checks (ICPC detectors only)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561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DDF4087-12A1-483E-3985-D4CA527E4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1375" t="24517" r="30356" b="7450"/>
          <a:stretch>
            <a:fillRect/>
          </a:stretch>
        </p:blipFill>
        <p:spPr>
          <a:xfrm>
            <a:off x="1076477" y="-90170"/>
            <a:ext cx="6712252" cy="67122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322D6-4965-2E30-FCEB-193573086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7" name="Content Placeholder 13" descr="A diagram of a graph&#10;&#10;AI-generated content may be incorrect.">
            <a:extLst>
              <a:ext uri="{FF2B5EF4-FFF2-40B4-BE49-F238E27FC236}">
                <a16:creationId xmlns:a16="http://schemas.microsoft.com/office/drawing/2014/main" id="{7B08CBDA-7FA1-20B5-8251-7072B4353E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38" t="18736" r="9228" b="18483"/>
          <a:stretch>
            <a:fillRect/>
          </a:stretch>
        </p:blipFill>
        <p:spPr>
          <a:xfrm>
            <a:off x="7431557" y="136525"/>
            <a:ext cx="4371106" cy="1852295"/>
          </a:xfrm>
          <a:prstGeom prst="rect">
            <a:avLst/>
          </a:prstGeom>
        </p:spPr>
      </p:pic>
      <p:pic>
        <p:nvPicPr>
          <p:cNvPr id="9" name="Picture 8" descr="A graph of a graph&#10;&#10;AI-generated content may be incorrect.">
            <a:extLst>
              <a:ext uri="{FF2B5EF4-FFF2-40B4-BE49-F238E27FC236}">
                <a16:creationId xmlns:a16="http://schemas.microsoft.com/office/drawing/2014/main" id="{EF4E869E-FC7C-6F48-9CC1-852BB1B50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940" y="3840322"/>
            <a:ext cx="5658723" cy="2057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928098-3A55-CDC0-A4A7-4B9166A20D5C}"/>
              </a:ext>
            </a:extLst>
          </p:cNvPr>
          <p:cNvSpPr txBox="1"/>
          <p:nvPr/>
        </p:nvSpPr>
        <p:spPr>
          <a:xfrm>
            <a:off x="3623642" y="284905"/>
            <a:ext cx="1552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Surface Event</a:t>
            </a:r>
          </a:p>
        </p:txBody>
      </p:sp>
    </p:spTree>
    <p:extLst>
      <p:ext uri="{BB962C8B-B14F-4D97-AF65-F5344CB8AC3E}">
        <p14:creationId xmlns:p14="http://schemas.microsoft.com/office/powerpoint/2010/main" val="1051851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6C7BC34-BDAB-E761-9C1F-8097FCFA0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0340" t="24330" r="29977" b="7374"/>
          <a:stretch>
            <a:fillRect/>
          </a:stretch>
        </p:blipFill>
        <p:spPr>
          <a:xfrm>
            <a:off x="1184193" y="0"/>
            <a:ext cx="7217228" cy="69868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B5DFD-87B3-8701-46BA-FD3B0A22A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8" name="Picture 7" descr="A graph of a graph&#10;&#10;AI-generated content may be incorrect.">
            <a:extLst>
              <a:ext uri="{FF2B5EF4-FFF2-40B4-BE49-F238E27FC236}">
                <a16:creationId xmlns:a16="http://schemas.microsoft.com/office/drawing/2014/main" id="{13422E56-F06C-7B74-EC52-E3207D4FC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551" y="3853543"/>
            <a:ext cx="6061982" cy="22043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926BC7-4090-A63C-0050-EFB2FDB029AD}"/>
              </a:ext>
            </a:extLst>
          </p:cNvPr>
          <p:cNvSpPr txBox="1"/>
          <p:nvPr/>
        </p:nvSpPr>
        <p:spPr>
          <a:xfrm>
            <a:off x="3920132" y="424543"/>
            <a:ext cx="1745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Multi-Site Event</a:t>
            </a:r>
          </a:p>
        </p:txBody>
      </p:sp>
    </p:spTree>
    <p:extLst>
      <p:ext uri="{BB962C8B-B14F-4D97-AF65-F5344CB8AC3E}">
        <p14:creationId xmlns:p14="http://schemas.microsoft.com/office/powerpoint/2010/main" val="4153455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C888C34C-CB6D-D2CA-4ABD-F58D2CE3B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9707" t="25943" r="29555" b="9248"/>
          <a:stretch>
            <a:fillRect/>
          </a:stretch>
        </p:blipFill>
        <p:spPr>
          <a:xfrm>
            <a:off x="816423" y="48983"/>
            <a:ext cx="7609115" cy="680901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7D980-622F-97CD-E365-C9D416C6A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156E03-932C-9F76-D2C3-A17181D6DA94}"/>
              </a:ext>
            </a:extLst>
          </p:cNvPr>
          <p:cNvSpPr txBox="1"/>
          <p:nvPr/>
        </p:nvSpPr>
        <p:spPr>
          <a:xfrm>
            <a:off x="3696207" y="310243"/>
            <a:ext cx="184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Single-Site Event</a:t>
            </a:r>
          </a:p>
        </p:txBody>
      </p:sp>
      <p:pic>
        <p:nvPicPr>
          <p:cNvPr id="9" name="Picture 8" descr="A graph showing a number of different colors&#10;&#10;AI-generated content may be incorrect.">
            <a:extLst>
              <a:ext uri="{FF2B5EF4-FFF2-40B4-BE49-F238E27FC236}">
                <a16:creationId xmlns:a16="http://schemas.microsoft.com/office/drawing/2014/main" id="{D7EAD06C-F274-3800-9CC0-F91BE5F35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714" y="3984172"/>
            <a:ext cx="6061985" cy="220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19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41BC7-C310-A8BE-B21B-89ACCC9C6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diagram of energy and power&#10;&#10;AI-generated content may be incorrect.">
            <a:extLst>
              <a:ext uri="{FF2B5EF4-FFF2-40B4-BE49-F238E27FC236}">
                <a16:creationId xmlns:a16="http://schemas.microsoft.com/office/drawing/2014/main" id="{87E10EB9-6CB9-5D7C-F28A-5FD717BD1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6567"/>
          <a:stretch>
            <a:fillRect/>
          </a:stretch>
        </p:blipFill>
        <p:spPr>
          <a:xfrm>
            <a:off x="3196728" y="1325384"/>
            <a:ext cx="5798543" cy="487113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778FEE-F301-3661-0DCC-B87A6178D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992" y="115975"/>
            <a:ext cx="10515600" cy="960259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venir Book" panose="02000503020000020003" pitchFamily="2" charset="0"/>
              </a:rPr>
              <a:t>PSD efficiency at </a:t>
            </a:r>
            <a:r>
              <a:rPr lang="en-GB" sz="4000" baseline="30000" dirty="0">
                <a:latin typeface="Avenir Book" panose="02000503020000020003" pitchFamily="2" charset="0"/>
              </a:rPr>
              <a:t>208</a:t>
            </a:r>
            <a:r>
              <a:rPr lang="en-GB" sz="4000" dirty="0">
                <a:latin typeface="Avenir Book" panose="02000503020000020003" pitchFamily="2" charset="0"/>
              </a:rPr>
              <a:t>Tl DEP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EBD8D6-D4C8-F3BD-1E70-83B0BC07A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18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E5EF28-2644-CFC1-7B66-E04630FB6528}"/>
              </a:ext>
            </a:extLst>
          </p:cNvPr>
          <p:cNvSpPr/>
          <p:nvPr/>
        </p:nvSpPr>
        <p:spPr>
          <a:xfrm>
            <a:off x="4190382" y="1473233"/>
            <a:ext cx="1655033" cy="29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Traditional PSD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ABC3F6-FE22-A432-ADC5-60E91F6742D1}"/>
              </a:ext>
            </a:extLst>
          </p:cNvPr>
          <p:cNvSpPr/>
          <p:nvPr/>
        </p:nvSpPr>
        <p:spPr>
          <a:xfrm>
            <a:off x="6734402" y="1483906"/>
            <a:ext cx="1539478" cy="29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Transformer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2A0822-0F48-C540-1013-38A156AEE693}"/>
              </a:ext>
            </a:extLst>
          </p:cNvPr>
          <p:cNvSpPr/>
          <p:nvPr/>
        </p:nvSpPr>
        <p:spPr>
          <a:xfrm>
            <a:off x="6886802" y="1461209"/>
            <a:ext cx="1539478" cy="29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Transformer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C9D2A0-DC19-E790-7A5F-6ADA18CE2A0B}"/>
              </a:ext>
            </a:extLst>
          </p:cNvPr>
          <p:cNvSpPr/>
          <p:nvPr/>
        </p:nvSpPr>
        <p:spPr>
          <a:xfrm>
            <a:off x="5580053" y="6123688"/>
            <a:ext cx="1539478" cy="29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Energy [keV]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6409C4-C421-AB49-1AE3-A0376C149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054" y="6356438"/>
            <a:ext cx="6971146" cy="4502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4B21C0-C1F6-DEBF-F053-767B5EC8E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041" y="842681"/>
            <a:ext cx="5156442" cy="6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88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4B72D-7D49-C16D-67B2-B22469A1F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55B4B-6B72-376F-C7C9-FB480DE0D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83" y="273685"/>
            <a:ext cx="10515600" cy="789305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venir Book" panose="02000503020000020003" pitchFamily="2" charset="0"/>
              </a:rPr>
              <a:t>PSD efficiency at </a:t>
            </a:r>
            <a:r>
              <a:rPr lang="en-GB" sz="4000" baseline="30000" dirty="0">
                <a:latin typeface="Avenir Book" panose="02000503020000020003" pitchFamily="2" charset="0"/>
              </a:rPr>
              <a:t>208</a:t>
            </a:r>
            <a:r>
              <a:rPr lang="en-GB" sz="4000" dirty="0">
                <a:latin typeface="Avenir Book" panose="02000503020000020003" pitchFamily="2" charset="0"/>
              </a:rPr>
              <a:t>Tl DEP</a:t>
            </a:r>
          </a:p>
        </p:txBody>
      </p:sp>
      <p:pic>
        <p:nvPicPr>
          <p:cNvPr id="7" name="Content Placeholder 6" descr="A screenshot of a graph&#10;&#10;AI-generated content may be incorrect.">
            <a:extLst>
              <a:ext uri="{FF2B5EF4-FFF2-40B4-BE49-F238E27FC236}">
                <a16:creationId xmlns:a16="http://schemas.microsoft.com/office/drawing/2014/main" id="{121246E9-F7BB-C3DA-C548-4190FE387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0835" y="1476779"/>
            <a:ext cx="7401365" cy="487957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5353E-28B3-C0EA-02A8-8F49BB9BE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19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2B53FF-86B7-1A8A-9DDD-565647D08B1D}"/>
              </a:ext>
            </a:extLst>
          </p:cNvPr>
          <p:cNvSpPr/>
          <p:nvPr/>
        </p:nvSpPr>
        <p:spPr>
          <a:xfrm>
            <a:off x="3908278" y="1502417"/>
            <a:ext cx="1655033" cy="29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Traditional PSD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40FE1C-FD79-906C-5099-78EC5244EBBD}"/>
              </a:ext>
            </a:extLst>
          </p:cNvPr>
          <p:cNvSpPr/>
          <p:nvPr/>
        </p:nvSpPr>
        <p:spPr>
          <a:xfrm>
            <a:off x="7532070" y="1502417"/>
            <a:ext cx="1539478" cy="29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Transformer</a:t>
            </a:r>
          </a:p>
        </p:txBody>
      </p:sp>
    </p:spTree>
    <p:extLst>
      <p:ext uri="{BB962C8B-B14F-4D97-AF65-F5344CB8AC3E}">
        <p14:creationId xmlns:p14="http://schemas.microsoft.com/office/powerpoint/2010/main" val="138920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DD5C1FF-0FCD-7E01-57E4-92A66D045A6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84193" y="136525"/>
                <a:ext cx="10515600" cy="907621"/>
              </a:xfrm>
            </p:spPr>
            <p:txBody>
              <a:bodyPr>
                <a:normAutofit/>
              </a:bodyPr>
              <a:lstStyle/>
              <a:p>
                <a:r>
                  <a:rPr lang="en-GB" sz="3600" dirty="0">
                    <a:latin typeface="Avenir Book" panose="02000503020000020003" pitchFamily="2" charset="0"/>
                  </a:rPr>
                  <a:t>Neutrinoless double beta decay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3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sz="3600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pl-PL" sz="3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νββ</m:t>
                        </m:r>
                      </m:e>
                    </m:d>
                  </m:oMath>
                </a14:m>
                <a:r>
                  <a:rPr lang="en-GB" sz="3600" dirty="0">
                    <a:latin typeface="Avenir Book" panose="02000503020000020003" pitchFamily="2" charset="0"/>
                  </a:rPr>
                  <a:t> in </a:t>
                </a:r>
                <a:r>
                  <a:rPr lang="en-GB" sz="3600" baseline="30000" dirty="0">
                    <a:latin typeface="Avenir Book" panose="02000503020000020003" pitchFamily="2" charset="0"/>
                  </a:rPr>
                  <a:t>76</a:t>
                </a:r>
                <a:r>
                  <a:rPr lang="en-GB" sz="3600" dirty="0">
                    <a:latin typeface="Avenir Book" panose="02000503020000020003" pitchFamily="2" charset="0"/>
                  </a:rPr>
                  <a:t>Ge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DD5C1FF-0FCD-7E01-57E4-92A66D045A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84193" y="136525"/>
                <a:ext cx="10515600" cy="907621"/>
              </a:xfrm>
              <a:blipFill>
                <a:blip r:embed="rId2"/>
                <a:stretch>
                  <a:fillRect l="-1809" b="-82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 descr="A diagram of a graph and a diagram of a cylinder&#10;&#10;AI-generated content may be incorrect.">
            <a:extLst>
              <a:ext uri="{FF2B5EF4-FFF2-40B4-BE49-F238E27FC236}">
                <a16:creationId xmlns:a16="http://schemas.microsoft.com/office/drawing/2014/main" id="{B3F51140-FF5B-4021-875A-D4B19B0E4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960" t="3464"/>
          <a:stretch>
            <a:fillRect/>
          </a:stretch>
        </p:blipFill>
        <p:spPr>
          <a:xfrm>
            <a:off x="1184193" y="1502680"/>
            <a:ext cx="4744995" cy="521879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94141-A470-8CD5-2F71-C8ED3CA0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2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EA387E70-5DF3-DF76-358D-F48E5512BC6E}"/>
                  </a:ext>
                </a:extLst>
              </p:cNvPr>
              <p:cNvSpPr/>
              <p:nvPr/>
            </p:nvSpPr>
            <p:spPr>
              <a:xfrm>
                <a:off x="6643828" y="1050324"/>
                <a:ext cx="5055965" cy="2613454"/>
              </a:xfrm>
              <a:prstGeom prst="roundRect">
                <a:avLst/>
              </a:prstGeom>
              <a:solidFill>
                <a:srgbClr val="29A2A5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pl-P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GB" dirty="0">
                    <a:latin typeface="Avenir Book" panose="02000503020000020003" pitchFamily="2" charset="0"/>
                  </a:rPr>
                  <a:t> is only allowed if neutrinos are Majorana particles and have mass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venir Book" panose="02000503020000020003" pitchFamily="2" charset="0"/>
                  </a:rPr>
                  <a:t>Violates lepton number conservation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venir Book" panose="02000503020000020003" pitchFamily="2" charset="0"/>
                  </a:rPr>
                  <a:t>Observation would provide insight into: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venir Book" panose="02000503020000020003" pitchFamily="2" charset="0"/>
                  </a:rPr>
                  <a:t>Matter-antimatter asymmetry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venir Book" panose="02000503020000020003" pitchFamily="2" charset="0"/>
                  </a:rPr>
                  <a:t>The nature of neutrino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venir Book" panose="02000503020000020003" pitchFamily="2" charset="0"/>
                  </a:rPr>
                  <a:t>The absolute mass scale of neutrinos</a:t>
                </a:r>
              </a:p>
            </p:txBody>
          </p:sp>
        </mc:Choice>
        <mc:Fallback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EA387E70-5DF3-DF76-358D-F48E5512B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828" y="1050324"/>
                <a:ext cx="5055965" cy="261345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1D9E6A-C078-F3A5-9119-8C3C5D006573}"/>
                  </a:ext>
                </a:extLst>
              </p:cNvPr>
              <p:cNvSpPr txBox="1"/>
              <p:nvPr/>
            </p:nvSpPr>
            <p:spPr>
              <a:xfrm>
                <a:off x="6441993" y="3877429"/>
                <a:ext cx="5647187" cy="4692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800" b="0" i="0" baseline="30000" smtClean="0">
                          <a:latin typeface="Cambria Math" panose="02040503050406030204" pitchFamily="18" charset="0"/>
                        </a:rPr>
                        <m:t>76</m:t>
                      </m:r>
                      <m:r>
                        <m:rPr>
                          <m:sty m:val="p"/>
                        </m:rPr>
                        <a:rPr lang="pl-PL" sz="2800" b="0" i="0" smtClean="0">
                          <a:latin typeface="Cambria Math" panose="02040503050406030204" pitchFamily="18" charset="0"/>
                        </a:rPr>
                        <m:t>Ge</m:t>
                      </m:r>
                      <m:r>
                        <a:rPr lang="pl-PL" sz="2800" b="0" i="0" smtClean="0">
                          <a:latin typeface="Cambria Math" panose="02040503050406030204" pitchFamily="18" charset="0"/>
                        </a:rPr>
                        <m:t> →76</m:t>
                      </m:r>
                      <m:r>
                        <m:rPr>
                          <m:sty m:val="p"/>
                        </m:rPr>
                        <a:rPr lang="pl-PL" sz="2800" b="0" i="0" smtClean="0">
                          <a:latin typeface="Cambria Math" panose="02040503050406030204" pitchFamily="18" charset="0"/>
                        </a:rPr>
                        <m:t>Se</m:t>
                      </m:r>
                      <m:r>
                        <a:rPr lang="pl-PL" sz="2800" b="0" i="0" smtClean="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l-PL" sz="2800" b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l-PL" sz="28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pl-PL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l-P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l-PL" sz="2800" b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l-PL" sz="2800" b="0" i="0" smtClean="0"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l-PL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ββ</m:t>
                          </m:r>
                        </m:sub>
                      </m:sSub>
                      <m:r>
                        <a:rPr lang="pl-PL" sz="2800" b="0" i="0" smtClean="0">
                          <a:latin typeface="Cambria Math" panose="02040503050406030204" pitchFamily="18" charset="0"/>
                        </a:rPr>
                        <m:t>=2039 </m:t>
                      </m:r>
                      <m:r>
                        <m:rPr>
                          <m:sty m:val="p"/>
                        </m:rPr>
                        <a:rPr lang="pl-PL" sz="28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1D9E6A-C078-F3A5-9119-8C3C5D006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993" y="3877429"/>
                <a:ext cx="5647187" cy="469296"/>
              </a:xfrm>
              <a:prstGeom prst="rect">
                <a:avLst/>
              </a:prstGeom>
              <a:blipFill>
                <a:blip r:embed="rId5"/>
                <a:stretch>
                  <a:fillRect t="-5263" r="-225" b="-26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36FD10-361B-3E10-3916-318626AC9501}"/>
                  </a:ext>
                </a:extLst>
              </p:cNvPr>
              <p:cNvSpPr txBox="1"/>
              <p:nvPr/>
            </p:nvSpPr>
            <p:spPr>
              <a:xfrm>
                <a:off x="6441993" y="4560376"/>
                <a:ext cx="5647187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venir Book" panose="02000503020000020003" pitchFamily="2" charset="0"/>
                  </a:rPr>
                  <a:t>Ge is routinely enriched up to 92%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venir Book" panose="02000503020000020003" pitchFamily="2" charset="0"/>
                  </a:rPr>
                  <a:t>Source = detector </a:t>
                </a:r>
                <a14:m>
                  <m:oMath xmlns:m="http://schemas.openxmlformats.org/officeDocument/2006/math">
                    <m:r>
                      <a:rPr lang="pl-PL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>
                    <a:latin typeface="Avenir Book" panose="02000503020000020003" pitchFamily="2" charset="0"/>
                  </a:rPr>
                  <a:t> high detection efficiency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venir Book" panose="02000503020000020003" pitchFamily="2" charset="0"/>
                  </a:rPr>
                  <a:t>High density </a:t>
                </a:r>
                <a14:m>
                  <m:oMath xmlns:m="http://schemas.openxmlformats.org/officeDocument/2006/math">
                    <m:r>
                      <a:rPr lang="pl-PL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>
                    <a:latin typeface="Avenir Book" panose="02000503020000020003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l-PL" i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pl-PL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νββ</m:t>
                    </m:r>
                  </m:oMath>
                </a14:m>
                <a:r>
                  <a:rPr lang="en-GB" dirty="0">
                    <a:latin typeface="Avenir Book" panose="02000503020000020003" pitchFamily="2" charset="0"/>
                  </a:rPr>
                  <a:t> single-site (energy deposited within 1mm)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venir Book" panose="02000503020000020003" pitchFamily="2" charset="0"/>
                  </a:rPr>
                  <a:t>Lowest background and best energy resolution of all </a:t>
                </a:r>
                <a14:m>
                  <m:oMath xmlns:m="http://schemas.openxmlformats.org/officeDocument/2006/math">
                    <m:r>
                      <a:rPr lang="pl-PL" i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pl-PL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νββ</m:t>
                    </m:r>
                  </m:oMath>
                </a14:m>
                <a:r>
                  <a:rPr lang="en-GB" dirty="0">
                    <a:latin typeface="Avenir Book" panose="02000503020000020003" pitchFamily="2" charset="0"/>
                  </a:rPr>
                  <a:t> experiments</a:t>
                </a:r>
              </a:p>
              <a:p>
                <a:endParaRPr lang="en-GB" dirty="0">
                  <a:latin typeface="Avenir Book" panose="02000503020000020003" pitchFamily="2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36FD10-361B-3E10-3916-318626AC9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993" y="4560376"/>
                <a:ext cx="5647187" cy="2031325"/>
              </a:xfrm>
              <a:prstGeom prst="rect">
                <a:avLst/>
              </a:prstGeom>
              <a:blipFill>
                <a:blip r:embed="rId6"/>
                <a:stretch>
                  <a:fillRect l="-674" t="-1250" r="-8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8564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CF0D2-3DA5-11B9-51DD-89EACD9C5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graph of a method and a method&#10;&#10;AI-generated content may be incorrect.">
            <a:extLst>
              <a:ext uri="{FF2B5EF4-FFF2-40B4-BE49-F238E27FC236}">
                <a16:creationId xmlns:a16="http://schemas.microsoft.com/office/drawing/2014/main" id="{C397C20D-A3EF-ABCB-5795-6D8395A95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68872" y="1502417"/>
            <a:ext cx="6718808" cy="467454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848715-7F19-C775-2761-9DE50624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93" y="280669"/>
            <a:ext cx="10515600" cy="800735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venir Book" panose="02000503020000020003" pitchFamily="2" charset="0"/>
              </a:rPr>
              <a:t>PSD efficiency at </a:t>
            </a:r>
            <a:r>
              <a:rPr lang="en-GB" sz="4000" baseline="30000" dirty="0">
                <a:latin typeface="Avenir Book" panose="02000503020000020003" pitchFamily="2" charset="0"/>
              </a:rPr>
              <a:t>208</a:t>
            </a:r>
            <a:r>
              <a:rPr lang="en-GB" sz="4000" dirty="0">
                <a:latin typeface="Avenir Book" panose="02000503020000020003" pitchFamily="2" charset="0"/>
              </a:rPr>
              <a:t>Tl DEP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41603-EAD7-EE4D-169B-7A2E9A70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20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D12F46-B711-B889-098E-0C2581D17FD8}"/>
              </a:ext>
            </a:extLst>
          </p:cNvPr>
          <p:cNvSpPr/>
          <p:nvPr/>
        </p:nvSpPr>
        <p:spPr>
          <a:xfrm>
            <a:off x="3908278" y="1513992"/>
            <a:ext cx="1655033" cy="29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Traditional PSD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CCB3DD-493F-EC24-C884-2F1E38D30271}"/>
              </a:ext>
            </a:extLst>
          </p:cNvPr>
          <p:cNvSpPr/>
          <p:nvPr/>
        </p:nvSpPr>
        <p:spPr>
          <a:xfrm>
            <a:off x="7532070" y="1502417"/>
            <a:ext cx="1539478" cy="29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Transformer</a:t>
            </a:r>
          </a:p>
        </p:txBody>
      </p:sp>
    </p:spTree>
    <p:extLst>
      <p:ext uri="{BB962C8B-B14F-4D97-AF65-F5344CB8AC3E}">
        <p14:creationId xmlns:p14="http://schemas.microsoft.com/office/powerpoint/2010/main" val="2572296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A2364-1D23-AF9D-C3FB-CCCE89D5B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B05C6-D3B5-623F-4764-A639B7177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192" y="1690688"/>
            <a:ext cx="10506237" cy="44862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70C0"/>
                </a:solidFill>
                <a:latin typeface="Avenir Book" panose="02000503020000020003" pitchFamily="2" charset="0"/>
              </a:rPr>
              <a:t>As a proof-of-concept, transformer-based PSD is competitive with traditional PSD, but with current training and systematics it does not clearly outperform the standard cut. 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70C0"/>
                </a:solidFill>
                <a:latin typeface="Avenir Book" panose="02000503020000020003" pitchFamily="2" charset="0"/>
              </a:rPr>
              <a:t>If the training labels come from trad. PSD, a supervised transformer will mostly learn A/E’s decision boundary. It can’t reliably “beat” A/E on that same labelling, at best it replicates or smooths it.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70C0"/>
                </a:solidFill>
                <a:latin typeface="Avenir Book" panose="02000503020000020003" pitchFamily="2" charset="0"/>
              </a:rPr>
              <a:t>In this work, validation on </a:t>
            </a:r>
            <a:r>
              <a:rPr lang="en-GB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2</a:t>
            </a:r>
            <a:r>
              <a:rPr lang="el-GR" sz="2400" dirty="0">
                <a:solidFill>
                  <a:srgbClr val="0070C0"/>
                </a:solidFill>
                <a:latin typeface="Avenir Book" panose="02000503020000020003" pitchFamily="2" charset="0"/>
              </a:rPr>
              <a:t>νββ </a:t>
            </a:r>
            <a:r>
              <a:rPr lang="en-GB" sz="2400" dirty="0">
                <a:solidFill>
                  <a:srgbClr val="0070C0"/>
                </a:solidFill>
                <a:latin typeface="Avenir Book" panose="02000503020000020003" pitchFamily="2" charset="0"/>
              </a:rPr>
              <a:t>indicates the model generalizes acceptably beyond peaks (a necessary condition), but the central efficiency and its uncertainty still leave it statistically on par with A/E.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1DA649-EEAE-A7AF-8A2B-EC2CC95BE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946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5616A-646D-E051-1BC8-F3329F5C1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10E9F-3612-C161-5D4D-FFEA1C5DD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590" y="1427018"/>
            <a:ext cx="10373936" cy="506585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1800" dirty="0">
                <a:solidFill>
                  <a:srgbClr val="0070C0"/>
                </a:solidFill>
                <a:latin typeface="Avenir Book" panose="02000503020000020003" pitchFamily="2" charset="0"/>
              </a:rPr>
              <a:t>Improve supervision beyond current PSD.</a:t>
            </a:r>
          </a:p>
          <a:p>
            <a:pPr>
              <a:lnSpc>
                <a:spcPct val="120000"/>
              </a:lnSpc>
            </a:pPr>
            <a:r>
              <a:rPr lang="en-GB" sz="1800" dirty="0">
                <a:solidFill>
                  <a:srgbClr val="0070C0"/>
                </a:solidFill>
                <a:latin typeface="Avenir Book" panose="02000503020000020003" pitchFamily="2" charset="0"/>
              </a:rPr>
              <a:t>We could also concentrate training on events near the A/E cut, where extra waveform context could help; so we could use sample re-weighting or focal loss.</a:t>
            </a:r>
          </a:p>
          <a:p>
            <a:pPr>
              <a:lnSpc>
                <a:spcPct val="120000"/>
              </a:lnSpc>
            </a:pPr>
            <a:r>
              <a:rPr lang="en-GB" sz="1800" dirty="0">
                <a:solidFill>
                  <a:srgbClr val="0070C0"/>
                </a:solidFill>
                <a:latin typeface="Avenir Book" panose="02000503020000020003" pitchFamily="2" charset="0"/>
              </a:rPr>
              <a:t>Reduce detector-to-detector spread: we can add a tiny detector-ID embedding (or per-detector fine-tuning) so the model learns to factor out hardware quirks that A/E already handles via per-detector calibration. And then quantitatively track the extra variance term in the same likelihood. </a:t>
            </a:r>
          </a:p>
          <a:p>
            <a:pPr>
              <a:lnSpc>
                <a:spcPct val="120000"/>
              </a:lnSpc>
            </a:pPr>
            <a:r>
              <a:rPr lang="en-GB" sz="1800" dirty="0">
                <a:solidFill>
                  <a:srgbClr val="0070C0"/>
                </a:solidFill>
                <a:latin typeface="Avenir Book" panose="02000503020000020003" pitchFamily="2" charset="0"/>
              </a:rPr>
              <a:t>Balance better the training data.</a:t>
            </a:r>
          </a:p>
          <a:p>
            <a:pPr>
              <a:lnSpc>
                <a:spcPct val="120000"/>
              </a:lnSpc>
            </a:pPr>
            <a:r>
              <a:rPr lang="en-GB" sz="1800" dirty="0">
                <a:solidFill>
                  <a:srgbClr val="0070C0"/>
                </a:solidFill>
                <a:latin typeface="Avenir Book" panose="02000503020000020003" pitchFamily="2" charset="0"/>
              </a:rPr>
              <a:t>We could use A/E to define a narrow acceptance band and apply the Transformer only inside that band (where A/E is least certain). Report background at fixed SSE efficiency from the anchors.</a:t>
            </a:r>
          </a:p>
          <a:p>
            <a:pPr>
              <a:lnSpc>
                <a:spcPct val="120000"/>
              </a:lnSpc>
            </a:pPr>
            <a:r>
              <a:rPr lang="en-GB" sz="1800" dirty="0">
                <a:solidFill>
                  <a:srgbClr val="0070C0"/>
                </a:solidFill>
                <a:latin typeface="Avenir Book" panose="02000503020000020003" pitchFamily="2" charset="0"/>
              </a:rPr>
              <a:t>Can save the attention maps for SSE → surface mistakes to verify heads emphasize rise/shoulder/tail regions that match the physics story and not detector quirks</a:t>
            </a:r>
          </a:p>
          <a:p>
            <a:pPr>
              <a:lnSpc>
                <a:spcPct val="120000"/>
              </a:lnSpc>
            </a:pPr>
            <a:r>
              <a:rPr lang="en-GB" sz="1800" dirty="0">
                <a:solidFill>
                  <a:srgbClr val="0070C0"/>
                </a:solidFill>
                <a:latin typeface="Avenir Book" panose="02000503020000020003" pitchFamily="2" charset="0"/>
              </a:rPr>
              <a:t>Pulse Shape Simulation + Domain-Adversarial training.</a:t>
            </a:r>
          </a:p>
          <a:p>
            <a:pPr>
              <a:lnSpc>
                <a:spcPct val="120000"/>
              </a:lnSpc>
            </a:pPr>
            <a:endParaRPr lang="en-GB" sz="1800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49576-F1C0-FEB9-4F7F-3C859091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478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9B4E51-AE4D-3797-A51F-949D564588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49730" y="1193194"/>
            <a:ext cx="5899012" cy="4719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3713E2-ABC5-1D09-2BC4-E260B3C0B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060"/>
          <a:stretch/>
        </p:blipFill>
        <p:spPr>
          <a:xfrm>
            <a:off x="9729287" y="1192004"/>
            <a:ext cx="2408056" cy="2908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17CCC-9BD4-6CF6-B22B-B61006B5B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164" y="1192004"/>
            <a:ext cx="2390021" cy="190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200C23-5BCE-DF2D-F80D-D6FA902AB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163" y="3349927"/>
            <a:ext cx="2390021" cy="190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1CEBF9-C110-28AB-6F19-82D984538E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33" y="77072"/>
            <a:ext cx="1571381" cy="9240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067A0EB-631F-1CF7-09AE-137D10A47A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2453" y="6087272"/>
            <a:ext cx="4275612" cy="574015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CE4C7CBC-EA30-666E-40B9-C1E4376080E8}"/>
              </a:ext>
            </a:extLst>
          </p:cNvPr>
          <p:cNvSpPr txBox="1">
            <a:spLocks/>
          </p:cNvSpPr>
          <p:nvPr/>
        </p:nvSpPr>
        <p:spPr>
          <a:xfrm>
            <a:off x="726933" y="6141690"/>
            <a:ext cx="5175761" cy="5544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>
                <a:latin typeface="Avenir Book" panose="02000503020000020003" pitchFamily="2" charset="0"/>
              </a:rPr>
              <a:t>Shockley-</a:t>
            </a:r>
            <a:r>
              <a:rPr lang="en-US" sz="2000" dirty="0" err="1">
                <a:latin typeface="Avenir Book" panose="02000503020000020003" pitchFamily="2" charset="0"/>
              </a:rPr>
              <a:t>Ramo</a:t>
            </a:r>
            <a:r>
              <a:rPr lang="en-US" sz="2000" dirty="0">
                <a:latin typeface="Avenir Book" panose="02000503020000020003" pitchFamily="2" charset="0"/>
              </a:rPr>
              <a:t> Theorem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FF0F59-3F5E-BD73-008D-5DD720B5C37D}"/>
              </a:ext>
            </a:extLst>
          </p:cNvPr>
          <p:cNvSpPr txBox="1"/>
          <p:nvPr/>
        </p:nvSpPr>
        <p:spPr>
          <a:xfrm>
            <a:off x="1267942" y="5752246"/>
            <a:ext cx="2509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PT Mono" panose="02060509020205020204" pitchFamily="49" charset="77"/>
              </a:rPr>
              <a:t>Mobility / drift velocity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BFEE77-A6BB-DCC6-CFD2-4EBA0B89B838}"/>
              </a:ext>
            </a:extLst>
          </p:cNvPr>
          <p:cNvSpPr txBox="1"/>
          <p:nvPr/>
        </p:nvSpPr>
        <p:spPr>
          <a:xfrm>
            <a:off x="1693097" y="5919861"/>
            <a:ext cx="2694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PT Mono" panose="02060509020205020204" pitchFamily="49" charset="77"/>
              </a:rPr>
              <a:t>Temperature model for drift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6448246-34C3-F449-22EC-39EF352FCC34}"/>
              </a:ext>
            </a:extLst>
          </p:cNvPr>
          <p:cNvCxnSpPr>
            <a:cxnSpLocks/>
          </p:cNvCxnSpPr>
          <p:nvPr/>
        </p:nvCxnSpPr>
        <p:spPr>
          <a:xfrm>
            <a:off x="1083389" y="6059745"/>
            <a:ext cx="65653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C6A6830-EFF7-0B6A-940C-BE9B93C31547}"/>
              </a:ext>
            </a:extLst>
          </p:cNvPr>
          <p:cNvCxnSpPr>
            <a:cxnSpLocks/>
          </p:cNvCxnSpPr>
          <p:nvPr/>
        </p:nvCxnSpPr>
        <p:spPr>
          <a:xfrm>
            <a:off x="1090533" y="5899188"/>
            <a:ext cx="0" cy="1520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0E7A6A2-220A-24C9-089A-78395FDF8E7C}"/>
              </a:ext>
            </a:extLst>
          </p:cNvPr>
          <p:cNvCxnSpPr>
            <a:cxnSpLocks/>
          </p:cNvCxnSpPr>
          <p:nvPr/>
        </p:nvCxnSpPr>
        <p:spPr>
          <a:xfrm flipV="1">
            <a:off x="726933" y="5882811"/>
            <a:ext cx="587708" cy="16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29FE9B2-8063-81DC-C4A5-E8742F536C2F}"/>
              </a:ext>
            </a:extLst>
          </p:cNvPr>
          <p:cNvCxnSpPr>
            <a:cxnSpLocks/>
          </p:cNvCxnSpPr>
          <p:nvPr/>
        </p:nvCxnSpPr>
        <p:spPr>
          <a:xfrm flipV="1">
            <a:off x="742700" y="5015839"/>
            <a:ext cx="632080" cy="8789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167845C-2337-12E2-251E-7DB44DA7F12B}"/>
              </a:ext>
            </a:extLst>
          </p:cNvPr>
          <p:cNvSpPr txBox="1"/>
          <p:nvPr/>
        </p:nvSpPr>
        <p:spPr>
          <a:xfrm>
            <a:off x="2030624" y="279956"/>
            <a:ext cx="7337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</a:rPr>
              <a:t>Pulse Shape Simulation: Signal development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9AED68-A333-4C0C-C227-EE89A9CABA0C}"/>
              </a:ext>
            </a:extLst>
          </p:cNvPr>
          <p:cNvSpPr txBox="1"/>
          <p:nvPr/>
        </p:nvSpPr>
        <p:spPr>
          <a:xfrm>
            <a:off x="1316390" y="900855"/>
            <a:ext cx="674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Current defaults used by SSD: Bruyneel et al. </a:t>
            </a:r>
            <a:r>
              <a:rPr lang="en-US" sz="1200" dirty="0">
                <a:hlinkClick r:id="rId9"/>
              </a:rPr>
              <a:t>https://doi.org/https://doi.org/10.1016/j.nima.2006.08.129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29231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4A3D4-FC31-42A2-8F07-224B26E37C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Backup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034A2-6D27-D66A-81C8-43792146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797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ontent Placeholder 20">
                <a:extLst>
                  <a:ext uri="{FF2B5EF4-FFF2-40B4-BE49-F238E27FC236}">
                    <a16:creationId xmlns:a16="http://schemas.microsoft.com/office/drawing/2014/main" id="{3DC1FB07-EFDF-BD0F-839F-3EDF59C77C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08710" y="1165859"/>
                <a:ext cx="10892790" cy="5258435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sz="1600" dirty="0">
                    <a:solidFill>
                      <a:srgbClr val="0070C0"/>
                    </a:solidFill>
                    <a:latin typeface="Avenir Book" panose="02000503020000020003" pitchFamily="2" charset="0"/>
                  </a:rPr>
                  <a:t>The PSD efficiency is determined by fitting the peaks separately for events that pass and events that fail the PSD cuts.</a:t>
                </a:r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pl-PL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  <m: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  <m: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</m:t>
                        </m:r>
                        <m: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e>
                    </m:d>
                    <m:r>
                      <a:rPr lang="pl-PL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l-PL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pl-PL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l-PL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  <m:sup>
                        <m:f>
                          <m:fPr>
                            <m:ctrlPr>
                              <a:rPr lang="pl-PL" sz="1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16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pl-PL" sz="16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pl-PL" sz="16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l-PL" sz="1600" b="0" i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x</m:t>
                                    </m:r>
                                    <m:r>
                                      <a:rPr lang="pl-PL" sz="1600" b="0" i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pl-PL" sz="1600" b="0" i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pl-PL" sz="16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pl-PL" sz="16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pl-PL" sz="16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pl-PL" sz="16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pl-PL" sz="16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  <m:r>
                      <a:rPr lang="pl-PL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pl-PL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num>
                      <m:den>
                        <m: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pl-PL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pl-PL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erfc</m:t>
                    </m:r>
                    <m:d>
                      <m:dPr>
                        <m:begChr m:val="["/>
                        <m:endChr m:val="]"/>
                        <m:ctrlPr>
                          <a:rPr lang="pl-PL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l-PL" sz="1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pl-PL" sz="16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pl-PL" sz="16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pl-PL" sz="16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μ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pl-PL" sz="16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l-PL" sz="16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pl-PL" sz="16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m:rPr>
                                <m:sty m:val="p"/>
                              </m:rPr>
                              <a:rPr lang="pl-PL" sz="16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den>
                        </m:f>
                      </m:e>
                    </m:d>
                    <m:r>
                      <a:rPr lang="pl-PL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pl-PL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pl-PL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pl-PL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pl-PL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pl-PL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GB" sz="1600" dirty="0">
                    <a:solidFill>
                      <a:srgbClr val="0070C0"/>
                    </a:solidFill>
                    <a:latin typeface="Avenir Book" panose="02000503020000020003" pitchFamily="2" charset="0"/>
                  </a:rPr>
                  <a:t>,</a:t>
                </a:r>
              </a:p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GB" sz="1600" dirty="0">
                    <a:solidFill>
                      <a:srgbClr val="0070C0"/>
                    </a:solidFill>
                    <a:latin typeface="Avenir Book" panose="02000503020000020003" pitchFamily="2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l-PL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erfc</m:t>
                        </m:r>
                      </m:fName>
                      <m:e>
                        <m:d>
                          <m:dPr>
                            <m:ctrlPr>
                              <a:rPr lang="pl-PL" sz="1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pl-PL" sz="16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</m:d>
                      </m:e>
                    </m:func>
                    <m:r>
                      <a:rPr lang="pl-PL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=1 −</m:t>
                    </m:r>
                    <m:func>
                      <m:funcPr>
                        <m:ctrlPr>
                          <a:rPr lang="pl-PL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erf</m:t>
                        </m:r>
                      </m:fName>
                      <m:e>
                        <m:d>
                          <m:dPr>
                            <m:ctrlPr>
                              <a:rPr lang="pl-PL" sz="1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pl-PL" sz="16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</m:d>
                      </m:e>
                    </m:func>
                    <m:r>
                      <a:rPr lang="pl-PL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=1 − </m:t>
                    </m:r>
                    <m:f>
                      <m:fPr>
                        <m:ctrlPr>
                          <a:rPr lang="pl-PL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pl-PL" sz="1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pl-PL" sz="16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</m:rad>
                      </m:den>
                    </m:f>
                    <m:nary>
                      <m:naryPr>
                        <m:ctrlPr>
                          <a:rPr lang="pl-PL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sup>
                      <m:e>
                        <m:sSup>
                          <m:sSupPr>
                            <m:ctrlPr>
                              <a:rPr lang="pl-PL" sz="1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l-PL" sz="16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pl-PL" sz="16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pl-PL" sz="16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pl-PL" sz="16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  <m:sup>
                                <m:r>
                                  <a:rPr lang="pl-PL" sz="16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  <m:r>
                          <m:rPr>
                            <m:sty m:val="p"/>
                          </m:rPr>
                          <a:rPr lang="pl-PL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dt</m:t>
                        </m:r>
                      </m:e>
                    </m:nary>
                  </m:oMath>
                </a14:m>
                <a:endParaRPr lang="en-GB" sz="1600" dirty="0">
                  <a:solidFill>
                    <a:srgbClr val="0070C0"/>
                  </a:solidFill>
                  <a:latin typeface="Avenir Book" panose="02000503020000020003" pitchFamily="2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GB" sz="1400" dirty="0">
                    <a:solidFill>
                      <a:srgbClr val="0070C0"/>
                    </a:solidFill>
                    <a:latin typeface="Avenir Book" panose="02000503020000020003" pitchFamily="2" charset="0"/>
                  </a:rPr>
                  <a:t>erf(x) is the complementary Gaussian error function, parameters: amplitude A, mean µ, standard deviation </a:t>
                </a:r>
                <a:r>
                  <a:rPr lang="el-GR" sz="1400" dirty="0">
                    <a:solidFill>
                      <a:srgbClr val="0070C0"/>
                    </a:solidFill>
                    <a:latin typeface="Avenir Book" panose="02000503020000020003" pitchFamily="2" charset="0"/>
                  </a:rPr>
                  <a:t>σ </a:t>
                </a:r>
                <a:r>
                  <a:rPr lang="en-GB" sz="1400" dirty="0">
                    <a:solidFill>
                      <a:srgbClr val="0070C0"/>
                    </a:solidFill>
                    <a:latin typeface="Avenir Book" panose="02000503020000020003" pitchFamily="2" charset="0"/>
                  </a:rPr>
                  <a:t>of the Gaussian, the slope a and intercept b of the background, and the size of the step function d.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sz="1600" dirty="0">
                    <a:solidFill>
                      <a:srgbClr val="0070C0"/>
                    </a:solidFill>
                    <a:latin typeface="Avenir Book" panose="02000503020000020003" pitchFamily="2" charset="0"/>
                  </a:rPr>
                  <a:t>The linear background is justified since we fit a narrow window of ±20 keV around the peak. The step function is to account for low- and high-energy tails. 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sz="1600" dirty="0">
                    <a:solidFill>
                      <a:srgbClr val="0070C0"/>
                    </a:solidFill>
                    <a:latin typeface="Avenir Book" panose="02000503020000020003" pitchFamily="2" charset="0"/>
                  </a:rPr>
                  <a:t>The PSD efficiency and its uncertainty are subsequently computed from the background-subtracted peak amplitude determined in the fit: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pl-PL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𝐷𝐸𝑃</m:t>
                          </m:r>
                        </m:sub>
                      </m:sSub>
                      <m:r>
                        <a:rPr lang="pl-PL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pl-PL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l-PL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pl-PL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pl-PL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l-PL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pl-PL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pl-PL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GB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GB" sz="16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pl-PL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𝐷𝐸𝑃</m:t>
                              </m:r>
                            </m:sub>
                          </m:sSub>
                        </m:sub>
                      </m:sSub>
                      <m:r>
                        <a:rPr lang="pl-PL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pl-PL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𝐷𝐸𝑃</m:t>
                          </m:r>
                        </m:sub>
                      </m:sSub>
                      <m:r>
                        <a:rPr lang="pl-PL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pl-PL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GB" sz="16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pl-PL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𝐷𝐸𝑃</m:t>
                              </m:r>
                            </m:sub>
                          </m:sSub>
                        </m:e>
                      </m:d>
                      <m:r>
                        <a:rPr lang="pl-PL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pl-PL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pl-PL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l-PL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l-PL" sz="16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l-PL" sz="16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16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pl-PL" sz="16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pl-PL" sz="16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16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pl-PL" sz="16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pl-PL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l-PL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l-PL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l-PL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l-PL" sz="16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l-PL" sz="16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16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pl-PL" sz="16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pl-PL" sz="16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16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pl-PL" sz="16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pl-PL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sz="1600" dirty="0">
                  <a:solidFill>
                    <a:srgbClr val="0070C0"/>
                  </a:solidFill>
                  <a:latin typeface="Avenir Book" panose="02000503020000020003" pitchFamily="2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𝐴𝑝</m:t>
                        </m:r>
                      </m:e>
                      <m:sub>
                        <m:r>
                          <a:rPr lang="pl-PL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rgbClr val="0070C0"/>
                    </a:solidFill>
                    <a:latin typeface="Avenir Book" panose="02000503020000020003" pitchFamily="2" charset="0"/>
                  </a:rPr>
                  <a:t> and</a:t>
                </a:r>
                <a14:m>
                  <m:oMath xmlns:m="http://schemas.openxmlformats.org/officeDocument/2006/math">
                    <m:r>
                      <a:rPr lang="pl-PL" sz="1600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sz="16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6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pl-PL" sz="16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rgbClr val="0070C0"/>
                    </a:solidFill>
                    <a:latin typeface="Avenir Book" panose="02000503020000020003" pitchFamily="2" charset="0"/>
                  </a:rPr>
                  <a:t> are amplitude of the Gaussian fits for events that pass and fail the cut, respectively </a:t>
                </a:r>
                <a:r>
                  <a:rPr lang="en-GB" sz="1600" dirty="0" err="1">
                    <a:solidFill>
                      <a:srgbClr val="0070C0"/>
                    </a:solidFill>
                    <a:latin typeface="Avenir Book" panose="02000503020000020003" pitchFamily="2" charset="0"/>
                  </a:rPr>
                  <a:t>sigmas</a:t>
                </a:r>
                <a:r>
                  <a:rPr lang="en-GB" sz="1600" dirty="0">
                    <a:solidFill>
                      <a:srgbClr val="0070C0"/>
                    </a:solidFill>
                    <a:latin typeface="Avenir Book" panose="02000503020000020003" pitchFamily="2" charset="0"/>
                  </a:rPr>
                  <a:t> are their corresponding uncertainties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GB" sz="1600" dirty="0">
                  <a:solidFill>
                    <a:srgbClr val="0070C0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>
          <p:sp>
            <p:nvSpPr>
              <p:cNvPr id="21" name="Content Placeholder 20">
                <a:extLst>
                  <a:ext uri="{FF2B5EF4-FFF2-40B4-BE49-F238E27FC236}">
                    <a16:creationId xmlns:a16="http://schemas.microsoft.com/office/drawing/2014/main" id="{3DC1FB07-EFDF-BD0F-839F-3EDF59C77C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8710" y="1165859"/>
                <a:ext cx="10892790" cy="5258435"/>
              </a:xfrm>
              <a:blipFill>
                <a:blip r:embed="rId3"/>
                <a:stretch>
                  <a:fillRect l="-233" r="-466" b="-77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B0FF0A7-607C-D7AE-B492-828591A53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10" y="0"/>
            <a:ext cx="10515600" cy="1028700"/>
          </a:xfrm>
        </p:spPr>
        <p:txBody>
          <a:bodyPr>
            <a:normAutofit/>
          </a:bodyPr>
          <a:lstStyle/>
          <a:p>
            <a:r>
              <a:rPr lang="en-GB" sz="4000" dirty="0"/>
              <a:t>PSD efficiency at </a:t>
            </a:r>
            <a:r>
              <a:rPr lang="en-GB" sz="4000" baseline="30000" dirty="0"/>
              <a:t>208</a:t>
            </a:r>
            <a:r>
              <a:rPr lang="en-GB" sz="4000" dirty="0"/>
              <a:t>Tl DEP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AB39E-D371-C85C-2914-34C31C50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7911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CCF9F-056F-EA7E-23DB-17D854BE6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Late Charge (LQ)</a:t>
            </a:r>
          </a:p>
        </p:txBody>
      </p:sp>
      <p:pic>
        <p:nvPicPr>
          <p:cNvPr id="6" name="Content Placeholder 5" descr="A diagram of a graph&#10;&#10;AI-generated content may be incorrect.">
            <a:extLst>
              <a:ext uri="{FF2B5EF4-FFF2-40B4-BE49-F238E27FC236}">
                <a16:creationId xmlns:a16="http://schemas.microsoft.com/office/drawing/2014/main" id="{A84B44A4-9016-C1CC-677B-04541089F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74771" y="1836420"/>
            <a:ext cx="5905387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0102E-E32C-83C1-C339-AD47FB245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BEBB6F-C505-C3BC-9BDB-DCAC484A9825}"/>
              </a:ext>
            </a:extLst>
          </p:cNvPr>
          <p:cNvSpPr txBox="1"/>
          <p:nvPr/>
        </p:nvSpPr>
        <p:spPr>
          <a:xfrm>
            <a:off x="1055346" y="1997839"/>
            <a:ext cx="49194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venir Book" panose="02000503020000020003" pitchFamily="2" charset="0"/>
              </a:rPr>
              <a:t>Sensitive to slow or “late” charge collection: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Book" panose="02000503020000020003" pitchFamily="2" charset="0"/>
              </a:rPr>
              <a:t>Passivated surface and n+ surface events have slow rerelease of charge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Book" panose="02000503020000020003" pitchFamily="2" charset="0"/>
              </a:rPr>
              <a:t>Slow charge collection degrades energy → possible background </a:t>
            </a:r>
          </a:p>
          <a:p>
            <a:r>
              <a:rPr lang="en-GB" sz="2000" dirty="0">
                <a:latin typeface="Avenir Book" panose="02000503020000020003" pitchFamily="2" charset="0"/>
              </a:rPr>
              <a:t>Look for slow component above rising edge after 80% of charge is collected → area above waveform </a:t>
            </a:r>
          </a:p>
        </p:txBody>
      </p:sp>
    </p:spTree>
    <p:extLst>
      <p:ext uri="{BB962C8B-B14F-4D97-AF65-F5344CB8AC3E}">
        <p14:creationId xmlns:p14="http://schemas.microsoft.com/office/powerpoint/2010/main" val="4273244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D904A-B71A-2525-AF7E-5277CA2E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204" y="80279"/>
            <a:ext cx="11318227" cy="1187570"/>
          </a:xfrm>
        </p:spPr>
        <p:txBody>
          <a:bodyPr/>
          <a:lstStyle/>
          <a:p>
            <a:r>
              <a:rPr lang="en-GB" dirty="0"/>
              <a:t>Overview of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BE031-0E4C-A000-113F-AA4F6E8B1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915" y="954197"/>
            <a:ext cx="4710355" cy="1066800"/>
          </a:xfrm>
        </p:spPr>
        <p:txBody>
          <a:bodyPr>
            <a:normAutofit fontScale="92500" lnSpcReduction="10000"/>
          </a:bodyPr>
          <a:lstStyle/>
          <a:p>
            <a:r>
              <a:rPr lang="en-GB" sz="2000" b="1" dirty="0"/>
              <a:t>W</a:t>
            </a:r>
            <a:r>
              <a:rPr lang="en-GB" sz="3000" b="1" baseline="30000" dirty="0"/>
              <a:t>Q</a:t>
            </a:r>
            <a:r>
              <a:rPr lang="en-GB" sz="2000" dirty="0"/>
              <a:t>, </a:t>
            </a:r>
            <a:r>
              <a:rPr lang="en-GB" sz="2000" b="1" dirty="0"/>
              <a:t>W</a:t>
            </a:r>
            <a:r>
              <a:rPr lang="en-GB" b="1" baseline="30000" dirty="0"/>
              <a:t>K</a:t>
            </a:r>
            <a:r>
              <a:rPr lang="en-GB" sz="2000" dirty="0"/>
              <a:t>, </a:t>
            </a:r>
            <a:r>
              <a:rPr lang="en-GB" sz="2000" b="1" dirty="0"/>
              <a:t>W</a:t>
            </a:r>
            <a:r>
              <a:rPr lang="en-GB" b="1" baseline="30000" dirty="0"/>
              <a:t>V</a:t>
            </a:r>
            <a:r>
              <a:rPr lang="en-GB" dirty="0"/>
              <a:t>: learned matrices</a:t>
            </a:r>
          </a:p>
          <a:p>
            <a:pPr lvl="1"/>
            <a:r>
              <a:rPr lang="en-GB" dirty="0"/>
              <a:t>Project the inputs into </a:t>
            </a:r>
            <a:r>
              <a:rPr lang="en-GB" b="1" dirty="0"/>
              <a:t>Q</a:t>
            </a:r>
            <a:r>
              <a:rPr lang="en-GB" dirty="0"/>
              <a:t>ueries, </a:t>
            </a:r>
            <a:r>
              <a:rPr lang="en-GB" b="1" dirty="0"/>
              <a:t>K</a:t>
            </a:r>
            <a:r>
              <a:rPr lang="en-GB" dirty="0"/>
              <a:t>eys and </a:t>
            </a:r>
            <a:r>
              <a:rPr lang="en-GB" b="1" dirty="0"/>
              <a:t>V</a:t>
            </a:r>
            <a:r>
              <a:rPr lang="en-GB" dirty="0"/>
              <a:t>alues</a:t>
            </a:r>
          </a:p>
          <a:p>
            <a:endParaRPr lang="en-GB" sz="2000" b="1" baseline="30000" dirty="0"/>
          </a:p>
          <a:p>
            <a:endParaRPr lang="en-GB" sz="2000" b="1" baseline="30000" dirty="0"/>
          </a:p>
          <a:p>
            <a:endParaRPr lang="en-PL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F6F2E-8CC2-A522-B27F-A8D2EDEF5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980" y="6473186"/>
            <a:ext cx="723014" cy="365125"/>
          </a:xfrm>
        </p:spPr>
        <p:txBody>
          <a:bodyPr/>
          <a:lstStyle/>
          <a:p>
            <a:fld id="{A4C0CD32-A6C8-4BA5-B3DF-D8325E32CAA4}" type="slidenum">
              <a:rPr lang="en-US" smtClean="0"/>
              <a:t>27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66AEC0-262A-EA2D-813C-00254170E287}"/>
              </a:ext>
            </a:extLst>
          </p:cNvPr>
          <p:cNvGrpSpPr/>
          <p:nvPr/>
        </p:nvGrpSpPr>
        <p:grpSpPr>
          <a:xfrm>
            <a:off x="8088521" y="1156313"/>
            <a:ext cx="3008413" cy="377588"/>
            <a:chOff x="6443932" y="3022984"/>
            <a:chExt cx="3008413" cy="37758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6D2B38-3EAD-B941-EB1C-169CDFD1048D}"/>
                </a:ext>
              </a:extLst>
            </p:cNvPr>
            <p:cNvSpPr/>
            <p:nvPr/>
          </p:nvSpPr>
          <p:spPr>
            <a:xfrm>
              <a:off x="6443932" y="3022984"/>
              <a:ext cx="3008413" cy="377588"/>
            </a:xfrm>
            <a:prstGeom prst="rect">
              <a:avLst/>
            </a:prstGeom>
            <a:noFill/>
            <a:ln w="28575">
              <a:solidFill>
                <a:srgbClr val="505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3DC9D1-A816-BA5D-0DD4-C57A4496F805}"/>
                </a:ext>
              </a:extLst>
            </p:cNvPr>
            <p:cNvSpPr txBox="1"/>
            <p:nvPr/>
          </p:nvSpPr>
          <p:spPr>
            <a:xfrm>
              <a:off x="7462268" y="3027112"/>
              <a:ext cx="1008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Multiply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68AF8E-26C5-6E3F-8BD6-7EA062A9DC97}"/>
              </a:ext>
            </a:extLst>
          </p:cNvPr>
          <p:cNvGrpSpPr/>
          <p:nvPr/>
        </p:nvGrpSpPr>
        <p:grpSpPr>
          <a:xfrm>
            <a:off x="5993410" y="2202615"/>
            <a:ext cx="3299904" cy="760643"/>
            <a:chOff x="3221667" y="2983220"/>
            <a:chExt cx="3299904" cy="7606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6BE423-1394-CE10-5A37-7DCC717B248F}"/>
                </a:ext>
              </a:extLst>
            </p:cNvPr>
            <p:cNvSpPr/>
            <p:nvPr/>
          </p:nvSpPr>
          <p:spPr>
            <a:xfrm>
              <a:off x="3221667" y="2983220"/>
              <a:ext cx="3299904" cy="760643"/>
            </a:xfrm>
            <a:prstGeom prst="rect">
              <a:avLst/>
            </a:prstGeom>
            <a:noFill/>
            <a:ln w="28575">
              <a:solidFill>
                <a:srgbClr val="505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0424056-9334-0C16-BEF9-A940B8E1BA25}"/>
                    </a:ext>
                  </a:extLst>
                </p:cNvPr>
                <p:cNvSpPr txBox="1"/>
                <p:nvPr/>
              </p:nvSpPr>
              <p:spPr>
                <a:xfrm>
                  <a:off x="3760097" y="3027424"/>
                  <a:ext cx="2223044" cy="6722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𝑠𝑜𝑓𝑡𝑚𝑎𝑥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l-PL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l-PL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  <m:sSup>
                                  <m:sSupPr>
                                    <m:ctrlPr>
                                      <a:rPr lang="pl-PL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pl-PL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pl-PL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pl-PL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l-PL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pl-PL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rad>
                              </m:den>
                            </m:f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0424056-9334-0C16-BEF9-A940B8E1BA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0097" y="3027424"/>
                  <a:ext cx="2223044" cy="672235"/>
                </a:xfrm>
                <a:prstGeom prst="rect">
                  <a:avLst/>
                </a:prstGeom>
                <a:blipFill>
                  <a:blip r:embed="rId3"/>
                  <a:stretch>
                    <a:fillRect l="-1705" b="-377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654088-1595-AD2A-4583-8764E5385F2A}"/>
              </a:ext>
            </a:extLst>
          </p:cNvPr>
          <p:cNvGrpSpPr/>
          <p:nvPr/>
        </p:nvGrpSpPr>
        <p:grpSpPr>
          <a:xfrm>
            <a:off x="6027916" y="3680891"/>
            <a:ext cx="720000" cy="720000"/>
            <a:chOff x="5222995" y="4025080"/>
            <a:chExt cx="720000" cy="72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6508EB3-1422-D91A-2DFE-085D34B279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2995" y="4025080"/>
              <a:ext cx="720000" cy="720000"/>
            </a:xfrm>
            <a:prstGeom prst="rect">
              <a:avLst/>
            </a:prstGeom>
            <a:noFill/>
            <a:ln w="28575">
              <a:solidFill>
                <a:srgbClr val="505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CF9218-2A77-162B-4838-361CECB2DFE2}"/>
                </a:ext>
              </a:extLst>
            </p:cNvPr>
            <p:cNvSpPr txBox="1"/>
            <p:nvPr/>
          </p:nvSpPr>
          <p:spPr>
            <a:xfrm>
              <a:off x="5287882" y="4154248"/>
              <a:ext cx="5902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W</a:t>
              </a:r>
              <a:r>
                <a:rPr lang="en-GB" sz="2400" b="1" baseline="30000" dirty="0"/>
                <a:t>Q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6D9452-C3C0-FB29-2D57-B0969ACC9D2A}"/>
              </a:ext>
            </a:extLst>
          </p:cNvPr>
          <p:cNvGrpSpPr/>
          <p:nvPr/>
        </p:nvGrpSpPr>
        <p:grpSpPr>
          <a:xfrm>
            <a:off x="8493216" y="3680891"/>
            <a:ext cx="720000" cy="720000"/>
            <a:chOff x="5222995" y="3993448"/>
            <a:chExt cx="720000" cy="720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C844711-8BE7-E056-D6B9-1477CEC11B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2995" y="3993448"/>
              <a:ext cx="720000" cy="720000"/>
            </a:xfrm>
            <a:prstGeom prst="rect">
              <a:avLst/>
            </a:prstGeom>
            <a:noFill/>
            <a:ln w="28575">
              <a:solidFill>
                <a:srgbClr val="505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1880B9-E217-66F1-3C35-7FD7625CE867}"/>
                </a:ext>
              </a:extLst>
            </p:cNvPr>
            <p:cNvSpPr txBox="1"/>
            <p:nvPr/>
          </p:nvSpPr>
          <p:spPr>
            <a:xfrm>
              <a:off x="5289485" y="4122616"/>
              <a:ext cx="5870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W</a:t>
              </a:r>
              <a:r>
                <a:rPr lang="en-GB" sz="2400" b="1" baseline="30000" dirty="0"/>
                <a:t>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E6DDBB-B526-8918-4BA7-EE3AB3EDAE7E}"/>
              </a:ext>
            </a:extLst>
          </p:cNvPr>
          <p:cNvGrpSpPr/>
          <p:nvPr/>
        </p:nvGrpSpPr>
        <p:grpSpPr>
          <a:xfrm>
            <a:off x="10958517" y="3680891"/>
            <a:ext cx="720000" cy="720000"/>
            <a:chOff x="5222995" y="3967448"/>
            <a:chExt cx="720000" cy="720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68F3AE7-AD3D-7EC1-81A7-7A5D9B2F20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2995" y="3967448"/>
              <a:ext cx="720000" cy="720000"/>
            </a:xfrm>
            <a:prstGeom prst="rect">
              <a:avLst/>
            </a:prstGeom>
            <a:noFill/>
            <a:ln w="28575">
              <a:solidFill>
                <a:srgbClr val="505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ECCA2F-B81D-1A90-0C31-C920EA137876}"/>
                </a:ext>
              </a:extLst>
            </p:cNvPr>
            <p:cNvSpPr txBox="1"/>
            <p:nvPr/>
          </p:nvSpPr>
          <p:spPr>
            <a:xfrm>
              <a:off x="5284580" y="4096616"/>
              <a:ext cx="5968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W</a:t>
              </a:r>
              <a:r>
                <a:rPr lang="en-GB" sz="2400" b="1" baseline="30000" dirty="0"/>
                <a:t>V</a:t>
              </a:r>
            </a:p>
          </p:txBody>
        </p:sp>
      </p:grp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A66E3CB8-ECCC-4956-3EEF-7687159FE6C6}"/>
              </a:ext>
            </a:extLst>
          </p:cNvPr>
          <p:cNvGraphicFramePr>
            <a:graphicFrameLocks noGrp="1"/>
          </p:cNvGraphicFramePr>
          <p:nvPr/>
        </p:nvGraphicFramePr>
        <p:xfrm>
          <a:off x="8436656" y="5475111"/>
          <a:ext cx="833120" cy="106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445942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931881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561247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5664897"/>
                    </a:ext>
                  </a:extLst>
                </a:gridCol>
              </a:tblGrid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505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505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rgbClr val="505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505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779814"/>
                  </a:ext>
                </a:extLst>
              </a:tr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43C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43C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43C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43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669078"/>
                  </a:ext>
                </a:extLst>
              </a:tr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C16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C16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C16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C16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472451"/>
                  </a:ext>
                </a:extLst>
              </a:tr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A9D3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A9D3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A9D3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A9D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630068"/>
                  </a:ext>
                </a:extLst>
              </a:tr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272106"/>
                  </a:ext>
                </a:extLst>
              </a:tr>
            </a:tbl>
          </a:graphicData>
        </a:graphic>
      </p:graphicFrame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5A59D03-0EC0-DD5C-71EA-58F41D7323EF}"/>
              </a:ext>
            </a:extLst>
          </p:cNvPr>
          <p:cNvCxnSpPr>
            <a:cxnSpLocks/>
          </p:cNvCxnSpPr>
          <p:nvPr/>
        </p:nvCxnSpPr>
        <p:spPr>
          <a:xfrm flipV="1">
            <a:off x="8853216" y="4507392"/>
            <a:ext cx="0" cy="90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5BEF948-BE7C-EA3F-6E54-CCF13722A59D}"/>
              </a:ext>
            </a:extLst>
          </p:cNvPr>
          <p:cNvCxnSpPr>
            <a:cxnSpLocks/>
          </p:cNvCxnSpPr>
          <p:nvPr/>
        </p:nvCxnSpPr>
        <p:spPr>
          <a:xfrm flipV="1">
            <a:off x="6387916" y="4507392"/>
            <a:ext cx="0" cy="54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DBF248F-0DDB-50C9-26E7-D793D7EBC2AF}"/>
              </a:ext>
            </a:extLst>
          </p:cNvPr>
          <p:cNvCxnSpPr>
            <a:cxnSpLocks/>
          </p:cNvCxnSpPr>
          <p:nvPr/>
        </p:nvCxnSpPr>
        <p:spPr>
          <a:xfrm flipV="1">
            <a:off x="11318517" y="4507392"/>
            <a:ext cx="0" cy="54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FC506DA-23F2-BBD9-EA33-D55E37A24BB2}"/>
              </a:ext>
            </a:extLst>
          </p:cNvPr>
          <p:cNvCxnSpPr>
            <a:cxnSpLocks/>
          </p:cNvCxnSpPr>
          <p:nvPr/>
        </p:nvCxnSpPr>
        <p:spPr>
          <a:xfrm>
            <a:off x="6387915" y="5036456"/>
            <a:ext cx="4929429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6ECA894-9803-BE98-3419-E5DECAA2E21E}"/>
              </a:ext>
            </a:extLst>
          </p:cNvPr>
          <p:cNvCxnSpPr>
            <a:cxnSpLocks/>
          </p:cNvCxnSpPr>
          <p:nvPr/>
        </p:nvCxnSpPr>
        <p:spPr>
          <a:xfrm flipV="1">
            <a:off x="6387915" y="3034390"/>
            <a:ext cx="0" cy="54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6BADED2-0FBD-4DC3-3069-206F456DBCE6}"/>
              </a:ext>
            </a:extLst>
          </p:cNvPr>
          <p:cNvCxnSpPr>
            <a:cxnSpLocks/>
          </p:cNvCxnSpPr>
          <p:nvPr/>
        </p:nvCxnSpPr>
        <p:spPr>
          <a:xfrm flipV="1">
            <a:off x="8853216" y="3034390"/>
            <a:ext cx="0" cy="54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A4CE71D-6D6B-431F-6AB1-0E967FD4C293}"/>
              </a:ext>
            </a:extLst>
          </p:cNvPr>
          <p:cNvCxnSpPr>
            <a:cxnSpLocks/>
          </p:cNvCxnSpPr>
          <p:nvPr/>
        </p:nvCxnSpPr>
        <p:spPr>
          <a:xfrm flipV="1">
            <a:off x="11318517" y="1864155"/>
            <a:ext cx="0" cy="171053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3B50D58-661D-AC56-9418-F6DB2136A791}"/>
              </a:ext>
            </a:extLst>
          </p:cNvPr>
          <p:cNvSpPr txBox="1"/>
          <p:nvPr/>
        </p:nvSpPr>
        <p:spPr>
          <a:xfrm>
            <a:off x="6092803" y="3118371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Q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DB37867-59BB-A76F-55B9-A9C24CF5F4A1}"/>
              </a:ext>
            </a:extLst>
          </p:cNvPr>
          <p:cNvSpPr txBox="1"/>
          <p:nvPr/>
        </p:nvSpPr>
        <p:spPr>
          <a:xfrm>
            <a:off x="8546224" y="3118371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C82AAE0-9316-052A-8DAD-2E758BBFCF4A}"/>
              </a:ext>
            </a:extLst>
          </p:cNvPr>
          <p:cNvSpPr txBox="1"/>
          <p:nvPr/>
        </p:nvSpPr>
        <p:spPr>
          <a:xfrm>
            <a:off x="11012897" y="311837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V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6694BA6-AAE1-8617-B173-DF4AC8099D18}"/>
              </a:ext>
            </a:extLst>
          </p:cNvPr>
          <p:cNvCxnSpPr>
            <a:cxnSpLocks/>
          </p:cNvCxnSpPr>
          <p:nvPr/>
        </p:nvCxnSpPr>
        <p:spPr>
          <a:xfrm flipV="1">
            <a:off x="10430621" y="1576155"/>
            <a:ext cx="0" cy="288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053E61C-19AA-C733-A0E0-BE6C7DE480C5}"/>
              </a:ext>
            </a:extLst>
          </p:cNvPr>
          <p:cNvCxnSpPr>
            <a:cxnSpLocks/>
          </p:cNvCxnSpPr>
          <p:nvPr/>
        </p:nvCxnSpPr>
        <p:spPr>
          <a:xfrm flipV="1">
            <a:off x="8887984" y="1576155"/>
            <a:ext cx="0" cy="288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FA9CE8D-AD3E-C764-1E6D-41BBC47E43E0}"/>
              </a:ext>
            </a:extLst>
          </p:cNvPr>
          <p:cNvCxnSpPr>
            <a:cxnSpLocks/>
          </p:cNvCxnSpPr>
          <p:nvPr/>
        </p:nvCxnSpPr>
        <p:spPr>
          <a:xfrm flipV="1">
            <a:off x="7643362" y="1880061"/>
            <a:ext cx="0" cy="26292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9C84241-AF1A-8BD1-8F5B-2040A5A50FB0}"/>
              </a:ext>
            </a:extLst>
          </p:cNvPr>
          <p:cNvCxnSpPr>
            <a:cxnSpLocks/>
          </p:cNvCxnSpPr>
          <p:nvPr/>
        </p:nvCxnSpPr>
        <p:spPr>
          <a:xfrm>
            <a:off x="7638253" y="1880061"/>
            <a:ext cx="12600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36C6F12-44CB-1F7D-3A06-8E82BA4F319C}"/>
              </a:ext>
            </a:extLst>
          </p:cNvPr>
          <p:cNvCxnSpPr>
            <a:cxnSpLocks/>
          </p:cNvCxnSpPr>
          <p:nvPr/>
        </p:nvCxnSpPr>
        <p:spPr>
          <a:xfrm>
            <a:off x="10417651" y="1881290"/>
            <a:ext cx="9000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359B298-894B-56D4-4834-087D47429862}"/>
              </a:ext>
            </a:extLst>
          </p:cNvPr>
          <p:cNvCxnSpPr>
            <a:cxnSpLocks/>
          </p:cNvCxnSpPr>
          <p:nvPr/>
        </p:nvCxnSpPr>
        <p:spPr>
          <a:xfrm>
            <a:off x="5411780" y="5235515"/>
            <a:ext cx="3440849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210E80C-152A-5AA1-18B4-01DD76CF539E}"/>
              </a:ext>
            </a:extLst>
          </p:cNvPr>
          <p:cNvCxnSpPr>
            <a:cxnSpLocks/>
          </p:cNvCxnSpPr>
          <p:nvPr/>
        </p:nvCxnSpPr>
        <p:spPr>
          <a:xfrm flipV="1">
            <a:off x="5411780" y="860805"/>
            <a:ext cx="0" cy="432000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1F8BB20-07A7-27EA-7B4B-3AA120B87AB0}"/>
              </a:ext>
            </a:extLst>
          </p:cNvPr>
          <p:cNvCxnSpPr>
            <a:cxnSpLocks/>
          </p:cNvCxnSpPr>
          <p:nvPr/>
        </p:nvCxnSpPr>
        <p:spPr>
          <a:xfrm>
            <a:off x="5397963" y="853238"/>
            <a:ext cx="4044617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5F4E4909-EE7C-FAAF-85A1-56D254BF987F}"/>
              </a:ext>
            </a:extLst>
          </p:cNvPr>
          <p:cNvCxnSpPr>
            <a:cxnSpLocks/>
          </p:cNvCxnSpPr>
          <p:nvPr/>
        </p:nvCxnSpPr>
        <p:spPr>
          <a:xfrm flipV="1">
            <a:off x="9592727" y="335915"/>
            <a:ext cx="0" cy="72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D7DB0B9E-C050-F833-9EBC-86EDE6EB5ECC}"/>
              </a:ext>
            </a:extLst>
          </p:cNvPr>
          <p:cNvSpPr txBox="1"/>
          <p:nvPr/>
        </p:nvSpPr>
        <p:spPr>
          <a:xfrm>
            <a:off x="8088521" y="5767450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X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91DEE1-423A-6264-D632-5EC4BE702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32980"/>
              </p:ext>
            </p:extLst>
          </p:nvPr>
        </p:nvGraphicFramePr>
        <p:xfrm>
          <a:off x="1150284" y="2102433"/>
          <a:ext cx="833120" cy="106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445942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931881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561247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5664897"/>
                    </a:ext>
                  </a:extLst>
                </a:gridCol>
              </a:tblGrid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505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505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rgbClr val="505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505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779814"/>
                  </a:ext>
                </a:extLst>
              </a:tr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43C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43C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43C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43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669078"/>
                  </a:ext>
                </a:extLst>
              </a:tr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C16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C16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C16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C16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472451"/>
                  </a:ext>
                </a:extLst>
              </a:tr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A9D3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A9D3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A9D3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A9D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630068"/>
                  </a:ext>
                </a:extLst>
              </a:tr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27210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026E60F-272E-D61A-4948-859A8D0DE3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81034"/>
              </p:ext>
            </p:extLst>
          </p:nvPr>
        </p:nvGraphicFramePr>
        <p:xfrm>
          <a:off x="1150284" y="3549067"/>
          <a:ext cx="833120" cy="106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445942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931881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561247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5664897"/>
                    </a:ext>
                  </a:extLst>
                </a:gridCol>
              </a:tblGrid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505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505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rgbClr val="505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505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779814"/>
                  </a:ext>
                </a:extLst>
              </a:tr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43C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43C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43C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43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669078"/>
                  </a:ext>
                </a:extLst>
              </a:tr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C16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C16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C16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C16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472451"/>
                  </a:ext>
                </a:extLst>
              </a:tr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A9D3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A9D3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A9D3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A9D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630068"/>
                  </a:ext>
                </a:extLst>
              </a:tr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27210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EE87F40-1537-11AB-F37D-F57E2D6B3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389054"/>
              </p:ext>
            </p:extLst>
          </p:nvPr>
        </p:nvGraphicFramePr>
        <p:xfrm>
          <a:off x="1150284" y="5019478"/>
          <a:ext cx="833120" cy="106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445942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931881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561247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5664897"/>
                    </a:ext>
                  </a:extLst>
                </a:gridCol>
              </a:tblGrid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505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505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rgbClr val="505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505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779814"/>
                  </a:ext>
                </a:extLst>
              </a:tr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43C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43C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43C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43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669078"/>
                  </a:ext>
                </a:extLst>
              </a:tr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C16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C16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C16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C16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472451"/>
                  </a:ext>
                </a:extLst>
              </a:tr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A9D3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A9D3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A9D3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A9D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630068"/>
                  </a:ext>
                </a:extLst>
              </a:tr>
              <a:tr h="1897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272106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298E806-434E-D7A2-BEF9-FDE1771F2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9427"/>
              </p:ext>
            </p:extLst>
          </p:nvPr>
        </p:nvGraphicFramePr>
        <p:xfrm>
          <a:off x="2502461" y="3794467"/>
          <a:ext cx="624840" cy="57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445942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931881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56124795"/>
                    </a:ext>
                  </a:extLst>
                </a:gridCol>
              </a:tblGrid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/>
                    </a:p>
                  </a:txBody>
                  <a:tcPr>
                    <a:lnL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779814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669078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47245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81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630068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576F581-6833-AE15-C02D-3E46A1FF2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591620"/>
              </p:ext>
            </p:extLst>
          </p:nvPr>
        </p:nvGraphicFramePr>
        <p:xfrm>
          <a:off x="2501667" y="5264878"/>
          <a:ext cx="626428" cy="57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44594291"/>
                    </a:ext>
                  </a:extLst>
                </a:gridCol>
                <a:gridCol w="209868">
                  <a:extLst>
                    <a:ext uri="{9D8B030D-6E8A-4147-A177-3AD203B41FA5}">
                      <a16:colId xmlns:a16="http://schemas.microsoft.com/office/drawing/2014/main" val="7931881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56124795"/>
                    </a:ext>
                  </a:extLst>
                </a:gridCol>
              </a:tblGrid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779814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669078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47245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lnL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9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630068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B1029FA4-7E54-6EA0-D6E0-6BC825689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738479"/>
              </p:ext>
            </p:extLst>
          </p:nvPr>
        </p:nvGraphicFramePr>
        <p:xfrm>
          <a:off x="2502461" y="2316376"/>
          <a:ext cx="626428" cy="576000"/>
        </p:xfrm>
        <a:graphic>
          <a:graphicData uri="http://schemas.openxmlformats.org/drawingml/2006/table">
            <a:tbl>
              <a:tblPr firstRow="1" lastCol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44594291"/>
                    </a:ext>
                  </a:extLst>
                </a:gridCol>
                <a:gridCol w="209868">
                  <a:extLst>
                    <a:ext uri="{9D8B030D-6E8A-4147-A177-3AD203B41FA5}">
                      <a16:colId xmlns:a16="http://schemas.microsoft.com/office/drawing/2014/main" val="7931881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56124795"/>
                    </a:ext>
                  </a:extLst>
                </a:gridCol>
              </a:tblGrid>
              <a:tr h="144000">
                <a:tc>
                  <a:txBody>
                    <a:bodyPr/>
                    <a:lstStyle/>
                    <a:p>
                      <a:endParaRPr lang="en-GB" sz="300" dirty="0">
                        <a:solidFill>
                          <a:srgbClr val="C167C7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>
                        <a:solidFill>
                          <a:srgbClr val="C167C7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>
                        <a:solidFill>
                          <a:srgbClr val="C167C7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779814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>
                        <a:solidFill>
                          <a:srgbClr val="C167C7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>
                        <a:solidFill>
                          <a:srgbClr val="C167C7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>
                        <a:solidFill>
                          <a:srgbClr val="C167C7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669078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>
                        <a:solidFill>
                          <a:srgbClr val="C167C7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>
                        <a:solidFill>
                          <a:srgbClr val="C167C7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>
                        <a:solidFill>
                          <a:srgbClr val="C167C7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47245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>
                        <a:solidFill>
                          <a:srgbClr val="C167C7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>
                        <a:solidFill>
                          <a:srgbClr val="C167C7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>
                        <a:solidFill>
                          <a:srgbClr val="C167C7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630068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56B53A81-1405-2F41-20DE-45E8C7CD4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886730"/>
              </p:ext>
            </p:extLst>
          </p:nvPr>
        </p:nvGraphicFramePr>
        <p:xfrm>
          <a:off x="3579236" y="2244376"/>
          <a:ext cx="626428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44594291"/>
                    </a:ext>
                  </a:extLst>
                </a:gridCol>
                <a:gridCol w="209868">
                  <a:extLst>
                    <a:ext uri="{9D8B030D-6E8A-4147-A177-3AD203B41FA5}">
                      <a16:colId xmlns:a16="http://schemas.microsoft.com/office/drawing/2014/main" val="7931881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56124795"/>
                    </a:ext>
                  </a:extLst>
                </a:gridCol>
              </a:tblGrid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779814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669078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47245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663219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630068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1C28DD6E-D01D-E78D-7604-6FF982849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520060"/>
              </p:ext>
            </p:extLst>
          </p:nvPr>
        </p:nvGraphicFramePr>
        <p:xfrm>
          <a:off x="3580030" y="3722467"/>
          <a:ext cx="626428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44594291"/>
                    </a:ext>
                  </a:extLst>
                </a:gridCol>
                <a:gridCol w="209868">
                  <a:extLst>
                    <a:ext uri="{9D8B030D-6E8A-4147-A177-3AD203B41FA5}">
                      <a16:colId xmlns:a16="http://schemas.microsoft.com/office/drawing/2014/main" val="7931881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56124795"/>
                    </a:ext>
                  </a:extLst>
                </a:gridCol>
              </a:tblGrid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779814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669078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266816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47245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630068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FBC355AB-D84C-CE7A-97E9-A372CE82A3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404338"/>
              </p:ext>
            </p:extLst>
          </p:nvPr>
        </p:nvGraphicFramePr>
        <p:xfrm>
          <a:off x="3580030" y="5192878"/>
          <a:ext cx="626428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44594291"/>
                    </a:ext>
                  </a:extLst>
                </a:gridCol>
                <a:gridCol w="209868">
                  <a:extLst>
                    <a:ext uri="{9D8B030D-6E8A-4147-A177-3AD203B41FA5}">
                      <a16:colId xmlns:a16="http://schemas.microsoft.com/office/drawing/2014/main" val="7931881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56124795"/>
                    </a:ext>
                  </a:extLst>
                </a:gridCol>
              </a:tblGrid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779814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669078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266816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47245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630068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9286C8-BDCD-E79A-B842-535AD1C6801E}"/>
                  </a:ext>
                </a:extLst>
              </p:cNvPr>
              <p:cNvSpPr txBox="1"/>
              <p:nvPr/>
            </p:nvSpPr>
            <p:spPr>
              <a:xfrm>
                <a:off x="2029282" y="5368212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9286C8-BDCD-E79A-B842-535AD1C68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282" y="5368212"/>
                <a:ext cx="41229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1348154-4016-7632-9218-315446CE974B}"/>
                  </a:ext>
                </a:extLst>
              </p:cNvPr>
              <p:cNvSpPr txBox="1"/>
              <p:nvPr/>
            </p:nvSpPr>
            <p:spPr>
              <a:xfrm>
                <a:off x="2029282" y="3897801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1348154-4016-7632-9218-315446CE9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282" y="3897801"/>
                <a:ext cx="41229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0DED238-8D34-805D-C342-C83E2D28BFAF}"/>
                  </a:ext>
                </a:extLst>
              </p:cNvPr>
              <p:cNvSpPr txBox="1"/>
              <p:nvPr/>
            </p:nvSpPr>
            <p:spPr>
              <a:xfrm>
                <a:off x="2029282" y="2451167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0DED238-8D34-805D-C342-C83E2D28B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282" y="2451167"/>
                <a:ext cx="41229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72946C5-ADFF-815F-19EF-9C6ABBB13F6A}"/>
                  </a:ext>
                </a:extLst>
              </p:cNvPr>
              <p:cNvSpPr txBox="1"/>
              <p:nvPr/>
            </p:nvSpPr>
            <p:spPr>
              <a:xfrm>
                <a:off x="3151610" y="5368212"/>
                <a:ext cx="4203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72946C5-ADFF-815F-19EF-9C6ABBB13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610" y="5368212"/>
                <a:ext cx="42030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CF465EA-8332-1C04-CC53-957AF3EFC1B7}"/>
                  </a:ext>
                </a:extLst>
              </p:cNvPr>
              <p:cNvSpPr txBox="1"/>
              <p:nvPr/>
            </p:nvSpPr>
            <p:spPr>
              <a:xfrm>
                <a:off x="3159341" y="3897801"/>
                <a:ext cx="4203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CF465EA-8332-1C04-CC53-957AF3EFC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9341" y="3897801"/>
                <a:ext cx="42030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323C5D1-BE01-9B75-6944-170522B84F3C}"/>
                  </a:ext>
                </a:extLst>
              </p:cNvPr>
              <p:cNvSpPr txBox="1"/>
              <p:nvPr/>
            </p:nvSpPr>
            <p:spPr>
              <a:xfrm>
                <a:off x="3168375" y="2451167"/>
                <a:ext cx="4203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323C5D1-BE01-9B75-6944-170522B84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375" y="2451167"/>
                <a:ext cx="42030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412042-876A-85A1-B901-0EB618DCD1AD}"/>
                  </a:ext>
                </a:extLst>
              </p:cNvPr>
              <p:cNvSpPr txBox="1"/>
              <p:nvPr/>
            </p:nvSpPr>
            <p:spPr>
              <a:xfrm>
                <a:off x="4182084" y="2451167"/>
                <a:ext cx="10360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 × </m:t>
                          </m:r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412042-876A-85A1-B901-0EB618DCD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084" y="2451167"/>
                <a:ext cx="1036053" cy="369332"/>
              </a:xfrm>
              <a:prstGeom prst="rect">
                <a:avLst/>
              </a:prstGeom>
              <a:blipFill>
                <a:blip r:embed="rId10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9959D7D-2297-AF0D-C65D-7E35E4702621}"/>
                  </a:ext>
                </a:extLst>
              </p:cNvPr>
              <p:cNvSpPr txBox="1"/>
              <p:nvPr/>
            </p:nvSpPr>
            <p:spPr>
              <a:xfrm>
                <a:off x="4182084" y="3897801"/>
                <a:ext cx="10360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 × </m:t>
                          </m:r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9959D7D-2297-AF0D-C65D-7E35E4702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084" y="3897801"/>
                <a:ext cx="1036053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26AEAD-F56A-FCB9-859E-9C9A1A4F5382}"/>
                  </a:ext>
                </a:extLst>
              </p:cNvPr>
              <p:cNvSpPr txBox="1"/>
              <p:nvPr/>
            </p:nvSpPr>
            <p:spPr>
              <a:xfrm>
                <a:off x="4186412" y="5368212"/>
                <a:ext cx="10273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 × </m:t>
                          </m:r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26AEAD-F56A-FCB9-859E-9C9A1A4F5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412" y="5368212"/>
                <a:ext cx="1027396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89FD12D0-A7B9-FAB2-A563-D3EEFFA5BFAE}"/>
              </a:ext>
            </a:extLst>
          </p:cNvPr>
          <p:cNvSpPr txBox="1"/>
          <p:nvPr/>
        </p:nvSpPr>
        <p:spPr>
          <a:xfrm>
            <a:off x="1406383" y="6060488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ADC08A4-9A9C-1778-2677-92CA503482F2}"/>
              </a:ext>
            </a:extLst>
          </p:cNvPr>
          <p:cNvSpPr txBox="1"/>
          <p:nvPr/>
        </p:nvSpPr>
        <p:spPr>
          <a:xfrm>
            <a:off x="1406383" y="4558892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X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84B30C-6064-4145-73E4-2AFBCE29447E}"/>
              </a:ext>
            </a:extLst>
          </p:cNvPr>
          <p:cNvSpPr txBox="1"/>
          <p:nvPr/>
        </p:nvSpPr>
        <p:spPr>
          <a:xfrm>
            <a:off x="1406383" y="3119857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73919A-1A2B-E8E2-84C6-135D3C6596A4}"/>
              </a:ext>
            </a:extLst>
          </p:cNvPr>
          <p:cNvSpPr txBox="1"/>
          <p:nvPr/>
        </p:nvSpPr>
        <p:spPr>
          <a:xfrm>
            <a:off x="2519768" y="2877748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W</a:t>
            </a:r>
            <a:r>
              <a:rPr lang="en-GB" sz="2400" b="1" baseline="30000" dirty="0"/>
              <a:t>Q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AB0C8B-A7D7-BB28-094C-4E6409562E44}"/>
              </a:ext>
            </a:extLst>
          </p:cNvPr>
          <p:cNvSpPr txBox="1"/>
          <p:nvPr/>
        </p:nvSpPr>
        <p:spPr>
          <a:xfrm>
            <a:off x="2521371" y="4365792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W</a:t>
            </a:r>
            <a:r>
              <a:rPr lang="en-GB" sz="2400" b="1" baseline="30000" dirty="0"/>
              <a:t>K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4C687C4-05D8-E9B8-C11B-C965FFDC0966}"/>
              </a:ext>
            </a:extLst>
          </p:cNvPr>
          <p:cNvSpPr txBox="1"/>
          <p:nvPr/>
        </p:nvSpPr>
        <p:spPr>
          <a:xfrm>
            <a:off x="2516466" y="5832133"/>
            <a:ext cx="59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W</a:t>
            </a:r>
            <a:r>
              <a:rPr lang="en-GB" sz="2400" b="1" baseline="30000" dirty="0"/>
              <a:t>V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EA7F86B-57B3-72A4-DDD1-8036BD2A7B7D}"/>
              </a:ext>
            </a:extLst>
          </p:cNvPr>
          <p:cNvSpPr txBox="1"/>
          <p:nvPr/>
        </p:nvSpPr>
        <p:spPr>
          <a:xfrm>
            <a:off x="3696716" y="2911763"/>
            <a:ext cx="39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Q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A915F55-438E-3061-AEB5-6CFA63718F91}"/>
              </a:ext>
            </a:extLst>
          </p:cNvPr>
          <p:cNvSpPr txBox="1"/>
          <p:nvPr/>
        </p:nvSpPr>
        <p:spPr>
          <a:xfrm>
            <a:off x="3699120" y="4398886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K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70E7B8B-2DB6-0B7B-21CB-4DBDDB1A9327}"/>
              </a:ext>
            </a:extLst>
          </p:cNvPr>
          <p:cNvSpPr txBox="1"/>
          <p:nvPr/>
        </p:nvSpPr>
        <p:spPr>
          <a:xfrm>
            <a:off x="3707135" y="5866505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V</a:t>
            </a:r>
          </a:p>
        </p:txBody>
      </p: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168ED8B8-66BC-2315-A22C-BFFB83DE516E}"/>
              </a:ext>
            </a:extLst>
          </p:cNvPr>
          <p:cNvGraphicFramePr>
            <a:graphicFrameLocks noGrp="1"/>
          </p:cNvGraphicFramePr>
          <p:nvPr/>
        </p:nvGraphicFramePr>
        <p:xfrm>
          <a:off x="6467007" y="2902490"/>
          <a:ext cx="626428" cy="68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44594291"/>
                    </a:ext>
                  </a:extLst>
                </a:gridCol>
                <a:gridCol w="209868">
                  <a:extLst>
                    <a:ext uri="{9D8B030D-6E8A-4147-A177-3AD203B41FA5}">
                      <a16:colId xmlns:a16="http://schemas.microsoft.com/office/drawing/2014/main" val="7931881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56124795"/>
                    </a:ext>
                  </a:extLst>
                </a:gridCol>
              </a:tblGrid>
              <a:tr h="1368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779814"/>
                  </a:ext>
                </a:extLst>
              </a:tr>
              <a:tr h="1368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669078"/>
                  </a:ext>
                </a:extLst>
              </a:tr>
              <a:tr h="1368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472451"/>
                  </a:ext>
                </a:extLst>
              </a:tr>
              <a:tr h="1368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663219"/>
                  </a:ext>
                </a:extLst>
              </a:tr>
              <a:tr h="1368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FF8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630068"/>
                  </a:ext>
                </a:extLst>
              </a:tr>
            </a:tbl>
          </a:graphicData>
        </a:graphic>
      </p:graphicFrame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288B7F31-BC3D-43C6-091E-FB0B8D848845}"/>
              </a:ext>
            </a:extLst>
          </p:cNvPr>
          <p:cNvGraphicFramePr>
            <a:graphicFrameLocks noGrp="1"/>
          </p:cNvGraphicFramePr>
          <p:nvPr/>
        </p:nvGraphicFramePr>
        <p:xfrm>
          <a:off x="8970345" y="2902490"/>
          <a:ext cx="626428" cy="68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44594291"/>
                    </a:ext>
                  </a:extLst>
                </a:gridCol>
                <a:gridCol w="209868">
                  <a:extLst>
                    <a:ext uri="{9D8B030D-6E8A-4147-A177-3AD203B41FA5}">
                      <a16:colId xmlns:a16="http://schemas.microsoft.com/office/drawing/2014/main" val="7931881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56124795"/>
                    </a:ext>
                  </a:extLst>
                </a:gridCol>
              </a:tblGrid>
              <a:tr h="1368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779814"/>
                  </a:ext>
                </a:extLst>
              </a:tr>
              <a:tr h="1368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669078"/>
                  </a:ext>
                </a:extLst>
              </a:tr>
              <a:tr h="1368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266816"/>
                  </a:ext>
                </a:extLst>
              </a:tr>
              <a:tr h="1368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472451"/>
                  </a:ext>
                </a:extLst>
              </a:tr>
              <a:tr h="1368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1A81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630068"/>
                  </a:ext>
                </a:extLst>
              </a:tr>
            </a:tbl>
          </a:graphicData>
        </a:graphic>
      </p:graphicFrame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43B5E96B-6FE9-12A4-93E9-E0026135079D}"/>
              </a:ext>
            </a:extLst>
          </p:cNvPr>
          <p:cNvGraphicFramePr>
            <a:graphicFrameLocks noGrp="1"/>
          </p:cNvGraphicFramePr>
          <p:nvPr/>
        </p:nvGraphicFramePr>
        <p:xfrm>
          <a:off x="11410632" y="2902490"/>
          <a:ext cx="626428" cy="68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44594291"/>
                    </a:ext>
                  </a:extLst>
                </a:gridCol>
                <a:gridCol w="209868">
                  <a:extLst>
                    <a:ext uri="{9D8B030D-6E8A-4147-A177-3AD203B41FA5}">
                      <a16:colId xmlns:a16="http://schemas.microsoft.com/office/drawing/2014/main" val="7931881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56124795"/>
                    </a:ext>
                  </a:extLst>
                </a:gridCol>
              </a:tblGrid>
              <a:tr h="1368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779814"/>
                  </a:ext>
                </a:extLst>
              </a:tr>
              <a:tr h="1368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669078"/>
                  </a:ext>
                </a:extLst>
              </a:tr>
              <a:tr h="1368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266816"/>
                  </a:ext>
                </a:extLst>
              </a:tr>
              <a:tr h="1368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472451"/>
                  </a:ext>
                </a:extLst>
              </a:tr>
              <a:tr h="136800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>
                    <a:solidFill>
                      <a:srgbClr val="929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630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362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nowy mountain with trees and a road&#10;&#10;AI-generated content may be incorrect.">
            <a:extLst>
              <a:ext uri="{FF2B5EF4-FFF2-40B4-BE49-F238E27FC236}">
                <a16:creationId xmlns:a16="http://schemas.microsoft.com/office/drawing/2014/main" id="{E5C99B48-26A5-CAA8-1FF6-57D6072AA2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537" r="8306" b="30260"/>
          <a:stretch>
            <a:fillRect/>
          </a:stretch>
        </p:blipFill>
        <p:spPr>
          <a:xfrm>
            <a:off x="1292845" y="708243"/>
            <a:ext cx="7418668" cy="2043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14C8BF-3612-F7C0-1120-65E9879B0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45" y="155062"/>
            <a:ext cx="10515600" cy="722270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venir Book" panose="02000503020000020003" pitchFamily="2" charset="0"/>
              </a:rPr>
              <a:t>LEGEND: A phased </a:t>
            </a:r>
            <a:r>
              <a:rPr lang="en-GB" sz="3600" baseline="30000" dirty="0">
                <a:latin typeface="Avenir Book" panose="02000503020000020003" pitchFamily="2" charset="0"/>
              </a:rPr>
              <a:t>76</a:t>
            </a:r>
            <a:r>
              <a:rPr lang="en-GB" sz="3600" dirty="0">
                <a:latin typeface="Avenir Book" panose="02000503020000020003" pitchFamily="2" charset="0"/>
              </a:rPr>
              <a:t>Ge experimental program </a:t>
            </a:r>
          </a:p>
        </p:txBody>
      </p:sp>
      <p:pic>
        <p:nvPicPr>
          <p:cNvPr id="6" name="Content Placeholder 5" descr="A close-up of a machine&#10;&#10;AI-generated content may be incorrect.">
            <a:extLst>
              <a:ext uri="{FF2B5EF4-FFF2-40B4-BE49-F238E27FC236}">
                <a16:creationId xmlns:a16="http://schemas.microsoft.com/office/drawing/2014/main" id="{3D513883-5925-068A-A6F5-98C71EE3E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0479"/>
          <a:stretch>
            <a:fillRect/>
          </a:stretch>
        </p:blipFill>
        <p:spPr>
          <a:xfrm>
            <a:off x="3969809" y="1896696"/>
            <a:ext cx="5016843" cy="49613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76576-5828-CD9E-8401-93AEC2BFD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0" name="Picture 9" descr="A close-up of a machine&#10;&#10;AI-generated content may be incorrect.">
            <a:extLst>
              <a:ext uri="{FF2B5EF4-FFF2-40B4-BE49-F238E27FC236}">
                <a16:creationId xmlns:a16="http://schemas.microsoft.com/office/drawing/2014/main" id="{6EE2D9E5-8C8B-F06E-4B8F-D8FAEA42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678" r="15115" b="6075"/>
          <a:stretch>
            <a:fillRect/>
          </a:stretch>
        </p:blipFill>
        <p:spPr>
          <a:xfrm>
            <a:off x="8933785" y="638968"/>
            <a:ext cx="3210046" cy="3128643"/>
          </a:xfrm>
          <a:prstGeom prst="rect">
            <a:avLst/>
          </a:prstGeom>
        </p:spPr>
      </p:pic>
      <p:pic>
        <p:nvPicPr>
          <p:cNvPr id="13" name="Picture 12" descr="A black background with white text and blue lines&#10;&#10;AI-generated content may be incorrect.">
            <a:extLst>
              <a:ext uri="{FF2B5EF4-FFF2-40B4-BE49-F238E27FC236}">
                <a16:creationId xmlns:a16="http://schemas.microsoft.com/office/drawing/2014/main" id="{706F1456-FBB9-AF72-9CE5-44905606DC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8315"/>
          <a:stretch>
            <a:fillRect/>
          </a:stretch>
        </p:blipFill>
        <p:spPr>
          <a:xfrm>
            <a:off x="825911" y="3145232"/>
            <a:ext cx="2020528" cy="4770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014C1C-2AAB-E0C8-8BF3-E97D669E7490}"/>
              </a:ext>
            </a:extLst>
          </p:cNvPr>
          <p:cNvSpPr txBox="1"/>
          <p:nvPr/>
        </p:nvSpPr>
        <p:spPr>
          <a:xfrm>
            <a:off x="2686773" y="2975916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C9CACB"/>
                </a:solidFill>
                <a:latin typeface="Avenir Book" panose="02000503020000020003" pitchFamily="2" charset="0"/>
              </a:rPr>
              <a:t>200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7D3D9A-3EEB-074A-090B-277C7C0D9181}"/>
                  </a:ext>
                </a:extLst>
              </p:cNvPr>
              <p:cNvSpPr txBox="1"/>
              <p:nvPr/>
            </p:nvSpPr>
            <p:spPr>
              <a:xfrm>
                <a:off x="634699" y="3754417"/>
                <a:ext cx="3711390" cy="3309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00B0F0"/>
                    </a:solidFill>
                    <a:latin typeface="Avenir Book" panose="02000503020000020003" pitchFamily="2" charset="0"/>
                  </a:rPr>
                  <a:t>Up to 200 kg </a:t>
                </a:r>
                <a:r>
                  <a:rPr lang="en-GB" sz="1600" baseline="30000" dirty="0">
                    <a:solidFill>
                      <a:srgbClr val="00B0F0"/>
                    </a:solidFill>
                    <a:latin typeface="Avenir Book" panose="02000503020000020003" pitchFamily="2" charset="0"/>
                  </a:rPr>
                  <a:t>76</a:t>
                </a:r>
                <a:r>
                  <a:rPr lang="en-GB" sz="1600" dirty="0">
                    <a:solidFill>
                      <a:srgbClr val="00B0F0"/>
                    </a:solidFill>
                    <a:latin typeface="Avenir Book" panose="02000503020000020003" pitchFamily="2" charset="0"/>
                  </a:rPr>
                  <a:t>Ge </a:t>
                </a:r>
                <a:r>
                  <a:rPr lang="en-GB" sz="1600" dirty="0">
                    <a:latin typeface="Avenir Book" panose="02000503020000020003" pitchFamily="2" charset="0"/>
                  </a:rPr>
                  <a:t>in modified GERDA infrastructure at LNGS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venir Book" panose="02000503020000020003" pitchFamily="2" charset="0"/>
                  </a:rPr>
                  <a:t>Match current best energy resolution: </a:t>
                </a:r>
                <a:r>
                  <a:rPr lang="en-GB" sz="1600" dirty="0">
                    <a:solidFill>
                      <a:srgbClr val="00B0F0"/>
                    </a:solidFill>
                    <a:latin typeface="Avenir Book" panose="02000503020000020003" pitchFamily="2" charset="0"/>
                  </a:rPr>
                  <a:t>2.5 keV</a:t>
                </a:r>
                <a:r>
                  <a:rPr lang="en-GB" sz="1600" dirty="0">
                    <a:latin typeface="Avenir Book" panose="02000503020000020003" pitchFamily="2" charset="0"/>
                  </a:rPr>
                  <a:t> FWHM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venir Book" panose="02000503020000020003" pitchFamily="2" charset="0"/>
                  </a:rPr>
                  <a:t>Reduce current background by a factor of 2-3: </a:t>
                </a:r>
                <a:r>
                  <a:rPr lang="en-GB" sz="1600" dirty="0">
                    <a:solidFill>
                      <a:srgbClr val="00B0F0"/>
                    </a:solidFill>
                    <a:latin typeface="Avenir Book" panose="02000503020000020003" pitchFamily="2" charset="0"/>
                  </a:rPr>
                  <a:t>0.2 cts/(keV ton yr)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sz="16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GB" sz="160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16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sz="16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 discovery sensitivity (3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): </a:t>
                </a:r>
                <a14:m>
                  <m:oMath xmlns:m="http://schemas.openxmlformats.org/officeDocument/2006/math">
                    <m:r>
                      <a:rPr lang="pl-PL" sz="16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pl-PL" sz="16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pl-PL" sz="1600" b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l-PL" sz="16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27</m:t>
                        </m:r>
                      </m:sup>
                    </m:sSup>
                  </m:oMath>
                </a14:m>
                <a:r>
                  <a:rPr lang="en-GB" sz="1600" dirty="0">
                    <a:solidFill>
                      <a:srgbClr val="00B0F0"/>
                    </a:solidFill>
                    <a:latin typeface="Avenir Book" panose="02000503020000020003" pitchFamily="2" charset="0"/>
                  </a:rPr>
                  <a:t>yr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venir Book" panose="02000503020000020003" pitchFamily="2" charset="0"/>
                  </a:rPr>
                  <a:t>Taking physics data since 2023 and will continue until 1 ton yr exposure is reached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7D3D9A-3EEB-074A-090B-277C7C0D9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99" y="3754417"/>
                <a:ext cx="3711390" cy="3309239"/>
              </a:xfrm>
              <a:prstGeom prst="rect">
                <a:avLst/>
              </a:prstGeom>
              <a:blipFill>
                <a:blip r:embed="rId6"/>
                <a:stretch>
                  <a:fillRect l="-340" t="-382" r="-17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black background with white text and blue lines&#10;&#10;AI-generated content may be incorrect.">
            <a:extLst>
              <a:ext uri="{FF2B5EF4-FFF2-40B4-BE49-F238E27FC236}">
                <a16:creationId xmlns:a16="http://schemas.microsoft.com/office/drawing/2014/main" id="{65E2808E-DF51-F5A6-B631-9BFCCB200E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8315"/>
          <a:stretch>
            <a:fillRect/>
          </a:stretch>
        </p:blipFill>
        <p:spPr>
          <a:xfrm>
            <a:off x="8933785" y="3937342"/>
            <a:ext cx="2020528" cy="4770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8479AE-B562-6DEF-1A67-4F0D56307B92}"/>
              </a:ext>
            </a:extLst>
          </p:cNvPr>
          <p:cNvSpPr txBox="1"/>
          <p:nvPr/>
        </p:nvSpPr>
        <p:spPr>
          <a:xfrm>
            <a:off x="10794647" y="3768026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C9CACB"/>
                </a:solidFill>
                <a:latin typeface="Avenir Book" panose="02000503020000020003" pitchFamily="2" charset="0"/>
              </a:rPr>
              <a:t>1000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7391A1D-54FD-F245-4D9C-EACC711C9FD3}"/>
                  </a:ext>
                </a:extLst>
              </p:cNvPr>
              <p:cNvSpPr txBox="1"/>
              <p:nvPr/>
            </p:nvSpPr>
            <p:spPr>
              <a:xfrm>
                <a:off x="8780788" y="4475912"/>
                <a:ext cx="3409138" cy="2346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00B0F0"/>
                    </a:solidFill>
                    <a:latin typeface="Avenir Book" panose="02000503020000020003" pitchFamily="2" charset="0"/>
                  </a:rPr>
                  <a:t>Up to 1000 kg of </a:t>
                </a:r>
                <a:r>
                  <a:rPr lang="en-GB" sz="1600" baseline="30000" dirty="0">
                    <a:solidFill>
                      <a:srgbClr val="00B0F0"/>
                    </a:solidFill>
                    <a:latin typeface="Avenir Book" panose="02000503020000020003" pitchFamily="2" charset="0"/>
                  </a:rPr>
                  <a:t>76</a:t>
                </a:r>
                <a:r>
                  <a:rPr lang="en-GB" sz="1600" dirty="0">
                    <a:solidFill>
                      <a:srgbClr val="00B0F0"/>
                    </a:solidFill>
                    <a:latin typeface="Avenir Book" panose="02000503020000020003" pitchFamily="2" charset="0"/>
                  </a:rPr>
                  <a:t>Ge</a:t>
                </a:r>
                <a:r>
                  <a:rPr lang="en-GB" sz="1600" dirty="0">
                    <a:latin typeface="Avenir Book" panose="02000503020000020003" pitchFamily="2" charset="0"/>
                  </a:rPr>
                  <a:t>, 10 ton yr exposure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venir Book" panose="02000503020000020003" pitchFamily="2" charset="0"/>
                  </a:rPr>
                  <a:t>Background goal: </a:t>
                </a:r>
                <a:r>
                  <a:rPr lang="en-GB" sz="1600" dirty="0">
                    <a:solidFill>
                      <a:srgbClr val="00B0F0"/>
                    </a:solidFill>
                    <a:latin typeface="Avenir Book" panose="02000503020000020003" pitchFamily="2" charset="0"/>
                  </a:rPr>
                  <a:t>&lt; 0.01 cts/(keV ton yr)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sz="160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GB" sz="160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160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sz="160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 discovery sensitivity (3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): </a:t>
                </a:r>
                <a14:m>
                  <m:oMath xmlns:m="http://schemas.openxmlformats.org/officeDocument/2006/math">
                    <m:r>
                      <a:rPr lang="pl-PL" sz="160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pl-PL" sz="16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.3</m:t>
                    </m:r>
                    <m:r>
                      <a:rPr lang="pl-PL" sz="160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pl-PL" sz="16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l-PL" sz="160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pl-PL" sz="16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GB" sz="1600" dirty="0">
                    <a:solidFill>
                      <a:srgbClr val="00B0F0"/>
                    </a:solidFill>
                    <a:latin typeface="Avenir Book" panose="02000503020000020003" pitchFamily="2" charset="0"/>
                  </a:rPr>
                  <a:t>yr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00B0F0"/>
                    </a:solidFill>
                    <a:latin typeface="Avenir Book" panose="02000503020000020003" pitchFamily="2" charset="0"/>
                  </a:rPr>
                  <a:t>Fully cover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sz="16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ββ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rgbClr val="00B0F0"/>
                    </a:solidFill>
                    <a:latin typeface="Avenir Book" panose="02000503020000020003" pitchFamily="2" charset="0"/>
                  </a:rPr>
                  <a:t> inverted ordering region</a:t>
                </a:r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7391A1D-54FD-F245-4D9C-EACC711C9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0788" y="4475912"/>
                <a:ext cx="3409138" cy="2346283"/>
              </a:xfrm>
              <a:prstGeom prst="rect">
                <a:avLst/>
              </a:prstGeom>
              <a:blipFill>
                <a:blip r:embed="rId7"/>
                <a:stretch>
                  <a:fillRect l="-741" t="-1075" r="-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D1FD2C6-02EC-04FC-7A95-FD2F2EA9B181}"/>
              </a:ext>
            </a:extLst>
          </p:cNvPr>
          <p:cNvSpPr txBox="1"/>
          <p:nvPr/>
        </p:nvSpPr>
        <p:spPr>
          <a:xfrm>
            <a:off x="1940086" y="6410962"/>
            <a:ext cx="202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8"/>
              </a:rPr>
              <a:t>[</a:t>
            </a:r>
            <a:r>
              <a:rPr lang="en-GB" dirty="0" err="1">
                <a:hlinkClick r:id="rId8"/>
              </a:rPr>
              <a:t>arXiv</a:t>
            </a:r>
            <a:r>
              <a:rPr lang="en-GB" dirty="0">
                <a:hlinkClick r:id="rId8"/>
              </a:rPr>
              <a:t> 2505.10440]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FA16FC-10EA-5024-5F23-2315B7E3E553}"/>
              </a:ext>
            </a:extLst>
          </p:cNvPr>
          <p:cNvSpPr txBox="1"/>
          <p:nvPr/>
        </p:nvSpPr>
        <p:spPr>
          <a:xfrm>
            <a:off x="10297716" y="6519446"/>
            <a:ext cx="1822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hlinkClick r:id="rId9"/>
              </a:rPr>
              <a:t>[</a:t>
            </a:r>
            <a:r>
              <a:rPr lang="en-GB" sz="1600" dirty="0" err="1">
                <a:hlinkClick r:id="rId9"/>
              </a:rPr>
              <a:t>arXiv</a:t>
            </a:r>
            <a:r>
              <a:rPr lang="en-GB" sz="1600" dirty="0">
                <a:hlinkClick r:id="rId9"/>
              </a:rPr>
              <a:t> 2107.11462]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34684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diagram of a hpge array&#10;&#10;AI-generated content may be incorrect.">
            <a:extLst>
              <a:ext uri="{FF2B5EF4-FFF2-40B4-BE49-F238E27FC236}">
                <a16:creationId xmlns:a16="http://schemas.microsoft.com/office/drawing/2014/main" id="{45431CEE-3FBB-C7A4-7BD1-9F11074A0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rcRect l="610" b="2051"/>
          <a:stretch>
            <a:fillRect/>
          </a:stretch>
        </p:blipFill>
        <p:spPr>
          <a:xfrm>
            <a:off x="962169" y="-457"/>
            <a:ext cx="11238911" cy="6356807"/>
          </a:xfrm>
          <a:custGeom>
            <a:avLst/>
            <a:gdLst>
              <a:gd name="connsiteX0" fmla="*/ 0 w 11238911"/>
              <a:gd name="connsiteY0" fmla="*/ 0 h 6356807"/>
              <a:gd name="connsiteX1" fmla="*/ 11238911 w 11238911"/>
              <a:gd name="connsiteY1" fmla="*/ 0 h 6356807"/>
              <a:gd name="connsiteX2" fmla="*/ 11238911 w 11238911"/>
              <a:gd name="connsiteY2" fmla="*/ 6356807 h 6356807"/>
              <a:gd name="connsiteX3" fmla="*/ 0 w 11238911"/>
              <a:gd name="connsiteY3" fmla="*/ 6356807 h 6356807"/>
              <a:gd name="connsiteX4" fmla="*/ 0 w 11238911"/>
              <a:gd name="connsiteY4" fmla="*/ 3765159 h 6356807"/>
              <a:gd name="connsiteX5" fmla="*/ 41090 w 11238911"/>
              <a:gd name="connsiteY5" fmla="*/ 3432599 h 6356807"/>
              <a:gd name="connsiteX6" fmla="*/ 41090 w 11238911"/>
              <a:gd name="connsiteY6" fmla="*/ 459 h 6356807"/>
              <a:gd name="connsiteX7" fmla="*/ 0 w 11238911"/>
              <a:gd name="connsiteY7" fmla="*/ 459 h 635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38911" h="6356807">
                <a:moveTo>
                  <a:pt x="0" y="0"/>
                </a:moveTo>
                <a:lnTo>
                  <a:pt x="11238911" y="0"/>
                </a:lnTo>
                <a:lnTo>
                  <a:pt x="11238911" y="6356807"/>
                </a:lnTo>
                <a:lnTo>
                  <a:pt x="0" y="6356807"/>
                </a:lnTo>
                <a:lnTo>
                  <a:pt x="0" y="3765159"/>
                </a:lnTo>
                <a:lnTo>
                  <a:pt x="41090" y="3432599"/>
                </a:lnTo>
                <a:cubicBezTo>
                  <a:pt x="191868" y="2288552"/>
                  <a:pt x="342646" y="1144506"/>
                  <a:pt x="41090" y="459"/>
                </a:cubicBezTo>
                <a:lnTo>
                  <a:pt x="0" y="459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4F2F3-63F8-2161-21B8-C21E00F85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809B32-EFC9-5804-E3CC-E315D0460216}"/>
              </a:ext>
            </a:extLst>
          </p:cNvPr>
          <p:cNvSpPr/>
          <p:nvPr/>
        </p:nvSpPr>
        <p:spPr>
          <a:xfrm>
            <a:off x="962169" y="-6278"/>
            <a:ext cx="7019458" cy="725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venir Book" panose="02000503020000020003" pitchFamily="2" charset="0"/>
              </a:rPr>
              <a:t>The LEGEND-200 HPGe detector array</a:t>
            </a:r>
          </a:p>
        </p:txBody>
      </p:sp>
    </p:spTree>
    <p:extLst>
      <p:ext uri="{BB962C8B-B14F-4D97-AF65-F5344CB8AC3E}">
        <p14:creationId xmlns:p14="http://schemas.microsoft.com/office/powerpoint/2010/main" val="2073350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a graph with numbers and a line&#10;&#10;AI-generated content may be incorrect.">
            <a:extLst>
              <a:ext uri="{FF2B5EF4-FFF2-40B4-BE49-F238E27FC236}">
                <a16:creationId xmlns:a16="http://schemas.microsoft.com/office/drawing/2014/main" id="{5F3FB7F7-C122-7691-24D2-2D99004D7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639"/>
          <a:stretch>
            <a:fillRect/>
          </a:stretch>
        </p:blipFill>
        <p:spPr>
          <a:xfrm>
            <a:off x="5325619" y="970648"/>
            <a:ext cx="6866381" cy="4725499"/>
          </a:xfr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AA53BD3-B90E-11A9-17D8-4E150AE0AEF2}"/>
              </a:ext>
            </a:extLst>
          </p:cNvPr>
          <p:cNvSpPr/>
          <p:nvPr/>
        </p:nvSpPr>
        <p:spPr>
          <a:xfrm>
            <a:off x="1097262" y="2444735"/>
            <a:ext cx="4228358" cy="2141317"/>
          </a:xfrm>
          <a:prstGeom prst="roundRect">
            <a:avLst/>
          </a:prstGeom>
          <a:solidFill>
            <a:srgbClr val="2D7FBD">
              <a:alpha val="50980"/>
            </a:srgbClr>
          </a:solidFill>
          <a:ln>
            <a:solidFill>
              <a:srgbClr val="2F81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E946C8-2D79-0A5E-DB09-01571DE0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894" y="172353"/>
            <a:ext cx="10515600" cy="798295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venir Book" panose="02000503020000020003" pitchFamily="2" charset="0"/>
              </a:rPr>
              <a:t>The scientific reach of LEGEND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5E495-0503-39F5-D8F3-69D7A43AE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pPr/>
              <a:t>5</a:t>
            </a:fld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4BBA73-AFE7-762B-697F-DFDD06F86056}"/>
                  </a:ext>
                </a:extLst>
              </p:cNvPr>
              <p:cNvSpPr txBox="1"/>
              <p:nvPr/>
            </p:nvSpPr>
            <p:spPr>
              <a:xfrm>
                <a:off x="1097261" y="1198415"/>
                <a:ext cx="4228358" cy="883221"/>
              </a:xfrm>
              <a:prstGeom prst="roundRect">
                <a:avLst/>
              </a:prstGeom>
              <a:solidFill>
                <a:srgbClr val="FEE3C9"/>
              </a:solidFill>
              <a:ln w="28575">
                <a:solidFill>
                  <a:srgbClr val="F98E04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pl-PL" i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f>
                                    <m:fPr>
                                      <m:type m:val="lin"/>
                                      <m:ctrlPr>
                                        <a:rPr lang="en-GB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l-PL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pl-PL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b>
                                <m:sup>
                                  <m:r>
                                    <a:rPr lang="pl-PL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ν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pl-PL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l-PL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l-PL" b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l-PL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a:rPr lang="pl-PL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sty m:val="p"/>
                            </m:rPr>
                            <a:rPr lang="pl-PL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d>
                        <m:dPr>
                          <m:ctrlPr>
                            <a:rPr lang="pl-PL" b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b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l-PL" b="0" i="0" smtClean="0"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l-PL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ββ</m:t>
                              </m:r>
                            </m:sub>
                          </m:sSub>
                          <m:r>
                            <a:rPr lang="pl-PL" b="0" i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pl-PL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</m:d>
                      <m:sSup>
                        <m:sSupPr>
                          <m:ctrlPr>
                            <a:rPr lang="pl-PL" b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l-PL" b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l-PL" b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pl-PL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a:rPr lang="pl-PL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ν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l-PL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pl-PL" b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l-PL" b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l-PL" b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pl-PL" b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pl-PL" b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pl-PL" b="0" i="0" smtClean="0"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pl-PL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ββ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pl-PL" b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pl-PL" b="0" i="0" smtClean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pl-PL" b="0" i="0" smtClean="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l-PL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4BBA73-AFE7-762B-697F-DFDD06F86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61" y="1198415"/>
                <a:ext cx="4228358" cy="883221"/>
              </a:xfrm>
              <a:prstGeom prst="roundRect">
                <a:avLst/>
              </a:prstGeom>
              <a:blipFill>
                <a:blip r:embed="rId3"/>
                <a:stretch>
                  <a:fillRect b="-30137"/>
                </a:stretch>
              </a:blipFill>
              <a:ln w="28575">
                <a:solidFill>
                  <a:srgbClr val="F98E04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FBD92E-DAF9-2791-9146-CEB0A7AC5EB6}"/>
                  </a:ext>
                </a:extLst>
              </p:cNvPr>
              <p:cNvSpPr txBox="1"/>
              <p:nvPr/>
            </p:nvSpPr>
            <p:spPr>
              <a:xfrm>
                <a:off x="1228418" y="2862007"/>
                <a:ext cx="1721945" cy="13874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00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pl-PL" sz="20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GB" sz="200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l-PL" sz="20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l-PL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r>
                            <a:rPr lang="pl-PL" sz="20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sty m:val="p"/>
                            </m:rPr>
                            <a:rPr lang="pl-PL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</m:sup>
                      </m:sSubSup>
                      <m:r>
                        <a:rPr lang="en-GB" sz="20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d>
                        <m:dPr>
                          <m:begChr m:val="{"/>
                          <m:endChr m:val=""/>
                          <m:ctrlPr>
                            <a:rPr lang="en-GB" sz="2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2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pl-PL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pl-PL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pl-PL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GB" sz="2000" b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GB" sz="2000" b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l-PL" sz="2000" b="1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𝐌</m:t>
                                      </m:r>
                                      <m:r>
                                        <a:rPr lang="pl-PL" sz="2000" b="1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r>
                                        <a:rPr lang="pl-PL" sz="2000" b="1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𝐭</m:t>
                                      </m:r>
                                    </m:num>
                                    <m:den>
                                      <m:r>
                                        <a:rPr lang="pl-PL" sz="2000" b="1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𝐁</m:t>
                                      </m:r>
                                      <m:r>
                                        <a:rPr lang="pl-PL" sz="2000" b="1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r>
                                        <a:rPr lang="pl-PL" sz="2000" b="1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𝛔</m:t>
                                      </m:r>
                                    </m:den>
                                  </m:f>
                                </m:e>
                              </m:rad>
                            </m:e>
                          </m:eqAr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FBD92E-DAF9-2791-9146-CEB0A7AC5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418" y="2862007"/>
                <a:ext cx="1721945" cy="1387431"/>
              </a:xfrm>
              <a:prstGeom prst="rect">
                <a:avLst/>
              </a:prstGeom>
              <a:blipFill>
                <a:blip r:embed="rId4"/>
                <a:stretch>
                  <a:fillRect l="-5109" r="-2190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64E8996-E8B8-FB15-A447-4DC630F50001}"/>
              </a:ext>
            </a:extLst>
          </p:cNvPr>
          <p:cNvSpPr txBox="1"/>
          <p:nvPr/>
        </p:nvSpPr>
        <p:spPr>
          <a:xfrm>
            <a:off x="3081519" y="2967335"/>
            <a:ext cx="1930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background free</a:t>
            </a:r>
          </a:p>
          <a:p>
            <a:endParaRPr lang="en-GB" dirty="0"/>
          </a:p>
          <a:p>
            <a:r>
              <a:rPr lang="en-GB" b="1" dirty="0"/>
              <a:t>with background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AFB1DB-44B4-8BC3-8C4C-4929976B23F4}"/>
              </a:ext>
            </a:extLst>
          </p:cNvPr>
          <p:cNvSpPr txBox="1"/>
          <p:nvPr/>
        </p:nvSpPr>
        <p:spPr>
          <a:xfrm>
            <a:off x="5606503" y="5887352"/>
            <a:ext cx="6304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LEGEND-200: Background Index Goal </a:t>
            </a:r>
            <a:r>
              <a:rPr lang="en-GB" dirty="0">
                <a:solidFill>
                  <a:srgbClr val="00B0F0"/>
                </a:solidFill>
                <a:latin typeface="Avenir Book" panose="02000503020000020003" pitchFamily="2" charset="0"/>
              </a:rPr>
              <a:t>0.2 cts/(keV ton yr)</a:t>
            </a:r>
            <a:endParaRPr lang="en-GB" dirty="0"/>
          </a:p>
          <a:p>
            <a:r>
              <a:rPr lang="en-GB" dirty="0"/>
              <a:t>LEGEND-1000: Background Index Goal </a:t>
            </a:r>
            <a:r>
              <a:rPr lang="en-GB" dirty="0">
                <a:solidFill>
                  <a:srgbClr val="00B0F0"/>
                </a:solidFill>
                <a:latin typeface="Avenir Book" panose="02000503020000020003" pitchFamily="2" charset="0"/>
              </a:rPr>
              <a:t>&lt; 0.01 cts/(keV ton yr)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586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>
            <a:extLst>
              <a:ext uri="{FF2B5EF4-FFF2-40B4-BE49-F238E27FC236}">
                <a16:creationId xmlns:a16="http://schemas.microsoft.com/office/drawing/2014/main" id="{1042B85F-047E-5AEB-6BE0-827C4A0B8696}"/>
              </a:ext>
            </a:extLst>
          </p:cNvPr>
          <p:cNvSpPr/>
          <p:nvPr/>
        </p:nvSpPr>
        <p:spPr>
          <a:xfrm>
            <a:off x="619293" y="996287"/>
            <a:ext cx="7809531" cy="5371621"/>
          </a:xfrm>
          <a:custGeom>
            <a:avLst/>
            <a:gdLst>
              <a:gd name="connsiteX0" fmla="*/ 373480 w 7809531"/>
              <a:gd name="connsiteY0" fmla="*/ 0 h 5371621"/>
              <a:gd name="connsiteX1" fmla="*/ 7809531 w 7809531"/>
              <a:gd name="connsiteY1" fmla="*/ 0 h 5371621"/>
              <a:gd name="connsiteX2" fmla="*/ 7809531 w 7809531"/>
              <a:gd name="connsiteY2" fmla="*/ 5371621 h 5371621"/>
              <a:gd name="connsiteX3" fmla="*/ 23409 w 7809531"/>
              <a:gd name="connsiteY3" fmla="*/ 5371621 h 5371621"/>
              <a:gd name="connsiteX4" fmla="*/ 0 w 7809531"/>
              <a:gd name="connsiteY4" fmla="*/ 5255452 h 5371621"/>
              <a:gd name="connsiteX5" fmla="*/ 0 w 7809531"/>
              <a:gd name="connsiteY5" fmla="*/ 3434269 h 5371621"/>
              <a:gd name="connsiteX6" fmla="*/ 17987 w 7809531"/>
              <a:gd name="connsiteY6" fmla="*/ 3289964 h 5371621"/>
              <a:gd name="connsiteX7" fmla="*/ 380830 w 7809531"/>
              <a:gd name="connsiteY7" fmla="*/ 75276 h 5371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09531" h="5371621">
                <a:moveTo>
                  <a:pt x="373480" y="0"/>
                </a:moveTo>
                <a:lnTo>
                  <a:pt x="7809531" y="0"/>
                </a:lnTo>
                <a:lnTo>
                  <a:pt x="7809531" y="5371621"/>
                </a:lnTo>
                <a:lnTo>
                  <a:pt x="23409" y="5371621"/>
                </a:lnTo>
                <a:lnTo>
                  <a:pt x="0" y="5255452"/>
                </a:lnTo>
                <a:lnTo>
                  <a:pt x="0" y="3434269"/>
                </a:lnTo>
                <a:lnTo>
                  <a:pt x="17987" y="3289964"/>
                </a:lnTo>
                <a:cubicBezTo>
                  <a:pt x="172325" y="2218401"/>
                  <a:pt x="460225" y="1146838"/>
                  <a:pt x="380830" y="75276"/>
                </a:cubicBezTo>
                <a:close/>
              </a:path>
            </a:pathLst>
          </a:custGeom>
          <a:solidFill>
            <a:srgbClr val="31A9FF">
              <a:alpha val="38000"/>
            </a:srgbClr>
          </a:solidFill>
          <a:ln w="19050">
            <a:solidFill>
              <a:srgbClr val="31A9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3654406-C94D-A69C-4C1B-F924BCB01AD8}"/>
              </a:ext>
            </a:extLst>
          </p:cNvPr>
          <p:cNvSpPr/>
          <p:nvPr/>
        </p:nvSpPr>
        <p:spPr>
          <a:xfrm>
            <a:off x="1183887" y="1078480"/>
            <a:ext cx="2170818" cy="5199289"/>
          </a:xfrm>
          <a:prstGeom prst="roundRect">
            <a:avLst/>
          </a:prstGeom>
          <a:solidFill>
            <a:srgbClr val="DEEBF8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Content Placeholder 6" descr="A diagram of a laser cutting&#10;&#10;AI-generated content may be incorrect.">
            <a:extLst>
              <a:ext uri="{FF2B5EF4-FFF2-40B4-BE49-F238E27FC236}">
                <a16:creationId xmlns:a16="http://schemas.microsoft.com/office/drawing/2014/main" id="{E78EF5B7-B038-4402-7BAB-F0D48717A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797" t="4894" r="79380" b="8268"/>
          <a:stretch>
            <a:fillRect/>
          </a:stretch>
        </p:blipFill>
        <p:spPr>
          <a:xfrm>
            <a:off x="1344151" y="1160368"/>
            <a:ext cx="1831299" cy="2756528"/>
          </a:xfrm>
          <a:prstGeom prst="round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6D041-E5A1-0314-72E8-35451613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613D6D86-2A26-20B9-BDDA-432AB70F63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717" r="1947"/>
          <a:stretch>
            <a:fillRect/>
          </a:stretch>
        </p:blipFill>
        <p:spPr>
          <a:xfrm>
            <a:off x="1396701" y="3784842"/>
            <a:ext cx="1620943" cy="2470247"/>
          </a:xfrm>
          <a:prstGeom prst="rect">
            <a:avLst/>
          </a:prstGeom>
        </p:spPr>
      </p:pic>
      <p:pic>
        <p:nvPicPr>
          <p:cNvPr id="10" name="Content Placeholder 6" descr="A diagram of a laser cutting&#10;&#10;AI-generated content may be incorrect.">
            <a:extLst>
              <a:ext uri="{FF2B5EF4-FFF2-40B4-BE49-F238E27FC236}">
                <a16:creationId xmlns:a16="http://schemas.microsoft.com/office/drawing/2014/main" id="{8D931712-1FCE-EABF-6FBB-5B27A56D60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647" r="54313"/>
          <a:stretch>
            <a:fillRect/>
          </a:stretch>
        </p:blipFill>
        <p:spPr>
          <a:xfrm>
            <a:off x="10407365" y="1092128"/>
            <a:ext cx="1750721" cy="3174355"/>
          </a:xfrm>
          <a:prstGeom prst="rect">
            <a:avLst/>
          </a:prstGeom>
        </p:spPr>
      </p:pic>
      <p:pic>
        <p:nvPicPr>
          <p:cNvPr id="13" name="Content Placeholder 6" descr="A diagram of a laser cutting&#10;&#10;AI-generated content may be incorrect.">
            <a:extLst>
              <a:ext uri="{FF2B5EF4-FFF2-40B4-BE49-F238E27FC236}">
                <a16:creationId xmlns:a16="http://schemas.microsoft.com/office/drawing/2014/main" id="{6AE0CCD4-1422-DE6A-BF08-BCEFA5D1D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79" r="27542"/>
          <a:stretch>
            <a:fillRect/>
          </a:stretch>
        </p:blipFill>
        <p:spPr>
          <a:xfrm>
            <a:off x="8570489" y="1186406"/>
            <a:ext cx="1836876" cy="3174355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43F00B2-6861-F000-A8B5-355696615F56}"/>
              </a:ext>
            </a:extLst>
          </p:cNvPr>
          <p:cNvSpPr/>
          <p:nvPr/>
        </p:nvSpPr>
        <p:spPr>
          <a:xfrm>
            <a:off x="3394098" y="1078481"/>
            <a:ext cx="4975862" cy="5205868"/>
          </a:xfrm>
          <a:custGeom>
            <a:avLst/>
            <a:gdLst>
              <a:gd name="connsiteX0" fmla="*/ 0 w 4942970"/>
              <a:gd name="connsiteY0" fmla="*/ 823845 h 5199289"/>
              <a:gd name="connsiteX1" fmla="*/ 823845 w 4942970"/>
              <a:gd name="connsiteY1" fmla="*/ 0 h 5199289"/>
              <a:gd name="connsiteX2" fmla="*/ 4119125 w 4942970"/>
              <a:gd name="connsiteY2" fmla="*/ 0 h 5199289"/>
              <a:gd name="connsiteX3" fmla="*/ 4942970 w 4942970"/>
              <a:gd name="connsiteY3" fmla="*/ 823845 h 5199289"/>
              <a:gd name="connsiteX4" fmla="*/ 4942970 w 4942970"/>
              <a:gd name="connsiteY4" fmla="*/ 4375444 h 5199289"/>
              <a:gd name="connsiteX5" fmla="*/ 4119125 w 4942970"/>
              <a:gd name="connsiteY5" fmla="*/ 5199289 h 5199289"/>
              <a:gd name="connsiteX6" fmla="*/ 823845 w 4942970"/>
              <a:gd name="connsiteY6" fmla="*/ 5199289 h 5199289"/>
              <a:gd name="connsiteX7" fmla="*/ 0 w 4942970"/>
              <a:gd name="connsiteY7" fmla="*/ 4375444 h 5199289"/>
              <a:gd name="connsiteX8" fmla="*/ 0 w 4942970"/>
              <a:gd name="connsiteY8" fmla="*/ 823845 h 5199289"/>
              <a:gd name="connsiteX0" fmla="*/ 0 w 4956127"/>
              <a:gd name="connsiteY0" fmla="*/ 823845 h 5199289"/>
              <a:gd name="connsiteX1" fmla="*/ 823845 w 4956127"/>
              <a:gd name="connsiteY1" fmla="*/ 0 h 5199289"/>
              <a:gd name="connsiteX2" fmla="*/ 4119125 w 4956127"/>
              <a:gd name="connsiteY2" fmla="*/ 0 h 5199289"/>
              <a:gd name="connsiteX3" fmla="*/ 4942970 w 4956127"/>
              <a:gd name="connsiteY3" fmla="*/ 823845 h 5199289"/>
              <a:gd name="connsiteX4" fmla="*/ 4956127 w 4956127"/>
              <a:gd name="connsiteY4" fmla="*/ 4546483 h 5199289"/>
              <a:gd name="connsiteX5" fmla="*/ 4119125 w 4956127"/>
              <a:gd name="connsiteY5" fmla="*/ 5199289 h 5199289"/>
              <a:gd name="connsiteX6" fmla="*/ 823845 w 4956127"/>
              <a:gd name="connsiteY6" fmla="*/ 5199289 h 5199289"/>
              <a:gd name="connsiteX7" fmla="*/ 0 w 4956127"/>
              <a:gd name="connsiteY7" fmla="*/ 4375444 h 5199289"/>
              <a:gd name="connsiteX8" fmla="*/ 0 w 4956127"/>
              <a:gd name="connsiteY8" fmla="*/ 823845 h 5199289"/>
              <a:gd name="connsiteX0" fmla="*/ 0 w 4962705"/>
              <a:gd name="connsiteY0" fmla="*/ 823845 h 5199289"/>
              <a:gd name="connsiteX1" fmla="*/ 823845 w 4962705"/>
              <a:gd name="connsiteY1" fmla="*/ 0 h 5199289"/>
              <a:gd name="connsiteX2" fmla="*/ 4119125 w 4962705"/>
              <a:gd name="connsiteY2" fmla="*/ 0 h 5199289"/>
              <a:gd name="connsiteX3" fmla="*/ 4962705 w 4962705"/>
              <a:gd name="connsiteY3" fmla="*/ 810689 h 5199289"/>
              <a:gd name="connsiteX4" fmla="*/ 4956127 w 4962705"/>
              <a:gd name="connsiteY4" fmla="*/ 4546483 h 5199289"/>
              <a:gd name="connsiteX5" fmla="*/ 4119125 w 4962705"/>
              <a:gd name="connsiteY5" fmla="*/ 5199289 h 5199289"/>
              <a:gd name="connsiteX6" fmla="*/ 823845 w 4962705"/>
              <a:gd name="connsiteY6" fmla="*/ 5199289 h 5199289"/>
              <a:gd name="connsiteX7" fmla="*/ 0 w 4962705"/>
              <a:gd name="connsiteY7" fmla="*/ 4375444 h 5199289"/>
              <a:gd name="connsiteX8" fmla="*/ 0 w 4962705"/>
              <a:gd name="connsiteY8" fmla="*/ 823845 h 5199289"/>
              <a:gd name="connsiteX0" fmla="*/ 0 w 4962705"/>
              <a:gd name="connsiteY0" fmla="*/ 823845 h 5199289"/>
              <a:gd name="connsiteX1" fmla="*/ 823845 w 4962705"/>
              <a:gd name="connsiteY1" fmla="*/ 0 h 5199289"/>
              <a:gd name="connsiteX2" fmla="*/ 4119125 w 4962705"/>
              <a:gd name="connsiteY2" fmla="*/ 0 h 5199289"/>
              <a:gd name="connsiteX3" fmla="*/ 4962705 w 4962705"/>
              <a:gd name="connsiteY3" fmla="*/ 810689 h 5199289"/>
              <a:gd name="connsiteX4" fmla="*/ 4956127 w 4962705"/>
              <a:gd name="connsiteY4" fmla="*/ 4546483 h 5199289"/>
              <a:gd name="connsiteX5" fmla="*/ 4119125 w 4962705"/>
              <a:gd name="connsiteY5" fmla="*/ 5199289 h 5199289"/>
              <a:gd name="connsiteX6" fmla="*/ 823845 w 4962705"/>
              <a:gd name="connsiteY6" fmla="*/ 5199289 h 5199289"/>
              <a:gd name="connsiteX7" fmla="*/ 0 w 4962705"/>
              <a:gd name="connsiteY7" fmla="*/ 4421493 h 5199289"/>
              <a:gd name="connsiteX8" fmla="*/ 0 w 4962705"/>
              <a:gd name="connsiteY8" fmla="*/ 823845 h 5199289"/>
              <a:gd name="connsiteX0" fmla="*/ 0 w 4962705"/>
              <a:gd name="connsiteY0" fmla="*/ 823845 h 5205868"/>
              <a:gd name="connsiteX1" fmla="*/ 823845 w 4962705"/>
              <a:gd name="connsiteY1" fmla="*/ 0 h 5205868"/>
              <a:gd name="connsiteX2" fmla="*/ 4119125 w 4962705"/>
              <a:gd name="connsiteY2" fmla="*/ 0 h 5205868"/>
              <a:gd name="connsiteX3" fmla="*/ 4962705 w 4962705"/>
              <a:gd name="connsiteY3" fmla="*/ 810689 h 5205868"/>
              <a:gd name="connsiteX4" fmla="*/ 4956127 w 4962705"/>
              <a:gd name="connsiteY4" fmla="*/ 4546483 h 5205868"/>
              <a:gd name="connsiteX5" fmla="*/ 4119125 w 4962705"/>
              <a:gd name="connsiteY5" fmla="*/ 5199289 h 5205868"/>
              <a:gd name="connsiteX6" fmla="*/ 692277 w 4962705"/>
              <a:gd name="connsiteY6" fmla="*/ 5205868 h 5205868"/>
              <a:gd name="connsiteX7" fmla="*/ 0 w 4962705"/>
              <a:gd name="connsiteY7" fmla="*/ 4421493 h 5205868"/>
              <a:gd name="connsiteX8" fmla="*/ 0 w 4962705"/>
              <a:gd name="connsiteY8" fmla="*/ 823845 h 5205868"/>
              <a:gd name="connsiteX0" fmla="*/ 0 w 4975862"/>
              <a:gd name="connsiteY0" fmla="*/ 705433 h 5205868"/>
              <a:gd name="connsiteX1" fmla="*/ 837002 w 4975862"/>
              <a:gd name="connsiteY1" fmla="*/ 0 h 5205868"/>
              <a:gd name="connsiteX2" fmla="*/ 4132282 w 4975862"/>
              <a:gd name="connsiteY2" fmla="*/ 0 h 5205868"/>
              <a:gd name="connsiteX3" fmla="*/ 4975862 w 4975862"/>
              <a:gd name="connsiteY3" fmla="*/ 810689 h 5205868"/>
              <a:gd name="connsiteX4" fmla="*/ 4969284 w 4975862"/>
              <a:gd name="connsiteY4" fmla="*/ 4546483 h 5205868"/>
              <a:gd name="connsiteX5" fmla="*/ 4132282 w 4975862"/>
              <a:gd name="connsiteY5" fmla="*/ 5199289 h 5205868"/>
              <a:gd name="connsiteX6" fmla="*/ 705434 w 4975862"/>
              <a:gd name="connsiteY6" fmla="*/ 5205868 h 5205868"/>
              <a:gd name="connsiteX7" fmla="*/ 13157 w 4975862"/>
              <a:gd name="connsiteY7" fmla="*/ 4421493 h 5205868"/>
              <a:gd name="connsiteX8" fmla="*/ 0 w 4975862"/>
              <a:gd name="connsiteY8" fmla="*/ 705433 h 5205868"/>
              <a:gd name="connsiteX0" fmla="*/ 0 w 4975862"/>
              <a:gd name="connsiteY0" fmla="*/ 705433 h 5205868"/>
              <a:gd name="connsiteX1" fmla="*/ 718591 w 4975862"/>
              <a:gd name="connsiteY1" fmla="*/ 19735 h 5205868"/>
              <a:gd name="connsiteX2" fmla="*/ 4132282 w 4975862"/>
              <a:gd name="connsiteY2" fmla="*/ 0 h 5205868"/>
              <a:gd name="connsiteX3" fmla="*/ 4975862 w 4975862"/>
              <a:gd name="connsiteY3" fmla="*/ 810689 h 5205868"/>
              <a:gd name="connsiteX4" fmla="*/ 4969284 w 4975862"/>
              <a:gd name="connsiteY4" fmla="*/ 4546483 h 5205868"/>
              <a:gd name="connsiteX5" fmla="*/ 4132282 w 4975862"/>
              <a:gd name="connsiteY5" fmla="*/ 5199289 h 5205868"/>
              <a:gd name="connsiteX6" fmla="*/ 705434 w 4975862"/>
              <a:gd name="connsiteY6" fmla="*/ 5205868 h 5205868"/>
              <a:gd name="connsiteX7" fmla="*/ 13157 w 4975862"/>
              <a:gd name="connsiteY7" fmla="*/ 4421493 h 5205868"/>
              <a:gd name="connsiteX8" fmla="*/ 0 w 4975862"/>
              <a:gd name="connsiteY8" fmla="*/ 705433 h 520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5862" h="5205868">
                <a:moveTo>
                  <a:pt x="0" y="705433"/>
                </a:moveTo>
                <a:cubicBezTo>
                  <a:pt x="0" y="250436"/>
                  <a:pt x="263594" y="19735"/>
                  <a:pt x="718591" y="19735"/>
                </a:cubicBezTo>
                <a:lnTo>
                  <a:pt x="4132282" y="0"/>
                </a:lnTo>
                <a:cubicBezTo>
                  <a:pt x="4587279" y="0"/>
                  <a:pt x="4975862" y="355692"/>
                  <a:pt x="4975862" y="810689"/>
                </a:cubicBezTo>
                <a:cubicBezTo>
                  <a:pt x="4975862" y="1994555"/>
                  <a:pt x="4969284" y="3362617"/>
                  <a:pt x="4969284" y="4546483"/>
                </a:cubicBezTo>
                <a:cubicBezTo>
                  <a:pt x="4969284" y="5001480"/>
                  <a:pt x="4587279" y="5199289"/>
                  <a:pt x="4132282" y="5199289"/>
                </a:cubicBezTo>
                <a:lnTo>
                  <a:pt x="705434" y="5205868"/>
                </a:lnTo>
                <a:cubicBezTo>
                  <a:pt x="250437" y="5205868"/>
                  <a:pt x="13157" y="4876490"/>
                  <a:pt x="13157" y="4421493"/>
                </a:cubicBezTo>
                <a:cubicBezTo>
                  <a:pt x="8771" y="3182806"/>
                  <a:pt x="4386" y="1944120"/>
                  <a:pt x="0" y="7054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766CB1-DFEE-314E-C995-3EAA7F35DA6E}"/>
              </a:ext>
            </a:extLst>
          </p:cNvPr>
          <p:cNvSpPr txBox="1"/>
          <p:nvPr/>
        </p:nvSpPr>
        <p:spPr>
          <a:xfrm>
            <a:off x="8492589" y="4209118"/>
            <a:ext cx="36654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28B22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Coincidence cuts:</a:t>
            </a:r>
            <a:br>
              <a:rPr lang="en-GB" b="1" dirty="0"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GB" dirty="0">
                <a:solidFill>
                  <a:srgbClr val="228B22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• LAr veto: reject events coincident with liquid argon scintillation.</a:t>
            </a:r>
            <a:br>
              <a:rPr lang="en-GB" dirty="0">
                <a:solidFill>
                  <a:srgbClr val="228B22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GB" dirty="0">
                <a:solidFill>
                  <a:srgbClr val="228B22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• Multiplicity cut: reject events seen in more than one Ge detector.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7B979-DD17-6324-8057-FB45D21F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194" y="57015"/>
            <a:ext cx="10515600" cy="1095415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venir Book" panose="02000503020000020003" pitchFamily="2" charset="0"/>
              </a:rPr>
              <a:t>Background Rejection Techniques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3509E0-DC3A-1837-3E62-FF0B1F5699A1}"/>
              </a:ext>
            </a:extLst>
          </p:cNvPr>
          <p:cNvSpPr txBox="1"/>
          <p:nvPr/>
        </p:nvSpPr>
        <p:spPr>
          <a:xfrm rot="16200000">
            <a:off x="-91921" y="4631968"/>
            <a:ext cx="22664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Pulse shape discrimination (PSD)</a:t>
            </a:r>
          </a:p>
          <a:p>
            <a:endParaRPr lang="en-GB" dirty="0">
              <a:latin typeface="Avenir Book" panose="0200050302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B79E1D-DFE3-0D0E-E7F6-DC6DD11485AD}"/>
              </a:ext>
            </a:extLst>
          </p:cNvPr>
          <p:cNvSpPr/>
          <p:nvPr/>
        </p:nvSpPr>
        <p:spPr>
          <a:xfrm>
            <a:off x="8463111" y="996287"/>
            <a:ext cx="3660690" cy="5371621"/>
          </a:xfrm>
          <a:prstGeom prst="rect">
            <a:avLst/>
          </a:prstGeom>
          <a:noFill/>
          <a:ln w="28575">
            <a:solidFill>
              <a:srgbClr val="228B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Content Placeholder 6" descr="A diagram of a laser cutting&#10;&#10;AI-generated content may be incorrect.">
            <a:extLst>
              <a:ext uri="{FF2B5EF4-FFF2-40B4-BE49-F238E27FC236}">
                <a16:creationId xmlns:a16="http://schemas.microsoft.com/office/drawing/2014/main" id="{163608F1-65BF-6CE2-6498-099F22CAF0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73" t="5554"/>
          <a:stretch>
            <a:fillRect/>
          </a:stretch>
        </p:blipFill>
        <p:spPr>
          <a:xfrm>
            <a:off x="4535429" y="1093603"/>
            <a:ext cx="2217593" cy="2992043"/>
          </a:xfrm>
          <a:prstGeom prst="rect">
            <a:avLst/>
          </a:prstGeom>
        </p:spPr>
      </p:pic>
      <p:pic>
        <p:nvPicPr>
          <p:cNvPr id="11" name="Picture 10" descr="A diagram of a graph&#10;&#10;AI-generated content may be incorrect.">
            <a:extLst>
              <a:ext uri="{FF2B5EF4-FFF2-40B4-BE49-F238E27FC236}">
                <a16:creationId xmlns:a16="http://schemas.microsoft.com/office/drawing/2014/main" id="{DD288FA0-3DEB-E874-80FD-67EABC4A94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232"/>
          <a:stretch>
            <a:fillRect/>
          </a:stretch>
        </p:blipFill>
        <p:spPr>
          <a:xfrm>
            <a:off x="3424748" y="3807522"/>
            <a:ext cx="4913727" cy="24702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8A9450-17FC-F7B9-2AF2-7F1A8E62F811}"/>
              </a:ext>
            </a:extLst>
          </p:cNvPr>
          <p:cNvSpPr txBox="1"/>
          <p:nvPr/>
        </p:nvSpPr>
        <p:spPr>
          <a:xfrm>
            <a:off x="748462" y="6421175"/>
            <a:ext cx="2892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1A9FF"/>
                </a:solidFill>
                <a:latin typeface="Avenir Book" panose="02000503020000020003" pitchFamily="2" charset="0"/>
              </a:rPr>
              <a:t>A/E = max(current)/energy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E253FF-01BC-0B90-45E2-E6AFE919D734}"/>
              </a:ext>
            </a:extLst>
          </p:cNvPr>
          <p:cNvSpPr txBox="1"/>
          <p:nvPr/>
        </p:nvSpPr>
        <p:spPr>
          <a:xfrm>
            <a:off x="3554118" y="6421175"/>
            <a:ext cx="5073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DD752D"/>
                </a:solidFill>
                <a:latin typeface="Avenir Book" panose="02000503020000020003" pitchFamily="2" charset="0"/>
              </a:rPr>
              <a:t>LQ = normalized late-tail area of the charge pulse 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40AF9E9-50CE-D6ED-26FA-BE58AA079F72}"/>
              </a:ext>
            </a:extLst>
          </p:cNvPr>
          <p:cNvCxnSpPr/>
          <p:nvPr/>
        </p:nvCxnSpPr>
        <p:spPr>
          <a:xfrm>
            <a:off x="2457450" y="5236210"/>
            <a:ext cx="0" cy="433070"/>
          </a:xfrm>
          <a:prstGeom prst="straightConnector1">
            <a:avLst/>
          </a:prstGeom>
          <a:ln>
            <a:solidFill>
              <a:srgbClr val="31A9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98424E7-3F07-D34F-CEB6-424D7EA29BD7}"/>
              </a:ext>
            </a:extLst>
          </p:cNvPr>
          <p:cNvSpPr txBox="1"/>
          <p:nvPr/>
        </p:nvSpPr>
        <p:spPr>
          <a:xfrm>
            <a:off x="2465520" y="5268079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31A9FF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55264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8FA76-20D3-DF1B-EAF6-7C224A46C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31" y="115035"/>
            <a:ext cx="10515600" cy="727401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venir Book" panose="02000503020000020003" pitchFamily="2" charset="0"/>
              </a:rPr>
              <a:t>Energy Scale and Resolution</a:t>
            </a:r>
          </a:p>
        </p:txBody>
      </p:sp>
      <p:pic>
        <p:nvPicPr>
          <p:cNvPr id="7" name="Content Placeholder 6" descr="A green and white cylindrical object&#10;&#10;AI-generated content may be incorrect.">
            <a:extLst>
              <a:ext uri="{FF2B5EF4-FFF2-40B4-BE49-F238E27FC236}">
                <a16:creationId xmlns:a16="http://schemas.microsoft.com/office/drawing/2014/main" id="{3E4DB890-383B-784D-87AE-DDD43AFC8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79880" y="1881064"/>
            <a:ext cx="2615857" cy="465455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3CA973-88F8-9A49-50ED-7E508232A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8" descr="A diagram of a measuring device&#10;&#10;AI-generated content may be incorrect.">
            <a:extLst>
              <a:ext uri="{FF2B5EF4-FFF2-40B4-BE49-F238E27FC236}">
                <a16:creationId xmlns:a16="http://schemas.microsoft.com/office/drawing/2014/main" id="{C5B9FB25-408B-1956-3375-5016A39957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59" t="1918" r="4794" b="2253"/>
          <a:stretch>
            <a:fillRect/>
          </a:stretch>
        </p:blipFill>
        <p:spPr>
          <a:xfrm>
            <a:off x="9612060" y="0"/>
            <a:ext cx="2579939" cy="634817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B6223D-9589-BADE-EDDE-71E8A68AAD17}"/>
              </a:ext>
            </a:extLst>
          </p:cNvPr>
          <p:cNvCxnSpPr/>
          <p:nvPr/>
        </p:nvCxnSpPr>
        <p:spPr>
          <a:xfrm>
            <a:off x="8446688" y="1730127"/>
            <a:ext cx="0" cy="381548"/>
          </a:xfrm>
          <a:prstGeom prst="straightConnector1">
            <a:avLst/>
          </a:prstGeom>
          <a:ln w="19050">
            <a:solidFill>
              <a:srgbClr val="31A9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813C4F5-10EF-1BAC-D9CF-99E08E366632}"/>
              </a:ext>
            </a:extLst>
          </p:cNvPr>
          <p:cNvCxnSpPr/>
          <p:nvPr/>
        </p:nvCxnSpPr>
        <p:spPr>
          <a:xfrm>
            <a:off x="9171409" y="1730127"/>
            <a:ext cx="0" cy="381548"/>
          </a:xfrm>
          <a:prstGeom prst="straightConnector1">
            <a:avLst/>
          </a:prstGeom>
          <a:ln w="19050">
            <a:solidFill>
              <a:srgbClr val="31A9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2DF186-55AF-9F7B-03C9-E963D4600A07}"/>
              </a:ext>
            </a:extLst>
          </p:cNvPr>
          <p:cNvCxnSpPr/>
          <p:nvPr/>
        </p:nvCxnSpPr>
        <p:spPr>
          <a:xfrm>
            <a:off x="9079316" y="1828440"/>
            <a:ext cx="0" cy="381548"/>
          </a:xfrm>
          <a:prstGeom prst="straightConnector1">
            <a:avLst/>
          </a:prstGeom>
          <a:ln w="19050">
            <a:solidFill>
              <a:srgbClr val="31A9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6E549D-3EC8-2976-68D5-23AE73925733}"/>
              </a:ext>
            </a:extLst>
          </p:cNvPr>
          <p:cNvCxnSpPr/>
          <p:nvPr/>
        </p:nvCxnSpPr>
        <p:spPr>
          <a:xfrm>
            <a:off x="8540978" y="1862428"/>
            <a:ext cx="0" cy="381548"/>
          </a:xfrm>
          <a:prstGeom prst="straightConnector1">
            <a:avLst/>
          </a:prstGeom>
          <a:ln w="19050">
            <a:solidFill>
              <a:srgbClr val="31A9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EC48575-1198-9973-D649-33F39C9DA359}"/>
              </a:ext>
            </a:extLst>
          </p:cNvPr>
          <p:cNvSpPr txBox="1"/>
          <p:nvPr/>
        </p:nvSpPr>
        <p:spPr>
          <a:xfrm>
            <a:off x="7887836" y="1357897"/>
            <a:ext cx="1941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31A9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 Calibration Systems</a:t>
            </a:r>
          </a:p>
        </p:txBody>
      </p:sp>
      <p:pic>
        <p:nvPicPr>
          <p:cNvPr id="17" name="Picture 16" descr="A graph of different types of energy&#10;&#10;AI-generated content may be incorrect.">
            <a:extLst>
              <a:ext uri="{FF2B5EF4-FFF2-40B4-BE49-F238E27FC236}">
                <a16:creationId xmlns:a16="http://schemas.microsoft.com/office/drawing/2014/main" id="{3F729273-D91E-5293-229B-8809C3630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474" y="3474344"/>
            <a:ext cx="5684203" cy="28196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63C39A-CDAE-3A60-66DD-7D19167FE288}"/>
                  </a:ext>
                </a:extLst>
              </p:cNvPr>
              <p:cNvSpPr txBox="1"/>
              <p:nvPr/>
            </p:nvSpPr>
            <p:spPr>
              <a:xfrm>
                <a:off x="1127832" y="862743"/>
                <a:ext cx="6972496" cy="3188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venir Book" panose="02000503020000020003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Weekly </a:t>
                </a:r>
                <a:r>
                  <a:rPr lang="en-GB" baseline="30000" dirty="0">
                    <a:latin typeface="Avenir Book" panose="02000503020000020003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228</a:t>
                </a:r>
                <a:r>
                  <a:rPr lang="en-GB" dirty="0">
                    <a:latin typeface="Avenir Book" panose="02000503020000020003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Th calibrations ensure stable energy response across all detectors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latin typeface="Avenir Book" panose="02000503020000020003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Excellent resolution: </a:t>
                </a:r>
                <a14:m>
                  <m:oMath xmlns:m="http://schemas.openxmlformats.org/officeDocument/2006/math">
                    <m:r>
                      <a:rPr lang="en-GB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 panose="02000503000000020004" pitchFamily="2" charset="0"/>
                      </a:rPr>
                      <m:t>~</m:t>
                    </m:r>
                    <m:r>
                      <a:rPr lang="pl-PL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 panose="02000503000000020004" pitchFamily="2" charset="0"/>
                      </a:rPr>
                      <m:t>0.1−0.2 %</m:t>
                    </m:r>
                  </m:oMath>
                </a14:m>
                <a:r>
                  <a:rPr lang="en-GB" dirty="0">
                    <a:latin typeface="Avenir Book" panose="02000503020000020003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FWHM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b="0" i="0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" panose="02000503000000020004" pitchFamily="2" charset="0"/>
                          </a:rPr>
                          <m:t>ββ</m:t>
                        </m:r>
                      </m:sub>
                    </m:sSub>
                    <m:r>
                      <a:rPr lang="pl-PL" b="0" i="0" smtClean="0"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m:t>=2039</m:t>
                    </m:r>
                  </m:oMath>
                </a14:m>
                <a:r>
                  <a:rPr lang="en-GB" dirty="0">
                    <a:latin typeface="Avenir Book" panose="02000503020000020003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keV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venir Book" panose="02000503020000020003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IC, PPC, and BEGe detectors cluster around </a:t>
                </a: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m:t>2−3</m:t>
                    </m:r>
                  </m:oMath>
                </a14:m>
                <a:r>
                  <a:rPr lang="en-GB" dirty="0">
                    <a:latin typeface="Avenir Book" panose="02000503020000020003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keV FWHM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venir Book" panose="02000503020000020003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Coax detectors show broader resolution (</a:t>
                </a:r>
                <a14:m>
                  <m:oMath xmlns:m="http://schemas.openxmlformats.org/officeDocument/2006/math">
                    <m:r>
                      <a:rPr lang="pl-PL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 panose="02000503000000020004" pitchFamily="2" charset="0"/>
                      </a:rPr>
                      <m:t>~</m:t>
                    </m:r>
                    <m:r>
                      <a:rPr lang="pl-PL" i="1" smtClean="0"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m:t>4</m:t>
                    </m:r>
                    <m:r>
                      <a:rPr lang="pl-PL" i="1"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m:t>−</m:t>
                    </m:r>
                    <m:r>
                      <a:rPr lang="pl-PL" b="0" i="1" smtClean="0"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m:t>5</m:t>
                    </m:r>
                  </m:oMath>
                </a14:m>
                <a:r>
                  <a:rPr lang="en-GB" dirty="0">
                    <a:latin typeface="Avenir Book" panose="02000503020000020003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keV)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latin typeface="Avenir Book" panose="02000503020000020003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Stable energy scale: </a:t>
                </a:r>
                <a:r>
                  <a:rPr lang="en-GB" dirty="0">
                    <a:latin typeface="Avenir Book" panose="02000503020000020003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average bias </a:t>
                </a:r>
                <a14:m>
                  <m:oMath xmlns:m="http://schemas.openxmlformats.org/officeDocument/2006/math">
                    <m:r>
                      <a:rPr lang="pl-PL" i="1"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m:t>0</m:t>
                    </m:r>
                    <m:r>
                      <a:rPr lang="pl-PL" b="0" i="1" smtClean="0"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m:t>.2</m:t>
                    </m:r>
                    <m:r>
                      <a:rPr lang="pl-P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 panose="02000503000000020004" pitchFamily="2" charset="0"/>
                      </a:rPr>
                      <m:t>±0.3</m:t>
                    </m:r>
                  </m:oMath>
                </a14:m>
                <a:r>
                  <a:rPr lang="en-GB" dirty="0">
                    <a:latin typeface="Avenir Book" panose="02000503020000020003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keV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" panose="02000503000000020004" pitchFamily="2" charset="0"/>
                          </a:rPr>
                          <m:t>ββ</m:t>
                        </m:r>
                      </m:sub>
                    </m:sSub>
                  </m:oMath>
                </a14:m>
                <a:endParaRPr lang="en-GB" dirty="0">
                  <a:latin typeface="Avenir Book" panose="02000503020000020003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venir Book" panose="02000503020000020003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Distribution cantered near zero → no significant drift over time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Avenir Book" panose="02000503020000020003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Avenir Book" panose="02000503020000020003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63C39A-CDAE-3A60-66DD-7D19167FE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832" y="862743"/>
                <a:ext cx="6972496" cy="3188693"/>
              </a:xfrm>
              <a:prstGeom prst="rect">
                <a:avLst/>
              </a:prstGeom>
              <a:blipFill>
                <a:blip r:embed="rId6"/>
                <a:stretch>
                  <a:fillRect l="-545" t="-1190" r="-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268FDBD5-7B52-1203-2C3C-F0FA04E44408}"/>
              </a:ext>
            </a:extLst>
          </p:cNvPr>
          <p:cNvSpPr/>
          <p:nvPr/>
        </p:nvSpPr>
        <p:spPr>
          <a:xfrm>
            <a:off x="3697072" y="3397939"/>
            <a:ext cx="263134" cy="266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998F62-24BE-B111-C231-A1F8BBAF4071}"/>
              </a:ext>
            </a:extLst>
          </p:cNvPr>
          <p:cNvSpPr txBox="1"/>
          <p:nvPr/>
        </p:nvSpPr>
        <p:spPr>
          <a:xfrm>
            <a:off x="1355474" y="6266233"/>
            <a:ext cx="6543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partitioned based on the stability of both energy and PSD observables to ensure optimal cut performance throughout the dataset</a:t>
            </a:r>
          </a:p>
        </p:txBody>
      </p:sp>
    </p:spTree>
    <p:extLst>
      <p:ext uri="{BB962C8B-B14F-4D97-AF65-F5344CB8AC3E}">
        <p14:creationId xmlns:p14="http://schemas.microsoft.com/office/powerpoint/2010/main" val="3405831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4809-FB43-3BC6-08FB-F982763D1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193" y="49812"/>
            <a:ext cx="10515600" cy="950138"/>
          </a:xfrm>
        </p:spPr>
        <p:txBody>
          <a:bodyPr/>
          <a:lstStyle/>
          <a:p>
            <a:r>
              <a:rPr lang="en-GB" dirty="0"/>
              <a:t>Background Model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DF466C-EF8B-1F6E-EB0A-802425BFB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6374" y="857123"/>
            <a:ext cx="11094093" cy="32409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2E169-DF90-F06D-553A-F8D870394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pPr/>
              <a:t>8</a:t>
            </a:fld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8ED72B-9A85-DAEA-EE77-B7BDECC1748C}"/>
              </a:ext>
            </a:extLst>
          </p:cNvPr>
          <p:cNvCxnSpPr/>
          <p:nvPr/>
        </p:nvCxnSpPr>
        <p:spPr>
          <a:xfrm flipH="1">
            <a:off x="5827373" y="1448173"/>
            <a:ext cx="693683" cy="1056289"/>
          </a:xfrm>
          <a:prstGeom prst="straightConnector1">
            <a:avLst/>
          </a:prstGeom>
          <a:ln w="38100">
            <a:solidFill>
              <a:srgbClr val="2077B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FF2B4C3-D015-2CA0-170F-F51B78699E63}"/>
              </a:ext>
            </a:extLst>
          </p:cNvPr>
          <p:cNvSpPr txBox="1"/>
          <p:nvPr/>
        </p:nvSpPr>
        <p:spPr>
          <a:xfrm>
            <a:off x="6322696" y="116442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FF0000"/>
                </a:solidFill>
              </a:rPr>
              <a:t>42</a:t>
            </a:r>
            <a:r>
              <a:rPr lang="en-GB" dirty="0">
                <a:solidFill>
                  <a:srgbClr val="FF0000"/>
                </a:solidFill>
              </a:rPr>
              <a:t>K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703E39F-18E9-8EAB-2697-ACE488CBCF8D}"/>
              </a:ext>
            </a:extLst>
          </p:cNvPr>
          <p:cNvCxnSpPr/>
          <p:nvPr/>
        </p:nvCxnSpPr>
        <p:spPr>
          <a:xfrm>
            <a:off x="5726547" y="2120405"/>
            <a:ext cx="0" cy="13600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522F1E-E167-DC4E-9C8A-9F457E49D8D4}"/>
                  </a:ext>
                </a:extLst>
              </p:cNvPr>
              <p:cNvSpPr txBox="1"/>
              <p:nvPr/>
            </p:nvSpPr>
            <p:spPr>
              <a:xfrm>
                <a:off x="5464568" y="1674177"/>
                <a:ext cx="624786" cy="394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l-PL" b="0" i="0" smtClean="0"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ββ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522F1E-E167-DC4E-9C8A-9F457E49D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4568" y="1674177"/>
                <a:ext cx="624786" cy="394082"/>
              </a:xfrm>
              <a:prstGeom prst="rect">
                <a:avLst/>
              </a:prstGeom>
              <a:blipFill>
                <a:blip r:embed="rId4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diagram of a structure&#10;&#10;AI-generated content may be incorrect.">
            <a:extLst>
              <a:ext uri="{FF2B5EF4-FFF2-40B4-BE49-F238E27FC236}">
                <a16:creationId xmlns:a16="http://schemas.microsoft.com/office/drawing/2014/main" id="{6104C94F-DC84-F23D-877F-EE77A5392B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85" t="2559" b="3434"/>
          <a:stretch>
            <a:fillRect/>
          </a:stretch>
        </p:blipFill>
        <p:spPr>
          <a:xfrm>
            <a:off x="9777468" y="3730978"/>
            <a:ext cx="2377752" cy="3128199"/>
          </a:xfrm>
          <a:custGeom>
            <a:avLst/>
            <a:gdLst>
              <a:gd name="connsiteX0" fmla="*/ 306188 w 2377752"/>
              <a:gd name="connsiteY0" fmla="*/ 0 h 3128199"/>
              <a:gd name="connsiteX1" fmla="*/ 2377752 w 2377752"/>
              <a:gd name="connsiteY1" fmla="*/ 0 h 3128199"/>
              <a:gd name="connsiteX2" fmla="*/ 2377752 w 2377752"/>
              <a:gd name="connsiteY2" fmla="*/ 2187703 h 3128199"/>
              <a:gd name="connsiteX3" fmla="*/ 2333449 w 2377752"/>
              <a:gd name="connsiteY3" fmla="*/ 2279763 h 3128199"/>
              <a:gd name="connsiteX4" fmla="*/ 1704387 w 2377752"/>
              <a:gd name="connsiteY4" fmla="*/ 3059759 h 3128199"/>
              <a:gd name="connsiteX5" fmla="*/ 1613911 w 2377752"/>
              <a:gd name="connsiteY5" fmla="*/ 3128199 h 3128199"/>
              <a:gd name="connsiteX6" fmla="*/ 0 w 2377752"/>
              <a:gd name="connsiteY6" fmla="*/ 3128199 h 3128199"/>
              <a:gd name="connsiteX7" fmla="*/ 0 w 2377752"/>
              <a:gd name="connsiteY7" fmla="*/ 669208 h 3128199"/>
              <a:gd name="connsiteX8" fmla="*/ 306188 w 2377752"/>
              <a:gd name="connsiteY8" fmla="*/ 936821 h 312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7752" h="3128199">
                <a:moveTo>
                  <a:pt x="306188" y="0"/>
                </a:moveTo>
                <a:lnTo>
                  <a:pt x="2377752" y="0"/>
                </a:lnTo>
                <a:lnTo>
                  <a:pt x="2377752" y="2187703"/>
                </a:lnTo>
                <a:lnTo>
                  <a:pt x="2333449" y="2279763"/>
                </a:lnTo>
                <a:cubicBezTo>
                  <a:pt x="2174680" y="2580509"/>
                  <a:pt x="1962159" y="2847000"/>
                  <a:pt x="1704387" y="3059759"/>
                </a:cubicBezTo>
                <a:lnTo>
                  <a:pt x="1613911" y="3128199"/>
                </a:lnTo>
                <a:lnTo>
                  <a:pt x="0" y="3128199"/>
                </a:lnTo>
                <a:lnTo>
                  <a:pt x="0" y="669208"/>
                </a:lnTo>
                <a:lnTo>
                  <a:pt x="306188" y="936821"/>
                </a:lnTo>
                <a:close/>
              </a:path>
            </a:pathLst>
          </a:cu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B647CC6-571F-2C36-EEBD-30C19740C73A}"/>
              </a:ext>
            </a:extLst>
          </p:cNvPr>
          <p:cNvSpPr txBox="1"/>
          <p:nvPr/>
        </p:nvSpPr>
        <p:spPr>
          <a:xfrm>
            <a:off x="976876" y="4336048"/>
            <a:ext cx="88500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Avenir Book" panose="02000503020000020003" pitchFamily="2" charset="0"/>
              </a:rPr>
              <a:t>β-</a:t>
            </a:r>
            <a:r>
              <a:rPr lang="en-GB" dirty="0">
                <a:latin typeface="Avenir Book" panose="02000503020000020003" pitchFamily="2" charset="0"/>
              </a:rPr>
              <a:t>decays from </a:t>
            </a:r>
            <a:r>
              <a:rPr lang="en-GB" baseline="30000" dirty="0">
                <a:latin typeface="Avenir Book" panose="02000503020000020003" pitchFamily="2" charset="0"/>
              </a:rPr>
              <a:t>42</a:t>
            </a:r>
            <a:r>
              <a:rPr lang="en-GB" dirty="0">
                <a:latin typeface="Avenir Book" panose="02000503020000020003" pitchFamily="2" charset="0"/>
              </a:rPr>
              <a:t>K ions accumulating on n⁺ detector surfaces would dominate the background in LEGEND-1000.</a:t>
            </a:r>
          </a:p>
          <a:p>
            <a:r>
              <a:rPr lang="en-GB" b="1" dirty="0"/>
              <a:t>Baseline mitigation: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 </a:t>
            </a:r>
            <a:r>
              <a:rPr lang="en-GB" b="1" dirty="0"/>
              <a:t>underground-sourced liquid argon (</a:t>
            </a:r>
            <a:r>
              <a:rPr lang="en-GB" b="1" dirty="0" err="1"/>
              <a:t>UGLAr</a:t>
            </a:r>
            <a:r>
              <a:rPr lang="en-GB" b="1" dirty="0"/>
              <a:t>)</a:t>
            </a:r>
            <a:r>
              <a:rPr lang="en-GB" dirty="0"/>
              <a:t>, which is naturally </a:t>
            </a:r>
            <a:r>
              <a:rPr lang="en-GB" b="1" dirty="0"/>
              <a:t>depleted in </a:t>
            </a:r>
            <a:r>
              <a:rPr lang="en-GB" b="1" baseline="30000" dirty="0"/>
              <a:t>42</a:t>
            </a:r>
            <a:r>
              <a:rPr lang="en-GB" b="1" dirty="0"/>
              <a:t>Ar</a:t>
            </a:r>
            <a:r>
              <a:rPr lang="en-GB" dirty="0"/>
              <a:t>, to strongly reduce </a:t>
            </a:r>
            <a:r>
              <a:rPr lang="en-GB" baseline="30000" dirty="0"/>
              <a:t>42</a:t>
            </a:r>
            <a:r>
              <a:rPr lang="en-GB" dirty="0"/>
              <a:t>K production.</a:t>
            </a:r>
          </a:p>
          <a:p>
            <a:r>
              <a:rPr lang="en-GB" b="1" dirty="0"/>
              <a:t>Alternative strategies (if </a:t>
            </a:r>
            <a:r>
              <a:rPr lang="en-GB" b="1" dirty="0" err="1"/>
              <a:t>UGLAr</a:t>
            </a:r>
            <a:r>
              <a:rPr lang="en-GB" b="1" dirty="0"/>
              <a:t> unavailable):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Apply </a:t>
            </a:r>
            <a:r>
              <a:rPr lang="en-GB" b="1" dirty="0"/>
              <a:t>machine-learning–based pulse-shape classification</a:t>
            </a:r>
            <a:r>
              <a:rPr lang="en-GB" dirty="0"/>
              <a:t> to distinguish surface</a:t>
            </a:r>
            <a:r>
              <a:rPr lang="el-GR" dirty="0"/>
              <a:t> </a:t>
            </a:r>
            <a:r>
              <a:rPr lang="en-GB" dirty="0"/>
              <a:t>events from bulk single-site events in HPGe detectors.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1A32DED-A902-9036-E10B-87B531890BCF}"/>
                  </a:ext>
                </a:extLst>
              </p:cNvPr>
              <p:cNvSpPr txBox="1"/>
              <p:nvPr/>
            </p:nvSpPr>
            <p:spPr>
              <a:xfrm>
                <a:off x="8262953" y="1152049"/>
                <a:ext cx="624786" cy="394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l-PL" b="0" i="0" smtClean="0"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ββ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1A32DED-A902-9036-E10B-87B531890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2953" y="1152049"/>
                <a:ext cx="624786" cy="394082"/>
              </a:xfrm>
              <a:prstGeom prst="rect">
                <a:avLst/>
              </a:prstGeom>
              <a:blipFill>
                <a:blip r:embed="rId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1312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7847-A031-9F66-34CD-A229BCDD5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193" y="365125"/>
            <a:ext cx="10515600" cy="774065"/>
          </a:xfrm>
        </p:spPr>
        <p:txBody>
          <a:bodyPr/>
          <a:lstStyle/>
          <a:p>
            <a:r>
              <a:rPr lang="en-GB" dirty="0">
                <a:latin typeface="Avenir Book" panose="02000503020000020003" pitchFamily="2" charset="0"/>
              </a:rPr>
              <a:t>Machine-learning-based PSD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8DDE5-F15E-1A42-2DF2-4AD9E21B0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193" y="1371600"/>
            <a:ext cx="10515600" cy="5486400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1236A9"/>
                </a:solidFill>
                <a:latin typeface="Avenir Book" panose="02000503020000020003" pitchFamily="2" charset="0"/>
              </a:rPr>
              <a:t>Classic PSD (A/E, LQ) looks at one instant or one tail metric</a:t>
            </a:r>
            <a:r>
              <a:rPr lang="en-GB" sz="2400" dirty="0">
                <a:solidFill>
                  <a:srgbClr val="1236A9"/>
                </a:solidFill>
                <a:latin typeface="Avenir Book" panose="02000503020000020003" pitchFamily="2" charset="0"/>
              </a:rPr>
              <a:t>; it can miss patterns that are spread across the full pulse (early rise, mid shoulder, late tail).</a:t>
            </a:r>
          </a:p>
          <a:p>
            <a:r>
              <a:rPr lang="en-GB" sz="2400" b="1" dirty="0">
                <a:solidFill>
                  <a:srgbClr val="1236A9"/>
                </a:solidFill>
                <a:latin typeface="Avenir Book" panose="02000503020000020003" pitchFamily="2" charset="0"/>
              </a:rPr>
              <a:t>We want a model that can see the whole waveform at once </a:t>
            </a:r>
            <a:r>
              <a:rPr lang="en-GB" sz="2400" dirty="0">
                <a:solidFill>
                  <a:srgbClr val="1236A9"/>
                </a:solidFill>
                <a:latin typeface="Avenir Book" panose="02000503020000020003" pitchFamily="2" charset="0"/>
              </a:rPr>
              <a:t>and learn bulk vs surface vs multi-site directly from data, not just from hand-tuned cuts.</a:t>
            </a:r>
          </a:p>
          <a:p>
            <a:r>
              <a:rPr lang="en-GB" sz="2400" b="1" dirty="0">
                <a:solidFill>
                  <a:srgbClr val="1236A9"/>
                </a:solidFill>
                <a:latin typeface="Avenir Book" panose="02000503020000020003" pitchFamily="2" charset="0"/>
              </a:rPr>
              <a:t>Self-attention links distant parts of the pulse in one shot</a:t>
            </a:r>
            <a:r>
              <a:rPr lang="en-GB" sz="2400" dirty="0">
                <a:solidFill>
                  <a:srgbClr val="1236A9"/>
                </a:solidFill>
                <a:latin typeface="Avenir Book" panose="02000503020000020003" pitchFamily="2" charset="0"/>
              </a:rPr>
              <a:t>, so the model can compare “rise” vs “late tail” vs “</a:t>
            </a:r>
            <a:r>
              <a:rPr lang="en-GB" sz="2400" dirty="0" err="1">
                <a:solidFill>
                  <a:srgbClr val="1236A9"/>
                </a:solidFill>
                <a:latin typeface="Avenir Book" panose="02000503020000020003" pitchFamily="2" charset="0"/>
              </a:rPr>
              <a:t>afterpulsing</a:t>
            </a:r>
            <a:r>
              <a:rPr lang="en-GB" sz="2400" dirty="0">
                <a:solidFill>
                  <a:srgbClr val="1236A9"/>
                </a:solidFill>
                <a:latin typeface="Avenir Book" panose="02000503020000020003" pitchFamily="2" charset="0"/>
              </a:rPr>
              <a:t>,” which is exactly what separates SSE, MSE, and surface events.</a:t>
            </a:r>
          </a:p>
          <a:p>
            <a:r>
              <a:rPr lang="en-GB" sz="2400" b="1" dirty="0">
                <a:solidFill>
                  <a:srgbClr val="1236A9"/>
                </a:solidFill>
                <a:latin typeface="Avenir Book" panose="02000503020000020003" pitchFamily="2" charset="0"/>
              </a:rPr>
              <a:t>Multi-head attention = parallel views</a:t>
            </a:r>
            <a:r>
              <a:rPr lang="en-GB" sz="2400" dirty="0">
                <a:solidFill>
                  <a:srgbClr val="1236A9"/>
                </a:solidFill>
                <a:latin typeface="Avenir Book" panose="02000503020000020003" pitchFamily="2" charset="0"/>
              </a:rPr>
              <a:t>: one head can behave like a learned A/E, another like a learned LQ, others specialize in tiny multi-site shoulders. all simultaneously, without us defining those features.</a:t>
            </a:r>
          </a:p>
          <a:p>
            <a:r>
              <a:rPr lang="en-GB" sz="2400" b="1" dirty="0">
                <a:solidFill>
                  <a:srgbClr val="1236A9"/>
                </a:solidFill>
                <a:latin typeface="Avenir Book" panose="02000503020000020003" pitchFamily="2" charset="0"/>
              </a:rPr>
              <a:t>Fully parallel inference</a:t>
            </a:r>
            <a:r>
              <a:rPr lang="en-GB" sz="2400" dirty="0">
                <a:solidFill>
                  <a:srgbClr val="1236A9"/>
                </a:solidFill>
                <a:latin typeface="Avenir Book" panose="02000503020000020003" pitchFamily="2" charset="0"/>
              </a:rPr>
              <a:t>: no recurrent step-by-step scan; the full waveform (tens of µs) is processed in one pass, so this is fast enough to use at scale.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4D877-52EB-2748-10B8-73FC4E109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AA64-5640-6243-818D-AC419EB20700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6908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4403</TotalTime>
  <Words>4496</Words>
  <Application>Microsoft Macintosh PowerPoint</Application>
  <PresentationFormat>Widescreen</PresentationFormat>
  <Paragraphs>319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Aptos</vt:lpstr>
      <vt:lpstr>Aptos Display</vt:lpstr>
      <vt:lpstr>Arial</vt:lpstr>
      <vt:lpstr>Avenir Book</vt:lpstr>
      <vt:lpstr>Cambria Math</vt:lpstr>
      <vt:lpstr>Helvetica Neue</vt:lpstr>
      <vt:lpstr>PT Mono</vt:lpstr>
      <vt:lpstr>Office Theme</vt:lpstr>
      <vt:lpstr>PowerPoint Presentation</vt:lpstr>
      <vt:lpstr>Neutrinoless double beta decay (0νββ) in 76Ge</vt:lpstr>
      <vt:lpstr>LEGEND: A phased 76Ge experimental program </vt:lpstr>
      <vt:lpstr>PowerPoint Presentation</vt:lpstr>
      <vt:lpstr>The scientific reach of LEGEND</vt:lpstr>
      <vt:lpstr>Background Rejection Techniques</vt:lpstr>
      <vt:lpstr>Energy Scale and Resolution</vt:lpstr>
      <vt:lpstr>Background Model</vt:lpstr>
      <vt:lpstr>Machine-learning-based PSD</vt:lpstr>
      <vt:lpstr>Transformer Neural Network</vt:lpstr>
      <vt:lpstr>Training Data</vt:lpstr>
      <vt:lpstr>PowerPoint Presentation</vt:lpstr>
      <vt:lpstr>Classification performance</vt:lpstr>
      <vt:lpstr>Results</vt:lpstr>
      <vt:lpstr>PowerPoint Presentation</vt:lpstr>
      <vt:lpstr>PowerPoint Presentation</vt:lpstr>
      <vt:lpstr>PowerPoint Presentation</vt:lpstr>
      <vt:lpstr>PSD efficiency at 208Tl DEP</vt:lpstr>
      <vt:lpstr>PSD efficiency at 208Tl DEP</vt:lpstr>
      <vt:lpstr>PSD efficiency at 208Tl DEP</vt:lpstr>
      <vt:lpstr>Summary</vt:lpstr>
      <vt:lpstr>What’s next</vt:lpstr>
      <vt:lpstr>PowerPoint Presentation</vt:lpstr>
      <vt:lpstr>Backup</vt:lpstr>
      <vt:lpstr>PSD efficiency at 208Tl DEP</vt:lpstr>
      <vt:lpstr>Late Charge (LQ)</vt:lpstr>
      <vt:lpstr>Overview of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Marta Babicz</dc:creator>
  <cp:lastModifiedBy>Marta Babicz</cp:lastModifiedBy>
  <cp:revision>26</cp:revision>
  <dcterms:created xsi:type="dcterms:W3CDTF">2025-10-07T15:08:14Z</dcterms:created>
  <dcterms:modified xsi:type="dcterms:W3CDTF">2025-10-28T02:42:05Z</dcterms:modified>
</cp:coreProperties>
</file>