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8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57" r:id="rId17"/>
    <p:sldId id="258" r:id="rId18"/>
    <p:sldId id="281" r:id="rId19"/>
    <p:sldId id="275" r:id="rId20"/>
    <p:sldId id="277" r:id="rId21"/>
    <p:sldId id="276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99" r:id="rId30"/>
    <p:sldId id="289" r:id="rId31"/>
    <p:sldId id="291" r:id="rId32"/>
    <p:sldId id="292" r:id="rId33"/>
    <p:sldId id="294" r:id="rId34"/>
    <p:sldId id="296" r:id="rId35"/>
    <p:sldId id="29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7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6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E491-05CD-4604-9C22-8B0FFC83E84F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8185D-9D9A-4E0B-B219-7362F8083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79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E491-05CD-4604-9C22-8B0FFC83E84F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8185D-9D9A-4E0B-B219-7362F8083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0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E491-05CD-4604-9C22-8B0FFC83E84F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8185D-9D9A-4E0B-B219-7362F8083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5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E491-05CD-4604-9C22-8B0FFC83E84F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8185D-9D9A-4E0B-B219-7362F8083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5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E491-05CD-4604-9C22-8B0FFC83E84F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8185D-9D9A-4E0B-B219-7362F8083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07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E491-05CD-4604-9C22-8B0FFC83E84F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8185D-9D9A-4E0B-B219-7362F8083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40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E491-05CD-4604-9C22-8B0FFC83E84F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8185D-9D9A-4E0B-B219-7362F8083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05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E491-05CD-4604-9C22-8B0FFC83E84F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8185D-9D9A-4E0B-B219-7362F8083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70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E491-05CD-4604-9C22-8B0FFC83E84F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8185D-9D9A-4E0B-B219-7362F8083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77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E491-05CD-4604-9C22-8B0FFC83E84F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8185D-9D9A-4E0B-B219-7362F8083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5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E491-05CD-4604-9C22-8B0FFC83E84F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8185D-9D9A-4E0B-B219-7362F8083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36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EE491-05CD-4604-9C22-8B0FFC83E84F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8185D-9D9A-4E0B-B219-7362F8083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6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7591"/>
            <a:ext cx="10515600" cy="1223097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Axions</a:t>
            </a:r>
            <a:r>
              <a:rPr lang="en-US" dirty="0" smtClean="0">
                <a:solidFill>
                  <a:srgbClr val="FF0000"/>
                </a:solidFill>
              </a:rPr>
              <a:t> and Cosmology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Roberto Peccei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UCLA</a:t>
            </a:r>
          </a:p>
          <a:p>
            <a:pPr marL="0" indent="0" algn="ctr">
              <a:buNone/>
            </a:pPr>
            <a:endParaRPr lang="en-US" sz="36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00B050"/>
                </a:solidFill>
              </a:rPr>
              <a:t>KAERU Conference in Honor of K. Hagiwara</a:t>
            </a:r>
          </a:p>
          <a:p>
            <a:pPr marL="0" indent="0">
              <a:buNone/>
            </a:pPr>
            <a:r>
              <a:rPr lang="en-US" sz="3200" dirty="0" err="1" smtClean="0">
                <a:solidFill>
                  <a:srgbClr val="00B050"/>
                </a:solidFill>
              </a:rPr>
              <a:t>Kavli</a:t>
            </a:r>
            <a:r>
              <a:rPr lang="en-US" sz="3200" dirty="0" smtClean="0">
                <a:solidFill>
                  <a:srgbClr val="00B050"/>
                </a:solidFill>
              </a:rPr>
              <a:t> IPMU, Tokyo, Japan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B050"/>
                </a:solidFill>
              </a:rPr>
              <a:t>March 25-26, 2015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7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5725" y="228601"/>
                <a:ext cx="11896725" cy="77335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The property and interactions of </a:t>
                </a:r>
                <a:r>
                  <a:rPr lang="en-US" sz="3200" dirty="0" err="1"/>
                  <a:t>axions</a:t>
                </a:r>
                <a:r>
                  <a:rPr lang="en-US" sz="3200" dirty="0"/>
                  <a:t> depend on</a:t>
                </a:r>
                <a:r>
                  <a:rPr lang="en-US" sz="3200" dirty="0">
                    <a:solidFill>
                      <a:srgbClr val="00B050"/>
                    </a:solidFill>
                  </a:rPr>
                  <a:t> </a:t>
                </a:r>
                <a:r>
                  <a:rPr lang="en-US" sz="3200" dirty="0">
                    <a:solidFill>
                      <a:srgbClr val="00B050"/>
                    </a:solidFill>
                    <a:sym typeface="Symbol" pitchFamily="18" charset="2"/>
                  </a:rPr>
                  <a:t>f</a:t>
                </a:r>
                <a:r>
                  <a:rPr lang="en-US" sz="3200" baseline="-25000" dirty="0">
                    <a:solidFill>
                      <a:srgbClr val="00B050"/>
                    </a:solidFill>
                    <a:sym typeface="Symbol" pitchFamily="18" charset="2"/>
                  </a:rPr>
                  <a:t>a </a:t>
                </a:r>
                <a:r>
                  <a:rPr lang="en-US" sz="3200" dirty="0"/>
                  <a:t>the scale of the breaking of the </a:t>
                </a:r>
                <a:r>
                  <a:rPr lang="en-US" sz="3200" dirty="0">
                    <a:solidFill>
                      <a:srgbClr val="FF0000"/>
                    </a:solidFill>
                  </a:rPr>
                  <a:t>U(1)</a:t>
                </a:r>
                <a:r>
                  <a:rPr lang="en-US" sz="3200" baseline="-25000" dirty="0">
                    <a:solidFill>
                      <a:srgbClr val="FF0000"/>
                    </a:solidFill>
                  </a:rPr>
                  <a:t>PQ</a:t>
                </a:r>
                <a:r>
                  <a:rPr lang="en-US" sz="3200" dirty="0">
                    <a:solidFill>
                      <a:srgbClr val="FF0000"/>
                    </a:solidFill>
                  </a:rPr>
                  <a:t> symmetry</a:t>
                </a:r>
                <a:r>
                  <a:rPr lang="en-US" sz="3200" dirty="0"/>
                  <a:t> </a:t>
                </a:r>
              </a:p>
              <a:p>
                <a:pPr marL="457200" indent="-457200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sz="3200" dirty="0"/>
                  <a:t>In particular,  the </a:t>
                </a:r>
                <a:r>
                  <a:rPr lang="en-US" sz="3200" dirty="0" err="1">
                    <a:solidFill>
                      <a:srgbClr val="00B0F0"/>
                    </a:solidFill>
                  </a:rPr>
                  <a:t>axion</a:t>
                </a:r>
                <a:r>
                  <a:rPr lang="en-US" sz="3200" dirty="0">
                    <a:solidFill>
                      <a:srgbClr val="00B0F0"/>
                    </a:solidFill>
                  </a:rPr>
                  <a:t> mass</a:t>
                </a:r>
                <a:r>
                  <a:rPr lang="en-US" sz="3200" dirty="0"/>
                  <a:t>, its </a:t>
                </a:r>
                <a:r>
                  <a:rPr lang="en-US" sz="3200" dirty="0">
                    <a:solidFill>
                      <a:srgbClr val="00B0F0"/>
                    </a:solidFill>
                  </a:rPr>
                  <a:t>coupling to two photons  </a:t>
                </a:r>
                <a:r>
                  <a:rPr lang="en-US" sz="3200" dirty="0"/>
                  <a:t>and its</a:t>
                </a:r>
                <a:r>
                  <a:rPr lang="en-US" sz="3200" dirty="0">
                    <a:solidFill>
                      <a:srgbClr val="00B0F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B0F0"/>
                    </a:solidFill>
                  </a:rPr>
                  <a:t>isoscalar</a:t>
                </a:r>
                <a:r>
                  <a:rPr lang="en-US" sz="3200" dirty="0">
                    <a:solidFill>
                      <a:srgbClr val="00B0F0"/>
                    </a:solidFill>
                  </a:rPr>
                  <a:t> </a:t>
                </a:r>
                <a:r>
                  <a:rPr lang="en-US" sz="3200" dirty="0"/>
                  <a:t>and </a:t>
                </a:r>
                <a:r>
                  <a:rPr lang="en-US" sz="3200" dirty="0" err="1">
                    <a:solidFill>
                      <a:srgbClr val="00B0F0"/>
                    </a:solidFill>
                  </a:rPr>
                  <a:t>isovector</a:t>
                </a:r>
                <a:r>
                  <a:rPr lang="en-US" sz="3200" dirty="0">
                    <a:solidFill>
                      <a:srgbClr val="00B0F0"/>
                    </a:solidFill>
                  </a:rPr>
                  <a:t> couplings </a:t>
                </a:r>
                <a:r>
                  <a:rPr lang="en-US" sz="3200" dirty="0"/>
                  <a:t>are inversely proportional to </a:t>
                </a:r>
                <a:r>
                  <a:rPr lang="en-US" sz="3200" dirty="0">
                    <a:solidFill>
                      <a:srgbClr val="00B050"/>
                    </a:solidFill>
                    <a:sym typeface="Symbol" pitchFamily="18" charset="2"/>
                  </a:rPr>
                  <a:t>f</a:t>
                </a:r>
                <a:r>
                  <a:rPr lang="en-US" sz="3200" baseline="-25000" dirty="0">
                    <a:solidFill>
                      <a:srgbClr val="00B050"/>
                    </a:solidFill>
                    <a:sym typeface="Symbol" pitchFamily="18" charset="2"/>
                  </a:rPr>
                  <a:t>a</a:t>
                </a:r>
                <a:r>
                  <a:rPr lang="en-US" sz="3200" baseline="-25000" dirty="0">
                    <a:solidFill>
                      <a:srgbClr val="FF0000"/>
                    </a:solidFill>
                    <a:sym typeface="Symbol" pitchFamily="18" charset="2"/>
                  </a:rPr>
                  <a:t> </a:t>
                </a:r>
                <a:r>
                  <a:rPr lang="en-US" sz="3200" dirty="0">
                    <a:solidFill>
                      <a:srgbClr val="0070C0"/>
                    </a:solidFill>
                  </a:rPr>
                  <a:t>  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sz="3200" dirty="0">
                    <a:solidFill>
                      <a:srgbClr val="0070C0"/>
                    </a:solidFill>
                  </a:rPr>
                  <a:t>                  m</a:t>
                </a:r>
                <a:r>
                  <a:rPr lang="en-US" sz="3200" baseline="-25000" dirty="0">
                    <a:solidFill>
                      <a:srgbClr val="0070C0"/>
                    </a:solidFill>
                  </a:rPr>
                  <a:t>a</a:t>
                </a:r>
                <a:r>
                  <a:rPr lang="en-US" sz="3200" baseline="30000" dirty="0">
                    <a:solidFill>
                      <a:srgbClr val="0070C0"/>
                    </a:solidFill>
                  </a:rPr>
                  <a:t> </a:t>
                </a:r>
                <a:r>
                  <a:rPr lang="en-US" sz="3200" dirty="0"/>
                  <a:t>=</a:t>
                </a:r>
                <a:r>
                  <a:rPr lang="en-US" sz="3200" dirty="0">
                    <a:solidFill>
                      <a:srgbClr val="0070C0"/>
                    </a:solidFill>
                  </a:rPr>
                  <a:t> </a:t>
                </a:r>
                <a:r>
                  <a:rPr lang="en-US" sz="3200" dirty="0">
                    <a:solidFill>
                      <a:srgbClr val="7030A0"/>
                    </a:solidFill>
                    <a:sym typeface="Symbol" pitchFamily="18" charset="2"/>
                  </a:rPr>
                  <a:t></a:t>
                </a:r>
                <a:r>
                  <a:rPr lang="en-US" sz="3200" baseline="-25000" dirty="0">
                    <a:solidFill>
                      <a:srgbClr val="7030A0"/>
                    </a:solidFill>
                    <a:sym typeface="Symbol" pitchFamily="18" charset="2"/>
                  </a:rPr>
                  <a:t>m</a:t>
                </a:r>
                <a:r>
                  <a:rPr lang="en-US" sz="32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3200" dirty="0">
                    <a:solidFill>
                      <a:srgbClr val="0070C0"/>
                    </a:solidFill>
                  </a:rPr>
                  <a:t>m</a:t>
                </a:r>
                <a:r>
                  <a:rPr lang="en-US" sz="3200" baseline="-25000" dirty="0">
                    <a:solidFill>
                      <a:srgbClr val="0070C0"/>
                    </a:solidFill>
                  </a:rPr>
                  <a:t>a</a:t>
                </a:r>
                <a:r>
                  <a:rPr lang="en-US" sz="3200" baseline="30000" dirty="0">
                    <a:solidFill>
                      <a:srgbClr val="0070C0"/>
                    </a:solidFill>
                  </a:rPr>
                  <a:t>st</a:t>
                </a:r>
                <a:r>
                  <a:rPr lang="en-US" sz="3200" baseline="300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3200" dirty="0">
                    <a:solidFill>
                      <a:srgbClr val="00B050"/>
                    </a:solidFill>
                  </a:rPr>
                  <a:t>[</a:t>
                </a:r>
                <a:r>
                  <a:rPr lang="en-US" sz="3200" dirty="0" err="1">
                    <a:solidFill>
                      <a:srgbClr val="00B050"/>
                    </a:solidFill>
                    <a:sym typeface="Symbol" pitchFamily="18" charset="2"/>
                  </a:rPr>
                  <a:t>v</a:t>
                </a:r>
                <a:r>
                  <a:rPr lang="en-US" sz="3200" baseline="-25000" dirty="0" err="1">
                    <a:solidFill>
                      <a:srgbClr val="00B050"/>
                    </a:solidFill>
                    <a:sym typeface="Symbol" pitchFamily="18" charset="2"/>
                  </a:rPr>
                  <a:t>F</a:t>
                </a:r>
                <a:r>
                  <a:rPr lang="en-US" sz="3200" baseline="-25000" dirty="0">
                    <a:solidFill>
                      <a:srgbClr val="00B050"/>
                    </a:solidFill>
                    <a:sym typeface="Symbol" pitchFamily="18" charset="2"/>
                  </a:rPr>
                  <a:t> </a:t>
                </a:r>
                <a:r>
                  <a:rPr lang="en-US" sz="3200" dirty="0">
                    <a:solidFill>
                      <a:srgbClr val="00B050"/>
                    </a:solidFill>
                    <a:sym typeface="Symbol" pitchFamily="18" charset="2"/>
                  </a:rPr>
                  <a:t>/ f</a:t>
                </a:r>
                <a:r>
                  <a:rPr lang="en-US" sz="3200" baseline="-25000" dirty="0">
                    <a:solidFill>
                      <a:srgbClr val="00B050"/>
                    </a:solidFill>
                    <a:sym typeface="Symbol" pitchFamily="18" charset="2"/>
                  </a:rPr>
                  <a:t>a</a:t>
                </a:r>
                <a:r>
                  <a:rPr lang="en-US" sz="3200" dirty="0">
                    <a:solidFill>
                      <a:srgbClr val="00B050"/>
                    </a:solidFill>
                    <a:sym typeface="Symbol" pitchFamily="18" charset="2"/>
                  </a:rPr>
                  <a:t>] </a:t>
                </a:r>
                <a:r>
                  <a:rPr lang="en-US" sz="3200" dirty="0" smtClean="0">
                    <a:sym typeface="Symbol" pitchFamily="18" charset="2"/>
                  </a:rPr>
                  <a:t>; </a:t>
                </a:r>
                <a:endParaRPr lang="en-US" sz="3200" dirty="0">
                  <a:sym typeface="Symbol" pitchFamily="18" charset="2"/>
                </a:endParaRPr>
              </a:p>
              <a:p>
                <a:pPr>
                  <a:spcBef>
                    <a:spcPct val="20000"/>
                  </a:spcBef>
                </a:pPr>
                <a:r>
                  <a:rPr lang="en-US" sz="3200" dirty="0">
                    <a:sym typeface="Symbol" pitchFamily="18" charset="2"/>
                  </a:rPr>
                  <a:t>                  </a:t>
                </a:r>
                <a:r>
                  <a:rPr lang="en-US" sz="3200" dirty="0">
                    <a:solidFill>
                      <a:srgbClr val="0070C0"/>
                    </a:solidFill>
                    <a:sym typeface="Symbol" pitchFamily="18" charset="2"/>
                  </a:rPr>
                  <a:t></a:t>
                </a:r>
                <a:r>
                  <a:rPr lang="en-US" sz="3200" baseline="-25000" dirty="0">
                    <a:solidFill>
                      <a:srgbClr val="0070C0"/>
                    </a:solidFill>
                    <a:sym typeface="Symbol" pitchFamily="18" charset="2"/>
                  </a:rPr>
                  <a:t>a</a:t>
                </a:r>
                <a:r>
                  <a:rPr lang="en-US" sz="3200" dirty="0">
                    <a:solidFill>
                      <a:srgbClr val="FF0000"/>
                    </a:solidFill>
                    <a:sym typeface="Symbol" pitchFamily="18" charset="2"/>
                  </a:rPr>
                  <a:t> </a:t>
                </a:r>
                <a:r>
                  <a:rPr lang="en-US" sz="3200" dirty="0"/>
                  <a:t>=</a:t>
                </a:r>
                <a:r>
                  <a:rPr lang="en-US" sz="3200" dirty="0">
                    <a:solidFill>
                      <a:srgbClr val="FF0000"/>
                    </a:solidFill>
                    <a:sym typeface="Symbol" pitchFamily="18" charset="2"/>
                  </a:rPr>
                  <a:t> </a:t>
                </a:r>
                <a:r>
                  <a:rPr lang="en-US" sz="3200" dirty="0">
                    <a:solidFill>
                      <a:srgbClr val="7030A0"/>
                    </a:solidFill>
                    <a:sym typeface="Symbol" pitchFamily="18" charset="2"/>
                  </a:rPr>
                  <a:t></a:t>
                </a:r>
                <a:r>
                  <a:rPr lang="en-US" sz="3200" baseline="-25000" dirty="0">
                    <a:solidFill>
                      <a:srgbClr val="7030A0"/>
                    </a:solidFill>
                    <a:sym typeface="Symbol" pitchFamily="18" charset="2"/>
                  </a:rPr>
                  <a:t>0 </a:t>
                </a:r>
                <a:r>
                  <a:rPr lang="en-US" sz="3200" dirty="0">
                    <a:solidFill>
                      <a:srgbClr val="00B050"/>
                    </a:solidFill>
                  </a:rPr>
                  <a:t>[</a:t>
                </a:r>
                <a:r>
                  <a:rPr lang="en-US" sz="3200" dirty="0">
                    <a:solidFill>
                      <a:srgbClr val="C00000"/>
                    </a:solidFill>
                    <a:sym typeface="Symbol" pitchFamily="18" charset="2"/>
                  </a:rPr>
                  <a:t>f</a:t>
                </a:r>
                <a:r>
                  <a:rPr lang="en-US" sz="3200" baseline="-25000" dirty="0">
                    <a:solidFill>
                      <a:srgbClr val="C00000"/>
                    </a:solidFill>
                    <a:sym typeface="Symbol" pitchFamily="18" charset="2"/>
                  </a:rPr>
                  <a:t></a:t>
                </a:r>
                <a:r>
                  <a:rPr lang="en-US" sz="3200" dirty="0">
                    <a:solidFill>
                      <a:srgbClr val="00B050"/>
                    </a:solidFill>
                    <a:sym typeface="Symbol" pitchFamily="18" charset="2"/>
                  </a:rPr>
                  <a:t> / f</a:t>
                </a:r>
                <a:r>
                  <a:rPr lang="en-US" sz="3200" baseline="-25000" dirty="0">
                    <a:solidFill>
                      <a:srgbClr val="00B050"/>
                    </a:solidFill>
                    <a:sym typeface="Symbol" pitchFamily="18" charset="2"/>
                  </a:rPr>
                  <a:t>a</a:t>
                </a:r>
                <a:r>
                  <a:rPr lang="en-US" sz="3200" dirty="0">
                    <a:solidFill>
                      <a:srgbClr val="00B050"/>
                    </a:solidFill>
                    <a:sym typeface="Symbol" pitchFamily="18" charset="2"/>
                  </a:rPr>
                  <a:t>]      </a:t>
                </a:r>
                <a:r>
                  <a:rPr lang="en-US" sz="3200" dirty="0">
                    <a:sym typeface="Symbol" pitchFamily="18" charset="2"/>
                  </a:rPr>
                  <a:t>;     </a:t>
                </a:r>
                <a:r>
                  <a:rPr lang="en-US" sz="3200" dirty="0">
                    <a:solidFill>
                      <a:srgbClr val="0070C0"/>
                    </a:solidFill>
                    <a:sym typeface="Symbol" pitchFamily="18" charset="2"/>
                  </a:rPr>
                  <a:t></a:t>
                </a:r>
                <a:r>
                  <a:rPr lang="en-US" sz="3200" baseline="-25000" dirty="0">
                    <a:solidFill>
                      <a:srgbClr val="0070C0"/>
                    </a:solidFill>
                    <a:sym typeface="Symbol" pitchFamily="18" charset="2"/>
                  </a:rPr>
                  <a:t>a</a:t>
                </a:r>
                <a:r>
                  <a:rPr lang="en-US" sz="3200" dirty="0">
                    <a:solidFill>
                      <a:srgbClr val="FF0000"/>
                    </a:solidFill>
                    <a:sym typeface="Symbol" pitchFamily="18" charset="2"/>
                  </a:rPr>
                  <a:t> </a:t>
                </a:r>
                <a:r>
                  <a:rPr lang="en-US" sz="3200" dirty="0"/>
                  <a:t>=</a:t>
                </a:r>
                <a:r>
                  <a:rPr lang="en-US" sz="3200" dirty="0">
                    <a:solidFill>
                      <a:srgbClr val="FF0000"/>
                    </a:solidFill>
                    <a:sym typeface="Symbol" pitchFamily="18" charset="2"/>
                  </a:rPr>
                  <a:t> </a:t>
                </a:r>
                <a:r>
                  <a:rPr lang="en-US" sz="3200" dirty="0">
                    <a:solidFill>
                      <a:srgbClr val="7030A0"/>
                    </a:solidFill>
                    <a:sym typeface="Symbol" pitchFamily="18" charset="2"/>
                  </a:rPr>
                  <a:t></a:t>
                </a:r>
                <a:r>
                  <a:rPr lang="en-US" sz="3200" baseline="-25000" dirty="0">
                    <a:solidFill>
                      <a:srgbClr val="7030A0"/>
                    </a:solidFill>
                    <a:sym typeface="Symbol" pitchFamily="18" charset="2"/>
                  </a:rPr>
                  <a:t>3 </a:t>
                </a:r>
                <a:r>
                  <a:rPr lang="en-US" sz="3200" dirty="0">
                    <a:solidFill>
                      <a:srgbClr val="00B050"/>
                    </a:solidFill>
                  </a:rPr>
                  <a:t>[</a:t>
                </a:r>
                <a:r>
                  <a:rPr lang="en-US" sz="3200" dirty="0">
                    <a:solidFill>
                      <a:srgbClr val="C00000"/>
                    </a:solidFill>
                    <a:sym typeface="Symbol" pitchFamily="18" charset="2"/>
                  </a:rPr>
                  <a:t>f</a:t>
                </a:r>
                <a:r>
                  <a:rPr lang="en-US" sz="3200" baseline="-25000" dirty="0">
                    <a:solidFill>
                      <a:srgbClr val="C00000"/>
                    </a:solidFill>
                    <a:sym typeface="Symbol" pitchFamily="18" charset="2"/>
                  </a:rPr>
                  <a:t></a:t>
                </a:r>
                <a:r>
                  <a:rPr lang="en-US" sz="3200" dirty="0">
                    <a:solidFill>
                      <a:schemeClr val="accent2"/>
                    </a:solidFill>
                    <a:sym typeface="Symbol" pitchFamily="18" charset="2"/>
                  </a:rPr>
                  <a:t> </a:t>
                </a:r>
                <a:r>
                  <a:rPr lang="en-US" sz="3200" dirty="0">
                    <a:solidFill>
                      <a:srgbClr val="00B050"/>
                    </a:solidFill>
                    <a:sym typeface="Symbol" pitchFamily="18" charset="2"/>
                  </a:rPr>
                  <a:t>/ f</a:t>
                </a:r>
                <a:r>
                  <a:rPr lang="en-US" sz="3200" baseline="-25000" dirty="0">
                    <a:solidFill>
                      <a:srgbClr val="00B050"/>
                    </a:solidFill>
                    <a:sym typeface="Symbol" pitchFamily="18" charset="2"/>
                  </a:rPr>
                  <a:t>a</a:t>
                </a:r>
                <a:r>
                  <a:rPr lang="en-US" sz="3200" dirty="0">
                    <a:solidFill>
                      <a:srgbClr val="00B050"/>
                    </a:solidFill>
                    <a:sym typeface="Symbol" pitchFamily="18" charset="2"/>
                  </a:rPr>
                  <a:t>]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sz="3200" dirty="0">
                    <a:solidFill>
                      <a:srgbClr val="00B050"/>
                    </a:solidFill>
                    <a:sym typeface="Symbol" pitchFamily="18" charset="2"/>
                  </a:rPr>
                  <a:t>    </a:t>
                </a:r>
                <a:r>
                  <a:rPr lang="en-US" sz="3200" dirty="0" smtClean="0">
                    <a:solidFill>
                      <a:srgbClr val="00B050"/>
                    </a:solidFill>
                    <a:sym typeface="Symbol" pitchFamily="18" charset="2"/>
                  </a:rPr>
                  <a:t> </a:t>
                </a:r>
                <a:r>
                  <a:rPr lang="en-US" sz="3200" dirty="0" smtClean="0">
                    <a:sym typeface="Symbol" pitchFamily="18" charset="2"/>
                  </a:rPr>
                  <a:t>where </a:t>
                </a:r>
                <a:r>
                  <a:rPr lang="en-US" sz="3200" dirty="0">
                    <a:solidFill>
                      <a:srgbClr val="0070C0"/>
                    </a:solidFill>
                  </a:rPr>
                  <a:t>m</a:t>
                </a:r>
                <a:r>
                  <a:rPr lang="en-US" sz="3200" baseline="-25000" dirty="0">
                    <a:solidFill>
                      <a:srgbClr val="0070C0"/>
                    </a:solidFill>
                  </a:rPr>
                  <a:t>a</a:t>
                </a:r>
                <a:r>
                  <a:rPr lang="en-US" sz="3200" baseline="30000" dirty="0">
                    <a:solidFill>
                      <a:srgbClr val="0070C0"/>
                    </a:solidFill>
                  </a:rPr>
                  <a:t>st </a:t>
                </a:r>
                <a:r>
                  <a:rPr lang="en-US" sz="3200" dirty="0">
                    <a:solidFill>
                      <a:srgbClr val="0070C0"/>
                    </a:solidFill>
                  </a:rPr>
                  <a:t>≈</a:t>
                </a:r>
                <a:r>
                  <a:rPr lang="en-US" sz="3200" dirty="0">
                    <a:solidFill>
                      <a:srgbClr val="0070C0"/>
                    </a:solidFill>
                    <a:sym typeface="Symbol" pitchFamily="18" charset="2"/>
                  </a:rPr>
                  <a:t> 25 </a:t>
                </a:r>
                <a:r>
                  <a:rPr lang="en-US" sz="3200" dirty="0" err="1">
                    <a:solidFill>
                      <a:srgbClr val="0070C0"/>
                    </a:solidFill>
                    <a:sym typeface="Symbol" pitchFamily="18" charset="2"/>
                  </a:rPr>
                  <a:t>KeV</a:t>
                </a:r>
                <a:r>
                  <a:rPr lang="en-US" sz="3200" dirty="0">
                    <a:sym typeface="Symbol" pitchFamily="18" charset="2"/>
                  </a:rPr>
                  <a:t>;</a:t>
                </a:r>
                <a:r>
                  <a:rPr lang="en-US" sz="3200" dirty="0">
                    <a:solidFill>
                      <a:srgbClr val="0070C0"/>
                    </a:solidFill>
                    <a:sym typeface="Symbol" pitchFamily="18" charset="2"/>
                  </a:rPr>
                  <a:t> </a:t>
                </a:r>
                <a:r>
                  <a:rPr lang="en-US" sz="3200" dirty="0">
                    <a:solidFill>
                      <a:srgbClr val="FF0000"/>
                    </a:solidFill>
                    <a:sym typeface="Symbol" pitchFamily="18" charset="2"/>
                  </a:rPr>
                  <a:t>f</a:t>
                </a:r>
                <a:r>
                  <a:rPr lang="en-US" sz="3200" baseline="-25000" dirty="0">
                    <a:solidFill>
                      <a:srgbClr val="FF0000"/>
                    </a:solidFill>
                    <a:sym typeface="Symbol" pitchFamily="18" charset="2"/>
                  </a:rPr>
                  <a:t></a:t>
                </a:r>
                <a:r>
                  <a:rPr lang="en-US" sz="3200" dirty="0">
                    <a:solidFill>
                      <a:srgbClr val="FF0000"/>
                    </a:solidFill>
                    <a:sym typeface="Symbol" pitchFamily="18" charset="2"/>
                  </a:rPr>
                  <a:t> = 92 MeV </a:t>
                </a:r>
                <a:r>
                  <a:rPr lang="en-US" sz="3200" dirty="0">
                    <a:sym typeface="Symbol" pitchFamily="18" charset="2"/>
                  </a:rPr>
                  <a:t>; and </a:t>
                </a:r>
                <a:r>
                  <a:rPr lang="en-US" sz="3200" dirty="0" smtClean="0">
                    <a:solidFill>
                      <a:srgbClr val="7030A0"/>
                    </a:solidFill>
                    <a:sym typeface="Symbol" pitchFamily="18" charset="2"/>
                  </a:rPr>
                  <a:t></a:t>
                </a:r>
                <a:r>
                  <a:rPr lang="en-US" sz="3200" baseline="-25000" dirty="0">
                    <a:solidFill>
                      <a:srgbClr val="7030A0"/>
                    </a:solidFill>
                    <a:sym typeface="Symbol" pitchFamily="18" charset="2"/>
                  </a:rPr>
                  <a:t>m</a:t>
                </a:r>
                <a:r>
                  <a:rPr lang="en-US" sz="32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3200" dirty="0"/>
                  <a:t>; </a:t>
                </a:r>
                <a:r>
                  <a:rPr lang="en-US" sz="3200" dirty="0" err="1"/>
                  <a:t>K</a:t>
                </a:r>
                <a:r>
                  <a:rPr lang="en-US" sz="3200" baseline="-25000" dirty="0" err="1"/>
                  <a:t>a</a:t>
                </a:r>
                <a:r>
                  <a:rPr lang="el-GR" sz="3200" baseline="-25000" dirty="0"/>
                  <a:t>γγ</a:t>
                </a:r>
                <a:r>
                  <a:rPr lang="en-US" sz="3200" dirty="0"/>
                  <a:t>; </a:t>
                </a:r>
                <a:r>
                  <a:rPr lang="en-US" sz="3200" dirty="0">
                    <a:solidFill>
                      <a:srgbClr val="7030A0"/>
                    </a:solidFill>
                    <a:sym typeface="Symbol" pitchFamily="18" charset="2"/>
                  </a:rPr>
                  <a:t></a:t>
                </a:r>
                <a:r>
                  <a:rPr lang="en-US" sz="3200" baseline="-25000" dirty="0">
                    <a:solidFill>
                      <a:srgbClr val="7030A0"/>
                    </a:solidFill>
                    <a:sym typeface="Symbol" pitchFamily="18" charset="2"/>
                  </a:rPr>
                  <a:t>0 </a:t>
                </a:r>
                <a:r>
                  <a:rPr lang="en-US" sz="3200" dirty="0" smtClean="0">
                    <a:sym typeface="Symbol" pitchFamily="18" charset="2"/>
                  </a:rPr>
                  <a:t>; </a:t>
                </a:r>
                <a:r>
                  <a:rPr lang="en-US" sz="3200" dirty="0" smtClean="0">
                    <a:solidFill>
                      <a:srgbClr val="7030A0"/>
                    </a:solidFill>
                    <a:sym typeface="Symbol" pitchFamily="18" charset="2"/>
                  </a:rPr>
                  <a:t></a:t>
                </a:r>
                <a:r>
                  <a:rPr lang="en-US" sz="3200" baseline="-25000" dirty="0">
                    <a:solidFill>
                      <a:srgbClr val="7030A0"/>
                    </a:solidFill>
                    <a:sym typeface="Symbol" pitchFamily="18" charset="2"/>
                  </a:rPr>
                  <a:t>3 </a:t>
                </a:r>
                <a:r>
                  <a:rPr lang="en-US" sz="3200" dirty="0">
                    <a:sym typeface="Symbol" pitchFamily="18" charset="2"/>
                  </a:rPr>
                  <a:t>are of O(1</a:t>
                </a:r>
                <a:r>
                  <a:rPr lang="en-US" sz="3200" dirty="0" smtClean="0">
                    <a:sym typeface="Symbol" pitchFamily="18" charset="2"/>
                  </a:rPr>
                  <a:t>)</a:t>
                </a:r>
              </a:p>
              <a:p>
                <a:pPr marL="457200" indent="-457200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sym typeface="Symbol" pitchFamily="18" charset="2"/>
                  </a:rPr>
                  <a:t>Initially, one assumed </a:t>
                </a:r>
                <a:r>
                  <a:rPr lang="en-US" sz="3200" dirty="0">
                    <a:sym typeface="Symbol" pitchFamily="18" charset="2"/>
                  </a:rPr>
                  <a:t>that </a:t>
                </a:r>
                <a:r>
                  <a:rPr lang="en-US" sz="3200" dirty="0">
                    <a:solidFill>
                      <a:srgbClr val="00B050"/>
                    </a:solidFill>
                    <a:sym typeface="Symbol" pitchFamily="18" charset="2"/>
                  </a:rPr>
                  <a:t>f</a:t>
                </a:r>
                <a:r>
                  <a:rPr lang="en-US" sz="3200" baseline="-25000" dirty="0">
                    <a:solidFill>
                      <a:srgbClr val="00B050"/>
                    </a:solidFill>
                    <a:sym typeface="Symbol" pitchFamily="18" charset="2"/>
                  </a:rPr>
                  <a:t>a </a:t>
                </a:r>
                <a:r>
                  <a:rPr lang="en-US" sz="3200" dirty="0">
                    <a:solidFill>
                      <a:srgbClr val="00B050"/>
                    </a:solidFill>
                  </a:rPr>
                  <a:t> = </a:t>
                </a:r>
                <a:r>
                  <a:rPr lang="en-US" sz="3200" dirty="0" err="1">
                    <a:solidFill>
                      <a:srgbClr val="00B050"/>
                    </a:solidFill>
                  </a:rPr>
                  <a:t>v</a:t>
                </a:r>
                <a:r>
                  <a:rPr lang="en-US" sz="3200" baseline="-25000" dirty="0" err="1">
                    <a:solidFill>
                      <a:srgbClr val="00B050"/>
                    </a:solidFill>
                  </a:rPr>
                  <a:t>F</a:t>
                </a:r>
                <a:r>
                  <a:rPr lang="en-US" sz="3200" dirty="0">
                    <a:solidFill>
                      <a:srgbClr val="00B050"/>
                    </a:solidFill>
                  </a:rPr>
                  <a:t> =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G</a:t>
                </a:r>
                <a:r>
                  <a:rPr lang="en-US" sz="3200" baseline="-25000" dirty="0">
                    <a:solidFill>
                      <a:srgbClr val="00B050"/>
                    </a:solidFill>
                  </a:rPr>
                  <a:t>F</a:t>
                </a:r>
                <a:r>
                  <a:rPr lang="en-US" sz="3200" dirty="0">
                    <a:solidFill>
                      <a:srgbClr val="00B050"/>
                    </a:solidFill>
                  </a:rPr>
                  <a:t>)</a:t>
                </a:r>
                <a:r>
                  <a:rPr lang="en-US" sz="3200" baseline="30000" dirty="0">
                    <a:solidFill>
                      <a:srgbClr val="00B050"/>
                    </a:solidFill>
                  </a:rPr>
                  <a:t>-1/2</a:t>
                </a:r>
                <a:r>
                  <a:rPr lang="en-US" sz="3200" dirty="0">
                    <a:solidFill>
                      <a:srgbClr val="00B050"/>
                    </a:solidFill>
                  </a:rPr>
                  <a:t>≈ 250 </a:t>
                </a:r>
                <a:r>
                  <a:rPr lang="en-US" sz="3200" dirty="0" smtClean="0">
                    <a:solidFill>
                      <a:srgbClr val="00B050"/>
                    </a:solidFill>
                  </a:rPr>
                  <a:t>GeV </a:t>
                </a:r>
                <a:r>
                  <a:rPr lang="en-US" sz="3200" dirty="0" smtClean="0"/>
                  <a:t>but </a:t>
                </a:r>
                <a:r>
                  <a:rPr lang="en-US" sz="3200" dirty="0" smtClean="0">
                    <a:solidFill>
                      <a:srgbClr val="00B050"/>
                    </a:solidFill>
                  </a:rPr>
                  <a:t>weak</a:t>
                </a:r>
                <a:r>
                  <a:rPr lang="en-US" sz="3200" dirty="0">
                    <a:solidFill>
                      <a:srgbClr val="00B050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00B050"/>
                    </a:solidFill>
                    <a:sym typeface="Symbol" pitchFamily="18" charset="2"/>
                  </a:rPr>
                  <a:t>scale </a:t>
                </a:r>
                <a:r>
                  <a:rPr lang="en-US" sz="3200" dirty="0" err="1">
                    <a:solidFill>
                      <a:srgbClr val="00B050"/>
                    </a:solidFill>
                    <a:sym typeface="Symbol" pitchFamily="18" charset="2"/>
                  </a:rPr>
                  <a:t>axions</a:t>
                </a:r>
                <a:r>
                  <a:rPr lang="en-US" sz="3200" dirty="0">
                    <a:solidFill>
                      <a:srgbClr val="00B050"/>
                    </a:solidFill>
                    <a:sym typeface="Symbol" pitchFamily="18" charset="2"/>
                  </a:rPr>
                  <a:t> </a:t>
                </a:r>
                <a:r>
                  <a:rPr lang="en-US" sz="3200" dirty="0" smtClean="0">
                    <a:sym typeface="Symbol" pitchFamily="18" charset="2"/>
                  </a:rPr>
                  <a:t>are </a:t>
                </a:r>
                <a:r>
                  <a:rPr lang="en-US" sz="3200" dirty="0" smtClean="0"/>
                  <a:t>ruled </a:t>
                </a:r>
                <a:r>
                  <a:rPr lang="en-US" sz="3200" dirty="0"/>
                  <a:t>out by experiment.  For example, </a:t>
                </a:r>
                <a:r>
                  <a:rPr lang="en-US" sz="3200" dirty="0" smtClean="0"/>
                  <a:t>one predicts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sz="3200" dirty="0" smtClean="0">
                    <a:solidFill>
                      <a:srgbClr val="0070C0"/>
                    </a:solidFill>
                  </a:rPr>
                  <a:t>            BR(K</a:t>
                </a:r>
                <a:r>
                  <a:rPr lang="en-US" sz="3200" baseline="30000" dirty="0">
                    <a:solidFill>
                      <a:srgbClr val="0070C0"/>
                    </a:solidFill>
                  </a:rPr>
                  <a:t>+</a:t>
                </a:r>
                <a:r>
                  <a:rPr lang="en-US" sz="3200" dirty="0">
                    <a:solidFill>
                      <a:srgbClr val="0070C0"/>
                    </a:solidFill>
                    <a:sym typeface="Symbol" pitchFamily="18" charset="2"/>
                  </a:rPr>
                  <a:t> </a:t>
                </a:r>
                <a:r>
                  <a:rPr lang="en-US" sz="3200" baseline="30000" dirty="0">
                    <a:solidFill>
                      <a:srgbClr val="0070C0"/>
                    </a:solidFill>
                  </a:rPr>
                  <a:t>+</a:t>
                </a:r>
                <a:r>
                  <a:rPr lang="en-US" sz="3200" dirty="0">
                    <a:solidFill>
                      <a:srgbClr val="0070C0"/>
                    </a:solidFill>
                    <a:sym typeface="Symbol" pitchFamily="18" charset="2"/>
                  </a:rPr>
                  <a:t> + a) &gt; 1.2 x 10 </a:t>
                </a:r>
                <a:r>
                  <a:rPr lang="en-US" sz="3200" baseline="30000" dirty="0">
                    <a:solidFill>
                      <a:srgbClr val="0070C0"/>
                    </a:solidFill>
                    <a:sym typeface="Symbol" pitchFamily="18" charset="2"/>
                  </a:rPr>
                  <a:t>-</a:t>
                </a:r>
                <a:r>
                  <a:rPr lang="en-US" sz="3200" baseline="30000" dirty="0" smtClean="0">
                    <a:solidFill>
                      <a:srgbClr val="0070C0"/>
                    </a:solidFill>
                    <a:sym typeface="Symbol" pitchFamily="18" charset="2"/>
                  </a:rPr>
                  <a:t>4 </a:t>
                </a:r>
                <a:r>
                  <a:rPr lang="en-US" sz="3200" dirty="0"/>
                  <a:t>[</a:t>
                </a:r>
                <a:r>
                  <a:rPr lang="en-US" sz="3200" dirty="0">
                    <a:solidFill>
                      <a:srgbClr val="7030A0"/>
                    </a:solidFill>
                  </a:rPr>
                  <a:t>Bardeen Peccei </a:t>
                </a:r>
                <a:r>
                  <a:rPr lang="en-US" sz="3200" dirty="0" err="1">
                    <a:solidFill>
                      <a:srgbClr val="7030A0"/>
                    </a:solidFill>
                  </a:rPr>
                  <a:t>Yanagida</a:t>
                </a:r>
                <a:r>
                  <a:rPr lang="en-US" sz="3200" dirty="0"/>
                  <a:t>]</a:t>
                </a:r>
              </a:p>
              <a:p>
                <a:r>
                  <a:rPr lang="en-US" sz="3200" baseline="30000" dirty="0" smtClean="0">
                    <a:solidFill>
                      <a:srgbClr val="0070C0"/>
                    </a:solidFill>
                    <a:sym typeface="Symbol" pitchFamily="18" charset="2"/>
                  </a:rPr>
                  <a:t> </a:t>
                </a:r>
                <a:r>
                  <a:rPr lang="en-US" sz="3200" dirty="0" smtClean="0">
                    <a:solidFill>
                      <a:srgbClr val="0070C0"/>
                    </a:solidFill>
                    <a:sym typeface="Symbol" pitchFamily="18" charset="2"/>
                  </a:rPr>
                  <a:t>    </a:t>
                </a:r>
                <a:r>
                  <a:rPr lang="en-US" sz="3200" dirty="0" smtClean="0"/>
                  <a:t>well </a:t>
                </a:r>
                <a:r>
                  <a:rPr lang="en-US" sz="3200" dirty="0"/>
                  <a:t>above the bound  obtained at </a:t>
                </a:r>
                <a:r>
                  <a:rPr lang="en-US" sz="3200" dirty="0">
                    <a:solidFill>
                      <a:srgbClr val="7030A0"/>
                    </a:solidFill>
                  </a:rPr>
                  <a:t>KEK</a:t>
                </a:r>
                <a:r>
                  <a:rPr lang="en-US" sz="3200" dirty="0"/>
                  <a:t>   </a:t>
                </a:r>
              </a:p>
              <a:p>
                <a:r>
                  <a:rPr lang="en-US" sz="3200" dirty="0"/>
                  <a:t>                  </a:t>
                </a:r>
                <a:r>
                  <a:rPr lang="en-US" sz="3200" dirty="0" smtClean="0"/>
                  <a:t>               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BR(K</a:t>
                </a:r>
                <a:r>
                  <a:rPr lang="en-US" sz="3200" baseline="30000" dirty="0">
                    <a:solidFill>
                      <a:srgbClr val="0070C0"/>
                    </a:solidFill>
                  </a:rPr>
                  <a:t>+</a:t>
                </a:r>
                <a:r>
                  <a:rPr lang="en-US" sz="3200" dirty="0">
                    <a:solidFill>
                      <a:srgbClr val="0070C0"/>
                    </a:solidFill>
                    <a:sym typeface="Symbol" pitchFamily="18" charset="2"/>
                  </a:rPr>
                  <a:t> </a:t>
                </a:r>
                <a:r>
                  <a:rPr lang="en-US" sz="3200" baseline="30000" dirty="0">
                    <a:solidFill>
                      <a:srgbClr val="0070C0"/>
                    </a:solidFill>
                  </a:rPr>
                  <a:t>+</a:t>
                </a:r>
                <a:r>
                  <a:rPr lang="en-US" sz="3200" dirty="0">
                    <a:solidFill>
                      <a:srgbClr val="0070C0"/>
                    </a:solidFill>
                    <a:sym typeface="Symbol" pitchFamily="18" charset="2"/>
                  </a:rPr>
                  <a:t> +nothing) &lt; 3.8 x 10 </a:t>
                </a:r>
                <a:r>
                  <a:rPr lang="en-US" sz="3200" baseline="30000" dirty="0">
                    <a:solidFill>
                      <a:srgbClr val="0070C0"/>
                    </a:solidFill>
                    <a:sym typeface="Symbol" pitchFamily="18" charset="2"/>
                  </a:rPr>
                  <a:t>-8 </a:t>
                </a:r>
                <a:endParaRPr lang="en-US" sz="3200" dirty="0">
                  <a:solidFill>
                    <a:srgbClr val="0070C0"/>
                  </a:solidFill>
                  <a:sym typeface="Symbol" pitchFamily="18" charset="2"/>
                </a:endParaRPr>
              </a:p>
              <a:p>
                <a:endParaRPr lang="en-US" sz="3200" dirty="0"/>
              </a:p>
              <a:p>
                <a:pPr marL="457200" indent="-457200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endParaRPr lang="en-US" sz="32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" y="228601"/>
                <a:ext cx="11896725" cy="7733592"/>
              </a:xfrm>
              <a:prstGeom prst="rect">
                <a:avLst/>
              </a:prstGeom>
              <a:blipFill rotWithShape="0">
                <a:blip r:embed="rId3"/>
                <a:stretch>
                  <a:fillRect l="-1178" t="-1025" r="-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465188"/>
              </p:ext>
            </p:extLst>
          </p:nvPr>
        </p:nvGraphicFramePr>
        <p:xfrm>
          <a:off x="5441768" y="2211442"/>
          <a:ext cx="3810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Equation" r:id="rId4" imgW="1600200" imgH="457200" progId="Equation.3">
                  <p:embed/>
                </p:oleObj>
              </mc:Choice>
              <mc:Fallback>
                <p:oleObj name="Equation" r:id="rId4" imgW="1600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1768" y="2211442"/>
                        <a:ext cx="3810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739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548" y="76200"/>
            <a:ext cx="11934825" cy="688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ym typeface="Symbol" pitchFamily="18" charset="2"/>
              </a:rPr>
              <a:t>The choice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f</a:t>
            </a:r>
            <a:r>
              <a:rPr lang="en-US" sz="3200" baseline="-25000" dirty="0">
                <a:solidFill>
                  <a:srgbClr val="00B050"/>
                </a:solidFill>
                <a:sym typeface="Symbol" pitchFamily="18" charset="2"/>
              </a:rPr>
              <a:t>a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= </a:t>
            </a:r>
            <a:r>
              <a:rPr lang="en-US" sz="3200" dirty="0" err="1">
                <a:solidFill>
                  <a:srgbClr val="00B050"/>
                </a:solidFill>
                <a:sym typeface="Symbol" pitchFamily="18" charset="2"/>
              </a:rPr>
              <a:t>v</a:t>
            </a:r>
            <a:r>
              <a:rPr lang="en-US" sz="3200" baseline="-25000" dirty="0" err="1">
                <a:solidFill>
                  <a:srgbClr val="00B050"/>
                </a:solidFill>
                <a:sym typeface="Symbol" pitchFamily="18" charset="2"/>
              </a:rPr>
              <a:t>F</a:t>
            </a:r>
            <a:r>
              <a:rPr lang="en-US" sz="3200" baseline="-25000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is not necessary to solve the </a:t>
            </a:r>
            <a:r>
              <a:rPr lang="en-US" sz="3200" dirty="0">
                <a:solidFill>
                  <a:srgbClr val="0070C0"/>
                </a:solidFill>
                <a:sym typeface="Symbol" pitchFamily="18" charset="2"/>
              </a:rPr>
              <a:t>strong CP </a:t>
            </a:r>
            <a:r>
              <a:rPr lang="en-US" sz="3200" dirty="0" smtClean="0">
                <a:solidFill>
                  <a:srgbClr val="0070C0"/>
                </a:solidFill>
                <a:sym typeface="Symbol" pitchFamily="18" charset="2"/>
              </a:rPr>
              <a:t>problem</a:t>
            </a:r>
          </a:p>
          <a:p>
            <a:pPr>
              <a:lnSpc>
                <a:spcPct val="80000"/>
              </a:lnSpc>
            </a:pPr>
            <a:endParaRPr lang="en-US" sz="3200" dirty="0">
              <a:solidFill>
                <a:srgbClr val="0070C0"/>
              </a:solidFill>
              <a:sym typeface="Symbol" pitchFamily="18" charset="2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ym typeface="Symbol" pitchFamily="18" charset="2"/>
              </a:rPr>
              <a:t>I</a:t>
            </a:r>
            <a:r>
              <a:rPr lang="en-US" sz="3200" dirty="0" smtClean="0">
                <a:sym typeface="Symbol" pitchFamily="18" charset="2"/>
              </a:rPr>
              <a:t>f </a:t>
            </a:r>
            <a:r>
              <a:rPr lang="en-US" sz="3200" dirty="0">
                <a:solidFill>
                  <a:srgbClr val="008000"/>
                </a:solidFill>
                <a:sym typeface="Symbol" pitchFamily="18" charset="2"/>
              </a:rPr>
              <a:t>f</a:t>
            </a:r>
            <a:r>
              <a:rPr lang="en-US" sz="3200" baseline="-25000" dirty="0">
                <a:solidFill>
                  <a:srgbClr val="008000"/>
                </a:solidFill>
                <a:sym typeface="Symbol" pitchFamily="18" charset="2"/>
              </a:rPr>
              <a:t>a </a:t>
            </a:r>
            <a:r>
              <a:rPr lang="en-US" sz="3200" dirty="0">
                <a:solidFill>
                  <a:srgbClr val="008000"/>
                </a:solidFill>
                <a:sym typeface="Symbol" pitchFamily="18" charset="2"/>
              </a:rPr>
              <a:t>&gt;&gt; </a:t>
            </a:r>
            <a:r>
              <a:rPr lang="en-US" sz="3200" dirty="0" err="1">
                <a:solidFill>
                  <a:srgbClr val="008000"/>
                </a:solidFill>
                <a:sym typeface="Symbol" pitchFamily="18" charset="2"/>
              </a:rPr>
              <a:t>v</a:t>
            </a:r>
            <a:r>
              <a:rPr lang="en-US" sz="3200" baseline="-25000" dirty="0" err="1">
                <a:solidFill>
                  <a:srgbClr val="008000"/>
                </a:solidFill>
                <a:sym typeface="Symbol" pitchFamily="18" charset="2"/>
              </a:rPr>
              <a:t>F</a:t>
            </a:r>
            <a:r>
              <a:rPr lang="en-US" sz="3200" dirty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then the </a:t>
            </a:r>
            <a:r>
              <a:rPr lang="en-US" sz="3200" dirty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Symbol" pitchFamily="18" charset="2"/>
              </a:rPr>
              <a:t>axion</a:t>
            </a:r>
            <a:r>
              <a:rPr lang="en-US" sz="3200" dirty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is</a:t>
            </a:r>
            <a:r>
              <a:rPr lang="en-US" sz="3200" dirty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FF0000"/>
                </a:solidFill>
                <a:sym typeface="Symbol" pitchFamily="18" charset="2"/>
              </a:rPr>
              <a:t>very light</a:t>
            </a:r>
            <a:r>
              <a:rPr lang="en-US" sz="3200" dirty="0">
                <a:solidFill>
                  <a:schemeClr val="tx2"/>
                </a:solidFill>
                <a:sym typeface="Symbol" pitchFamily="18" charset="2"/>
              </a:rPr>
              <a:t>, </a:t>
            </a:r>
            <a:r>
              <a:rPr lang="en-US" sz="3200" dirty="0">
                <a:solidFill>
                  <a:srgbClr val="FF0000"/>
                </a:solidFill>
                <a:sym typeface="Symbol" pitchFamily="18" charset="2"/>
              </a:rPr>
              <a:t>very weakly coupled</a:t>
            </a:r>
            <a:r>
              <a:rPr lang="en-US" sz="3200" dirty="0">
                <a:solidFill>
                  <a:schemeClr val="tx2"/>
                </a:solidFill>
                <a:sym typeface="Symbol" pitchFamily="18" charset="2"/>
              </a:rPr>
              <a:t> and </a:t>
            </a:r>
            <a:r>
              <a:rPr lang="en-US" sz="3200" dirty="0">
                <a:solidFill>
                  <a:srgbClr val="FF0000"/>
                </a:solidFill>
                <a:sym typeface="Symbol" pitchFamily="18" charset="2"/>
              </a:rPr>
              <a:t>very long lived</a:t>
            </a:r>
            <a:r>
              <a:rPr lang="en-US" sz="3200" dirty="0">
                <a:sym typeface="Symbol" pitchFamily="18" charset="2"/>
              </a:rPr>
              <a:t>  and such 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invisible </a:t>
            </a:r>
            <a:r>
              <a:rPr lang="en-US" sz="3200" dirty="0" err="1">
                <a:solidFill>
                  <a:srgbClr val="00B0F0"/>
                </a:solidFill>
                <a:sym typeface="Symbol" pitchFamily="18" charset="2"/>
              </a:rPr>
              <a:t>axion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 models</a:t>
            </a:r>
            <a:r>
              <a:rPr lang="en-US" sz="3200" dirty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remain </a:t>
            </a:r>
            <a:r>
              <a:rPr lang="en-US" sz="3200" dirty="0" smtClean="0">
                <a:sym typeface="Symbol" pitchFamily="18" charset="2"/>
              </a:rPr>
              <a:t>viable</a:t>
            </a:r>
            <a:endParaRPr lang="en-US" sz="3200" dirty="0" smtClean="0"/>
          </a:p>
          <a:p>
            <a:pPr marL="457200" indent="-457200"/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These </a:t>
            </a:r>
            <a:r>
              <a:rPr lang="en-US" sz="3200" dirty="0"/>
              <a:t>models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/>
              <a:t>introduce fields which carry</a:t>
            </a:r>
            <a:r>
              <a:rPr lang="en-US" sz="3200" dirty="0">
                <a:solidFill>
                  <a:srgbClr val="CC0099"/>
                </a:solidFill>
              </a:rPr>
              <a:t>  </a:t>
            </a:r>
            <a:r>
              <a:rPr lang="en-US" sz="3200" dirty="0">
                <a:solidFill>
                  <a:srgbClr val="00B050"/>
                </a:solidFill>
              </a:rPr>
              <a:t>PQ charge </a:t>
            </a:r>
            <a:r>
              <a:rPr lang="en-US" sz="3200" dirty="0"/>
              <a:t>but are </a:t>
            </a:r>
            <a:r>
              <a:rPr lang="en-US" sz="3200" dirty="0">
                <a:solidFill>
                  <a:srgbClr val="00B050"/>
                </a:solidFill>
              </a:rPr>
              <a:t>SU(2)XU(1) </a:t>
            </a:r>
            <a:r>
              <a:rPr lang="en-US" sz="3200" dirty="0" err="1">
                <a:solidFill>
                  <a:srgbClr val="00B050"/>
                </a:solidFill>
              </a:rPr>
              <a:t>singlets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/>
              <a:t>.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/>
              <a:t>Two different generic models exist</a:t>
            </a:r>
            <a:r>
              <a:rPr lang="en-US" sz="3200" dirty="0" smtClean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r>
              <a:rPr lang="en-US" sz="3200" dirty="0">
                <a:solidFill>
                  <a:schemeClr val="accent2"/>
                </a:solidFill>
              </a:rPr>
              <a:t>      </a:t>
            </a:r>
            <a:r>
              <a:rPr lang="en-US" sz="3200" dirty="0" err="1">
                <a:solidFill>
                  <a:srgbClr val="00B0F0"/>
                </a:solidFill>
              </a:rPr>
              <a:t>i</a:t>
            </a:r>
            <a:r>
              <a:rPr lang="en-US" sz="3200" dirty="0">
                <a:solidFill>
                  <a:srgbClr val="00B0F0"/>
                </a:solidFill>
              </a:rPr>
              <a:t>) DFSZ Models</a:t>
            </a:r>
            <a:r>
              <a:rPr lang="en-US" sz="3200" dirty="0"/>
              <a:t> [</a:t>
            </a:r>
            <a:r>
              <a:rPr lang="en-US" sz="3200" dirty="0">
                <a:solidFill>
                  <a:srgbClr val="7030A0"/>
                </a:solidFill>
              </a:rPr>
              <a:t>Dine </a:t>
            </a:r>
            <a:r>
              <a:rPr lang="en-US" sz="3200" dirty="0" err="1">
                <a:solidFill>
                  <a:srgbClr val="7030A0"/>
                </a:solidFill>
              </a:rPr>
              <a:t>Fischler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Srednicki</a:t>
            </a:r>
            <a:r>
              <a:rPr lang="en-US" sz="3200" dirty="0"/>
              <a:t>;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Zhitnisky</a:t>
            </a:r>
            <a:r>
              <a:rPr lang="en-US" sz="3200" dirty="0"/>
              <a:t>]</a:t>
            </a:r>
          </a:p>
          <a:p>
            <a:r>
              <a:rPr lang="en-US" sz="3200" dirty="0"/>
              <a:t>      These models add to the </a:t>
            </a:r>
            <a:r>
              <a:rPr lang="en-US" sz="3200" dirty="0">
                <a:solidFill>
                  <a:srgbClr val="7030A0"/>
                </a:solidFill>
              </a:rPr>
              <a:t>PQ model </a:t>
            </a:r>
            <a:r>
              <a:rPr lang="en-US" sz="3200" dirty="0"/>
              <a:t>a scalar field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</a:t>
            </a:r>
            <a:r>
              <a:rPr lang="en-US" sz="32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which carries</a:t>
            </a:r>
            <a:r>
              <a:rPr lang="en-US" sz="32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PQ</a:t>
            </a:r>
          </a:p>
          <a:p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      charge </a:t>
            </a:r>
            <a:r>
              <a:rPr lang="en-US" sz="3200" dirty="0">
                <a:sym typeface="Symbol" pitchFamily="18" charset="2"/>
              </a:rPr>
              <a:t>and</a:t>
            </a:r>
            <a:r>
              <a:rPr lang="en-US" sz="32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f</a:t>
            </a:r>
            <a:r>
              <a:rPr lang="en-US" sz="3200" baseline="-25000" dirty="0">
                <a:solidFill>
                  <a:srgbClr val="00B050"/>
                </a:solidFill>
                <a:sym typeface="Symbol" pitchFamily="18" charset="2"/>
              </a:rPr>
              <a:t>a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= &lt;&gt;</a:t>
            </a:r>
            <a:r>
              <a:rPr lang="en-US" sz="3200" dirty="0">
                <a:solidFill>
                  <a:srgbClr val="00B050"/>
                </a:solidFill>
              </a:rPr>
              <a:t> &gt;&gt; </a:t>
            </a:r>
            <a:r>
              <a:rPr lang="en-US" sz="3200" dirty="0" err="1">
                <a:solidFill>
                  <a:srgbClr val="00B050"/>
                </a:solidFill>
              </a:rPr>
              <a:t>v</a:t>
            </a:r>
            <a:r>
              <a:rPr lang="en-US" sz="3200" baseline="-25000" dirty="0" err="1">
                <a:solidFill>
                  <a:srgbClr val="00B050"/>
                </a:solidFill>
              </a:rPr>
              <a:t>F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en-US" sz="3200" dirty="0">
                <a:solidFill>
                  <a:srgbClr val="00B0F0"/>
                </a:solidFill>
              </a:rPr>
              <a:t>      ii) KSVZ Models </a:t>
            </a:r>
            <a:r>
              <a:rPr lang="en-US" sz="3200" dirty="0"/>
              <a:t>[</a:t>
            </a:r>
            <a:r>
              <a:rPr lang="en-US" sz="3200" dirty="0">
                <a:solidFill>
                  <a:srgbClr val="7030A0"/>
                </a:solidFill>
              </a:rPr>
              <a:t>Kim</a:t>
            </a:r>
            <a:r>
              <a:rPr lang="en-US" sz="3200" dirty="0"/>
              <a:t>; </a:t>
            </a:r>
            <a:r>
              <a:rPr lang="en-US" sz="3200" dirty="0" err="1">
                <a:solidFill>
                  <a:srgbClr val="7030A0"/>
                </a:solidFill>
              </a:rPr>
              <a:t>Shifman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Vainshtein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Zakharov</a:t>
            </a:r>
            <a:r>
              <a:rPr lang="en-US" sz="3200" dirty="0"/>
              <a:t>]</a:t>
            </a:r>
          </a:p>
          <a:p>
            <a:pPr>
              <a:spcBef>
                <a:spcPct val="20000"/>
              </a:spcBef>
            </a:pPr>
            <a:r>
              <a:rPr lang="en-US" sz="3200" dirty="0"/>
              <a:t>       </a:t>
            </a:r>
            <a:r>
              <a:rPr lang="en-US" sz="3200" dirty="0">
                <a:solidFill>
                  <a:srgbClr val="FF0000"/>
                </a:solidFill>
              </a:rPr>
              <a:t>O</a:t>
            </a:r>
            <a:r>
              <a:rPr lang="en-US" sz="3200" dirty="0" smtClean="0">
                <a:solidFill>
                  <a:srgbClr val="FF0000"/>
                </a:solidFill>
              </a:rPr>
              <a:t>nly</a:t>
            </a:r>
            <a:r>
              <a:rPr lang="en-US" sz="3200" dirty="0" smtClean="0"/>
              <a:t> </a:t>
            </a:r>
            <a:r>
              <a:rPr lang="en-US" sz="3200" dirty="0"/>
              <a:t>a </a:t>
            </a:r>
            <a:r>
              <a:rPr lang="en-US" sz="3200" dirty="0" err="1"/>
              <a:t>superheavy</a:t>
            </a:r>
            <a:r>
              <a:rPr lang="en-US" sz="3200" dirty="0"/>
              <a:t> quark</a:t>
            </a:r>
            <a:r>
              <a:rPr lang="en-US" sz="3200" dirty="0">
                <a:solidFill>
                  <a:srgbClr val="FF0000"/>
                </a:solidFill>
              </a:rPr>
              <a:t> Q </a:t>
            </a:r>
            <a:r>
              <a:rPr lang="en-US" sz="3200" dirty="0"/>
              <a:t>and a scalar field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 </a:t>
            </a:r>
            <a:r>
              <a:rPr lang="en-US" sz="3200" dirty="0" smtClean="0"/>
              <a:t>carry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PQ </a:t>
            </a:r>
            <a:r>
              <a:rPr lang="en-US" sz="3200" dirty="0" smtClean="0">
                <a:solidFill>
                  <a:srgbClr val="00B050"/>
                </a:solidFill>
              </a:rPr>
              <a:t>charge</a:t>
            </a:r>
            <a:r>
              <a:rPr lang="en-US" sz="3200" dirty="0" smtClean="0"/>
              <a:t>.</a:t>
            </a:r>
          </a:p>
          <a:p>
            <a:pPr>
              <a:spcBef>
                <a:spcPct val="20000"/>
              </a:spcBef>
            </a:pPr>
            <a:r>
              <a:rPr lang="en-US" sz="3200" dirty="0"/>
              <a:t> </a:t>
            </a:r>
            <a:r>
              <a:rPr lang="en-US" sz="3200" dirty="0" smtClean="0"/>
              <a:t>      The </a:t>
            </a:r>
            <a:r>
              <a:rPr lang="en-US" sz="3200" dirty="0"/>
              <a:t>dynamics is such that</a:t>
            </a:r>
            <a:r>
              <a:rPr lang="en-US" sz="3200" dirty="0"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f</a:t>
            </a:r>
            <a:r>
              <a:rPr lang="en-US" sz="3200" baseline="-25000" dirty="0">
                <a:solidFill>
                  <a:srgbClr val="00B050"/>
                </a:solidFill>
                <a:sym typeface="Symbol" pitchFamily="18" charset="2"/>
              </a:rPr>
              <a:t>a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= &lt;&gt; </a:t>
            </a:r>
            <a:r>
              <a:rPr lang="en-US" sz="3200" dirty="0">
                <a:solidFill>
                  <a:srgbClr val="00B050"/>
                </a:solidFill>
              </a:rPr>
              <a:t>&gt;&gt; </a:t>
            </a:r>
            <a:r>
              <a:rPr lang="en-US" sz="3200" dirty="0" err="1">
                <a:solidFill>
                  <a:srgbClr val="00B050"/>
                </a:solidFill>
              </a:rPr>
              <a:t>v</a:t>
            </a:r>
            <a:r>
              <a:rPr lang="en-US" sz="3200" baseline="-25000" dirty="0" err="1">
                <a:solidFill>
                  <a:srgbClr val="00B050"/>
                </a:solidFill>
              </a:rPr>
              <a:t>F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/>
              <a:t>and </a:t>
            </a:r>
            <a:r>
              <a:rPr lang="en-US" sz="3200" dirty="0" smtClean="0">
                <a:solidFill>
                  <a:srgbClr val="FF0000"/>
                </a:solidFill>
                <a:sym typeface="Symbol" pitchFamily="18" charset="2"/>
              </a:rPr>
              <a:t>M</a:t>
            </a:r>
            <a:r>
              <a:rPr lang="en-US" sz="3200" baseline="-25000" dirty="0" smtClean="0">
                <a:solidFill>
                  <a:srgbClr val="FF0000"/>
                </a:solidFill>
                <a:sym typeface="Symbol" pitchFamily="18" charset="2"/>
              </a:rPr>
              <a:t>Q</a:t>
            </a:r>
            <a:r>
              <a:rPr lang="en-US" sz="3200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≈</a:t>
            </a:r>
            <a:r>
              <a:rPr lang="en-US" sz="32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f</a:t>
            </a:r>
            <a:r>
              <a:rPr lang="en-US" sz="3200" baseline="-25000" dirty="0">
                <a:solidFill>
                  <a:srgbClr val="00B050"/>
                </a:solidFill>
                <a:sym typeface="Symbol" pitchFamily="18" charset="2"/>
              </a:rPr>
              <a:t>a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111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24" y="-76200"/>
            <a:ext cx="10620375" cy="86677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Invisible </a:t>
            </a:r>
            <a:r>
              <a:rPr lang="en-US" dirty="0" err="1">
                <a:solidFill>
                  <a:srgbClr val="0070C0"/>
                </a:solidFill>
              </a:rPr>
              <a:t>A</a:t>
            </a:r>
            <a:r>
              <a:rPr lang="en-US" dirty="0" err="1" smtClean="0">
                <a:solidFill>
                  <a:srgbClr val="0070C0"/>
                </a:solidFill>
              </a:rPr>
              <a:t>xions</a:t>
            </a:r>
            <a:r>
              <a:rPr lang="en-US" dirty="0" smtClean="0">
                <a:solidFill>
                  <a:srgbClr val="0070C0"/>
                </a:solidFill>
              </a:rPr>
              <a:t> and Cosmological Constraints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2911" y="981075"/>
                <a:ext cx="10972800" cy="5438775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r>
                  <a:rPr lang="en-US" sz="3200" dirty="0" smtClean="0"/>
                  <a:t>For both </a:t>
                </a:r>
                <a:r>
                  <a:rPr lang="en-US" sz="3200" dirty="0"/>
                  <a:t>the </a:t>
                </a:r>
                <a:r>
                  <a:rPr lang="en-US" sz="3200" dirty="0">
                    <a:solidFill>
                      <a:srgbClr val="00B0F0"/>
                    </a:solidFill>
                  </a:rPr>
                  <a:t>KSVZ </a:t>
                </a:r>
                <a:r>
                  <a:rPr lang="en-US" sz="3200" dirty="0" smtClean="0"/>
                  <a:t>and </a:t>
                </a:r>
                <a:r>
                  <a:rPr lang="en-US" sz="3200" dirty="0"/>
                  <a:t>the</a:t>
                </a:r>
                <a:r>
                  <a:rPr lang="en-US" sz="3200" dirty="0">
                    <a:solidFill>
                      <a:srgbClr val="993300"/>
                    </a:solidFill>
                  </a:rPr>
                  <a:t> </a:t>
                </a:r>
                <a:r>
                  <a:rPr lang="en-US" sz="3200" dirty="0">
                    <a:solidFill>
                      <a:srgbClr val="00B0F0"/>
                    </a:solidFill>
                  </a:rPr>
                  <a:t>DFSZ </a:t>
                </a:r>
                <a:r>
                  <a:rPr lang="en-US" sz="3200" dirty="0" smtClean="0"/>
                  <a:t>models </a:t>
                </a:r>
                <a:r>
                  <a:rPr lang="en-US" sz="3200" dirty="0">
                    <a:solidFill>
                      <a:srgbClr val="0070C0"/>
                    </a:solidFill>
                    <a:sym typeface="Symbol" pitchFamily="18" charset="2"/>
                  </a:rPr>
                  <a:t></a:t>
                </a:r>
                <a:r>
                  <a:rPr lang="en-US" sz="3200" baseline="-25000" dirty="0" smtClean="0">
                    <a:solidFill>
                      <a:srgbClr val="0070C0"/>
                    </a:solidFill>
                    <a:sym typeface="Symbol" pitchFamily="18" charset="2"/>
                  </a:rPr>
                  <a:t>m</a:t>
                </a:r>
                <a:r>
                  <a:rPr lang="en-US" sz="3200" dirty="0" smtClean="0">
                    <a:solidFill>
                      <a:srgbClr val="0070C0"/>
                    </a:solidFill>
                    <a:sym typeface="Symbol" pitchFamily="18" charset="2"/>
                  </a:rPr>
                  <a:t>=1</a:t>
                </a:r>
                <a:r>
                  <a:rPr lang="en-US" sz="3200" dirty="0" smtClean="0">
                    <a:sym typeface="Symbol" pitchFamily="18" charset="2"/>
                  </a:rPr>
                  <a:t>,</a:t>
                </a:r>
                <a:r>
                  <a:rPr lang="en-US" sz="3200" dirty="0" smtClean="0">
                    <a:solidFill>
                      <a:srgbClr val="0070C0"/>
                    </a:solidFill>
                    <a:sym typeface="Symbol" pitchFamily="18" charset="2"/>
                  </a:rPr>
                  <a:t> </a:t>
                </a:r>
                <a:r>
                  <a:rPr lang="en-US" sz="3200" dirty="0" smtClean="0">
                    <a:sym typeface="Symbol" pitchFamily="18" charset="2"/>
                  </a:rPr>
                  <a:t>hence:</a:t>
                </a:r>
                <a:r>
                  <a:rPr lang="en-US" sz="3200" dirty="0" smtClean="0">
                    <a:solidFill>
                      <a:srgbClr val="0070C0"/>
                    </a:solidFill>
                    <a:sym typeface="Symbol" pitchFamily="18" charset="2"/>
                  </a:rPr>
                  <a:t> </a:t>
                </a:r>
                <a:endParaRPr lang="en-US" sz="3200" dirty="0">
                  <a:solidFill>
                    <a:srgbClr val="0070C0"/>
                  </a:solidFill>
                  <a:sym typeface="Symbol" pitchFamily="18" charset="2"/>
                </a:endParaRPr>
              </a:p>
              <a:p>
                <a:pPr marL="0" indent="0">
                  <a:spcBef>
                    <a:spcPct val="20000"/>
                  </a:spcBef>
                  <a:buNone/>
                </a:pPr>
                <a:r>
                  <a:rPr lang="en-US" sz="3200" dirty="0" smtClean="0">
                    <a:solidFill>
                      <a:srgbClr val="0070C0"/>
                    </a:solidFill>
                    <a:sym typeface="Symbol" pitchFamily="18" charset="2"/>
                  </a:rPr>
                  <a:t>             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m</a:t>
                </a:r>
                <a:r>
                  <a:rPr lang="en-US" sz="3200" baseline="-25000" dirty="0" smtClean="0">
                    <a:solidFill>
                      <a:srgbClr val="0070C0"/>
                    </a:solidFill>
                  </a:rPr>
                  <a:t>a</a:t>
                </a:r>
                <a:r>
                  <a:rPr lang="en-US" sz="3200" baseline="30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3200" dirty="0"/>
                  <a:t>=</a:t>
                </a:r>
                <a:r>
                  <a:rPr lang="en-US" sz="32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3200" dirty="0">
                    <a:solidFill>
                      <a:srgbClr val="0070C0"/>
                    </a:solidFill>
                  </a:rPr>
                  <a:t>m</a:t>
                </a:r>
                <a:r>
                  <a:rPr lang="en-US" sz="3200" baseline="-25000" dirty="0">
                    <a:solidFill>
                      <a:srgbClr val="0070C0"/>
                    </a:solidFill>
                  </a:rPr>
                  <a:t>a</a:t>
                </a:r>
                <a:r>
                  <a:rPr lang="en-US" sz="3200" baseline="30000" dirty="0">
                    <a:solidFill>
                      <a:srgbClr val="0070C0"/>
                    </a:solidFill>
                  </a:rPr>
                  <a:t>st </a:t>
                </a:r>
                <a:r>
                  <a:rPr lang="en-US" sz="3200" dirty="0">
                    <a:solidFill>
                      <a:srgbClr val="00B0F0"/>
                    </a:solidFill>
                  </a:rPr>
                  <a:t>[</a:t>
                </a:r>
                <a:r>
                  <a:rPr lang="en-US" sz="3200" dirty="0" err="1">
                    <a:solidFill>
                      <a:srgbClr val="00B0F0"/>
                    </a:solidFill>
                    <a:sym typeface="Symbol" pitchFamily="18" charset="2"/>
                  </a:rPr>
                  <a:t>v</a:t>
                </a:r>
                <a:r>
                  <a:rPr lang="en-US" sz="3200" baseline="-25000" dirty="0" err="1">
                    <a:solidFill>
                      <a:srgbClr val="00B0F0"/>
                    </a:solidFill>
                    <a:sym typeface="Symbol" pitchFamily="18" charset="2"/>
                  </a:rPr>
                  <a:t>F</a:t>
                </a:r>
                <a:r>
                  <a:rPr lang="en-US" sz="3200" baseline="-25000" dirty="0">
                    <a:solidFill>
                      <a:srgbClr val="00B0F0"/>
                    </a:solidFill>
                    <a:sym typeface="Symbol" pitchFamily="18" charset="2"/>
                  </a:rPr>
                  <a:t> </a:t>
                </a:r>
                <a:r>
                  <a:rPr lang="en-US" sz="3200" dirty="0">
                    <a:solidFill>
                      <a:srgbClr val="00B0F0"/>
                    </a:solidFill>
                    <a:sym typeface="Symbol" pitchFamily="18" charset="2"/>
                  </a:rPr>
                  <a:t>/ f</a:t>
                </a:r>
                <a:r>
                  <a:rPr lang="en-US" sz="3200" baseline="-25000" dirty="0">
                    <a:solidFill>
                      <a:srgbClr val="00B0F0"/>
                    </a:solidFill>
                    <a:sym typeface="Symbol" pitchFamily="18" charset="2"/>
                  </a:rPr>
                  <a:t>a</a:t>
                </a:r>
                <a:r>
                  <a:rPr lang="en-US" sz="3200" dirty="0">
                    <a:solidFill>
                      <a:srgbClr val="00B0F0"/>
                    </a:solidFill>
                    <a:sym typeface="Symbol" pitchFamily="18" charset="2"/>
                  </a:rPr>
                  <a:t>]</a:t>
                </a:r>
                <a:r>
                  <a:rPr lang="en-US" sz="3200" dirty="0">
                    <a:sym typeface="Symbol" pitchFamily="18" charset="2"/>
                  </a:rPr>
                  <a:t> </a:t>
                </a:r>
                <a:r>
                  <a:rPr lang="en-US" sz="3200" dirty="0">
                    <a:solidFill>
                      <a:srgbClr val="00B050"/>
                    </a:solidFill>
                    <a:sym typeface="Symbol" pitchFamily="18" charset="2"/>
                  </a:rPr>
                  <a:t>[10</a:t>
                </a:r>
                <a:r>
                  <a:rPr lang="en-US" sz="3200" baseline="30000" dirty="0">
                    <a:solidFill>
                      <a:srgbClr val="00B050"/>
                    </a:solidFill>
                    <a:sym typeface="Symbol" pitchFamily="18" charset="2"/>
                  </a:rPr>
                  <a:t>6</a:t>
                </a:r>
                <a:r>
                  <a:rPr lang="en-US" sz="3200" dirty="0">
                    <a:solidFill>
                      <a:srgbClr val="00B050"/>
                    </a:solidFill>
                    <a:sym typeface="Symbol" pitchFamily="18" charset="2"/>
                  </a:rPr>
                  <a:t> GeV / f</a:t>
                </a:r>
                <a:r>
                  <a:rPr lang="en-US" sz="3200" baseline="-25000" dirty="0">
                    <a:solidFill>
                      <a:srgbClr val="00B050"/>
                    </a:solidFill>
                    <a:sym typeface="Symbol" pitchFamily="18" charset="2"/>
                  </a:rPr>
                  <a:t>a</a:t>
                </a:r>
                <a:r>
                  <a:rPr lang="en-US" sz="3200" dirty="0">
                    <a:solidFill>
                      <a:srgbClr val="00B050"/>
                    </a:solidFill>
                    <a:sym typeface="Symbol" pitchFamily="18" charset="2"/>
                  </a:rPr>
                  <a:t>] </a:t>
                </a:r>
                <a:r>
                  <a:rPr lang="en-US" sz="3200" dirty="0">
                    <a:solidFill>
                      <a:srgbClr val="0070C0"/>
                    </a:solidFill>
                    <a:sym typeface="Symbol" pitchFamily="18" charset="2"/>
                  </a:rPr>
                  <a:t>6.3 eV</a:t>
                </a:r>
              </a:p>
              <a:p>
                <a:pPr marL="457200" indent="-457200">
                  <a:spcBef>
                    <a:spcPct val="20000"/>
                  </a:spcBef>
                </a:pPr>
                <a:r>
                  <a:rPr lang="en-US" sz="3200" dirty="0" smtClean="0"/>
                  <a:t>The</a:t>
                </a:r>
                <a:r>
                  <a:rPr lang="en-US" sz="3200" dirty="0" smtClean="0">
                    <a:solidFill>
                      <a:srgbClr val="00B0F0"/>
                    </a:solidFill>
                  </a:rPr>
                  <a:t> KSVZ</a:t>
                </a:r>
                <a:r>
                  <a:rPr lang="en-US" sz="3200" dirty="0" smtClean="0"/>
                  <a:t> </a:t>
                </a:r>
                <a:r>
                  <a:rPr lang="en-US" sz="3200" dirty="0"/>
                  <a:t>and </a:t>
                </a:r>
                <a:r>
                  <a:rPr lang="en-US" sz="3200" dirty="0">
                    <a:solidFill>
                      <a:srgbClr val="00B0F0"/>
                    </a:solidFill>
                  </a:rPr>
                  <a:t>DFSZ </a:t>
                </a:r>
                <a:r>
                  <a:rPr lang="en-US" sz="3200" dirty="0" err="1">
                    <a:solidFill>
                      <a:srgbClr val="0070C0"/>
                    </a:solidFill>
                  </a:rPr>
                  <a:t>axions</a:t>
                </a:r>
                <a:r>
                  <a:rPr lang="en-US" sz="3200" dirty="0">
                    <a:solidFill>
                      <a:srgbClr val="0070C0"/>
                    </a:solidFill>
                  </a:rPr>
                  <a:t> </a:t>
                </a:r>
                <a:r>
                  <a:rPr lang="en-US" sz="3200" dirty="0"/>
                  <a:t>are </a:t>
                </a:r>
                <a:r>
                  <a:rPr lang="en-US" sz="3200" dirty="0">
                    <a:solidFill>
                      <a:srgbClr val="0070C0"/>
                    </a:solidFill>
                  </a:rPr>
                  <a:t>very light</a:t>
                </a:r>
                <a:r>
                  <a:rPr lang="en-US" sz="3200" dirty="0"/>
                  <a:t>, </a:t>
                </a:r>
                <a:r>
                  <a:rPr lang="en-US" sz="3200" dirty="0">
                    <a:solidFill>
                      <a:srgbClr val="0070C0"/>
                    </a:solidFill>
                  </a:rPr>
                  <a:t>very weakly coupled </a:t>
                </a:r>
                <a:r>
                  <a:rPr lang="en-US" sz="3200" dirty="0"/>
                  <a:t>and </a:t>
                </a:r>
                <a:r>
                  <a:rPr lang="en-US" sz="3200" dirty="0">
                    <a:solidFill>
                      <a:srgbClr val="0070C0"/>
                    </a:solidFill>
                  </a:rPr>
                  <a:t>very long-lived</a:t>
                </a:r>
                <a:r>
                  <a:rPr lang="en-US" sz="3200" dirty="0"/>
                  <a:t>, but are </a:t>
                </a:r>
                <a:r>
                  <a:rPr lang="en-US" sz="3200" dirty="0">
                    <a:solidFill>
                      <a:srgbClr val="FF0000"/>
                    </a:solidFill>
                  </a:rPr>
                  <a:t>not totally invisible</a:t>
                </a:r>
              </a:p>
              <a:p>
                <a:pPr marL="457200" indent="-457200">
                  <a:spcBef>
                    <a:spcPct val="20000"/>
                  </a:spcBef>
                </a:pPr>
                <a:r>
                  <a:rPr lang="en-US" sz="3200" dirty="0" smtClean="0"/>
                  <a:t>Upper bounds </a:t>
                </a:r>
                <a:r>
                  <a:rPr lang="en-US" sz="3200" dirty="0"/>
                  <a:t>on </a:t>
                </a:r>
                <a:r>
                  <a:rPr lang="en-US" sz="3200" dirty="0">
                    <a:solidFill>
                      <a:srgbClr val="0070C0"/>
                    </a:solidFill>
                  </a:rPr>
                  <a:t>m</a:t>
                </a:r>
                <a:r>
                  <a:rPr lang="en-US" sz="3200" baseline="-25000" dirty="0">
                    <a:solidFill>
                      <a:srgbClr val="0070C0"/>
                    </a:solidFill>
                  </a:rPr>
                  <a:t>a</a:t>
                </a:r>
                <a:r>
                  <a:rPr lang="en-US" sz="3200" baseline="-25000" dirty="0">
                    <a:solidFill>
                      <a:srgbClr val="FF0000"/>
                    </a:solidFill>
                  </a:rPr>
                  <a:t>  </a:t>
                </a:r>
                <a:r>
                  <a:rPr lang="en-US" sz="3200" dirty="0" smtClean="0"/>
                  <a:t>can be inferred from </a:t>
                </a:r>
                <a:r>
                  <a:rPr lang="en-US" sz="3200" dirty="0">
                    <a:solidFill>
                      <a:srgbClr val="00B050"/>
                    </a:solidFill>
                  </a:rPr>
                  <a:t>a</a:t>
                </a:r>
                <a:r>
                  <a:rPr lang="en-US" sz="3200" dirty="0" smtClean="0">
                    <a:solidFill>
                      <a:srgbClr val="00B050"/>
                    </a:solidFill>
                  </a:rPr>
                  <a:t>strophysics</a:t>
                </a:r>
                <a:r>
                  <a:rPr lang="en-US" sz="3200" dirty="0" smtClean="0"/>
                  <a:t> since </a:t>
                </a:r>
                <a:r>
                  <a:rPr lang="en-US" sz="3200" dirty="0" err="1"/>
                  <a:t>axion</a:t>
                </a:r>
                <a:r>
                  <a:rPr lang="en-US" sz="3200" dirty="0"/>
                  <a:t> emission, through</a:t>
                </a:r>
                <a:r>
                  <a:rPr lang="en-US" sz="3200" dirty="0">
                    <a:solidFill>
                      <a:srgbClr val="00B050"/>
                    </a:solidFill>
                    <a:sym typeface="Symbol" pitchFamily="18" charset="2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sym typeface="Symbol" pitchFamily="18" charset="2"/>
                  </a:rPr>
                  <a:t>Primakoff</a:t>
                </a:r>
                <a:r>
                  <a:rPr lang="en-US" sz="3200" dirty="0" smtClean="0">
                    <a:solidFill>
                      <a:srgbClr val="7030A0"/>
                    </a:solidFill>
                    <a:sym typeface="Symbol" pitchFamily="18" charset="2"/>
                  </a:rPr>
                  <a:t> </a:t>
                </a:r>
                <a:r>
                  <a:rPr lang="en-US" sz="3200" dirty="0" smtClean="0">
                    <a:sym typeface="Symbol" pitchFamily="18" charset="2"/>
                  </a:rPr>
                  <a:t>and other processes,</a:t>
                </a:r>
              </a:p>
              <a:p>
                <a:pPr marL="0" indent="0">
                  <a:spcBef>
                    <a:spcPct val="20000"/>
                  </a:spcBef>
                  <a:buNone/>
                </a:pPr>
                <a:r>
                  <a:rPr lang="en-US" sz="3200" dirty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   </a:t>
                </a:r>
                <a:r>
                  <a:rPr lang="en-US" sz="3200" dirty="0" smtClean="0"/>
                  <a:t>causes </a:t>
                </a:r>
                <a:r>
                  <a:rPr lang="en-US" sz="3200" dirty="0">
                    <a:solidFill>
                      <a:srgbClr val="FF0000"/>
                    </a:solidFill>
                  </a:rPr>
                  <a:t>energy loss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̴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1/f</a:t>
                </a:r>
                <a:r>
                  <a:rPr lang="en-US" sz="3200" baseline="-25000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sz="3200" dirty="0"/>
                  <a:t> </a:t>
                </a:r>
                <a:r>
                  <a:rPr lang="en-US" sz="3200" dirty="0" smtClean="0"/>
                  <a:t>affecting </a:t>
                </a:r>
                <a:r>
                  <a:rPr lang="en-US" sz="3200" dirty="0">
                    <a:solidFill>
                      <a:srgbClr val="00B050"/>
                    </a:solidFill>
                  </a:rPr>
                  <a:t>stellar evolution</a:t>
                </a:r>
                <a:r>
                  <a:rPr lang="en-US" sz="3200" dirty="0"/>
                  <a:t>.</a:t>
                </a:r>
              </a:p>
              <a:p>
                <a:r>
                  <a:rPr lang="en-US" sz="3200" dirty="0">
                    <a:sym typeface="Symbol" pitchFamily="18" charset="2"/>
                  </a:rPr>
                  <a:t> </a:t>
                </a:r>
                <a:r>
                  <a:rPr lang="en-US" sz="3200" dirty="0" smtClean="0">
                    <a:cs typeface="Arial" charset="0"/>
                    <a:sym typeface="Symbol" pitchFamily="18" charset="2"/>
                  </a:rPr>
                  <a:t> </a:t>
                </a:r>
                <a:r>
                  <a:rPr lang="en-US" sz="3200" dirty="0">
                    <a:cs typeface="Arial" charset="0"/>
                    <a:sym typeface="Symbol" pitchFamily="18" charset="2"/>
                  </a:rPr>
                  <a:t>Typically  these astrophysical bounds allow </a:t>
                </a:r>
                <a:r>
                  <a:rPr lang="en-US" sz="3200" dirty="0" err="1">
                    <a:cs typeface="Arial" charset="0"/>
                    <a:sym typeface="Symbol" pitchFamily="18" charset="2"/>
                  </a:rPr>
                  <a:t>axions</a:t>
                </a:r>
                <a:r>
                  <a:rPr lang="en-US" sz="3200" dirty="0">
                    <a:cs typeface="Arial" charset="0"/>
                    <a:sym typeface="Symbol" pitchFamily="18" charset="2"/>
                  </a:rPr>
                  <a:t> </a:t>
                </a:r>
                <a:endParaRPr lang="en-US" sz="3200" dirty="0" smtClean="0">
                  <a:cs typeface="Arial" charset="0"/>
                  <a:sym typeface="Symbol" pitchFamily="18" charset="2"/>
                </a:endParaRPr>
              </a:p>
              <a:p>
                <a:pPr marL="0" indent="0">
                  <a:buNone/>
                </a:pPr>
                <a:r>
                  <a:rPr lang="en-US" sz="3200" dirty="0">
                    <a:cs typeface="Arial" charset="0"/>
                    <a:sym typeface="Symbol" pitchFamily="18" charset="2"/>
                  </a:rPr>
                  <a:t> </a:t>
                </a:r>
                <a:r>
                  <a:rPr lang="en-US" sz="3200" dirty="0" smtClean="0">
                    <a:cs typeface="Arial" charset="0"/>
                    <a:sym typeface="Symbol" pitchFamily="18" charset="2"/>
                  </a:rPr>
                  <a:t>    lighter </a:t>
                </a:r>
                <a:r>
                  <a:rPr lang="en-US" sz="3200" dirty="0">
                    <a:cs typeface="Arial" charset="0"/>
                    <a:sym typeface="Symbol" pitchFamily="18" charset="2"/>
                  </a:rPr>
                  <a:t>than</a:t>
                </a:r>
              </a:p>
              <a:p>
                <a:pPr marL="0" indent="0">
                  <a:buNone/>
                </a:pPr>
                <a:r>
                  <a:rPr lang="en-US" sz="3200" dirty="0" smtClean="0">
                    <a:solidFill>
                      <a:srgbClr val="0070C0"/>
                    </a:solidFill>
                  </a:rPr>
                  <a:t>                                             </a:t>
                </a:r>
                <a:r>
                  <a:rPr lang="en-US" sz="3200" dirty="0">
                    <a:solidFill>
                      <a:srgbClr val="0070C0"/>
                    </a:solidFill>
                  </a:rPr>
                  <a:t>m</a:t>
                </a:r>
                <a:r>
                  <a:rPr lang="en-US" sz="3200" baseline="-25000" dirty="0">
                    <a:solidFill>
                      <a:srgbClr val="0070C0"/>
                    </a:solidFill>
                  </a:rPr>
                  <a:t>a </a:t>
                </a:r>
                <a:r>
                  <a:rPr lang="en-US" sz="3200" dirty="0">
                    <a:solidFill>
                      <a:srgbClr val="0070C0"/>
                    </a:solidFill>
                    <a:cs typeface="Arial" charset="0"/>
                  </a:rPr>
                  <a:t>≤ 1-10</a:t>
                </a:r>
                <a:r>
                  <a:rPr lang="en-US" sz="3200" baseline="30000" dirty="0">
                    <a:solidFill>
                      <a:srgbClr val="0070C0"/>
                    </a:solidFill>
                    <a:cs typeface="Arial" charset="0"/>
                  </a:rPr>
                  <a:t>-3</a:t>
                </a:r>
                <a:r>
                  <a:rPr lang="en-US" sz="3200" dirty="0">
                    <a:solidFill>
                      <a:srgbClr val="0070C0"/>
                    </a:solidFill>
                    <a:cs typeface="Arial" charset="0"/>
                  </a:rPr>
                  <a:t> eV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2911" y="981075"/>
                <a:ext cx="10972800" cy="5438775"/>
              </a:xfrm>
              <a:blipFill rotWithShape="0">
                <a:blip r:embed="rId2"/>
                <a:stretch>
                  <a:fillRect l="-1500" t="-2578" b="-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634" y="3984454"/>
            <a:ext cx="2105025" cy="1568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23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1450" y="225425"/>
            <a:ext cx="11582400" cy="6508750"/>
          </a:xfrm>
        </p:spPr>
        <p:txBody>
          <a:bodyPr>
            <a:norm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sz="3200" dirty="0" smtClean="0">
                <a:cs typeface="Arial" pitchFamily="34" charset="0"/>
              </a:rPr>
              <a:t>Rather </a:t>
            </a:r>
            <a:r>
              <a:rPr lang="en-US" sz="3200" dirty="0" smtClean="0"/>
              <a:t>remarkably, </a:t>
            </a:r>
            <a:r>
              <a:rPr lang="en-US" sz="3200" dirty="0" smtClean="0">
                <a:solidFill>
                  <a:srgbClr val="FF0000"/>
                </a:solidFill>
              </a:rPr>
              <a:t>cosmology</a:t>
            </a:r>
            <a:r>
              <a:rPr lang="en-US" sz="3200" dirty="0" smtClean="0"/>
              <a:t> gives a </a:t>
            </a:r>
            <a:r>
              <a:rPr lang="en-US" sz="3200" dirty="0" smtClean="0">
                <a:solidFill>
                  <a:srgbClr val="0070C0"/>
                </a:solidFill>
              </a:rPr>
              <a:t>lower bound </a:t>
            </a:r>
            <a:r>
              <a:rPr lang="en-US" sz="3200" dirty="0" smtClean="0"/>
              <a:t>for the</a:t>
            </a:r>
            <a:r>
              <a:rPr lang="en-US" sz="3200" dirty="0" smtClean="0">
                <a:solidFill>
                  <a:srgbClr val="CC0099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axion</a:t>
            </a:r>
            <a:r>
              <a:rPr lang="en-US" sz="3200" dirty="0" smtClean="0">
                <a:solidFill>
                  <a:srgbClr val="0070C0"/>
                </a:solidFill>
              </a:rPr>
              <a:t> mass </a:t>
            </a:r>
            <a:r>
              <a:rPr lang="en-US" sz="3200" dirty="0" smtClean="0"/>
              <a:t>(upper bound on </a:t>
            </a:r>
            <a:r>
              <a:rPr lang="en-US" sz="3200" dirty="0" smtClean="0">
                <a:solidFill>
                  <a:srgbClr val="008000"/>
                </a:solidFill>
              </a:rPr>
              <a:t>f</a:t>
            </a:r>
            <a:r>
              <a:rPr lang="en-US" sz="3200" baseline="-25000" dirty="0" smtClean="0">
                <a:solidFill>
                  <a:srgbClr val="008000"/>
                </a:solidFill>
              </a:rPr>
              <a:t>a</a:t>
            </a:r>
            <a:r>
              <a:rPr lang="en-US" sz="3200" dirty="0" smtClean="0"/>
              <a:t> ) [</a:t>
            </a:r>
            <a:r>
              <a:rPr lang="en-US" sz="3200" dirty="0" err="1" smtClean="0">
                <a:solidFill>
                  <a:srgbClr val="7030A0"/>
                </a:solidFill>
              </a:rPr>
              <a:t>Preskill</a:t>
            </a:r>
            <a:r>
              <a:rPr lang="en-US" sz="3200" dirty="0" smtClean="0">
                <a:solidFill>
                  <a:srgbClr val="7030A0"/>
                </a:solidFill>
              </a:rPr>
              <a:t> Wise </a:t>
            </a:r>
            <a:r>
              <a:rPr lang="en-US" sz="3200" dirty="0" err="1" smtClean="0">
                <a:solidFill>
                  <a:srgbClr val="7030A0"/>
                </a:solidFill>
              </a:rPr>
              <a:t>Wilczek</a:t>
            </a:r>
            <a:r>
              <a:rPr lang="en-US" sz="3200" dirty="0" smtClean="0"/>
              <a:t>; </a:t>
            </a:r>
            <a:r>
              <a:rPr lang="en-US" sz="3200" dirty="0" smtClean="0">
                <a:solidFill>
                  <a:srgbClr val="7030A0"/>
                </a:solidFill>
              </a:rPr>
              <a:t>Abbott </a:t>
            </a:r>
            <a:r>
              <a:rPr lang="en-US" sz="3200" dirty="0" err="1" smtClean="0">
                <a:solidFill>
                  <a:srgbClr val="7030A0"/>
                </a:solidFill>
              </a:rPr>
              <a:t>Sikivie</a:t>
            </a:r>
            <a:r>
              <a:rPr lang="en-US" sz="3200" dirty="0" smtClean="0"/>
              <a:t>; </a:t>
            </a:r>
            <a:r>
              <a:rPr lang="en-US" sz="3200" dirty="0" smtClean="0">
                <a:solidFill>
                  <a:srgbClr val="7030A0"/>
                </a:solidFill>
              </a:rPr>
              <a:t>Dine </a:t>
            </a:r>
            <a:r>
              <a:rPr lang="en-US" sz="3200" dirty="0" err="1" smtClean="0">
                <a:solidFill>
                  <a:srgbClr val="7030A0"/>
                </a:solidFill>
              </a:rPr>
              <a:t>Fischler</a:t>
            </a:r>
            <a:r>
              <a:rPr lang="en-US" sz="3200" dirty="0" smtClean="0"/>
              <a:t>]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/>
              <a:t>Physics is simple to understand. When Universe goes through the </a:t>
            </a:r>
            <a:r>
              <a:rPr lang="en-US" sz="3200" dirty="0" smtClean="0">
                <a:solidFill>
                  <a:srgbClr val="00B050"/>
                </a:solidFill>
              </a:rPr>
              <a:t>U(1)</a:t>
            </a:r>
            <a:r>
              <a:rPr lang="en-US" sz="3200" baseline="-25000" dirty="0" smtClean="0">
                <a:solidFill>
                  <a:srgbClr val="00B050"/>
                </a:solidFill>
              </a:rPr>
              <a:t>PQ</a:t>
            </a:r>
            <a:r>
              <a:rPr lang="en-US" sz="3200" dirty="0" smtClean="0">
                <a:solidFill>
                  <a:srgbClr val="00B050"/>
                </a:solidFill>
              </a:rPr>
              <a:t> phase transition </a:t>
            </a:r>
            <a:r>
              <a:rPr lang="en-US" sz="3200" dirty="0" smtClean="0"/>
              <a:t>at </a:t>
            </a:r>
            <a:r>
              <a:rPr lang="en-US" sz="3200" dirty="0" smtClean="0">
                <a:solidFill>
                  <a:srgbClr val="00B050"/>
                </a:solidFill>
              </a:rPr>
              <a:t>T  ̴ f</a:t>
            </a:r>
            <a:r>
              <a:rPr lang="en-US" sz="3200" baseline="-25000" dirty="0" smtClean="0">
                <a:solidFill>
                  <a:srgbClr val="00B050"/>
                </a:solidFill>
              </a:rPr>
              <a:t>a </a:t>
            </a:r>
            <a:r>
              <a:rPr lang="en-US" sz="3200" dirty="0" smtClean="0">
                <a:solidFill>
                  <a:srgbClr val="00B050"/>
                </a:solidFill>
              </a:rPr>
              <a:t>&gt;&gt;</a:t>
            </a:r>
            <a:r>
              <a:rPr lang="el-GR" sz="3200" dirty="0" smtClean="0">
                <a:solidFill>
                  <a:srgbClr val="00B050"/>
                </a:solidFill>
                <a:cs typeface="Arial" pitchFamily="34" charset="0"/>
              </a:rPr>
              <a:t>Λ</a:t>
            </a:r>
            <a:r>
              <a:rPr lang="en-US" sz="3200" baseline="-25000" dirty="0" smtClean="0">
                <a:solidFill>
                  <a:srgbClr val="00B050"/>
                </a:solidFill>
              </a:rPr>
              <a:t>QCD  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smtClean="0"/>
              <a:t>the </a:t>
            </a:r>
            <a:r>
              <a:rPr lang="en-US" sz="3200" dirty="0" smtClean="0">
                <a:solidFill>
                  <a:srgbClr val="00B0F0"/>
                </a:solidFill>
              </a:rPr>
              <a:t>QCD anomaly </a:t>
            </a:r>
            <a:r>
              <a:rPr lang="en-US" sz="3200" dirty="0" smtClean="0"/>
              <a:t>is ineffective and</a:t>
            </a:r>
            <a:r>
              <a:rPr lang="en-US" sz="3200" dirty="0" smtClean="0">
                <a:solidFill>
                  <a:srgbClr val="00B0F0"/>
                </a:solidFill>
              </a:rPr>
              <a:t> θ </a:t>
            </a:r>
            <a:r>
              <a:rPr lang="en-US" sz="3200" dirty="0" smtClean="0"/>
              <a:t>is </a:t>
            </a:r>
            <a:r>
              <a:rPr lang="en-US" sz="3200" dirty="0" smtClean="0">
                <a:solidFill>
                  <a:srgbClr val="00B0F0"/>
                </a:solidFill>
              </a:rPr>
              <a:t>arbitrary</a:t>
            </a:r>
            <a:r>
              <a:rPr lang="en-US" sz="3200" dirty="0" smtClean="0"/>
              <a:t>. Eventually, when Universe cools to </a:t>
            </a:r>
            <a:r>
              <a:rPr lang="en-US" sz="3200" dirty="0" smtClean="0">
                <a:solidFill>
                  <a:srgbClr val="00B050"/>
                </a:solidFill>
              </a:rPr>
              <a:t>T  ̴</a:t>
            </a:r>
            <a:r>
              <a:rPr lang="el-GR" sz="3200" dirty="0" smtClean="0">
                <a:solidFill>
                  <a:srgbClr val="00B050"/>
                </a:solidFill>
                <a:cs typeface="Arial" pitchFamily="34" charset="0"/>
              </a:rPr>
              <a:t>Λ</a:t>
            </a:r>
            <a:r>
              <a:rPr lang="en-US" sz="3200" baseline="-25000" dirty="0" smtClean="0">
                <a:solidFill>
                  <a:srgbClr val="00B050"/>
                </a:solidFill>
              </a:rPr>
              <a:t>QCD </a:t>
            </a:r>
            <a:r>
              <a:rPr lang="en-US" sz="3200" dirty="0" smtClean="0"/>
              <a:t>the </a:t>
            </a:r>
            <a:r>
              <a:rPr lang="en-US" sz="3200" dirty="0" err="1" smtClean="0"/>
              <a:t>axion</a:t>
            </a:r>
            <a:r>
              <a:rPr lang="en-US" sz="3200" dirty="0" smtClean="0"/>
              <a:t> gets a mass and  </a:t>
            </a:r>
            <a:r>
              <a:rPr lang="en-US" sz="3200" dirty="0" smtClean="0">
                <a:solidFill>
                  <a:srgbClr val="00B050"/>
                </a:solidFill>
              </a:rPr>
              <a:t>θ </a:t>
            </a:r>
            <a:r>
              <a:rPr lang="en-US" sz="3200" dirty="0" smtClean="0">
                <a:solidFill>
                  <a:srgbClr val="00B050"/>
                </a:solidFill>
                <a:sym typeface="Symbol" pitchFamily="18" charset="2"/>
              </a:rPr>
              <a:t> 0</a:t>
            </a:r>
            <a:r>
              <a:rPr lang="en-US" sz="3200" dirty="0" smtClean="0">
                <a:sym typeface="Symbol" pitchFamily="18" charset="2"/>
              </a:rPr>
              <a:t>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ym typeface="Symbol" pitchFamily="18" charset="2"/>
              </a:rPr>
              <a:t>The </a:t>
            </a:r>
            <a:r>
              <a:rPr lang="en-US" sz="3200" dirty="0" smtClean="0">
                <a:solidFill>
                  <a:srgbClr val="00B0F0"/>
                </a:solidFill>
                <a:sym typeface="Symbol" pitchFamily="18" charset="2"/>
              </a:rPr>
              <a:t>coherent  </a:t>
            </a:r>
            <a:r>
              <a:rPr lang="en-US" sz="3200" b="1" dirty="0" smtClean="0">
                <a:solidFill>
                  <a:srgbClr val="00B0F0"/>
                </a:solidFill>
                <a:sym typeface="Symbol" pitchFamily="18" charset="2"/>
              </a:rPr>
              <a:t>p</a:t>
            </a:r>
            <a:r>
              <a:rPr lang="en-US" sz="3200" b="1" baseline="-25000" dirty="0" smtClean="0">
                <a:solidFill>
                  <a:srgbClr val="00B0F0"/>
                </a:solidFill>
                <a:sym typeface="Symbol" pitchFamily="18" charset="2"/>
              </a:rPr>
              <a:t>a</a:t>
            </a:r>
            <a:r>
              <a:rPr lang="en-US" sz="3200" dirty="0" smtClean="0">
                <a:solidFill>
                  <a:srgbClr val="00B0F0"/>
                </a:solidFill>
                <a:sym typeface="Symbol" pitchFamily="18" charset="2"/>
              </a:rPr>
              <a:t>=0 </a:t>
            </a:r>
            <a:r>
              <a:rPr lang="en-US" sz="3200" dirty="0" err="1" smtClean="0">
                <a:solidFill>
                  <a:srgbClr val="00B0F0"/>
                </a:solidFill>
                <a:sym typeface="Symbol" pitchFamily="18" charset="2"/>
              </a:rPr>
              <a:t>axion</a:t>
            </a:r>
            <a:r>
              <a:rPr lang="en-US" sz="3200" dirty="0" smtClean="0">
                <a:solidFill>
                  <a:srgbClr val="00B0F0"/>
                </a:solidFill>
                <a:sym typeface="Symbol" pitchFamily="18" charset="2"/>
              </a:rPr>
              <a:t> oscillations </a:t>
            </a:r>
            <a:r>
              <a:rPr lang="en-US" sz="3200" dirty="0" smtClean="0">
                <a:sym typeface="Symbol" pitchFamily="18" charset="2"/>
              </a:rPr>
              <a:t>towards this minimum contribute to the Universe’s energy density and act as </a:t>
            </a:r>
            <a:r>
              <a:rPr lang="en-US" sz="3200" dirty="0" smtClean="0">
                <a:solidFill>
                  <a:srgbClr val="0070C0"/>
                </a:solidFill>
                <a:sym typeface="Symbol" pitchFamily="18" charset="2"/>
              </a:rPr>
              <a:t>cold dark matter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ym typeface="Symbol" pitchFamily="18" charset="2"/>
              </a:rPr>
              <a:t>The</a:t>
            </a:r>
            <a:r>
              <a:rPr lang="en-US" sz="3200" dirty="0">
                <a:solidFill>
                  <a:srgbClr val="0070C0"/>
                </a:solidFill>
                <a:sym typeface="Symbol" pitchFamily="18" charset="2"/>
              </a:rPr>
              <a:t> </a:t>
            </a:r>
            <a:r>
              <a:rPr lang="en-US" sz="3200" dirty="0" smtClean="0">
                <a:sym typeface="Symbol" pitchFamily="18" charset="2"/>
              </a:rPr>
              <a:t>detailed results depend on whether the </a:t>
            </a:r>
            <a:r>
              <a:rPr lang="en-US" sz="3200" dirty="0" smtClean="0">
                <a:solidFill>
                  <a:srgbClr val="FF0000"/>
                </a:solidFill>
                <a:sym typeface="Symbol" pitchFamily="18" charset="2"/>
              </a:rPr>
              <a:t>PQ phase transition  </a:t>
            </a:r>
            <a:r>
              <a:rPr lang="en-US" sz="3200" dirty="0" smtClean="0">
                <a:sym typeface="Symbol" pitchFamily="18" charset="2"/>
              </a:rPr>
              <a:t>occurs </a:t>
            </a:r>
            <a:r>
              <a:rPr lang="en-US" sz="3200" dirty="0" smtClean="0">
                <a:solidFill>
                  <a:srgbClr val="00B050"/>
                </a:solidFill>
                <a:sym typeface="Symbol" pitchFamily="18" charset="2"/>
              </a:rPr>
              <a:t>before</a:t>
            </a:r>
            <a:r>
              <a:rPr lang="en-US" sz="3200" dirty="0" smtClean="0">
                <a:sym typeface="Symbol" pitchFamily="18" charset="2"/>
              </a:rPr>
              <a:t> or </a:t>
            </a:r>
            <a:r>
              <a:rPr lang="en-US" sz="3200" dirty="0" smtClean="0">
                <a:solidFill>
                  <a:srgbClr val="00B050"/>
                </a:solidFill>
                <a:sym typeface="Symbol" pitchFamily="18" charset="2"/>
              </a:rPr>
              <a:t>after</a:t>
            </a:r>
            <a:r>
              <a:rPr lang="en-US" sz="3200" dirty="0" smtClean="0">
                <a:sym typeface="Symbol" pitchFamily="18" charset="2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sym typeface="Symbol" pitchFamily="18" charset="2"/>
              </a:rPr>
              <a:t>inflation</a:t>
            </a:r>
            <a:endParaRPr lang="en-US" sz="3200" dirty="0">
              <a:solidFill>
                <a:srgbClr val="FF0000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0515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12077700" cy="665797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If the </a:t>
            </a:r>
            <a:r>
              <a:rPr lang="en-US" sz="3200" dirty="0" smtClean="0">
                <a:solidFill>
                  <a:srgbClr val="FF0000"/>
                </a:solidFill>
              </a:rPr>
              <a:t>PQ phase transition </a:t>
            </a:r>
            <a:r>
              <a:rPr lang="en-US" sz="3200" dirty="0" smtClean="0"/>
              <a:t>happens </a:t>
            </a:r>
            <a:r>
              <a:rPr lang="en-US" sz="3200" dirty="0" smtClean="0">
                <a:solidFill>
                  <a:srgbClr val="00B050"/>
                </a:solidFill>
              </a:rPr>
              <a:t>before</a:t>
            </a:r>
            <a:r>
              <a:rPr lang="en-US" sz="3200" dirty="0" smtClean="0"/>
              <a:t> (or during)  </a:t>
            </a:r>
            <a:r>
              <a:rPr lang="en-US" sz="3200" dirty="0" smtClean="0">
                <a:solidFill>
                  <a:srgbClr val="FF0000"/>
                </a:solidFill>
              </a:rPr>
              <a:t>inflation</a:t>
            </a:r>
            <a:r>
              <a:rPr lang="en-US" sz="3200" dirty="0" smtClean="0"/>
              <a:t>, the </a:t>
            </a:r>
            <a:r>
              <a:rPr lang="en-US" sz="3200" dirty="0" err="1" smtClean="0"/>
              <a:t>axion</a:t>
            </a:r>
            <a:r>
              <a:rPr lang="en-US" sz="3200" dirty="0" smtClean="0"/>
              <a:t> field is homogenized over enormous distances, and one needs to follow only the evolution of the </a:t>
            </a:r>
            <a:r>
              <a:rPr lang="en-US" sz="3200" b="1" dirty="0">
                <a:solidFill>
                  <a:srgbClr val="00B0F0"/>
                </a:solidFill>
                <a:sym typeface="Symbol" pitchFamily="18" charset="2"/>
              </a:rPr>
              <a:t>p</a:t>
            </a:r>
            <a:r>
              <a:rPr lang="en-US" sz="3200" b="1" baseline="-25000" dirty="0">
                <a:solidFill>
                  <a:srgbClr val="00B0F0"/>
                </a:solidFill>
                <a:sym typeface="Symbol" pitchFamily="18" charset="2"/>
              </a:rPr>
              <a:t>a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=0 </a:t>
            </a:r>
            <a:r>
              <a:rPr lang="en-US" sz="3200" dirty="0" smtClean="0"/>
              <a:t>mode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/>
              <a:t>A typical calculation of the </a:t>
            </a:r>
            <a:r>
              <a:rPr lang="en-US" sz="3200" dirty="0" err="1"/>
              <a:t>axion</a:t>
            </a:r>
            <a:r>
              <a:rPr lang="en-US" sz="3200" dirty="0"/>
              <a:t> contribution to Universe’s energy density [</a:t>
            </a:r>
            <a:r>
              <a:rPr lang="en-US" sz="3200" dirty="0" err="1">
                <a:solidFill>
                  <a:srgbClr val="7030A0"/>
                </a:solidFill>
              </a:rPr>
              <a:t>Hannestad</a:t>
            </a:r>
            <a:r>
              <a:rPr lang="en-US" sz="3200" dirty="0">
                <a:solidFill>
                  <a:srgbClr val="7030A0"/>
                </a:solidFill>
              </a:rPr>
              <a:t> et al</a:t>
            </a:r>
            <a:r>
              <a:rPr lang="en-US" sz="3200" dirty="0"/>
              <a:t>] gives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n-US" sz="3200" dirty="0">
                <a:solidFill>
                  <a:srgbClr val="CC0099"/>
                </a:solidFill>
                <a:cs typeface="Arial" charset="0"/>
                <a:sym typeface="Symbol" pitchFamily="18" charset="2"/>
              </a:rPr>
              <a:t>                          </a:t>
            </a:r>
            <a:r>
              <a:rPr lang="el-GR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Ω</a:t>
            </a:r>
            <a:r>
              <a:rPr lang="en-US" sz="3200" baseline="-250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a</a:t>
            </a:r>
            <a:r>
              <a:rPr lang="en-US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h</a:t>
            </a:r>
            <a:r>
              <a:rPr lang="en-US" sz="3200" baseline="300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2</a:t>
            </a:r>
            <a:r>
              <a:rPr lang="en-US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baseline="-25000" dirty="0">
                <a:solidFill>
                  <a:srgbClr val="0070C0"/>
                </a:solidFill>
              </a:rPr>
              <a:t> </a:t>
            </a:r>
            <a:r>
              <a:rPr lang="en-US" sz="3200" dirty="0">
                <a:cs typeface="Arial" charset="0"/>
              </a:rPr>
              <a:t>=</a:t>
            </a:r>
            <a:r>
              <a:rPr lang="en-US" sz="3200" dirty="0">
                <a:solidFill>
                  <a:srgbClr val="CC0099"/>
                </a:solidFill>
                <a:cs typeface="Arial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cs typeface="Arial" charset="0"/>
              </a:rPr>
              <a:t>0.195 </a:t>
            </a:r>
            <a:r>
              <a:rPr lang="en-US" sz="3200" dirty="0">
                <a:solidFill>
                  <a:srgbClr val="008000"/>
                </a:solidFill>
                <a:cs typeface="Arial" charset="0"/>
              </a:rPr>
              <a:t>[f</a:t>
            </a:r>
            <a:r>
              <a:rPr lang="en-US" sz="3200" baseline="-25000" dirty="0">
                <a:solidFill>
                  <a:srgbClr val="008000"/>
                </a:solidFill>
                <a:cs typeface="Arial" charset="0"/>
              </a:rPr>
              <a:t>a</a:t>
            </a:r>
            <a:r>
              <a:rPr lang="en-US" sz="3200" dirty="0">
                <a:solidFill>
                  <a:srgbClr val="008000"/>
                </a:solidFill>
                <a:cs typeface="Arial" charset="0"/>
                <a:sym typeface="Symbol" pitchFamily="18" charset="2"/>
              </a:rPr>
              <a:t>/10</a:t>
            </a:r>
            <a:r>
              <a:rPr lang="en-US" sz="3200" baseline="30000" dirty="0">
                <a:solidFill>
                  <a:srgbClr val="008000"/>
                </a:solidFill>
                <a:cs typeface="Arial" charset="0"/>
                <a:sym typeface="Symbol" pitchFamily="18" charset="2"/>
              </a:rPr>
              <a:t>12</a:t>
            </a:r>
            <a:r>
              <a:rPr lang="en-US" sz="3200" dirty="0">
                <a:solidFill>
                  <a:srgbClr val="008000"/>
                </a:solidFill>
                <a:cs typeface="Arial" charset="0"/>
                <a:sym typeface="Symbol" pitchFamily="18" charset="2"/>
              </a:rPr>
              <a:t> GeV]</a:t>
            </a:r>
            <a:r>
              <a:rPr lang="en-US" sz="3200" baseline="30000" dirty="0">
                <a:solidFill>
                  <a:srgbClr val="008000"/>
                </a:solidFill>
                <a:cs typeface="Arial" charset="0"/>
                <a:sym typeface="Symbol" pitchFamily="18" charset="2"/>
              </a:rPr>
              <a:t>1.184</a:t>
            </a:r>
            <a:r>
              <a:rPr lang="en-US" sz="3200" dirty="0">
                <a:solidFill>
                  <a:srgbClr val="00800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[</a:t>
            </a:r>
            <a:r>
              <a:rPr lang="en-US" sz="3200" baseline="-250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i</a:t>
            </a:r>
            <a:r>
              <a:rPr lang="en-US" sz="3200" baseline="300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2</a:t>
            </a:r>
            <a:r>
              <a:rPr lang="en-US" sz="32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]</a:t>
            </a:r>
            <a:endParaRPr lang="en-US" sz="3200" dirty="0">
              <a:solidFill>
                <a:srgbClr val="FF0000"/>
              </a:solidFill>
              <a:cs typeface="Arial" charset="0"/>
              <a:sym typeface="Symbol" pitchFamily="18" charset="2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en-US" sz="3200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   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where  </a:t>
            </a:r>
            <a:r>
              <a:rPr lang="en-US" sz="32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</a:t>
            </a:r>
            <a:r>
              <a:rPr lang="en-US" sz="3200" baseline="-25000" dirty="0" err="1">
                <a:solidFill>
                  <a:srgbClr val="00B0F0"/>
                </a:solidFill>
                <a:cs typeface="Arial" charset="0"/>
                <a:sym typeface="Symbol" pitchFamily="18" charset="2"/>
              </a:rPr>
              <a:t>i</a:t>
            </a:r>
            <a:r>
              <a:rPr lang="en-US" sz="3200" baseline="-250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>
                <a:cs typeface="Arial" charset="0"/>
                <a:sym typeface="Symbol" pitchFamily="18" charset="2"/>
              </a:rPr>
              <a:t>is the </a:t>
            </a:r>
            <a:r>
              <a:rPr lang="en-US" sz="32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initial misalignment angle </a:t>
            </a:r>
            <a:endParaRPr lang="en-US" sz="3200" dirty="0">
              <a:cs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sz="3200" dirty="0">
                <a:cs typeface="Arial" charset="0"/>
                <a:sym typeface="Symbol" pitchFamily="18" charset="2"/>
              </a:rPr>
              <a:t>Using  for </a:t>
            </a:r>
            <a:r>
              <a:rPr lang="en-US" sz="32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</a:t>
            </a:r>
            <a:r>
              <a:rPr lang="en-US" sz="3200" baseline="-25000" dirty="0" err="1">
                <a:solidFill>
                  <a:srgbClr val="00B0F0"/>
                </a:solidFill>
                <a:cs typeface="Arial" charset="0"/>
                <a:sym typeface="Symbol" pitchFamily="18" charset="2"/>
              </a:rPr>
              <a:t>i</a:t>
            </a:r>
            <a:r>
              <a:rPr lang="en-US" sz="32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>
                <a:cs typeface="Arial" charset="0"/>
                <a:sym typeface="Symbol" pitchFamily="18" charset="2"/>
              </a:rPr>
              <a:t>an average angle  </a:t>
            </a:r>
            <a:r>
              <a:rPr lang="en-US" sz="32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</a:t>
            </a:r>
            <a:r>
              <a:rPr lang="en-US" sz="3200" baseline="-250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i</a:t>
            </a:r>
            <a:r>
              <a:rPr lang="en-US" sz="3200" baseline="300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2</a:t>
            </a:r>
            <a:r>
              <a:rPr lang="en-US" sz="32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= &lt;</a:t>
            </a:r>
            <a:r>
              <a:rPr lang="en-US" sz="3200" baseline="300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2</a:t>
            </a:r>
            <a:r>
              <a:rPr lang="en-US" sz="32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&gt;= </a:t>
            </a:r>
            <a:r>
              <a:rPr lang="en-US" sz="3200" baseline="30000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2</a:t>
            </a:r>
            <a:r>
              <a:rPr lang="en-US" sz="3200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/3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and assuming </a:t>
            </a:r>
            <a:r>
              <a:rPr lang="en-US" sz="3200" dirty="0">
                <a:cs typeface="Arial" charset="0"/>
                <a:sym typeface="Symbol" pitchFamily="18" charset="2"/>
              </a:rPr>
              <a:t>that </a:t>
            </a:r>
            <a:r>
              <a:rPr lang="en-US" sz="3200" dirty="0" err="1">
                <a:cs typeface="Arial" charset="0"/>
                <a:sym typeface="Symbol" pitchFamily="18" charset="2"/>
              </a:rPr>
              <a:t>axions</a:t>
            </a:r>
            <a:r>
              <a:rPr lang="en-US" sz="3200" dirty="0">
                <a:cs typeface="Arial" charset="0"/>
                <a:sym typeface="Symbol" pitchFamily="18" charset="2"/>
              </a:rPr>
              <a:t> are the dark matter in the Universe   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n-US" sz="3200" dirty="0">
                <a:cs typeface="Arial" charset="0"/>
                <a:sym typeface="Symbol" pitchFamily="18" charset="2"/>
              </a:rPr>
              <a:t>                           </a:t>
            </a:r>
            <a:r>
              <a:rPr lang="en-US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   </a:t>
            </a:r>
            <a:r>
              <a:rPr lang="en-US" sz="3200" dirty="0">
                <a:solidFill>
                  <a:srgbClr val="0070C0"/>
                </a:solidFill>
              </a:rPr>
              <a:t>Ω</a:t>
            </a:r>
            <a:r>
              <a:rPr lang="en-US" sz="3200" baseline="-25000" dirty="0">
                <a:solidFill>
                  <a:srgbClr val="0070C0"/>
                </a:solidFill>
              </a:rPr>
              <a:t>a</a:t>
            </a:r>
            <a:r>
              <a:rPr lang="en-US" sz="3200" dirty="0">
                <a:solidFill>
                  <a:srgbClr val="0070C0"/>
                </a:solidFill>
              </a:rPr>
              <a:t>h</a:t>
            </a:r>
            <a:r>
              <a:rPr lang="en-US" sz="3200" baseline="30000" dirty="0">
                <a:solidFill>
                  <a:srgbClr val="0070C0"/>
                </a:solidFill>
              </a:rPr>
              <a:t>2 </a:t>
            </a:r>
            <a:r>
              <a:rPr lang="en-US" sz="3200" dirty="0">
                <a:solidFill>
                  <a:srgbClr val="0070C0"/>
                </a:solidFill>
              </a:rPr>
              <a:t>= Ω</a:t>
            </a:r>
            <a:r>
              <a:rPr lang="en-US" sz="3200" baseline="-25000" dirty="0">
                <a:solidFill>
                  <a:srgbClr val="0070C0"/>
                </a:solidFill>
              </a:rPr>
              <a:t>CDM</a:t>
            </a:r>
            <a:r>
              <a:rPr lang="en-US" sz="3200" dirty="0">
                <a:solidFill>
                  <a:srgbClr val="0070C0"/>
                </a:solidFill>
              </a:rPr>
              <a:t>h</a:t>
            </a:r>
            <a:r>
              <a:rPr lang="en-US" sz="3200" baseline="30000" dirty="0">
                <a:solidFill>
                  <a:srgbClr val="0070C0"/>
                </a:solidFill>
              </a:rPr>
              <a:t>2 </a:t>
            </a:r>
            <a:r>
              <a:rPr lang="en-US" sz="3200" dirty="0">
                <a:solidFill>
                  <a:srgbClr val="0070C0"/>
                </a:solidFill>
              </a:rPr>
              <a:t>= </a:t>
            </a:r>
            <a:r>
              <a:rPr lang="en-US" sz="3200" dirty="0" smtClean="0">
                <a:solidFill>
                  <a:srgbClr val="0070C0"/>
                </a:solidFill>
              </a:rPr>
              <a:t>0.120 </a:t>
            </a:r>
            <a:r>
              <a:rPr lang="en-US" sz="3200" dirty="0">
                <a:solidFill>
                  <a:srgbClr val="0070C0"/>
                </a:solidFill>
              </a:rPr>
              <a:t>± </a:t>
            </a:r>
            <a:r>
              <a:rPr lang="en-US" sz="3200" dirty="0" smtClean="0">
                <a:solidFill>
                  <a:srgbClr val="0070C0"/>
                </a:solidFill>
              </a:rPr>
              <a:t>0.003</a:t>
            </a:r>
            <a:endParaRPr lang="en-US" sz="3200" dirty="0">
              <a:solidFill>
                <a:srgbClr val="0070C0"/>
              </a:solidFill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en-US" sz="3200" dirty="0">
                <a:cs typeface="Arial" charset="0"/>
                <a:sym typeface="Symbol" pitchFamily="18" charset="2"/>
              </a:rPr>
              <a:t>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  </a:t>
            </a:r>
            <a:r>
              <a:rPr lang="en-US" sz="3200" dirty="0">
                <a:cs typeface="Arial" charset="0"/>
                <a:sym typeface="Symbol" pitchFamily="18" charset="2"/>
              </a:rPr>
              <a:t>gives the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following value </a:t>
            </a:r>
            <a:r>
              <a:rPr lang="en-US" sz="3200" dirty="0">
                <a:cs typeface="Arial" charset="0"/>
                <a:sym typeface="Symbol" pitchFamily="18" charset="2"/>
              </a:rPr>
              <a:t>for the </a:t>
            </a:r>
            <a:r>
              <a:rPr lang="en-US" sz="3200" dirty="0">
                <a:solidFill>
                  <a:srgbClr val="7030A0"/>
                </a:solidFill>
                <a:cs typeface="Arial" charset="0"/>
                <a:sym typeface="Symbol" pitchFamily="18" charset="2"/>
              </a:rPr>
              <a:t>PQ </a:t>
            </a:r>
            <a:r>
              <a:rPr lang="en-US" sz="3200" dirty="0" smtClean="0">
                <a:solidFill>
                  <a:srgbClr val="7030A0"/>
                </a:solidFill>
                <a:cs typeface="Arial" charset="0"/>
                <a:sym typeface="Symbol" pitchFamily="18" charset="2"/>
              </a:rPr>
              <a:t>scale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and the </a:t>
            </a:r>
            <a:r>
              <a:rPr lang="en-US" sz="3200" dirty="0" err="1" smtClean="0">
                <a:cs typeface="Arial" charset="0"/>
                <a:sym typeface="Symbol" pitchFamily="18" charset="2"/>
              </a:rPr>
              <a:t>axion</a:t>
            </a:r>
            <a:r>
              <a:rPr lang="en-US" sz="3200" dirty="0" smtClean="0">
                <a:cs typeface="Arial" charset="0"/>
                <a:sym typeface="Symbol" pitchFamily="18" charset="2"/>
              </a:rPr>
              <a:t> mass:</a:t>
            </a:r>
            <a:endParaRPr lang="en-US" sz="3200" dirty="0">
              <a:cs typeface="Arial" charset="0"/>
              <a:sym typeface="Symbol" pitchFamily="18" charset="2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en-US" sz="3200" dirty="0">
                <a:solidFill>
                  <a:srgbClr val="008000"/>
                </a:solidFill>
                <a:cs typeface="Arial" charset="0"/>
              </a:rPr>
              <a:t>                 </a:t>
            </a:r>
            <a:r>
              <a:rPr lang="en-US" sz="3200" dirty="0" smtClean="0">
                <a:solidFill>
                  <a:srgbClr val="00B050"/>
                </a:solidFill>
                <a:cs typeface="Arial" charset="0"/>
              </a:rPr>
              <a:t>f</a:t>
            </a:r>
            <a:r>
              <a:rPr lang="en-US" sz="3200" baseline="-25000" dirty="0" smtClean="0">
                <a:solidFill>
                  <a:srgbClr val="00B050"/>
                </a:solidFill>
                <a:cs typeface="Arial" charset="0"/>
              </a:rPr>
              <a:t>a</a:t>
            </a:r>
            <a:r>
              <a:rPr lang="en-US" sz="3200" dirty="0">
                <a:solidFill>
                  <a:srgbClr val="00B050"/>
                </a:solidFill>
                <a:cs typeface="Arial" charset="0"/>
                <a:sym typeface="Symbol" pitchFamily="18" charset="2"/>
              </a:rPr>
              <a:t>=</a:t>
            </a:r>
            <a:r>
              <a:rPr lang="en-US" sz="3200" dirty="0" smtClean="0">
                <a:solidFill>
                  <a:srgbClr val="00B050"/>
                </a:solidFill>
                <a:cs typeface="Arial" charset="0"/>
                <a:sym typeface="Symbol" pitchFamily="18" charset="2"/>
              </a:rPr>
              <a:t> 0.24 </a:t>
            </a:r>
            <a:r>
              <a:rPr lang="en-US" sz="3200" dirty="0">
                <a:solidFill>
                  <a:srgbClr val="00B050"/>
                </a:solidFill>
                <a:cs typeface="Arial" charset="0"/>
                <a:sym typeface="Symbol" pitchFamily="18" charset="2"/>
              </a:rPr>
              <a:t>x </a:t>
            </a:r>
            <a:r>
              <a:rPr lang="en-US" sz="3200" dirty="0" smtClean="0">
                <a:solidFill>
                  <a:srgbClr val="00B050"/>
                </a:solidFill>
                <a:cs typeface="Arial" charset="0"/>
                <a:sym typeface="Symbol" pitchFamily="18" charset="2"/>
              </a:rPr>
              <a:t>10</a:t>
            </a:r>
            <a:r>
              <a:rPr lang="en-US" sz="3200" baseline="30000" dirty="0" smtClean="0">
                <a:solidFill>
                  <a:srgbClr val="00B050"/>
                </a:solidFill>
                <a:cs typeface="Arial" charset="0"/>
                <a:sym typeface="Symbol" pitchFamily="18" charset="2"/>
              </a:rPr>
              <a:t>12</a:t>
            </a:r>
            <a:r>
              <a:rPr lang="en-US" sz="3200" dirty="0" smtClean="0">
                <a:solidFill>
                  <a:srgbClr val="00B05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00B050"/>
                </a:solidFill>
                <a:cs typeface="Arial" charset="0"/>
                <a:sym typeface="Symbol" pitchFamily="18" charset="2"/>
              </a:rPr>
              <a:t>GeV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and 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m</a:t>
            </a:r>
            <a:r>
              <a:rPr lang="en-US" sz="3200" baseline="-25000" dirty="0">
                <a:solidFill>
                  <a:srgbClr val="FF0000"/>
                </a:solidFill>
              </a:rPr>
              <a:t>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=</a:t>
            </a:r>
            <a:r>
              <a:rPr lang="en-US" sz="3200" dirty="0" smtClean="0">
                <a:cs typeface="Arial" charset="0"/>
                <a:sym typeface="Symbol" pitchFamily="18" charset="2"/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26 </a:t>
            </a:r>
            <a:r>
              <a:rPr lang="en-US" sz="3200" dirty="0">
                <a:solidFill>
                  <a:srgbClr val="FF0000"/>
                </a:solidFill>
              </a:rPr>
              <a:t>x </a:t>
            </a:r>
            <a:r>
              <a:rPr lang="en-US" sz="3200" dirty="0" smtClean="0">
                <a:solidFill>
                  <a:srgbClr val="FF0000"/>
                </a:solidFill>
              </a:rPr>
              <a:t>10</a:t>
            </a:r>
            <a:r>
              <a:rPr lang="en-US" sz="3200" baseline="30000" dirty="0" smtClean="0">
                <a:solidFill>
                  <a:srgbClr val="FF0000"/>
                </a:solidFill>
              </a:rPr>
              <a:t>-6 </a:t>
            </a:r>
            <a:r>
              <a:rPr lang="en-US" sz="3200" dirty="0">
                <a:solidFill>
                  <a:srgbClr val="FF0000"/>
                </a:solidFill>
              </a:rPr>
              <a:t>eV</a:t>
            </a:r>
            <a:endParaRPr lang="en-US" sz="3200" baseline="-25000" dirty="0">
              <a:solidFill>
                <a:srgbClr val="FF0000"/>
              </a:solidFill>
            </a:endParaRPr>
          </a:p>
          <a:p>
            <a:pPr marL="0" indent="0">
              <a:spcBef>
                <a:spcPct val="20000"/>
              </a:spcBef>
              <a:buNone/>
            </a:pPr>
            <a:endParaRPr lang="en-US" sz="3200" dirty="0">
              <a:cs typeface="Arial" charset="0"/>
              <a:sym typeface="Symbol" pitchFamily="18" charset="2"/>
            </a:endParaRP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145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72750" cy="5207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                         The </a:t>
            </a:r>
            <a:r>
              <a:rPr lang="en-US" dirty="0" err="1">
                <a:solidFill>
                  <a:srgbClr val="0070C0"/>
                </a:solidFill>
              </a:rPr>
              <a:t>Lyth</a:t>
            </a:r>
            <a:r>
              <a:rPr lang="en-US" dirty="0">
                <a:solidFill>
                  <a:srgbClr val="0070C0"/>
                </a:solidFill>
              </a:rPr>
              <a:t> Bound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20000"/>
              </a:spcBef>
              <a:buNone/>
            </a:pPr>
            <a:endParaRPr lang="en-US" dirty="0" smtClean="0">
              <a:cs typeface="Arial" charset="0"/>
              <a:sym typeface="Symbol" pitchFamily="18" charset="2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en-US" dirty="0" smtClean="0">
                <a:solidFill>
                  <a:srgbClr val="008000"/>
                </a:solidFill>
                <a:cs typeface="Arial" charset="0"/>
                <a:sym typeface="Symbol" pitchFamily="18" charset="2"/>
              </a:rPr>
              <a:t>  </a:t>
            </a:r>
            <a:endParaRPr lang="en-US" dirty="0">
              <a:solidFill>
                <a:srgbClr val="0070C0"/>
              </a:solidFill>
              <a:cs typeface="Arial" charset="0"/>
              <a:sym typeface="Symbol" pitchFamily="18" charset="2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19341"/>
              </p:ext>
            </p:extLst>
          </p:nvPr>
        </p:nvGraphicFramePr>
        <p:xfrm>
          <a:off x="1790700" y="3133886"/>
          <a:ext cx="7581899" cy="1878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9608"/>
                <a:gridCol w="1904097"/>
                <a:gridCol w="1904097"/>
                <a:gridCol w="1904097"/>
              </a:tblGrid>
              <a:tr h="45036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  </a:t>
                      </a:r>
                      <a:r>
                        <a:rPr lang="en-US" sz="2800" dirty="0" smtClean="0"/>
                        <a:t> f</a:t>
                      </a:r>
                      <a:r>
                        <a:rPr lang="en-US" sz="2800" baseline="-25000" dirty="0" smtClean="0"/>
                        <a:t>a  </a:t>
                      </a:r>
                      <a:r>
                        <a:rPr lang="en-US" sz="2800" baseline="0" dirty="0" smtClean="0"/>
                        <a:t>(GeV)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   </a:t>
                      </a:r>
                      <a:r>
                        <a:rPr lang="en-US" sz="2800" dirty="0" smtClean="0"/>
                        <a:t>10 </a:t>
                      </a:r>
                      <a:r>
                        <a:rPr lang="en-US" sz="2800" baseline="30000" dirty="0" smtClean="0"/>
                        <a:t>12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10 </a:t>
                      </a:r>
                      <a:r>
                        <a:rPr lang="en-US" sz="2800" baseline="30000" dirty="0" smtClean="0"/>
                        <a:t>15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10 </a:t>
                      </a:r>
                      <a:r>
                        <a:rPr lang="en-US" sz="2800" baseline="30000" dirty="0" smtClean="0"/>
                        <a:t>18</a:t>
                      </a:r>
                      <a:endParaRPr lang="en-US" sz="2800" dirty="0"/>
                    </a:p>
                  </a:txBody>
                  <a:tcPr/>
                </a:tc>
              </a:tr>
              <a:tr h="45036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B0F0"/>
                          </a:solidFill>
                          <a:cs typeface="Arial" charset="0"/>
                          <a:sym typeface="Symbol" pitchFamily="18" charset="2"/>
                        </a:rPr>
                        <a:t>        </a:t>
                      </a:r>
                      <a:r>
                        <a:rPr lang="en-US" sz="2800" baseline="-25000" dirty="0" err="1" smtClean="0">
                          <a:solidFill>
                            <a:srgbClr val="00B0F0"/>
                          </a:solidFill>
                          <a:cs typeface="Arial" charset="0"/>
                          <a:sym typeface="Symbol" pitchFamily="18" charset="2"/>
                        </a:rPr>
                        <a:t>i</a:t>
                      </a:r>
                      <a:r>
                        <a:rPr lang="en-US" sz="2800" baseline="-25000" dirty="0" smtClean="0">
                          <a:solidFill>
                            <a:srgbClr val="00B0F0"/>
                          </a:solidFill>
                          <a:cs typeface="Arial" charset="0"/>
                          <a:sym typeface="Symbol" pitchFamily="18" charset="2"/>
                        </a:rPr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  </a:t>
                      </a:r>
                      <a:r>
                        <a:rPr lang="en-US" sz="2800" dirty="0" smtClean="0">
                          <a:solidFill>
                            <a:srgbClr val="00B0F0"/>
                          </a:solidFill>
                        </a:rPr>
                        <a:t>0.75</a:t>
                      </a:r>
                      <a:endParaRPr lang="en-US" sz="28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B0F0"/>
                          </a:solidFill>
                        </a:rPr>
                        <a:t>1.3 x 10 </a:t>
                      </a:r>
                      <a:r>
                        <a:rPr lang="en-US" sz="2800" baseline="30000" dirty="0" smtClean="0">
                          <a:solidFill>
                            <a:srgbClr val="00B0F0"/>
                          </a:solidFill>
                        </a:rPr>
                        <a:t>-2</a:t>
                      </a:r>
                      <a:endParaRPr lang="en-US" sz="28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B0F0"/>
                          </a:solidFill>
                        </a:rPr>
                        <a:t>2.1 x 10 </a:t>
                      </a:r>
                      <a:r>
                        <a:rPr lang="en-US" sz="2800" baseline="30000" dirty="0" smtClean="0">
                          <a:solidFill>
                            <a:srgbClr val="00B0F0"/>
                          </a:solidFill>
                        </a:rPr>
                        <a:t>-4</a:t>
                      </a:r>
                      <a:endParaRPr lang="en-US" sz="28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84218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B0F0"/>
                          </a:solidFill>
                          <a:cs typeface="Arial" charset="0"/>
                          <a:sym typeface="Symbol" pitchFamily="18" charset="2"/>
                        </a:rPr>
                        <a:t>   </a:t>
                      </a:r>
                      <a:r>
                        <a:rPr lang="en-US" sz="2800" dirty="0" smtClean="0">
                          <a:solidFill>
                            <a:srgbClr val="008000"/>
                          </a:solidFill>
                          <a:cs typeface="Arial" charset="0"/>
                        </a:rPr>
                        <a:t>f</a:t>
                      </a:r>
                      <a:r>
                        <a:rPr lang="en-US" sz="2800" baseline="-25000" dirty="0" smtClean="0">
                          <a:solidFill>
                            <a:srgbClr val="008000"/>
                          </a:solidFill>
                          <a:cs typeface="Arial" charset="0"/>
                        </a:rPr>
                        <a:t>a</a:t>
                      </a:r>
                      <a:r>
                        <a:rPr lang="en-US" sz="2800" dirty="0" smtClean="0">
                          <a:solidFill>
                            <a:srgbClr val="00B0F0"/>
                          </a:solidFill>
                          <a:cs typeface="Arial" charset="0"/>
                          <a:sym typeface="Symbol" pitchFamily="18" charset="2"/>
                        </a:rPr>
                        <a:t> </a:t>
                      </a:r>
                      <a:r>
                        <a:rPr lang="en-US" sz="2800" baseline="-25000" dirty="0" err="1" smtClean="0">
                          <a:solidFill>
                            <a:srgbClr val="00B0F0"/>
                          </a:solidFill>
                          <a:cs typeface="Arial" charset="0"/>
                          <a:sym typeface="Symbol" pitchFamily="18" charset="2"/>
                        </a:rPr>
                        <a:t>i</a:t>
                      </a:r>
                      <a:r>
                        <a:rPr lang="en-US" sz="2800" baseline="-25000" dirty="0" smtClean="0">
                          <a:solidFill>
                            <a:srgbClr val="00B0F0"/>
                          </a:solidFill>
                          <a:cs typeface="Arial" charset="0"/>
                          <a:sym typeface="Symbol" pitchFamily="18" charset="2"/>
                        </a:rPr>
                        <a:t> </a:t>
                      </a:r>
                      <a:r>
                        <a:rPr lang="en-US" sz="2800" baseline="-25000" dirty="0" smtClean="0"/>
                        <a:t> </a:t>
                      </a:r>
                      <a:r>
                        <a:rPr lang="en-US" sz="2800" baseline="0" dirty="0" smtClean="0"/>
                        <a:t>(GeV)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7.5 x 10 </a:t>
                      </a:r>
                      <a:r>
                        <a:rPr lang="en-US" sz="2800" baseline="30000" dirty="0" smtClean="0"/>
                        <a:t>11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1.3 x 10 </a:t>
                      </a:r>
                      <a:r>
                        <a:rPr lang="en-US" sz="2800" baseline="30000" dirty="0" smtClean="0"/>
                        <a:t>13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2.1 x 10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30000" dirty="0" smtClean="0"/>
                        <a:t>14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885825"/>
            <a:ext cx="11410950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In </a:t>
            </a:r>
            <a:r>
              <a:rPr lang="en-US" sz="3200" dirty="0"/>
              <a:t>general, however,  the initial misalignment angle </a:t>
            </a:r>
            <a:r>
              <a:rPr lang="en-US" sz="32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</a:t>
            </a:r>
            <a:r>
              <a:rPr lang="en-US" sz="3200" baseline="-25000" dirty="0" err="1">
                <a:solidFill>
                  <a:srgbClr val="00B0F0"/>
                </a:solidFill>
                <a:cs typeface="Arial" charset="0"/>
                <a:sym typeface="Symbol" pitchFamily="18" charset="2"/>
              </a:rPr>
              <a:t>i</a:t>
            </a:r>
            <a:r>
              <a:rPr lang="en-US" sz="3200" baseline="-250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/>
              <a:t>is arbitrary. Then the assumption that </a:t>
            </a:r>
            <a:r>
              <a:rPr lang="en-US" sz="3200" dirty="0" err="1">
                <a:solidFill>
                  <a:srgbClr val="FF0000"/>
                </a:solidFill>
              </a:rPr>
              <a:t>axions</a:t>
            </a:r>
            <a:r>
              <a:rPr lang="en-US" sz="3200" dirty="0"/>
              <a:t> are the </a:t>
            </a:r>
            <a:r>
              <a:rPr lang="en-US" sz="3200" dirty="0">
                <a:solidFill>
                  <a:srgbClr val="FF0000"/>
                </a:solidFill>
              </a:rPr>
              <a:t>dark matter </a:t>
            </a:r>
            <a:r>
              <a:rPr lang="en-US" sz="3200" dirty="0"/>
              <a:t>in the Universe gives a</a:t>
            </a:r>
            <a:r>
              <a:rPr lang="en-US" sz="3200" dirty="0">
                <a:solidFill>
                  <a:srgbClr val="0070C0"/>
                </a:solidFill>
              </a:rPr>
              <a:t> relation </a:t>
            </a:r>
            <a:r>
              <a:rPr lang="en-US" sz="3200" dirty="0"/>
              <a:t>between </a:t>
            </a:r>
            <a:r>
              <a:rPr lang="en-US" sz="32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</a:t>
            </a:r>
            <a:r>
              <a:rPr lang="en-US" sz="3200" baseline="-25000" dirty="0" err="1">
                <a:solidFill>
                  <a:srgbClr val="00B0F0"/>
                </a:solidFill>
                <a:cs typeface="Arial" charset="0"/>
                <a:sym typeface="Symbol" pitchFamily="18" charset="2"/>
              </a:rPr>
              <a:t>i</a:t>
            </a:r>
            <a:r>
              <a:rPr lang="en-US" sz="3200" baseline="-250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/>
              <a:t>and 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>
                <a:solidFill>
                  <a:srgbClr val="008000"/>
                </a:solidFill>
                <a:cs typeface="Arial" charset="0"/>
              </a:rPr>
              <a:t>f</a:t>
            </a:r>
            <a:r>
              <a:rPr lang="en-US" sz="3200" baseline="-25000" dirty="0">
                <a:solidFill>
                  <a:srgbClr val="008000"/>
                </a:solidFill>
                <a:cs typeface="Arial" charset="0"/>
              </a:rPr>
              <a:t>a</a:t>
            </a:r>
            <a:r>
              <a:rPr lang="en-US" sz="3200" dirty="0">
                <a:cs typeface="Arial" charset="0"/>
              </a:rPr>
              <a:t> :</a:t>
            </a:r>
          </a:p>
          <a:p>
            <a:pPr>
              <a:spcBef>
                <a:spcPct val="20000"/>
              </a:spcBef>
            </a:pPr>
            <a:r>
              <a:rPr lang="en-US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>
                <a:cs typeface="Arial" charset="0"/>
                <a:sym typeface="Symbol" pitchFamily="18" charset="2"/>
              </a:rPr>
              <a:t>                           </a:t>
            </a:r>
            <a:r>
              <a:rPr lang="en-US" sz="32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</a:t>
            </a:r>
            <a:r>
              <a:rPr lang="en-US" sz="3200" baseline="-25000" dirty="0" err="1">
                <a:solidFill>
                  <a:srgbClr val="00B0F0"/>
                </a:solidFill>
                <a:cs typeface="Arial" charset="0"/>
                <a:sym typeface="Symbol" pitchFamily="18" charset="2"/>
              </a:rPr>
              <a:t>i</a:t>
            </a:r>
            <a:r>
              <a:rPr lang="en-US" sz="3200" baseline="-250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>
                <a:cs typeface="Arial" charset="0"/>
                <a:sym typeface="Symbol" pitchFamily="18" charset="2"/>
              </a:rPr>
              <a:t>= 0.748 </a:t>
            </a:r>
            <a:r>
              <a:rPr lang="en-US" sz="3200" dirty="0">
                <a:solidFill>
                  <a:srgbClr val="008000"/>
                </a:solidFill>
                <a:cs typeface="Arial" charset="0"/>
              </a:rPr>
              <a:t>[</a:t>
            </a:r>
            <a:r>
              <a:rPr lang="en-US" sz="3200" dirty="0">
                <a:solidFill>
                  <a:srgbClr val="008000"/>
                </a:solidFill>
                <a:cs typeface="Arial" charset="0"/>
                <a:sym typeface="Symbol" pitchFamily="18" charset="2"/>
              </a:rPr>
              <a:t>10</a:t>
            </a:r>
            <a:r>
              <a:rPr lang="en-US" sz="3200" baseline="30000" dirty="0">
                <a:solidFill>
                  <a:srgbClr val="008000"/>
                </a:solidFill>
                <a:cs typeface="Arial" charset="0"/>
                <a:sym typeface="Symbol" pitchFamily="18" charset="2"/>
              </a:rPr>
              <a:t>12</a:t>
            </a:r>
            <a:r>
              <a:rPr lang="en-US" sz="3200" dirty="0">
                <a:solidFill>
                  <a:srgbClr val="008000"/>
                </a:solidFill>
                <a:cs typeface="Arial" charset="0"/>
                <a:sym typeface="Symbol" pitchFamily="18" charset="2"/>
              </a:rPr>
              <a:t> GeV/ </a:t>
            </a:r>
            <a:r>
              <a:rPr lang="en-US" sz="3200" dirty="0">
                <a:solidFill>
                  <a:srgbClr val="008000"/>
                </a:solidFill>
                <a:cs typeface="Arial" charset="0"/>
              </a:rPr>
              <a:t>f</a:t>
            </a:r>
            <a:r>
              <a:rPr lang="en-US" sz="3200" baseline="-25000" dirty="0">
                <a:solidFill>
                  <a:srgbClr val="008000"/>
                </a:solidFill>
                <a:cs typeface="Arial" charset="0"/>
              </a:rPr>
              <a:t>a</a:t>
            </a:r>
            <a:r>
              <a:rPr lang="en-US" sz="3200" dirty="0">
                <a:solidFill>
                  <a:srgbClr val="008000"/>
                </a:solidFill>
                <a:cs typeface="Arial" charset="0"/>
                <a:sym typeface="Symbol" pitchFamily="18" charset="2"/>
              </a:rPr>
              <a:t>]</a:t>
            </a:r>
            <a:r>
              <a:rPr lang="en-US" sz="3200" baseline="30000" dirty="0">
                <a:solidFill>
                  <a:srgbClr val="008000"/>
                </a:solidFill>
                <a:cs typeface="Arial" charset="0"/>
                <a:sym typeface="Symbol" pitchFamily="18" charset="2"/>
              </a:rPr>
              <a:t>0.592</a:t>
            </a:r>
            <a:r>
              <a:rPr lang="en-US" sz="3200" dirty="0">
                <a:solidFill>
                  <a:srgbClr val="008000"/>
                </a:solidFill>
                <a:cs typeface="Arial" charset="0"/>
                <a:sym typeface="Symbol" pitchFamily="18" charset="2"/>
              </a:rPr>
              <a:t> </a:t>
            </a:r>
          </a:p>
          <a:p>
            <a:pPr fontAlgn="t"/>
            <a:r>
              <a:rPr lang="en-US" sz="3200" b="1" dirty="0"/>
              <a:t>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0" y="5095874"/>
            <a:ext cx="118586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These results </a:t>
            </a:r>
            <a:r>
              <a:rPr lang="en-US" sz="3200" dirty="0"/>
              <a:t>for </a:t>
            </a:r>
            <a:r>
              <a:rPr lang="en-US" sz="3200" dirty="0">
                <a:solidFill>
                  <a:srgbClr val="008000"/>
                </a:solidFill>
                <a:cs typeface="Arial" charset="0"/>
              </a:rPr>
              <a:t>f</a:t>
            </a:r>
            <a:r>
              <a:rPr lang="en-US" sz="3200" baseline="-25000" dirty="0">
                <a:solidFill>
                  <a:srgbClr val="008000"/>
                </a:solidFill>
                <a:cs typeface="Arial" charset="0"/>
              </a:rPr>
              <a:t>a</a:t>
            </a:r>
            <a:r>
              <a:rPr lang="en-US" sz="32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 </a:t>
            </a:r>
            <a:r>
              <a:rPr lang="en-US" sz="3200" baseline="-25000" dirty="0" err="1">
                <a:solidFill>
                  <a:srgbClr val="00B0F0"/>
                </a:solidFill>
                <a:cs typeface="Arial" charset="0"/>
                <a:sym typeface="Symbol" pitchFamily="18" charset="2"/>
              </a:rPr>
              <a:t>i</a:t>
            </a:r>
            <a:r>
              <a:rPr lang="en-US" sz="3200" baseline="-250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 smtClean="0"/>
              <a:t>give </a:t>
            </a:r>
            <a:r>
              <a:rPr lang="en-US" sz="3200" dirty="0"/>
              <a:t>an interesting bound, suggested long </a:t>
            </a:r>
            <a:r>
              <a:rPr lang="en-US" sz="3200" dirty="0" smtClean="0"/>
              <a:t>ago</a:t>
            </a:r>
            <a:endParaRPr lang="en-US" sz="3200" dirty="0" smtClean="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/>
              <a:t>If </a:t>
            </a:r>
            <a:r>
              <a:rPr lang="en-US" sz="3200" dirty="0" smtClean="0">
                <a:solidFill>
                  <a:srgbClr val="FF0000"/>
                </a:solidFill>
              </a:rPr>
              <a:t>inflation</a:t>
            </a:r>
            <a:r>
              <a:rPr lang="en-US" sz="3200" dirty="0" smtClean="0"/>
              <a:t> occurs </a:t>
            </a:r>
            <a:r>
              <a:rPr lang="en-US" sz="3200" dirty="0" smtClean="0">
                <a:solidFill>
                  <a:srgbClr val="00B050"/>
                </a:solidFill>
              </a:rPr>
              <a:t>after</a:t>
            </a:r>
            <a:r>
              <a:rPr lang="en-US" sz="3200" dirty="0" smtClean="0"/>
              <a:t> the </a:t>
            </a:r>
            <a:r>
              <a:rPr lang="en-US" sz="3200" dirty="0" smtClean="0">
                <a:solidFill>
                  <a:srgbClr val="FF0000"/>
                </a:solidFill>
              </a:rPr>
              <a:t>PQ phase transition </a:t>
            </a:r>
            <a:r>
              <a:rPr lang="en-US" sz="3200" dirty="0" err="1" smtClean="0">
                <a:solidFill>
                  <a:srgbClr val="00B0F0"/>
                </a:solidFill>
              </a:rPr>
              <a:t>isocurvature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axion</a:t>
            </a:r>
            <a:r>
              <a:rPr lang="en-US" sz="3200" dirty="0" smtClean="0">
                <a:solidFill>
                  <a:srgbClr val="00B0F0"/>
                </a:solidFill>
              </a:rPr>
              <a:t> perturbations </a:t>
            </a:r>
            <a:r>
              <a:rPr lang="en-US" sz="3200" dirty="0" smtClean="0"/>
              <a:t>can arise. Their </a:t>
            </a:r>
            <a:r>
              <a:rPr lang="en-US" sz="3200" dirty="0" smtClean="0">
                <a:solidFill>
                  <a:srgbClr val="00B0F0"/>
                </a:solidFill>
              </a:rPr>
              <a:t>absence</a:t>
            </a:r>
            <a:r>
              <a:rPr lang="en-US" sz="3200" dirty="0"/>
              <a:t> </a:t>
            </a:r>
            <a:r>
              <a:rPr lang="en-US" sz="3200" dirty="0" smtClean="0"/>
              <a:t>give the </a:t>
            </a:r>
            <a:r>
              <a:rPr lang="en-US" sz="3200" dirty="0" err="1" smtClean="0">
                <a:solidFill>
                  <a:srgbClr val="7030A0"/>
                </a:solidFill>
              </a:rPr>
              <a:t>Lyth</a:t>
            </a:r>
            <a:r>
              <a:rPr lang="en-US" sz="3200" dirty="0" smtClean="0">
                <a:solidFill>
                  <a:srgbClr val="7030A0"/>
                </a:solidFill>
              </a:rPr>
              <a:t> bound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20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08201"/>
            <a:ext cx="11918731" cy="594048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Isocurvature</a:t>
            </a:r>
            <a:r>
              <a:rPr lang="en-US" sz="3200" dirty="0" smtClean="0"/>
              <a:t> perturbations </a:t>
            </a:r>
            <a:r>
              <a:rPr lang="en-US" sz="3200" smtClean="0"/>
              <a:t>arise</a:t>
            </a:r>
            <a:r>
              <a:rPr lang="en-US" sz="3200"/>
              <a:t> </a:t>
            </a:r>
            <a:r>
              <a:rPr lang="en-US" sz="3200" smtClean="0"/>
              <a:t>from</a:t>
            </a:r>
            <a:r>
              <a:rPr lang="en-US" sz="3200" smtClean="0"/>
              <a:t> </a:t>
            </a:r>
            <a:r>
              <a:rPr lang="en-US" sz="3200" dirty="0" smtClean="0">
                <a:solidFill>
                  <a:srgbClr val="00B0F0"/>
                </a:solidFill>
              </a:rPr>
              <a:t>fluctuations</a:t>
            </a:r>
            <a:r>
              <a:rPr lang="en-US" sz="3200" dirty="0" smtClean="0"/>
              <a:t> in the initial misalignment angle </a:t>
            </a:r>
            <a:r>
              <a:rPr lang="en-US" sz="3200" dirty="0">
                <a:cs typeface="Arial" charset="0"/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</a:t>
            </a:r>
            <a:r>
              <a:rPr lang="en-US" sz="3200" baseline="-25000" dirty="0" err="1">
                <a:solidFill>
                  <a:srgbClr val="00B0F0"/>
                </a:solidFill>
                <a:cs typeface="Arial" charset="0"/>
                <a:sym typeface="Symbol" pitchFamily="18" charset="2"/>
              </a:rPr>
              <a:t>i</a:t>
            </a:r>
            <a:r>
              <a:rPr lang="en-US" sz="3200" baseline="-250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baseline="-25000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and have a power spectrum given by:</a:t>
            </a:r>
          </a:p>
          <a:p>
            <a:pPr marL="0" indent="0">
              <a:buNone/>
            </a:pPr>
            <a:r>
              <a:rPr lang="en-US" sz="3200" dirty="0" smtClean="0">
                <a:cs typeface="Arial" charset="0"/>
                <a:sym typeface="Symbol" pitchFamily="18" charset="2"/>
              </a:rPr>
              <a:t>                       </a:t>
            </a:r>
            <a:r>
              <a:rPr lang="el-GR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Δ</a:t>
            </a:r>
            <a:r>
              <a:rPr lang="en-US" sz="3200" baseline="300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2</a:t>
            </a:r>
            <a:r>
              <a:rPr lang="en-US" sz="3200" baseline="-250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a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(k) = [</a:t>
            </a:r>
            <a:r>
              <a:rPr lang="en-US" sz="3200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2 |</a:t>
            </a:r>
            <a:r>
              <a:rPr lang="el-GR" sz="3200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δ</a:t>
            </a:r>
            <a:r>
              <a:rPr lang="en-US" sz="3200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</a:t>
            </a:r>
            <a:r>
              <a:rPr lang="en-US" sz="3200" baseline="-25000" dirty="0" err="1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i</a:t>
            </a:r>
            <a:r>
              <a:rPr lang="en-US" sz="3200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|</a:t>
            </a:r>
            <a:r>
              <a:rPr lang="en-US" sz="3200" baseline="-25000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/</a:t>
            </a:r>
            <a:r>
              <a:rPr lang="en-US" sz="32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 </a:t>
            </a:r>
            <a:r>
              <a:rPr lang="en-US" sz="3200" baseline="-25000" dirty="0" err="1">
                <a:solidFill>
                  <a:srgbClr val="00B0F0"/>
                </a:solidFill>
                <a:cs typeface="Arial" charset="0"/>
                <a:sym typeface="Symbol" pitchFamily="18" charset="2"/>
              </a:rPr>
              <a:t>i</a:t>
            </a:r>
            <a:r>
              <a:rPr lang="en-US" sz="3200" baseline="-250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]</a:t>
            </a:r>
            <a:r>
              <a:rPr lang="en-US" sz="3200" baseline="300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2 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= [</a:t>
            </a:r>
            <a:r>
              <a:rPr lang="en-US" sz="3200" dirty="0" smtClean="0">
                <a:solidFill>
                  <a:srgbClr val="FF0000"/>
                </a:solidFill>
                <a:cs typeface="Arial" charset="0"/>
                <a:sym typeface="Symbol" pitchFamily="18" charset="2"/>
              </a:rPr>
              <a:t>H</a:t>
            </a:r>
            <a:r>
              <a:rPr lang="en-US" sz="3200" baseline="-25000" dirty="0" smtClean="0">
                <a:solidFill>
                  <a:srgbClr val="FF0000"/>
                </a:solidFill>
                <a:cs typeface="Arial" charset="0"/>
                <a:sym typeface="Symbol" pitchFamily="18" charset="2"/>
              </a:rPr>
              <a:t>I 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/</a:t>
            </a:r>
            <a:r>
              <a:rPr lang="el-GR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π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</a:t>
            </a:r>
            <a:r>
              <a:rPr lang="en-US" sz="3200" baseline="-25000" dirty="0" err="1">
                <a:solidFill>
                  <a:srgbClr val="00B0F0"/>
                </a:solidFill>
                <a:cs typeface="Arial" charset="0"/>
                <a:sym typeface="Symbol" pitchFamily="18" charset="2"/>
              </a:rPr>
              <a:t>i</a:t>
            </a:r>
            <a:r>
              <a:rPr lang="en-US" sz="3200" baseline="-25000" dirty="0">
                <a:solidFill>
                  <a:srgbClr val="00B05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00B050"/>
                </a:solidFill>
                <a:cs typeface="Arial" charset="0"/>
              </a:rPr>
              <a:t>f</a:t>
            </a:r>
            <a:r>
              <a:rPr lang="en-US" sz="3200" baseline="-25000" dirty="0">
                <a:solidFill>
                  <a:srgbClr val="00B050"/>
                </a:solidFill>
                <a:cs typeface="Arial" charset="0"/>
              </a:rPr>
              <a:t>a</a:t>
            </a:r>
            <a:r>
              <a:rPr lang="en-US" sz="3200" dirty="0">
                <a:solidFill>
                  <a:srgbClr val="00B050"/>
                </a:solidFill>
                <a:cs typeface="Arial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]</a:t>
            </a:r>
            <a:r>
              <a:rPr lang="en-US" sz="3200" baseline="300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2 </a:t>
            </a:r>
            <a:endParaRPr lang="en-US" sz="3200" baseline="30000" dirty="0" smtClean="0">
              <a:solidFill>
                <a:srgbClr val="0070C0"/>
              </a:solidFill>
              <a:cs typeface="Arial" charset="0"/>
              <a:sym typeface="Symbol" pitchFamily="18" charset="2"/>
            </a:endParaRPr>
          </a:p>
          <a:p>
            <a:pPr marL="0" indent="0">
              <a:buNone/>
            </a:pPr>
            <a:r>
              <a:rPr lang="en-US" sz="3200" baseline="300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baseline="300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   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where </a:t>
            </a:r>
            <a:r>
              <a:rPr lang="en-US" sz="3200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H</a:t>
            </a:r>
            <a:r>
              <a:rPr lang="en-US" sz="3200" baseline="-25000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I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is the </a:t>
            </a:r>
            <a:r>
              <a:rPr lang="en-US" sz="3200" dirty="0" smtClean="0">
                <a:solidFill>
                  <a:srgbClr val="FF0000"/>
                </a:solidFill>
                <a:cs typeface="Arial" charset="0"/>
                <a:sym typeface="Symbol" pitchFamily="18" charset="2"/>
              </a:rPr>
              <a:t>expansion rate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during inflation</a:t>
            </a:r>
          </a:p>
          <a:p>
            <a:r>
              <a:rPr lang="en-US" sz="3200" dirty="0" smtClean="0">
                <a:cs typeface="Arial" charset="0"/>
                <a:sym typeface="Symbol" pitchFamily="18" charset="2"/>
              </a:rPr>
              <a:t>Both </a:t>
            </a:r>
            <a:r>
              <a:rPr lang="en-US" sz="3200" dirty="0" smtClean="0">
                <a:solidFill>
                  <a:srgbClr val="7030A0"/>
                </a:solidFill>
                <a:cs typeface="Arial" charset="0"/>
                <a:sym typeface="Symbol" pitchFamily="18" charset="2"/>
              </a:rPr>
              <a:t>WMAP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and </a:t>
            </a:r>
            <a:r>
              <a:rPr lang="en-US" sz="3200" dirty="0" smtClean="0">
                <a:solidFill>
                  <a:srgbClr val="7030A0"/>
                </a:solidFill>
                <a:cs typeface="Arial" charset="0"/>
                <a:sym typeface="Symbol" pitchFamily="18" charset="2"/>
              </a:rPr>
              <a:t>Planck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have put bounds on the ratio:</a:t>
            </a:r>
          </a:p>
          <a:p>
            <a:pPr marL="0" indent="0">
              <a:buNone/>
            </a:pPr>
            <a:r>
              <a:rPr lang="en-US" sz="3200" dirty="0" smtClean="0">
                <a:cs typeface="Arial" charset="0"/>
                <a:sym typeface="Symbol" pitchFamily="18" charset="2"/>
              </a:rPr>
              <a:t>                        </a:t>
            </a:r>
            <a:r>
              <a:rPr lang="el-GR" sz="3200" dirty="0" smtClean="0">
                <a:solidFill>
                  <a:srgbClr val="00B050"/>
                </a:solidFill>
                <a:cs typeface="Arial" charset="0"/>
                <a:sym typeface="Symbol" pitchFamily="18" charset="2"/>
              </a:rPr>
              <a:t>β</a:t>
            </a:r>
            <a:r>
              <a:rPr lang="en-US" sz="3200" baseline="-25000" dirty="0" err="1" smtClean="0">
                <a:solidFill>
                  <a:srgbClr val="00B050"/>
                </a:solidFill>
                <a:cs typeface="Arial" charset="0"/>
                <a:sym typeface="Symbol" pitchFamily="18" charset="2"/>
              </a:rPr>
              <a:t>iso</a:t>
            </a:r>
            <a:r>
              <a:rPr lang="en-US" sz="3200" dirty="0" smtClean="0">
                <a:solidFill>
                  <a:srgbClr val="00B050"/>
                </a:solidFill>
                <a:cs typeface="Arial" charset="0"/>
                <a:sym typeface="Symbol" pitchFamily="18" charset="2"/>
              </a:rPr>
              <a:t> = </a:t>
            </a:r>
            <a:r>
              <a:rPr lang="el-GR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Δ</a:t>
            </a:r>
            <a:r>
              <a:rPr lang="en-US" sz="3200" baseline="300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2</a:t>
            </a:r>
            <a:r>
              <a:rPr lang="en-US" sz="3200" baseline="-250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a</a:t>
            </a:r>
            <a:r>
              <a:rPr lang="en-US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(k) </a:t>
            </a:r>
            <a:r>
              <a:rPr lang="en-US" sz="3200" dirty="0" smtClean="0">
                <a:solidFill>
                  <a:srgbClr val="00B050"/>
                </a:solidFill>
                <a:cs typeface="Arial" charset="0"/>
                <a:sym typeface="Symbol" pitchFamily="18" charset="2"/>
              </a:rPr>
              <a:t>/(</a:t>
            </a:r>
            <a:r>
              <a:rPr lang="el-GR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Δ</a:t>
            </a:r>
            <a:r>
              <a:rPr lang="en-US" sz="3200" baseline="300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2</a:t>
            </a:r>
            <a:r>
              <a:rPr lang="en-US" sz="3200" baseline="-250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R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(k</a:t>
            </a:r>
            <a:r>
              <a:rPr lang="en-US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) 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 + </a:t>
            </a:r>
            <a:r>
              <a:rPr lang="el-GR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Δ</a:t>
            </a:r>
            <a:r>
              <a:rPr lang="en-US" sz="3200" baseline="300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2</a:t>
            </a:r>
            <a:r>
              <a:rPr lang="en-US" sz="3200" baseline="-250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a</a:t>
            </a:r>
            <a:r>
              <a:rPr lang="en-US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(k) </a:t>
            </a:r>
            <a:r>
              <a:rPr lang="en-US" sz="3200" dirty="0" smtClean="0">
                <a:solidFill>
                  <a:srgbClr val="00B050"/>
                </a:solidFill>
                <a:cs typeface="Arial" charset="0"/>
                <a:sym typeface="Symbol" pitchFamily="18" charset="2"/>
              </a:rPr>
              <a:t>)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B05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where</a:t>
            </a:r>
            <a:r>
              <a:rPr lang="en-US" sz="3200" dirty="0" smtClean="0">
                <a:solidFill>
                  <a:srgbClr val="00B050"/>
                </a:solidFill>
                <a:cs typeface="Arial" charset="0"/>
                <a:sym typeface="Symbol" pitchFamily="18" charset="2"/>
              </a:rPr>
              <a:t> </a:t>
            </a:r>
            <a:r>
              <a:rPr lang="el-GR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Δ</a:t>
            </a:r>
            <a:r>
              <a:rPr lang="en-US" sz="3200" baseline="300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2</a:t>
            </a:r>
            <a:r>
              <a:rPr lang="en-US" sz="3200" baseline="-250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R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(k</a:t>
            </a:r>
            <a:r>
              <a:rPr lang="en-US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)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measures the 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curvature perturbation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spectrum. </a:t>
            </a:r>
          </a:p>
          <a:p>
            <a:r>
              <a:rPr lang="en-US" sz="3200" dirty="0" smtClean="0">
                <a:cs typeface="Arial" charset="0"/>
                <a:sym typeface="Symbol" pitchFamily="18" charset="2"/>
              </a:rPr>
              <a:t>At 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k= 0.002 Mpc</a:t>
            </a:r>
            <a:r>
              <a:rPr lang="en-US" sz="3200" baseline="300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-1</a:t>
            </a:r>
            <a:r>
              <a:rPr lang="en-US" sz="3200" dirty="0" smtClean="0">
                <a:cs typeface="Arial" charset="0"/>
                <a:sym typeface="Symbol" pitchFamily="18" charset="2"/>
              </a:rPr>
              <a:t> these collaborations find:</a:t>
            </a:r>
          </a:p>
          <a:p>
            <a:endParaRPr lang="en-US" sz="3200" baseline="30000" dirty="0" smtClean="0">
              <a:solidFill>
                <a:srgbClr val="0070C0"/>
              </a:solidFill>
              <a:cs typeface="Arial" charset="0"/>
              <a:sym typeface="Symbol" pitchFamily="18" charset="2"/>
            </a:endParaRPr>
          </a:p>
          <a:p>
            <a:pPr marL="0" indent="0">
              <a:buNone/>
            </a:pPr>
            <a:r>
              <a:rPr lang="en-US" sz="3200" baseline="300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  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               </a:t>
            </a:r>
            <a:r>
              <a:rPr lang="el-GR" sz="3200" dirty="0" smtClean="0">
                <a:solidFill>
                  <a:srgbClr val="00B050"/>
                </a:solidFill>
                <a:cs typeface="Arial" charset="0"/>
                <a:sym typeface="Symbol" pitchFamily="18" charset="2"/>
              </a:rPr>
              <a:t>β</a:t>
            </a:r>
            <a:r>
              <a:rPr lang="en-US" sz="3200" baseline="-25000" dirty="0" err="1" smtClean="0">
                <a:solidFill>
                  <a:srgbClr val="00B050"/>
                </a:solidFill>
                <a:cs typeface="Arial" charset="0"/>
                <a:sym typeface="Symbol" pitchFamily="18" charset="2"/>
              </a:rPr>
              <a:t>iso</a:t>
            </a:r>
            <a:r>
              <a:rPr lang="en-US" sz="3200" dirty="0" smtClean="0">
                <a:solidFill>
                  <a:srgbClr val="00B050"/>
                </a:solidFill>
                <a:cs typeface="Arial" charset="0"/>
                <a:sym typeface="Symbol" pitchFamily="18" charset="2"/>
              </a:rPr>
              <a:t>&lt; 0.036 (95% CL) </a:t>
            </a:r>
            <a:r>
              <a:rPr lang="en-US" sz="3200" dirty="0">
                <a:solidFill>
                  <a:srgbClr val="7030A0"/>
                </a:solidFill>
                <a:cs typeface="Arial" charset="0"/>
                <a:sym typeface="Symbol" pitchFamily="18" charset="2"/>
              </a:rPr>
              <a:t>Planck </a:t>
            </a:r>
            <a:r>
              <a:rPr lang="en-US" sz="3200" dirty="0" smtClean="0">
                <a:solidFill>
                  <a:srgbClr val="7030A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 </a:t>
            </a:r>
            <a:r>
              <a:rPr lang="el-GR" sz="3200" dirty="0">
                <a:solidFill>
                  <a:srgbClr val="00B050"/>
                </a:solidFill>
                <a:cs typeface="Arial" charset="0"/>
                <a:sym typeface="Symbol" pitchFamily="18" charset="2"/>
              </a:rPr>
              <a:t>β</a:t>
            </a:r>
            <a:r>
              <a:rPr lang="en-US" sz="3200" baseline="-25000" dirty="0" err="1">
                <a:solidFill>
                  <a:srgbClr val="00B050"/>
                </a:solidFill>
                <a:cs typeface="Arial" charset="0"/>
                <a:sym typeface="Symbol" pitchFamily="18" charset="2"/>
              </a:rPr>
              <a:t>iso</a:t>
            </a:r>
            <a:r>
              <a:rPr lang="en-US" sz="3200" dirty="0">
                <a:solidFill>
                  <a:srgbClr val="00B050"/>
                </a:solidFill>
                <a:cs typeface="Arial" charset="0"/>
                <a:sym typeface="Symbol" pitchFamily="18" charset="2"/>
              </a:rPr>
              <a:t>&lt; </a:t>
            </a:r>
            <a:r>
              <a:rPr lang="en-US" sz="3200" dirty="0" smtClean="0">
                <a:solidFill>
                  <a:srgbClr val="00B050"/>
                </a:solidFill>
                <a:cs typeface="Arial" charset="0"/>
                <a:sym typeface="Symbol" pitchFamily="18" charset="2"/>
              </a:rPr>
              <a:t>0.047 </a:t>
            </a:r>
            <a:r>
              <a:rPr lang="en-US" sz="3200" dirty="0">
                <a:solidFill>
                  <a:srgbClr val="00B050"/>
                </a:solidFill>
                <a:cs typeface="Arial" charset="0"/>
                <a:sym typeface="Symbol" pitchFamily="18" charset="2"/>
              </a:rPr>
              <a:t>(95% CL) </a:t>
            </a:r>
            <a:r>
              <a:rPr lang="en-US" sz="3200" dirty="0" smtClean="0">
                <a:solidFill>
                  <a:srgbClr val="7030A0"/>
                </a:solidFill>
                <a:cs typeface="Arial" charset="0"/>
                <a:sym typeface="Symbol" pitchFamily="18" charset="2"/>
              </a:rPr>
              <a:t>WMAP 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34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1" y="233082"/>
            <a:ext cx="11905129" cy="6400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Using the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smtClean="0"/>
              <a:t>best fit result of </a:t>
            </a:r>
            <a:r>
              <a:rPr lang="en-US" sz="3200" dirty="0">
                <a:solidFill>
                  <a:srgbClr val="7030A0"/>
                </a:solidFill>
              </a:rPr>
              <a:t>Planck </a:t>
            </a:r>
            <a:r>
              <a:rPr lang="en-US" sz="3200" dirty="0" smtClean="0"/>
              <a:t>for </a:t>
            </a:r>
            <a:r>
              <a:rPr lang="el-GR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Δ</a:t>
            </a:r>
            <a:r>
              <a:rPr lang="en-US" sz="3200" baseline="300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2</a:t>
            </a:r>
            <a:r>
              <a:rPr lang="en-US" sz="3200" baseline="-250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R</a:t>
            </a:r>
            <a:r>
              <a:rPr lang="en-US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(k) </a:t>
            </a:r>
            <a:r>
              <a:rPr lang="en-US" sz="3200" dirty="0" smtClean="0"/>
              <a:t>:</a:t>
            </a:r>
            <a:endParaRPr lang="en-US" sz="3200" dirty="0"/>
          </a:p>
          <a:p>
            <a:pPr marL="0" indent="0">
              <a:buNone/>
            </a:pPr>
            <a:r>
              <a:rPr lang="en-US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                             </a:t>
            </a:r>
            <a:r>
              <a:rPr lang="el-GR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Δ</a:t>
            </a:r>
            <a:r>
              <a:rPr lang="en-US" sz="3200" baseline="300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2</a:t>
            </a:r>
            <a:r>
              <a:rPr lang="en-US" sz="3200" baseline="-250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R</a:t>
            </a:r>
            <a:r>
              <a:rPr lang="en-US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(k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) =2.2 x 10 </a:t>
            </a:r>
            <a:r>
              <a:rPr lang="en-US" sz="3200" baseline="300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-9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 (k/ 0.05 </a:t>
            </a:r>
            <a:r>
              <a:rPr lang="en-US" sz="3200" dirty="0" err="1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Mpc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baseline="300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-1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) </a:t>
            </a:r>
            <a:r>
              <a:rPr lang="en-US" sz="3200" baseline="300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-0.04</a:t>
            </a:r>
          </a:p>
          <a:p>
            <a:pPr marL="0" indent="0">
              <a:buNone/>
            </a:pPr>
            <a:r>
              <a:rPr lang="en-US" sz="3200" dirty="0">
                <a:cs typeface="Arial" charset="0"/>
                <a:sym typeface="Symbol" pitchFamily="18" charset="2"/>
              </a:rPr>
              <a:t>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  the bound on</a:t>
            </a:r>
            <a:r>
              <a:rPr lang="el-GR" sz="3200" dirty="0">
                <a:solidFill>
                  <a:srgbClr val="00B050"/>
                </a:solidFill>
                <a:cs typeface="Arial" charset="0"/>
                <a:sym typeface="Symbol" pitchFamily="18" charset="2"/>
              </a:rPr>
              <a:t> β</a:t>
            </a:r>
            <a:r>
              <a:rPr lang="en-US" sz="3200" baseline="-25000" dirty="0" err="1">
                <a:solidFill>
                  <a:srgbClr val="00B050"/>
                </a:solidFill>
                <a:cs typeface="Arial" charset="0"/>
                <a:sym typeface="Symbol" pitchFamily="18" charset="2"/>
              </a:rPr>
              <a:t>iso</a:t>
            </a:r>
            <a:r>
              <a:rPr lang="en-US" sz="3200" dirty="0" smtClean="0">
                <a:cs typeface="Arial" charset="0"/>
                <a:sym typeface="Symbol" pitchFamily="18" charset="2"/>
              </a:rPr>
              <a:t> implies a bound on the </a:t>
            </a:r>
            <a:r>
              <a:rPr lang="en-US" sz="3200" dirty="0" err="1">
                <a:solidFill>
                  <a:srgbClr val="00B0F0"/>
                </a:solidFill>
              </a:rPr>
              <a:t>isocurvature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axion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endParaRPr lang="en-US" sz="32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smtClean="0">
                <a:solidFill>
                  <a:srgbClr val="00B0F0"/>
                </a:solidFill>
              </a:rPr>
              <a:t>  perturbations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at 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k</a:t>
            </a:r>
            <a:r>
              <a:rPr lang="en-US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= 0.002 Mpc</a:t>
            </a:r>
            <a:r>
              <a:rPr lang="en-US" sz="3200" baseline="300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-1 </a:t>
            </a:r>
            <a:r>
              <a:rPr lang="en-US" sz="3200" dirty="0" smtClean="0"/>
              <a:t>:</a:t>
            </a: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                      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                </a:t>
            </a:r>
            <a:r>
              <a:rPr lang="el-GR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Δ</a:t>
            </a:r>
            <a:r>
              <a:rPr lang="en-US" sz="3200" baseline="300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2</a:t>
            </a:r>
            <a:r>
              <a:rPr lang="en-US" sz="3200" baseline="-250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a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(k</a:t>
            </a:r>
            <a:r>
              <a:rPr lang="en-US" sz="3200" dirty="0">
                <a:cs typeface="Arial" charset="0"/>
                <a:sym typeface="Symbol" pitchFamily="18" charset="2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) &lt; 9.25 x </a:t>
            </a:r>
            <a:r>
              <a:rPr lang="en-US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10 </a:t>
            </a:r>
            <a:r>
              <a:rPr lang="en-US" sz="3200" baseline="300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-11</a:t>
            </a:r>
          </a:p>
          <a:p>
            <a:r>
              <a:rPr lang="en-US" sz="3200" dirty="0" smtClean="0">
                <a:cs typeface="Arial" charset="0"/>
                <a:sym typeface="Symbol" pitchFamily="18" charset="2"/>
              </a:rPr>
              <a:t>Hence the fluctuation in the initial misalignment angle is very small: </a:t>
            </a:r>
          </a:p>
          <a:p>
            <a:pPr marL="0" indent="0">
              <a:buNone/>
            </a:pPr>
            <a:r>
              <a:rPr lang="en-US" sz="3200" dirty="0">
                <a:cs typeface="Arial" charset="0"/>
                <a:sym typeface="Symbol" pitchFamily="18" charset="2"/>
              </a:rPr>
              <a:t>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                                   </a:t>
            </a:r>
            <a:r>
              <a:rPr lang="en-US" sz="3200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|</a:t>
            </a:r>
            <a:r>
              <a:rPr lang="el-GR" sz="3200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δ</a:t>
            </a:r>
            <a:r>
              <a:rPr lang="en-US" sz="32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</a:t>
            </a:r>
            <a:r>
              <a:rPr lang="en-US" sz="3200" baseline="-25000" dirty="0" err="1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i</a:t>
            </a:r>
            <a:r>
              <a:rPr lang="en-US" sz="3200" baseline="-25000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|/ </a:t>
            </a:r>
            <a:r>
              <a:rPr lang="en-US" sz="3200" baseline="-250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i</a:t>
            </a:r>
            <a:r>
              <a:rPr lang="en-US" sz="3200" baseline="-25000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 &lt; 4.8 x 10 </a:t>
            </a:r>
            <a:r>
              <a:rPr lang="en-US" sz="3200" baseline="30000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-6</a:t>
            </a:r>
          </a:p>
          <a:p>
            <a:pPr marL="0" indent="0">
              <a:buNone/>
            </a:pPr>
            <a:r>
              <a:rPr lang="en-US" sz="3200" baseline="300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  and there is a strong bound on the expansion rate during inflation:</a:t>
            </a:r>
            <a:endParaRPr lang="en-US" sz="3200" dirty="0">
              <a:cs typeface="Arial" charset="0"/>
              <a:sym typeface="Symbol" pitchFamily="18" charset="2"/>
            </a:endParaRPr>
          </a:p>
          <a:p>
            <a:pPr marL="0" indent="0">
              <a:buNone/>
            </a:pPr>
            <a:r>
              <a:rPr lang="en-US" sz="3200" dirty="0" smtClean="0">
                <a:cs typeface="Arial" charset="0"/>
                <a:sym typeface="Symbol" pitchFamily="18" charset="2"/>
              </a:rPr>
              <a:t>                                      </a:t>
            </a:r>
            <a:r>
              <a:rPr lang="en-US" sz="3200" dirty="0" smtClean="0">
                <a:solidFill>
                  <a:srgbClr val="FF0000"/>
                </a:solidFill>
                <a:cs typeface="Arial" charset="0"/>
                <a:sym typeface="Symbol" pitchFamily="18" charset="2"/>
              </a:rPr>
              <a:t>H</a:t>
            </a:r>
            <a:r>
              <a:rPr lang="en-US" sz="3200" baseline="-25000" dirty="0" smtClean="0">
                <a:solidFill>
                  <a:srgbClr val="FF0000"/>
                </a:solidFill>
                <a:cs typeface="Arial" charset="0"/>
                <a:sym typeface="Symbol" pitchFamily="18" charset="2"/>
              </a:rPr>
              <a:t>I</a:t>
            </a:r>
            <a:r>
              <a:rPr lang="en-US" sz="3200" dirty="0" smtClean="0">
                <a:solidFill>
                  <a:srgbClr val="FF0000"/>
                </a:solidFill>
                <a:cs typeface="Arial" charset="0"/>
                <a:sym typeface="Symbol" pitchFamily="18" charset="2"/>
              </a:rPr>
              <a:t> &lt; 3 x 10</a:t>
            </a:r>
            <a:r>
              <a:rPr lang="en-US" sz="3200" baseline="30000" dirty="0" smtClean="0">
                <a:solidFill>
                  <a:srgbClr val="FF0000"/>
                </a:solidFill>
                <a:cs typeface="Arial" charset="0"/>
                <a:sym typeface="Symbol" pitchFamily="18" charset="2"/>
              </a:rPr>
              <a:t> -5 </a:t>
            </a:r>
            <a:r>
              <a:rPr lang="en-US" sz="32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</a:t>
            </a:r>
            <a:r>
              <a:rPr lang="en-US" sz="3200" baseline="-25000" dirty="0" err="1">
                <a:solidFill>
                  <a:srgbClr val="00B0F0"/>
                </a:solidFill>
                <a:cs typeface="Arial" charset="0"/>
                <a:sym typeface="Symbol" pitchFamily="18" charset="2"/>
              </a:rPr>
              <a:t>i</a:t>
            </a:r>
            <a:r>
              <a:rPr lang="en-US" sz="3200" baseline="-250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008000"/>
                </a:solidFill>
                <a:cs typeface="Arial" charset="0"/>
              </a:rPr>
              <a:t>f</a:t>
            </a:r>
            <a:r>
              <a:rPr lang="en-US" sz="3200" baseline="-25000" dirty="0">
                <a:solidFill>
                  <a:srgbClr val="008000"/>
                </a:solidFill>
                <a:cs typeface="Arial" charset="0"/>
              </a:rPr>
              <a:t>a</a:t>
            </a:r>
            <a:r>
              <a:rPr lang="en-US" sz="3200" dirty="0">
                <a:cs typeface="Arial" charset="0"/>
              </a:rPr>
              <a:t> </a:t>
            </a:r>
            <a:endParaRPr lang="en-US" sz="3200" dirty="0" smtClean="0">
              <a:cs typeface="Arial" charset="0"/>
            </a:endParaRPr>
          </a:p>
          <a:p>
            <a:r>
              <a:rPr lang="en-US" sz="3200" dirty="0">
                <a:cs typeface="Arial" charset="0"/>
              </a:rPr>
              <a:t> </a:t>
            </a:r>
            <a:r>
              <a:rPr lang="en-US" sz="3200" dirty="0" smtClean="0">
                <a:cs typeface="Arial" charset="0"/>
              </a:rPr>
              <a:t>For a sensible range of PQ scales [</a:t>
            </a:r>
            <a:r>
              <a:rPr lang="en-US" sz="3200" dirty="0" smtClean="0">
                <a:solidFill>
                  <a:srgbClr val="00B050"/>
                </a:solidFill>
                <a:cs typeface="Arial" charset="0"/>
              </a:rPr>
              <a:t>10</a:t>
            </a:r>
            <a:r>
              <a:rPr lang="en-US" sz="3200" baseline="30000" dirty="0" smtClean="0">
                <a:solidFill>
                  <a:srgbClr val="00B050"/>
                </a:solidFill>
                <a:cs typeface="Arial" charset="0"/>
              </a:rPr>
              <a:t> 12</a:t>
            </a:r>
            <a:r>
              <a:rPr lang="en-US" sz="3200" dirty="0" smtClean="0">
                <a:solidFill>
                  <a:srgbClr val="00B050"/>
                </a:solidFill>
                <a:cs typeface="Arial" charset="0"/>
              </a:rPr>
              <a:t> GeV &lt; f</a:t>
            </a:r>
            <a:r>
              <a:rPr lang="en-US" sz="3200" baseline="-25000" dirty="0" smtClean="0">
                <a:solidFill>
                  <a:srgbClr val="00B050"/>
                </a:solidFill>
                <a:cs typeface="Arial" charset="0"/>
              </a:rPr>
              <a:t>a</a:t>
            </a:r>
            <a:r>
              <a:rPr lang="en-US" sz="3200" dirty="0" smtClean="0">
                <a:solidFill>
                  <a:srgbClr val="00B050"/>
                </a:solidFill>
                <a:cs typeface="Arial" charset="0"/>
              </a:rPr>
              <a:t> &lt; 10</a:t>
            </a:r>
            <a:r>
              <a:rPr lang="en-US" sz="3200" baseline="30000" dirty="0" smtClean="0">
                <a:solidFill>
                  <a:srgbClr val="00B050"/>
                </a:solidFill>
                <a:cs typeface="Arial" charset="0"/>
              </a:rPr>
              <a:t> 18</a:t>
            </a:r>
            <a:r>
              <a:rPr lang="en-US" sz="3200" dirty="0" smtClean="0">
                <a:solidFill>
                  <a:srgbClr val="00B050"/>
                </a:solidFill>
                <a:cs typeface="Arial" charset="0"/>
              </a:rPr>
              <a:t> GeV</a:t>
            </a:r>
            <a:r>
              <a:rPr lang="en-US" sz="3200" dirty="0" smtClean="0">
                <a:cs typeface="Arial" charset="0"/>
              </a:rPr>
              <a:t>] this </a:t>
            </a:r>
            <a:r>
              <a:rPr lang="en-US" sz="3200" dirty="0" err="1" smtClean="0">
                <a:solidFill>
                  <a:srgbClr val="7030A0"/>
                </a:solidFill>
                <a:cs typeface="Arial" charset="0"/>
              </a:rPr>
              <a:t>Lyth</a:t>
            </a:r>
            <a:r>
              <a:rPr lang="en-US" sz="3200" dirty="0" smtClean="0">
                <a:solidFill>
                  <a:srgbClr val="7030A0"/>
                </a:solidFill>
                <a:cs typeface="Arial" charset="0"/>
              </a:rPr>
              <a:t> bound </a:t>
            </a:r>
            <a:r>
              <a:rPr lang="en-US" sz="3200" dirty="0" smtClean="0">
                <a:cs typeface="Arial" charset="0"/>
              </a:rPr>
              <a:t>on </a:t>
            </a:r>
            <a:r>
              <a:rPr lang="en-US" sz="3200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H</a:t>
            </a:r>
            <a:r>
              <a:rPr lang="en-US" sz="3200" baseline="-25000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I</a:t>
            </a:r>
            <a:r>
              <a:rPr lang="en-US" sz="3200" dirty="0" smtClean="0">
                <a:cs typeface="Arial" charset="0"/>
              </a:rPr>
              <a:t> ranges from </a:t>
            </a:r>
            <a:r>
              <a:rPr lang="en-US" sz="3200" dirty="0" smtClean="0">
                <a:solidFill>
                  <a:srgbClr val="FF0000"/>
                </a:solidFill>
                <a:cs typeface="Arial" charset="0"/>
              </a:rPr>
              <a:t>2.25 x 10 </a:t>
            </a:r>
            <a:r>
              <a:rPr lang="en-US" sz="3200" baseline="30000" dirty="0" smtClean="0">
                <a:solidFill>
                  <a:srgbClr val="FF0000"/>
                </a:solidFill>
                <a:cs typeface="Arial" charset="0"/>
              </a:rPr>
              <a:t>7</a:t>
            </a:r>
            <a:r>
              <a:rPr lang="en-US" sz="3200" dirty="0" smtClean="0">
                <a:solidFill>
                  <a:srgbClr val="FF0000"/>
                </a:solidFill>
                <a:cs typeface="Arial" charset="0"/>
              </a:rPr>
              <a:t> GeV </a:t>
            </a:r>
            <a:r>
              <a:rPr lang="en-US" sz="3200" dirty="0" smtClean="0">
                <a:cs typeface="Arial" charset="0"/>
              </a:rPr>
              <a:t>to </a:t>
            </a:r>
            <a:r>
              <a:rPr lang="en-US" sz="3200" dirty="0" smtClean="0">
                <a:solidFill>
                  <a:srgbClr val="FF0000"/>
                </a:solidFill>
                <a:cs typeface="Arial" charset="0"/>
              </a:rPr>
              <a:t>6.3 </a:t>
            </a:r>
            <a:r>
              <a:rPr lang="en-US" sz="3200" dirty="0">
                <a:solidFill>
                  <a:srgbClr val="FF0000"/>
                </a:solidFill>
                <a:cs typeface="Arial" charset="0"/>
              </a:rPr>
              <a:t>x 10 </a:t>
            </a:r>
            <a:r>
              <a:rPr lang="en-US" sz="3200" baseline="30000" dirty="0" smtClean="0">
                <a:solidFill>
                  <a:srgbClr val="FF0000"/>
                </a:solidFill>
                <a:cs typeface="Arial" charset="0"/>
              </a:rPr>
              <a:t>9</a:t>
            </a:r>
            <a:r>
              <a:rPr lang="en-US" sz="32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cs typeface="Arial" charset="0"/>
              </a:rPr>
              <a:t>GeV </a:t>
            </a:r>
            <a:r>
              <a:rPr lang="en-US" sz="3200" dirty="0" smtClean="0">
                <a:cs typeface="Arial" charset="0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83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1272" y="446808"/>
            <a:ext cx="10848109" cy="6026727"/>
          </a:xfrm>
        </p:spPr>
        <p:txBody>
          <a:bodyPr>
            <a:noAutofit/>
          </a:bodyPr>
          <a:lstStyle/>
          <a:p>
            <a:r>
              <a:rPr lang="en-US" sz="3200" dirty="0"/>
              <a:t>T</a:t>
            </a:r>
            <a:r>
              <a:rPr lang="en-US" sz="3200" dirty="0" smtClean="0"/>
              <a:t>he </a:t>
            </a:r>
            <a:r>
              <a:rPr lang="en-US" sz="3200" dirty="0" err="1" smtClean="0">
                <a:solidFill>
                  <a:srgbClr val="7030A0"/>
                </a:solidFill>
              </a:rPr>
              <a:t>Lyth</a:t>
            </a:r>
            <a:r>
              <a:rPr lang="en-US" sz="3200" dirty="0" smtClean="0">
                <a:solidFill>
                  <a:srgbClr val="7030A0"/>
                </a:solidFill>
              </a:rPr>
              <a:t> bound </a:t>
            </a:r>
            <a:r>
              <a:rPr lang="en-US" sz="3200" dirty="0" smtClean="0"/>
              <a:t>makes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</a:rPr>
              <a:t>only </a:t>
            </a:r>
            <a:r>
              <a:rPr lang="en-US" sz="3200" dirty="0">
                <a:solidFill>
                  <a:srgbClr val="0070C0"/>
                </a:solidFill>
                <a:cs typeface="Arial" charset="0"/>
              </a:rPr>
              <a:t>low energy scale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cs typeface="Arial" charset="0"/>
              </a:rPr>
              <a:t>inflation models 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</a:rPr>
              <a:t>tenable</a:t>
            </a:r>
            <a:r>
              <a:rPr lang="en-US" sz="3200" dirty="0" smtClean="0">
                <a:cs typeface="Arial" charset="0"/>
              </a:rPr>
              <a:t>, predicting</a:t>
            </a:r>
            <a:r>
              <a:rPr lang="en-US" sz="3200" dirty="0" smtClean="0"/>
              <a:t> a very small contribution of the </a:t>
            </a:r>
            <a:r>
              <a:rPr lang="en-US" sz="3200" dirty="0">
                <a:solidFill>
                  <a:srgbClr val="00B050"/>
                </a:solidFill>
                <a:cs typeface="Arial" charset="0"/>
                <a:sym typeface="Symbol" pitchFamily="18" charset="2"/>
              </a:rPr>
              <a:t>tensor </a:t>
            </a:r>
            <a:r>
              <a:rPr lang="en-US" sz="3200" dirty="0" smtClean="0">
                <a:solidFill>
                  <a:srgbClr val="00B050"/>
                </a:solidFill>
                <a:cs typeface="Arial" charset="0"/>
                <a:sym typeface="Symbol" pitchFamily="18" charset="2"/>
              </a:rPr>
              <a:t>perturbation spectrum </a:t>
            </a:r>
            <a:r>
              <a:rPr lang="el-GR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Δ</a:t>
            </a:r>
            <a:r>
              <a:rPr lang="en-US" sz="3200" baseline="300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2</a:t>
            </a:r>
            <a:r>
              <a:rPr lang="en-US" sz="3200" baseline="-250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h</a:t>
            </a:r>
            <a:r>
              <a:rPr lang="en-US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(k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)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to the CMB</a:t>
            </a:r>
            <a:r>
              <a:rPr lang="en-US" sz="3200" dirty="0" smtClean="0"/>
              <a:t> anisotropy.</a:t>
            </a:r>
          </a:p>
          <a:p>
            <a:r>
              <a:rPr lang="en-US" sz="3200" dirty="0" smtClean="0"/>
              <a:t>This </a:t>
            </a:r>
            <a:r>
              <a:rPr lang="en-US" sz="3200" dirty="0" smtClean="0">
                <a:solidFill>
                  <a:srgbClr val="00B050"/>
                </a:solidFill>
                <a:cs typeface="Arial" charset="0"/>
                <a:sym typeface="Symbol" pitchFamily="18" charset="2"/>
              </a:rPr>
              <a:t>tensor </a:t>
            </a:r>
            <a:r>
              <a:rPr lang="en-US" sz="3200" dirty="0">
                <a:solidFill>
                  <a:srgbClr val="00B050"/>
                </a:solidFill>
                <a:cs typeface="Arial" charset="0"/>
                <a:sym typeface="Symbol" pitchFamily="18" charset="2"/>
              </a:rPr>
              <a:t>spectrum </a:t>
            </a:r>
            <a:r>
              <a:rPr lang="en-US" sz="3200" dirty="0">
                <a:cs typeface="Arial" charset="0"/>
                <a:sym typeface="Symbol" pitchFamily="18" charset="2"/>
              </a:rPr>
              <a:t>is given by the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ratio </a:t>
            </a:r>
            <a:r>
              <a:rPr lang="en-US" sz="3200" dirty="0">
                <a:cs typeface="Arial" charset="0"/>
                <a:sym typeface="Symbol" pitchFamily="18" charset="2"/>
              </a:rPr>
              <a:t>of </a:t>
            </a:r>
            <a:r>
              <a:rPr lang="en-US" sz="3200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H</a:t>
            </a:r>
            <a:r>
              <a:rPr lang="en-US" sz="3200" baseline="-25000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I</a:t>
            </a:r>
            <a:r>
              <a:rPr lang="en-US" sz="3200" dirty="0">
                <a:cs typeface="Arial" charset="0"/>
                <a:sym typeface="Symbol" pitchFamily="18" charset="2"/>
              </a:rPr>
              <a:t>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to </a:t>
            </a:r>
            <a:r>
              <a:rPr lang="en-US" sz="3200" dirty="0">
                <a:cs typeface="Arial" charset="0"/>
                <a:sym typeface="Symbol" pitchFamily="18" charset="2"/>
              </a:rPr>
              <a:t>the </a:t>
            </a:r>
            <a:r>
              <a:rPr lang="en-US" sz="3200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Planck </a:t>
            </a:r>
            <a:r>
              <a:rPr lang="en-US" sz="3200" dirty="0" smtClean="0">
                <a:solidFill>
                  <a:srgbClr val="FF0000"/>
                </a:solidFill>
                <a:cs typeface="Arial" charset="0"/>
                <a:sym typeface="Symbol" pitchFamily="18" charset="2"/>
              </a:rPr>
              <a:t>mass</a:t>
            </a:r>
            <a:endParaRPr lang="en-US" sz="3200" dirty="0">
              <a:sym typeface="Symbol" pitchFamily="18" charset="2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                                   </a:t>
            </a:r>
            <a:r>
              <a:rPr lang="el-GR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Δ</a:t>
            </a:r>
            <a:r>
              <a:rPr lang="en-US" sz="3200" baseline="300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2</a:t>
            </a:r>
            <a:r>
              <a:rPr lang="en-US" sz="3200" baseline="-250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h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(k)</a:t>
            </a:r>
            <a:r>
              <a:rPr lang="en-US" sz="3200" dirty="0" smtClean="0">
                <a:cs typeface="Arial" charset="0"/>
                <a:sym typeface="Symbol" pitchFamily="18" charset="2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= 2 </a:t>
            </a:r>
            <a:r>
              <a:rPr lang="en-US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(</a:t>
            </a:r>
            <a:r>
              <a:rPr lang="en-US" sz="3200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H</a:t>
            </a:r>
            <a:r>
              <a:rPr lang="en-US" sz="3200" baseline="-25000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I</a:t>
            </a:r>
            <a:r>
              <a:rPr lang="en-US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/ </a:t>
            </a:r>
            <a:r>
              <a:rPr lang="el-GR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π</a:t>
            </a:r>
            <a:r>
              <a:rPr lang="en-US" sz="3200" dirty="0" smtClean="0">
                <a:solidFill>
                  <a:srgbClr val="FF0000"/>
                </a:solidFill>
                <a:cs typeface="Arial" charset="0"/>
                <a:sym typeface="Symbol" pitchFamily="18" charset="2"/>
              </a:rPr>
              <a:t>M</a:t>
            </a:r>
            <a:r>
              <a:rPr lang="en-US" sz="3200" baseline="-25000" dirty="0" smtClean="0">
                <a:solidFill>
                  <a:srgbClr val="FF0000"/>
                </a:solidFill>
                <a:cs typeface="Arial" charset="0"/>
                <a:sym typeface="Symbol" pitchFamily="18" charset="2"/>
              </a:rPr>
              <a:t>P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)</a:t>
            </a:r>
            <a:r>
              <a:rPr lang="en-US" sz="3200" baseline="300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2</a:t>
            </a:r>
          </a:p>
          <a:p>
            <a:pPr marL="0" indent="0">
              <a:buNone/>
            </a:pPr>
            <a:r>
              <a:rPr lang="en-US" sz="3200" dirty="0" smtClean="0">
                <a:cs typeface="Arial" charset="0"/>
                <a:sym typeface="Symbol" pitchFamily="18" charset="2"/>
              </a:rPr>
              <a:t>  and, for example, </a:t>
            </a:r>
            <a:r>
              <a:rPr lang="en-US" sz="3200" dirty="0">
                <a:cs typeface="Arial" charset="0"/>
                <a:sym typeface="Symbol" pitchFamily="18" charset="2"/>
              </a:rPr>
              <a:t>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for </a:t>
            </a:r>
            <a:r>
              <a:rPr lang="en-US" sz="3200" dirty="0">
                <a:solidFill>
                  <a:srgbClr val="00B050"/>
                </a:solidFill>
                <a:cs typeface="Arial" charset="0"/>
              </a:rPr>
              <a:t>f</a:t>
            </a:r>
            <a:r>
              <a:rPr lang="en-US" sz="3200" baseline="-25000" dirty="0">
                <a:solidFill>
                  <a:srgbClr val="00B050"/>
                </a:solidFill>
                <a:cs typeface="Arial" charset="0"/>
              </a:rPr>
              <a:t>a</a:t>
            </a:r>
            <a:r>
              <a:rPr lang="en-US" sz="3200" dirty="0">
                <a:solidFill>
                  <a:srgbClr val="00B050"/>
                </a:solidFill>
                <a:cs typeface="Arial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cs typeface="Arial" charset="0"/>
              </a:rPr>
              <a:t>= </a:t>
            </a:r>
            <a:r>
              <a:rPr lang="en-US" sz="3200" dirty="0">
                <a:solidFill>
                  <a:srgbClr val="00B050"/>
                </a:solidFill>
                <a:cs typeface="Arial" charset="0"/>
              </a:rPr>
              <a:t>10</a:t>
            </a:r>
            <a:r>
              <a:rPr lang="en-US" sz="3200" baseline="30000" dirty="0">
                <a:solidFill>
                  <a:srgbClr val="00B050"/>
                </a:solidFill>
                <a:cs typeface="Arial" charset="0"/>
              </a:rPr>
              <a:t> 18</a:t>
            </a:r>
            <a:r>
              <a:rPr lang="en-US" sz="3200" dirty="0">
                <a:solidFill>
                  <a:srgbClr val="00B050"/>
                </a:solidFill>
                <a:cs typeface="Arial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cs typeface="Arial" charset="0"/>
              </a:rPr>
              <a:t>GeV</a:t>
            </a:r>
            <a:r>
              <a:rPr lang="en-US" sz="3200" dirty="0" smtClean="0">
                <a:cs typeface="Arial" charset="0"/>
              </a:rPr>
              <a:t>, </a:t>
            </a:r>
            <a:r>
              <a:rPr lang="el-GR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Δ</a:t>
            </a:r>
            <a:r>
              <a:rPr lang="en-US" sz="3200" baseline="300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2</a:t>
            </a:r>
            <a:r>
              <a:rPr lang="en-US" sz="3200" baseline="-250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h</a:t>
            </a:r>
            <a:r>
              <a:rPr lang="en-US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(k)</a:t>
            </a:r>
            <a:r>
              <a:rPr lang="en-US" sz="3200" dirty="0">
                <a:cs typeface="Arial" charset="0"/>
                <a:sym typeface="Symbol" pitchFamily="18" charset="2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&lt; 5.4 x 10</a:t>
            </a:r>
            <a:r>
              <a:rPr lang="en-US" sz="3200" baseline="300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-18</a:t>
            </a:r>
            <a:endParaRPr lang="en-US" sz="3200" dirty="0"/>
          </a:p>
          <a:p>
            <a:r>
              <a:rPr lang="en-US" sz="3200" dirty="0" smtClean="0"/>
              <a:t>This implies a negligibly small </a:t>
            </a:r>
            <a:r>
              <a:rPr lang="en-US" sz="3200" dirty="0" smtClean="0">
                <a:solidFill>
                  <a:srgbClr val="00B050"/>
                </a:solidFill>
              </a:rPr>
              <a:t>tensor to scalar ratio</a:t>
            </a:r>
            <a:r>
              <a:rPr lang="en-US" sz="3200" dirty="0"/>
              <a:t>: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>
                <a:solidFill>
                  <a:srgbClr val="00B050"/>
                </a:solidFill>
                <a:cs typeface="Arial" charset="0"/>
                <a:sym typeface="Symbol" pitchFamily="18" charset="2"/>
              </a:rPr>
              <a:t>                                  r(k) </a:t>
            </a:r>
            <a:r>
              <a:rPr lang="en-US" sz="3200" dirty="0">
                <a:solidFill>
                  <a:srgbClr val="00B050"/>
                </a:solidFill>
                <a:cs typeface="Arial" charset="0"/>
                <a:sym typeface="Symbol" pitchFamily="18" charset="2"/>
              </a:rPr>
              <a:t>= </a:t>
            </a:r>
            <a:r>
              <a:rPr lang="el-GR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Δ</a:t>
            </a:r>
            <a:r>
              <a:rPr lang="en-US" sz="3200" baseline="300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2</a:t>
            </a:r>
            <a:r>
              <a:rPr lang="en-US" sz="3200" baseline="-250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h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(k</a:t>
            </a:r>
            <a:r>
              <a:rPr lang="en-US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) </a:t>
            </a:r>
            <a:r>
              <a:rPr lang="en-US" sz="3200" dirty="0" smtClean="0">
                <a:solidFill>
                  <a:srgbClr val="00B050"/>
                </a:solidFill>
                <a:cs typeface="Arial" charset="0"/>
                <a:sym typeface="Symbol" pitchFamily="18" charset="2"/>
              </a:rPr>
              <a:t>/</a:t>
            </a:r>
            <a:r>
              <a:rPr lang="el-GR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Δ</a:t>
            </a:r>
            <a:r>
              <a:rPr lang="en-US" sz="3200" baseline="300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2</a:t>
            </a:r>
            <a:r>
              <a:rPr lang="en-US" sz="3200" baseline="-250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R</a:t>
            </a:r>
            <a:r>
              <a:rPr lang="en-US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(k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) </a:t>
            </a:r>
            <a:r>
              <a:rPr lang="en-US" sz="3200" dirty="0" smtClean="0">
                <a:solidFill>
                  <a:srgbClr val="00B050"/>
                </a:solidFill>
                <a:cs typeface="Arial" charset="0"/>
                <a:sym typeface="Symbol" pitchFamily="18" charset="2"/>
              </a:rPr>
              <a:t>&lt; 2.5 x 10</a:t>
            </a:r>
            <a:r>
              <a:rPr lang="en-US" sz="3200" baseline="30000" dirty="0" smtClean="0">
                <a:solidFill>
                  <a:srgbClr val="00B050"/>
                </a:solidFill>
                <a:cs typeface="Arial" charset="0"/>
                <a:sym typeface="Symbol" pitchFamily="18" charset="2"/>
              </a:rPr>
              <a:t> -9</a:t>
            </a:r>
            <a:endParaRPr lang="en-US" sz="3200" dirty="0" smtClean="0">
              <a:solidFill>
                <a:srgbClr val="00B050"/>
              </a:solidFill>
              <a:cs typeface="Arial" charset="0"/>
              <a:sym typeface="Symbol" pitchFamily="18" charset="2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  </a:t>
            </a:r>
            <a:r>
              <a:rPr lang="en-US" sz="3200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orders of magnitude below</a:t>
            </a:r>
            <a:r>
              <a:rPr lang="en-US" sz="3200" dirty="0" smtClean="0">
                <a:cs typeface="Arial" charset="0"/>
                <a:sym typeface="Symbol" pitchFamily="18" charset="2"/>
              </a:rPr>
              <a:t> the recent joint bound of </a:t>
            </a:r>
            <a:r>
              <a:rPr lang="en-US" sz="3200" dirty="0" smtClean="0">
                <a:solidFill>
                  <a:srgbClr val="7030A0"/>
                </a:solidFill>
                <a:cs typeface="Arial" charset="0"/>
                <a:sym typeface="Symbol" pitchFamily="18" charset="2"/>
              </a:rPr>
              <a:t>Planck</a:t>
            </a:r>
            <a:r>
              <a:rPr lang="en-US" sz="3200" dirty="0" smtClean="0">
                <a:cs typeface="Arial" charset="0"/>
                <a:sym typeface="Symbol" pitchFamily="18" charset="2"/>
              </a:rPr>
              <a:t> </a:t>
            </a:r>
          </a:p>
          <a:p>
            <a:pPr marL="0" indent="0">
              <a:buNone/>
            </a:pPr>
            <a:r>
              <a:rPr lang="en-US" sz="3200" dirty="0">
                <a:cs typeface="Arial" charset="0"/>
                <a:sym typeface="Symbol" pitchFamily="18" charset="2"/>
              </a:rPr>
              <a:t>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  and </a:t>
            </a:r>
            <a:r>
              <a:rPr lang="en-US" sz="3200" dirty="0" smtClean="0">
                <a:solidFill>
                  <a:srgbClr val="7030A0"/>
                </a:solidFill>
                <a:cs typeface="Arial" charset="0"/>
                <a:sym typeface="Symbol" pitchFamily="18" charset="2"/>
              </a:rPr>
              <a:t>BICEP 2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[ </a:t>
            </a:r>
            <a:r>
              <a:rPr lang="en-US" sz="3200" dirty="0" smtClean="0">
                <a:solidFill>
                  <a:srgbClr val="00B050"/>
                </a:solidFill>
                <a:cs typeface="Arial" charset="0"/>
                <a:sym typeface="Symbol" pitchFamily="18" charset="2"/>
              </a:rPr>
              <a:t>r &lt; 0.11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at </a:t>
            </a:r>
            <a:r>
              <a:rPr lang="en-US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k= 0.002 Mpc</a:t>
            </a:r>
            <a:r>
              <a:rPr lang="en-US" sz="3200" baseline="300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-1</a:t>
            </a:r>
            <a:r>
              <a:rPr lang="en-US" sz="3200" dirty="0">
                <a:cs typeface="Arial" charset="0"/>
                <a:sym typeface="Symbol" pitchFamily="18" charset="2"/>
              </a:rPr>
              <a:t>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]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31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50236" cy="1257300"/>
          </a:xfrm>
        </p:spPr>
        <p:txBody>
          <a:bodyPr/>
          <a:lstStyle/>
          <a:p>
            <a:pPr marL="0" indent="0" algn="ctr"/>
            <a:r>
              <a:rPr lang="en-US" dirty="0">
                <a:solidFill>
                  <a:srgbClr val="0070C0"/>
                </a:solidFill>
              </a:rPr>
              <a:t>Escaping the </a:t>
            </a:r>
            <a:r>
              <a:rPr lang="en-US" dirty="0" err="1">
                <a:solidFill>
                  <a:srgbClr val="0070C0"/>
                </a:solidFill>
              </a:rPr>
              <a:t>Lyth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Bound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1080654"/>
            <a:ext cx="11440391" cy="577734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One way to avoid the </a:t>
            </a:r>
            <a:r>
              <a:rPr lang="en-US" sz="3200" dirty="0" err="1" smtClean="0">
                <a:solidFill>
                  <a:srgbClr val="7030A0"/>
                </a:solidFill>
              </a:rPr>
              <a:t>Lyth</a:t>
            </a:r>
            <a:r>
              <a:rPr lang="en-US" sz="3200" dirty="0" smtClean="0">
                <a:solidFill>
                  <a:srgbClr val="7030A0"/>
                </a:solidFill>
              </a:rPr>
              <a:t> bound</a:t>
            </a:r>
            <a:r>
              <a:rPr lang="en-US" sz="3200" dirty="0" smtClean="0"/>
              <a:t> is if the </a:t>
            </a:r>
            <a:r>
              <a:rPr lang="en-US" sz="3200" dirty="0" smtClean="0">
                <a:solidFill>
                  <a:srgbClr val="FF0000"/>
                </a:solidFill>
              </a:rPr>
              <a:t>PQ phase transition</a:t>
            </a:r>
            <a:r>
              <a:rPr lang="en-US" sz="3200" dirty="0" smtClean="0"/>
              <a:t> occurred </a:t>
            </a:r>
            <a:r>
              <a:rPr lang="en-US" sz="3200" dirty="0" smtClean="0">
                <a:solidFill>
                  <a:srgbClr val="0070C0"/>
                </a:solidFill>
              </a:rPr>
              <a:t>after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inflation</a:t>
            </a:r>
            <a:r>
              <a:rPr lang="en-US" sz="3200" dirty="0" smtClean="0"/>
              <a:t>, so no </a:t>
            </a:r>
            <a:r>
              <a:rPr lang="en-US" sz="3200" dirty="0" err="1" smtClean="0"/>
              <a:t>isocurvature</a:t>
            </a:r>
            <a:r>
              <a:rPr lang="en-US" sz="3200" dirty="0" smtClean="0"/>
              <a:t> fluctuations ensue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3200" dirty="0" smtClean="0"/>
              <a:t>However, </a:t>
            </a:r>
            <a:r>
              <a:rPr lang="en-US" sz="3200" dirty="0"/>
              <a:t>as emphasized originally by </a:t>
            </a:r>
            <a:r>
              <a:rPr lang="en-US" sz="3200" dirty="0" err="1" smtClean="0">
                <a:solidFill>
                  <a:srgbClr val="7030A0"/>
                </a:solidFill>
              </a:rPr>
              <a:t>Sikivie</a:t>
            </a:r>
            <a:r>
              <a:rPr lang="en-US" sz="3200" dirty="0" smtClean="0"/>
              <a:t>, in this case other </a:t>
            </a:r>
            <a:r>
              <a:rPr lang="en-US" sz="3200" dirty="0" smtClean="0">
                <a:solidFill>
                  <a:srgbClr val="0070C0"/>
                </a:solidFill>
              </a:rPr>
              <a:t>dynamical issues</a:t>
            </a:r>
            <a:r>
              <a:rPr lang="en-US" sz="3200" dirty="0" smtClean="0"/>
              <a:t> arise due to the formation of </a:t>
            </a:r>
            <a:r>
              <a:rPr lang="en-US" sz="3200" dirty="0" err="1">
                <a:solidFill>
                  <a:srgbClr val="00B050"/>
                </a:solidFill>
              </a:rPr>
              <a:t>axionic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smtClean="0">
                <a:solidFill>
                  <a:srgbClr val="00B050"/>
                </a:solidFill>
              </a:rPr>
              <a:t>strings </a:t>
            </a:r>
            <a:r>
              <a:rPr lang="en-US" sz="3200" dirty="0" smtClean="0"/>
              <a:t>and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00B050"/>
                </a:solidFill>
              </a:rPr>
              <a:t>domain walls </a:t>
            </a:r>
            <a:r>
              <a:rPr lang="en-US" sz="3200" dirty="0" smtClean="0"/>
              <a:t>not erased by</a:t>
            </a:r>
            <a:r>
              <a:rPr lang="en-US" sz="3200" dirty="0" smtClean="0">
                <a:solidFill>
                  <a:srgbClr val="FF0000"/>
                </a:solidFill>
              </a:rPr>
              <a:t> inflation</a:t>
            </a:r>
            <a:endParaRPr lang="en-US" sz="3200" dirty="0" smtClean="0"/>
          </a:p>
          <a:p>
            <a:r>
              <a:rPr lang="en-US" sz="3200" dirty="0" smtClean="0"/>
              <a:t>At </a:t>
            </a:r>
            <a:r>
              <a:rPr lang="en-US" sz="3200" dirty="0" smtClean="0">
                <a:solidFill>
                  <a:srgbClr val="FF0000"/>
                </a:solidFill>
              </a:rPr>
              <a:t>T</a:t>
            </a:r>
            <a:r>
              <a:rPr lang="en-US" sz="3200" dirty="0" smtClean="0"/>
              <a:t> ≈ </a:t>
            </a:r>
            <a:r>
              <a:rPr lang="en-US" sz="3200" dirty="0">
                <a:solidFill>
                  <a:srgbClr val="008000"/>
                </a:solidFill>
                <a:cs typeface="Arial" charset="0"/>
              </a:rPr>
              <a:t>f</a:t>
            </a:r>
            <a:r>
              <a:rPr lang="en-US" sz="3200" baseline="-25000" dirty="0">
                <a:solidFill>
                  <a:srgbClr val="008000"/>
                </a:solidFill>
                <a:cs typeface="Arial" charset="0"/>
              </a:rPr>
              <a:t>a </a:t>
            </a:r>
            <a:r>
              <a:rPr lang="en-US" sz="3200" dirty="0"/>
              <a:t> </a:t>
            </a:r>
            <a:r>
              <a:rPr lang="en-US" sz="3200" dirty="0" smtClean="0">
                <a:solidFill>
                  <a:srgbClr val="7030A0"/>
                </a:solidFill>
              </a:rPr>
              <a:t>U(1)</a:t>
            </a:r>
            <a:r>
              <a:rPr lang="en-US" sz="3200" baseline="-25000" dirty="0" smtClean="0">
                <a:solidFill>
                  <a:srgbClr val="7030A0"/>
                </a:solidFill>
              </a:rPr>
              <a:t>PQ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smtClean="0"/>
              <a:t>gets spontaneously broken, and one-dimensional defects: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axionic</a:t>
            </a:r>
            <a:r>
              <a:rPr lang="en-US" sz="3200" dirty="0">
                <a:solidFill>
                  <a:srgbClr val="00B050"/>
                </a:solidFill>
              </a:rPr>
              <a:t> strings</a:t>
            </a:r>
            <a:r>
              <a:rPr lang="en-US" sz="3200" dirty="0" smtClean="0"/>
              <a:t>, around which </a:t>
            </a:r>
            <a:r>
              <a:rPr lang="el-GR" sz="3200" dirty="0" smtClean="0">
                <a:solidFill>
                  <a:srgbClr val="00B0F0"/>
                </a:solidFill>
              </a:rPr>
              <a:t>θ</a:t>
            </a:r>
            <a:r>
              <a:rPr lang="en-US" sz="3200" dirty="0" smtClean="0">
                <a:solidFill>
                  <a:srgbClr val="00B0F0"/>
                </a:solidFill>
              </a:rPr>
              <a:t>= </a:t>
            </a:r>
            <a:r>
              <a:rPr lang="en-US" sz="3200" dirty="0" smtClean="0">
                <a:solidFill>
                  <a:srgbClr val="00B050"/>
                </a:solidFill>
              </a:rPr>
              <a:t>a/f</a:t>
            </a:r>
            <a:r>
              <a:rPr lang="en-US" sz="3200" baseline="-25000" dirty="0" smtClean="0">
                <a:solidFill>
                  <a:srgbClr val="00B050"/>
                </a:solidFill>
              </a:rPr>
              <a:t>a </a:t>
            </a:r>
            <a:r>
              <a:rPr lang="en-US" sz="3200" dirty="0" smtClean="0"/>
              <a:t>winds by </a:t>
            </a:r>
            <a:r>
              <a:rPr lang="en-US" sz="3200" dirty="0" smtClean="0">
                <a:solidFill>
                  <a:srgbClr val="00B0F0"/>
                </a:solidFill>
              </a:rPr>
              <a:t>2</a:t>
            </a:r>
            <a:r>
              <a:rPr lang="el-GR" sz="3200" dirty="0" smtClean="0">
                <a:solidFill>
                  <a:srgbClr val="00B0F0"/>
                </a:solidFill>
              </a:rPr>
              <a:t>π</a:t>
            </a:r>
            <a:r>
              <a:rPr lang="en-US" sz="3200" dirty="0" smtClean="0"/>
              <a:t>,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smtClean="0"/>
              <a:t>are formed</a:t>
            </a:r>
          </a:p>
          <a:p>
            <a:r>
              <a:rPr lang="en-US" sz="3200" dirty="0" smtClean="0"/>
              <a:t>These </a:t>
            </a:r>
            <a:r>
              <a:rPr lang="en-US" sz="3200" dirty="0" err="1">
                <a:solidFill>
                  <a:srgbClr val="00B050"/>
                </a:solidFill>
              </a:rPr>
              <a:t>axionic</a:t>
            </a:r>
            <a:r>
              <a:rPr lang="en-US" sz="3200" dirty="0">
                <a:solidFill>
                  <a:srgbClr val="00B050"/>
                </a:solidFill>
              </a:rPr>
              <a:t> strings </a:t>
            </a:r>
            <a:r>
              <a:rPr lang="en-US" sz="3200" dirty="0" smtClean="0"/>
              <a:t>have an energy per unit length </a:t>
            </a:r>
            <a:r>
              <a:rPr lang="el-GR" sz="3200" dirty="0" smtClean="0">
                <a:solidFill>
                  <a:srgbClr val="0070C0"/>
                </a:solidFill>
              </a:rPr>
              <a:t>μ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l-GR" sz="3200" dirty="0" smtClean="0">
                <a:solidFill>
                  <a:srgbClr val="0070C0"/>
                </a:solidFill>
              </a:rPr>
              <a:t>≈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B050"/>
                </a:solidFill>
              </a:rPr>
              <a:t>f</a:t>
            </a:r>
            <a:r>
              <a:rPr lang="en-US" sz="3200" baseline="-25000" dirty="0" smtClean="0">
                <a:solidFill>
                  <a:srgbClr val="00B050"/>
                </a:solidFill>
              </a:rPr>
              <a:t>a</a:t>
            </a:r>
            <a:r>
              <a:rPr lang="en-US" sz="3200" baseline="30000" dirty="0" smtClean="0">
                <a:solidFill>
                  <a:srgbClr val="00B050"/>
                </a:solidFill>
              </a:rPr>
              <a:t>2 </a:t>
            </a:r>
            <a:r>
              <a:rPr lang="en-US" sz="3200" dirty="0" smtClean="0">
                <a:solidFill>
                  <a:srgbClr val="0070C0"/>
                </a:solidFill>
              </a:rPr>
              <a:t>ln L </a:t>
            </a:r>
            <a:r>
              <a:rPr lang="en-US" sz="3200" dirty="0" smtClean="0">
                <a:solidFill>
                  <a:srgbClr val="00B050"/>
                </a:solidFill>
              </a:rPr>
              <a:t>f</a:t>
            </a:r>
            <a:r>
              <a:rPr lang="en-US" sz="3200" baseline="-25000" dirty="0" smtClean="0">
                <a:solidFill>
                  <a:srgbClr val="00B050"/>
                </a:solidFill>
              </a:rPr>
              <a:t>a</a:t>
            </a:r>
            <a:r>
              <a:rPr lang="en-US" sz="3200" dirty="0" smtClean="0"/>
              <a:t>, where </a:t>
            </a:r>
            <a:r>
              <a:rPr lang="en-US" sz="3200" dirty="0" smtClean="0">
                <a:solidFill>
                  <a:srgbClr val="0070C0"/>
                </a:solidFill>
              </a:rPr>
              <a:t>L</a:t>
            </a:r>
            <a:r>
              <a:rPr lang="en-US" sz="3200" dirty="0" smtClean="0"/>
              <a:t> is the inter-string separation. They decay very efficiently into </a:t>
            </a:r>
            <a:r>
              <a:rPr lang="en-US" sz="3200" dirty="0" err="1" smtClean="0">
                <a:solidFill>
                  <a:srgbClr val="00B050"/>
                </a:solidFill>
              </a:rPr>
              <a:t>axions</a:t>
            </a:r>
            <a:r>
              <a:rPr lang="en-US" sz="3200" dirty="0" smtClean="0"/>
              <a:t> up to temperatures  </a:t>
            </a:r>
            <a:r>
              <a:rPr lang="en-US" sz="3200" dirty="0" smtClean="0">
                <a:solidFill>
                  <a:srgbClr val="FF0000"/>
                </a:solidFill>
              </a:rPr>
              <a:t>T </a:t>
            </a:r>
            <a:r>
              <a:rPr lang="en-US" sz="3200" dirty="0" smtClean="0"/>
              <a:t>≈ </a:t>
            </a:r>
            <a:r>
              <a:rPr lang="el-GR" sz="3200" dirty="0" smtClean="0">
                <a:solidFill>
                  <a:srgbClr val="00B050"/>
                </a:solidFill>
              </a:rPr>
              <a:t>Λ</a:t>
            </a:r>
            <a:r>
              <a:rPr lang="en-US" sz="3200" baseline="-25000" dirty="0" smtClean="0">
                <a:solidFill>
                  <a:srgbClr val="00B050"/>
                </a:solidFill>
              </a:rPr>
              <a:t>QCD</a:t>
            </a:r>
          </a:p>
          <a:p>
            <a:endParaRPr lang="en-US" sz="32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11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Axions</a:t>
            </a:r>
            <a:r>
              <a:rPr lang="en-US" dirty="0">
                <a:solidFill>
                  <a:srgbClr val="FF0000"/>
                </a:solidFill>
              </a:rPr>
              <a:t> and Cosmology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The Strong CP Problem and its </a:t>
            </a:r>
            <a:r>
              <a:rPr lang="en-US" sz="3200" dirty="0" smtClean="0">
                <a:solidFill>
                  <a:srgbClr val="0070C0"/>
                </a:solidFill>
              </a:rPr>
              <a:t>Resolution</a:t>
            </a:r>
          </a:p>
          <a:p>
            <a:r>
              <a:rPr lang="en-US" sz="3200" dirty="0" err="1" smtClean="0">
                <a:solidFill>
                  <a:srgbClr val="0070C0"/>
                </a:solidFill>
              </a:rPr>
              <a:t>Axions</a:t>
            </a:r>
            <a:endParaRPr lang="en-US" sz="3200" dirty="0" smtClean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Invisible </a:t>
            </a:r>
            <a:r>
              <a:rPr lang="en-US" sz="3200" dirty="0" err="1">
                <a:solidFill>
                  <a:srgbClr val="0070C0"/>
                </a:solidFill>
              </a:rPr>
              <a:t>Axions</a:t>
            </a:r>
            <a:r>
              <a:rPr lang="en-US" sz="3200" dirty="0">
                <a:solidFill>
                  <a:srgbClr val="0070C0"/>
                </a:solidFill>
              </a:rPr>
              <a:t> and Cosmological </a:t>
            </a:r>
            <a:r>
              <a:rPr lang="en-US" sz="3200" dirty="0" smtClean="0">
                <a:solidFill>
                  <a:srgbClr val="0070C0"/>
                </a:solidFill>
              </a:rPr>
              <a:t>Constraints</a:t>
            </a:r>
          </a:p>
          <a:p>
            <a:r>
              <a:rPr lang="en-US" sz="3200" dirty="0">
                <a:solidFill>
                  <a:srgbClr val="0070C0"/>
                </a:solidFill>
              </a:rPr>
              <a:t>The </a:t>
            </a:r>
            <a:r>
              <a:rPr lang="en-US" sz="3200" dirty="0" err="1">
                <a:solidFill>
                  <a:srgbClr val="0070C0"/>
                </a:solidFill>
              </a:rPr>
              <a:t>Lyth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Bound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Escaping the </a:t>
            </a:r>
            <a:r>
              <a:rPr lang="en-US" sz="3200" dirty="0" err="1">
                <a:solidFill>
                  <a:srgbClr val="0070C0"/>
                </a:solidFill>
              </a:rPr>
              <a:t>Lyth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Bound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Looking for Invisible </a:t>
            </a:r>
            <a:r>
              <a:rPr lang="en-US" sz="3200" dirty="0" err="1" smtClean="0">
                <a:solidFill>
                  <a:srgbClr val="0070C0"/>
                </a:solidFill>
              </a:rPr>
              <a:t>Axions</a:t>
            </a:r>
            <a:endParaRPr lang="en-US" sz="3200" dirty="0" smtClean="0">
              <a:solidFill>
                <a:srgbClr val="0070C0"/>
              </a:solidFill>
            </a:endParaRPr>
          </a:p>
          <a:p>
            <a:r>
              <a:rPr lang="en-US" sz="3200" dirty="0" smtClean="0">
                <a:solidFill>
                  <a:srgbClr val="0070C0"/>
                </a:solidFill>
              </a:rPr>
              <a:t>Concluding Remarks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4325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1" y="488373"/>
            <a:ext cx="12063846" cy="636962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When </a:t>
            </a:r>
            <a:r>
              <a:rPr lang="en-US" sz="3200" dirty="0">
                <a:solidFill>
                  <a:srgbClr val="FF0000"/>
                </a:solidFill>
              </a:rPr>
              <a:t>T </a:t>
            </a:r>
            <a:r>
              <a:rPr lang="en-US" sz="3200" dirty="0"/>
              <a:t>≈ </a:t>
            </a:r>
            <a:r>
              <a:rPr lang="el-GR" sz="3200" dirty="0">
                <a:solidFill>
                  <a:srgbClr val="00B050"/>
                </a:solidFill>
              </a:rPr>
              <a:t>Λ</a:t>
            </a:r>
            <a:r>
              <a:rPr lang="en-US" sz="3200" baseline="-25000" dirty="0" smtClean="0">
                <a:solidFill>
                  <a:srgbClr val="00B050"/>
                </a:solidFill>
              </a:rPr>
              <a:t>QCD</a:t>
            </a:r>
            <a:r>
              <a:rPr lang="en-US" sz="3200" dirty="0" smtClean="0"/>
              <a:t> </a:t>
            </a:r>
            <a:r>
              <a:rPr lang="en-US" sz="3200" dirty="0">
                <a:solidFill>
                  <a:srgbClr val="FF0000"/>
                </a:solidFill>
              </a:rPr>
              <a:t>U(1)</a:t>
            </a:r>
            <a:r>
              <a:rPr lang="en-US" sz="3200" baseline="-25000" dirty="0">
                <a:solidFill>
                  <a:srgbClr val="FF0000"/>
                </a:solidFill>
              </a:rPr>
              <a:t>PQ</a:t>
            </a:r>
            <a:r>
              <a:rPr lang="en-US" sz="3200" dirty="0"/>
              <a:t> is explicitly </a:t>
            </a:r>
            <a:r>
              <a:rPr lang="en-US" sz="3200" dirty="0">
                <a:solidFill>
                  <a:srgbClr val="002060"/>
                </a:solidFill>
              </a:rPr>
              <a:t>broken</a:t>
            </a:r>
            <a:r>
              <a:rPr lang="en-US" sz="3200" dirty="0"/>
              <a:t> by the </a:t>
            </a:r>
            <a:r>
              <a:rPr lang="en-US" sz="3200" dirty="0">
                <a:solidFill>
                  <a:srgbClr val="FF0000"/>
                </a:solidFill>
              </a:rPr>
              <a:t>gluon anomaly</a:t>
            </a:r>
            <a:r>
              <a:rPr lang="en-US" sz="3200" dirty="0"/>
              <a:t>. However, since under a </a:t>
            </a:r>
            <a:r>
              <a:rPr lang="en-US" sz="3200" dirty="0">
                <a:solidFill>
                  <a:srgbClr val="7030A0"/>
                </a:solidFill>
              </a:rPr>
              <a:t>PQ</a:t>
            </a:r>
            <a:r>
              <a:rPr lang="en-US" sz="3200" dirty="0"/>
              <a:t> transformation </a:t>
            </a:r>
            <a:r>
              <a:rPr lang="el-GR" sz="3200" dirty="0">
                <a:solidFill>
                  <a:srgbClr val="00B0F0"/>
                </a:solidFill>
              </a:rPr>
              <a:t>θ→ θ </a:t>
            </a:r>
            <a:r>
              <a:rPr lang="en-US" sz="3200" dirty="0">
                <a:solidFill>
                  <a:srgbClr val="00B0F0"/>
                </a:solidFill>
              </a:rPr>
              <a:t> + 2</a:t>
            </a:r>
            <a:r>
              <a:rPr lang="el-GR" sz="3200" dirty="0">
                <a:solidFill>
                  <a:srgbClr val="00B0F0"/>
                </a:solidFill>
              </a:rPr>
              <a:t>α</a:t>
            </a:r>
            <a:r>
              <a:rPr lang="en-US" sz="3200" dirty="0" err="1">
                <a:solidFill>
                  <a:srgbClr val="00B050"/>
                </a:solidFill>
              </a:rPr>
              <a:t>N</a:t>
            </a:r>
            <a:r>
              <a:rPr lang="en-US" sz="3200" baseline="-25000" dirty="0" err="1">
                <a:solidFill>
                  <a:srgbClr val="00B050"/>
                </a:solidFill>
              </a:rPr>
              <a:t>fl</a:t>
            </a:r>
            <a:r>
              <a:rPr lang="en-US" sz="3200" baseline="-25000" dirty="0"/>
              <a:t> </a:t>
            </a:r>
            <a:r>
              <a:rPr lang="en-US" sz="3200" dirty="0" smtClean="0"/>
              <a:t> (where </a:t>
            </a:r>
            <a:r>
              <a:rPr lang="en-US" sz="3200" dirty="0" err="1" smtClean="0">
                <a:solidFill>
                  <a:srgbClr val="00B050"/>
                </a:solidFill>
              </a:rPr>
              <a:t>N</a:t>
            </a:r>
            <a:r>
              <a:rPr lang="en-US" sz="3200" baseline="-25000" dirty="0" err="1" smtClean="0">
                <a:solidFill>
                  <a:srgbClr val="00B050"/>
                </a:solidFill>
              </a:rPr>
              <a:t>fl</a:t>
            </a:r>
            <a:r>
              <a:rPr lang="en-US" sz="3200" dirty="0" smtClean="0"/>
              <a:t> </a:t>
            </a:r>
            <a:r>
              <a:rPr lang="en-US" sz="3200" dirty="0"/>
              <a:t>is the number of quarks carrying </a:t>
            </a:r>
            <a:r>
              <a:rPr lang="en-US" sz="3200" dirty="0" smtClean="0">
                <a:solidFill>
                  <a:srgbClr val="7030A0"/>
                </a:solidFill>
              </a:rPr>
              <a:t>U(1)</a:t>
            </a:r>
            <a:r>
              <a:rPr lang="en-US" sz="3200" baseline="-25000" dirty="0" smtClean="0">
                <a:solidFill>
                  <a:srgbClr val="7030A0"/>
                </a:solidFill>
              </a:rPr>
              <a:t>PQ </a:t>
            </a:r>
            <a:r>
              <a:rPr lang="en-US" sz="3200" dirty="0" smtClean="0"/>
              <a:t>) a </a:t>
            </a:r>
            <a:r>
              <a:rPr lang="en-US" sz="3200" dirty="0">
                <a:solidFill>
                  <a:srgbClr val="0070C0"/>
                </a:solidFill>
              </a:rPr>
              <a:t>Z(</a:t>
            </a:r>
            <a:r>
              <a:rPr lang="en-US" sz="3200" dirty="0" err="1">
                <a:solidFill>
                  <a:srgbClr val="00B050"/>
                </a:solidFill>
              </a:rPr>
              <a:t>N</a:t>
            </a:r>
            <a:r>
              <a:rPr lang="en-US" sz="3200" baseline="-25000" dirty="0" err="1">
                <a:solidFill>
                  <a:srgbClr val="00B050"/>
                </a:solidFill>
              </a:rPr>
              <a:t>fl</a:t>
            </a:r>
            <a:r>
              <a:rPr lang="en-US" sz="3200" dirty="0">
                <a:solidFill>
                  <a:srgbClr val="0070C0"/>
                </a:solidFill>
              </a:rPr>
              <a:t>) </a:t>
            </a:r>
            <a:r>
              <a:rPr lang="en-US" sz="3200" dirty="0"/>
              <a:t>discrete symmetry is </a:t>
            </a:r>
            <a:r>
              <a:rPr lang="en-US" sz="3200" dirty="0">
                <a:solidFill>
                  <a:srgbClr val="0070C0"/>
                </a:solidFill>
              </a:rPr>
              <a:t>preserved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dirty="0" smtClean="0"/>
              <a:t>Because </a:t>
            </a:r>
            <a:r>
              <a:rPr lang="en-US" sz="3200" dirty="0"/>
              <a:t>of </a:t>
            </a:r>
            <a:r>
              <a:rPr lang="en-US" sz="3200" dirty="0" smtClean="0"/>
              <a:t>this </a:t>
            </a:r>
            <a:r>
              <a:rPr lang="en-US" sz="3200" dirty="0">
                <a:solidFill>
                  <a:srgbClr val="0070C0"/>
                </a:solidFill>
              </a:rPr>
              <a:t>Z(</a:t>
            </a:r>
            <a:r>
              <a:rPr lang="en-US" sz="3200" dirty="0" err="1">
                <a:solidFill>
                  <a:srgbClr val="00B050"/>
                </a:solidFill>
              </a:rPr>
              <a:t>N</a:t>
            </a:r>
            <a:r>
              <a:rPr lang="en-US" sz="3200" baseline="-25000" dirty="0" err="1">
                <a:solidFill>
                  <a:srgbClr val="00B050"/>
                </a:solidFill>
              </a:rPr>
              <a:t>fl</a:t>
            </a:r>
            <a:r>
              <a:rPr lang="en-US" sz="3200" dirty="0">
                <a:solidFill>
                  <a:srgbClr val="0070C0"/>
                </a:solidFill>
              </a:rPr>
              <a:t>) </a:t>
            </a:r>
            <a:r>
              <a:rPr lang="en-US" sz="3200" dirty="0"/>
              <a:t>symmetry there are </a:t>
            </a:r>
            <a:r>
              <a:rPr lang="en-US" sz="3200" dirty="0" err="1">
                <a:solidFill>
                  <a:srgbClr val="00B050"/>
                </a:solidFill>
              </a:rPr>
              <a:t>N</a:t>
            </a:r>
            <a:r>
              <a:rPr lang="en-US" sz="3200" baseline="-25000" dirty="0" err="1">
                <a:solidFill>
                  <a:srgbClr val="00B050"/>
                </a:solidFill>
              </a:rPr>
              <a:t>fl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smtClean="0"/>
              <a:t>degenerate </a:t>
            </a:r>
            <a:r>
              <a:rPr lang="en-US" sz="3200" dirty="0">
                <a:solidFill>
                  <a:srgbClr val="00B050"/>
                </a:solidFill>
              </a:rPr>
              <a:t>vacuum </a:t>
            </a:r>
            <a:r>
              <a:rPr lang="en-US" sz="3200" dirty="0" smtClean="0">
                <a:solidFill>
                  <a:srgbClr val="00B050"/>
                </a:solidFill>
              </a:rPr>
              <a:t>states </a:t>
            </a:r>
            <a:r>
              <a:rPr lang="en-US" sz="3200" dirty="0" smtClean="0"/>
              <a:t>for the </a:t>
            </a:r>
            <a:r>
              <a:rPr lang="en-US" sz="3200" dirty="0" err="1" smtClean="0">
                <a:solidFill>
                  <a:srgbClr val="00B050"/>
                </a:solidFill>
              </a:rPr>
              <a:t>axion</a:t>
            </a:r>
            <a:r>
              <a:rPr lang="en-US" sz="3200" dirty="0" smtClean="0">
                <a:solidFill>
                  <a:srgbClr val="00B050"/>
                </a:solidFill>
              </a:rPr>
              <a:t> field</a:t>
            </a:r>
            <a:r>
              <a:rPr lang="en-US" sz="3200" dirty="0" smtClean="0"/>
              <a:t>. As a result, neighboring </a:t>
            </a:r>
            <a:r>
              <a:rPr lang="en-US" sz="3200" dirty="0"/>
              <a:t>regions in the Universe which are in </a:t>
            </a:r>
            <a:r>
              <a:rPr lang="en-US" sz="3200" dirty="0">
                <a:solidFill>
                  <a:srgbClr val="00B0F0"/>
                </a:solidFill>
              </a:rPr>
              <a:t>different</a:t>
            </a:r>
            <a:r>
              <a:rPr lang="en-US" sz="3200" dirty="0"/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axion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vacua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/>
              <a:t>are separated by </a:t>
            </a:r>
            <a:r>
              <a:rPr lang="en-US" sz="3200" dirty="0">
                <a:solidFill>
                  <a:srgbClr val="00B050"/>
                </a:solidFill>
              </a:rPr>
              <a:t>domain walls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 At </a:t>
            </a:r>
            <a:r>
              <a:rPr lang="en-US" sz="3200" dirty="0">
                <a:solidFill>
                  <a:srgbClr val="FF0000"/>
                </a:solidFill>
              </a:rPr>
              <a:t>T </a:t>
            </a:r>
            <a:r>
              <a:rPr lang="en-US" sz="3200" dirty="0"/>
              <a:t>≈ </a:t>
            </a:r>
            <a:r>
              <a:rPr lang="el-GR" sz="3200" dirty="0">
                <a:solidFill>
                  <a:srgbClr val="00B050"/>
                </a:solidFill>
              </a:rPr>
              <a:t>Λ</a:t>
            </a:r>
            <a:r>
              <a:rPr lang="en-US" sz="3200" baseline="-25000" dirty="0" smtClean="0">
                <a:solidFill>
                  <a:srgbClr val="00B050"/>
                </a:solidFill>
              </a:rPr>
              <a:t>QCD </a:t>
            </a:r>
            <a:r>
              <a:rPr lang="en-US" sz="3200" dirty="0" smtClean="0"/>
              <a:t>, since </a:t>
            </a:r>
            <a:r>
              <a:rPr lang="el-GR" sz="3200" dirty="0">
                <a:solidFill>
                  <a:srgbClr val="00B0F0"/>
                </a:solidFill>
              </a:rPr>
              <a:t>θ </a:t>
            </a:r>
            <a:r>
              <a:rPr lang="en-US" sz="3200" dirty="0"/>
              <a:t>winds by </a:t>
            </a:r>
            <a:r>
              <a:rPr lang="en-US" sz="3200" dirty="0">
                <a:solidFill>
                  <a:srgbClr val="00B0F0"/>
                </a:solidFill>
              </a:rPr>
              <a:t>2</a:t>
            </a:r>
            <a:r>
              <a:rPr lang="el-GR" sz="3200" dirty="0">
                <a:solidFill>
                  <a:srgbClr val="00B0F0"/>
                </a:solidFill>
              </a:rPr>
              <a:t>π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smtClean="0"/>
              <a:t>as one goes </a:t>
            </a:r>
            <a:r>
              <a:rPr lang="en-US" sz="3200" dirty="0"/>
              <a:t>around </a:t>
            </a:r>
            <a:r>
              <a:rPr lang="en-US" sz="3200" dirty="0" smtClean="0"/>
              <a:t>an </a:t>
            </a:r>
            <a:r>
              <a:rPr lang="en-US" sz="3200" dirty="0" err="1" smtClean="0">
                <a:solidFill>
                  <a:srgbClr val="00B050"/>
                </a:solidFill>
              </a:rPr>
              <a:t>axionic</a:t>
            </a:r>
            <a:r>
              <a:rPr lang="en-US" sz="3200" dirty="0" smtClean="0">
                <a:solidFill>
                  <a:srgbClr val="00B050"/>
                </a:solidFill>
              </a:rPr>
              <a:t> string</a:t>
            </a:r>
            <a:r>
              <a:rPr lang="en-US" sz="3200" dirty="0" smtClean="0"/>
              <a:t>, </a:t>
            </a:r>
            <a:r>
              <a:rPr lang="en-US" sz="3200" dirty="0"/>
              <a:t>the </a:t>
            </a:r>
            <a:r>
              <a:rPr lang="en-US" sz="3200" dirty="0" err="1"/>
              <a:t>axion</a:t>
            </a:r>
            <a:r>
              <a:rPr lang="en-US" sz="3200" dirty="0"/>
              <a:t> field passes through each </a:t>
            </a:r>
            <a:r>
              <a:rPr lang="en-US" sz="3200" dirty="0" smtClean="0"/>
              <a:t>minimum. As a result</a:t>
            </a:r>
            <a:r>
              <a:rPr lang="en-US" sz="3200" baseline="-25000" dirty="0" smtClean="0">
                <a:solidFill>
                  <a:srgbClr val="00B050"/>
                </a:solidFill>
              </a:rPr>
              <a:t> </a:t>
            </a:r>
            <a:r>
              <a:rPr lang="en-US" sz="3200" dirty="0" smtClean="0"/>
              <a:t>each </a:t>
            </a:r>
            <a:r>
              <a:rPr lang="en-US" sz="3200" dirty="0" err="1">
                <a:solidFill>
                  <a:srgbClr val="00B050"/>
                </a:solidFill>
              </a:rPr>
              <a:t>axionic</a:t>
            </a:r>
            <a:r>
              <a:rPr lang="en-US" sz="3200" dirty="0">
                <a:solidFill>
                  <a:srgbClr val="00B050"/>
                </a:solidFill>
              </a:rPr>
              <a:t> string </a:t>
            </a:r>
            <a:r>
              <a:rPr lang="en-US" sz="3200" dirty="0" smtClean="0"/>
              <a:t>becomes the edge to </a:t>
            </a:r>
            <a:r>
              <a:rPr lang="en-US" sz="3200" dirty="0" err="1">
                <a:solidFill>
                  <a:srgbClr val="00B050"/>
                </a:solidFill>
              </a:rPr>
              <a:t>N</a:t>
            </a:r>
            <a:r>
              <a:rPr lang="en-US" sz="3200" baseline="-25000" dirty="0" err="1">
                <a:solidFill>
                  <a:srgbClr val="00B050"/>
                </a:solidFill>
              </a:rPr>
              <a:t>fl</a:t>
            </a:r>
            <a:r>
              <a:rPr lang="en-US" sz="3200" baseline="-25000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domain walls</a:t>
            </a:r>
            <a:r>
              <a:rPr lang="en-US" sz="3200" dirty="0"/>
              <a:t>,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and the process of </a:t>
            </a:r>
            <a:r>
              <a:rPr lang="en-US" sz="3200" dirty="0" err="1" smtClean="0">
                <a:solidFill>
                  <a:srgbClr val="00B0F0"/>
                </a:solidFill>
              </a:rPr>
              <a:t>axion</a:t>
            </a:r>
            <a:r>
              <a:rPr lang="en-US" sz="3200" dirty="0" smtClean="0">
                <a:solidFill>
                  <a:srgbClr val="00B0F0"/>
                </a:solidFill>
              </a:rPr>
              <a:t> radiation stops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04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83127"/>
            <a:ext cx="12001500" cy="6587837"/>
          </a:xfrm>
        </p:spPr>
        <p:txBody>
          <a:bodyPr/>
          <a:lstStyle/>
          <a:p>
            <a:r>
              <a:rPr lang="en-US" sz="3200" dirty="0"/>
              <a:t>If </a:t>
            </a:r>
            <a:r>
              <a:rPr lang="en-US" sz="3200" dirty="0" err="1">
                <a:solidFill>
                  <a:srgbClr val="00B050"/>
                </a:solidFill>
              </a:rPr>
              <a:t>N</a:t>
            </a:r>
            <a:r>
              <a:rPr lang="en-US" sz="3200" baseline="-25000" dirty="0" err="1">
                <a:solidFill>
                  <a:srgbClr val="00B050"/>
                </a:solidFill>
              </a:rPr>
              <a:t>fl</a:t>
            </a:r>
            <a:r>
              <a:rPr lang="en-US" sz="3200" baseline="-25000" dirty="0">
                <a:solidFill>
                  <a:srgbClr val="00B050"/>
                </a:solidFill>
              </a:rPr>
              <a:t>. </a:t>
            </a:r>
            <a:r>
              <a:rPr lang="en-US" sz="3200" dirty="0">
                <a:solidFill>
                  <a:srgbClr val="00B050"/>
                </a:solidFill>
              </a:rPr>
              <a:t>&gt; 1 </a:t>
            </a:r>
            <a:r>
              <a:rPr lang="en-US" sz="3200" dirty="0"/>
              <a:t>(like in the </a:t>
            </a:r>
            <a:r>
              <a:rPr lang="en-US" sz="3200" dirty="0">
                <a:solidFill>
                  <a:srgbClr val="00B0F0"/>
                </a:solidFill>
              </a:rPr>
              <a:t>DFSZ model</a:t>
            </a:r>
            <a:r>
              <a:rPr lang="en-US" sz="3200" dirty="0"/>
              <a:t>) this </a:t>
            </a:r>
            <a:r>
              <a:rPr lang="en-US" sz="3200" dirty="0">
                <a:solidFill>
                  <a:srgbClr val="FF0000"/>
                </a:solidFill>
              </a:rPr>
              <a:t>string-wall network </a:t>
            </a:r>
            <a:r>
              <a:rPr lang="en-US" sz="3200" dirty="0"/>
              <a:t>is stable and has a sizable </a:t>
            </a:r>
            <a:r>
              <a:rPr lang="en-US" sz="3200" dirty="0">
                <a:solidFill>
                  <a:srgbClr val="0070C0"/>
                </a:solidFill>
              </a:rPr>
              <a:t>surface energy density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</a:rPr>
              <a:t>                         </a:t>
            </a:r>
            <a:r>
              <a:rPr lang="el-GR" sz="3200" dirty="0">
                <a:solidFill>
                  <a:srgbClr val="0070C0"/>
                </a:solidFill>
              </a:rPr>
              <a:t>σ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l-GR" sz="3200" dirty="0"/>
              <a:t>≈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m</a:t>
            </a:r>
            <a:r>
              <a:rPr lang="en-US" sz="3200" baseline="-25000" dirty="0">
                <a:solidFill>
                  <a:srgbClr val="FF0000"/>
                </a:solidFill>
              </a:rPr>
              <a:t>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f</a:t>
            </a:r>
            <a:r>
              <a:rPr lang="en-US" sz="3200" baseline="-25000" dirty="0">
                <a:solidFill>
                  <a:srgbClr val="00B050"/>
                </a:solidFill>
              </a:rPr>
              <a:t>a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l-GR" sz="3200" dirty="0"/>
              <a:t>≈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70C0"/>
                </a:solidFill>
              </a:rPr>
              <a:t>6.3 x 10</a:t>
            </a:r>
            <a:r>
              <a:rPr lang="en-US" sz="3200" baseline="30000" dirty="0">
                <a:solidFill>
                  <a:srgbClr val="0070C0"/>
                </a:solidFill>
              </a:rPr>
              <a:t>9 </a:t>
            </a:r>
            <a:r>
              <a:rPr lang="en-US" sz="3200" dirty="0">
                <a:solidFill>
                  <a:srgbClr val="0070C0"/>
                </a:solidFill>
              </a:rPr>
              <a:t>GeV</a:t>
            </a:r>
            <a:r>
              <a:rPr lang="en-US" sz="3200" baseline="30000" dirty="0">
                <a:solidFill>
                  <a:srgbClr val="0070C0"/>
                </a:solidFill>
              </a:rPr>
              <a:t>3 </a:t>
            </a:r>
            <a:r>
              <a:rPr lang="en-US" sz="3200" dirty="0">
                <a:solidFill>
                  <a:srgbClr val="008000"/>
                </a:solidFill>
                <a:cs typeface="Arial" charset="0"/>
              </a:rPr>
              <a:t>[f</a:t>
            </a:r>
            <a:r>
              <a:rPr lang="en-US" sz="3200" baseline="-25000" dirty="0">
                <a:solidFill>
                  <a:srgbClr val="008000"/>
                </a:solidFill>
                <a:cs typeface="Arial" charset="0"/>
              </a:rPr>
              <a:t>a </a:t>
            </a:r>
            <a:r>
              <a:rPr lang="en-US" sz="3200" dirty="0">
                <a:solidFill>
                  <a:srgbClr val="008000"/>
                </a:solidFill>
                <a:cs typeface="Arial" charset="0"/>
                <a:sym typeface="Symbol" pitchFamily="18" charset="2"/>
              </a:rPr>
              <a:t>/10</a:t>
            </a:r>
            <a:r>
              <a:rPr lang="en-US" sz="3200" baseline="30000" dirty="0">
                <a:solidFill>
                  <a:srgbClr val="008000"/>
                </a:solidFill>
                <a:cs typeface="Arial" charset="0"/>
                <a:sym typeface="Symbol" pitchFamily="18" charset="2"/>
              </a:rPr>
              <a:t>12</a:t>
            </a:r>
            <a:r>
              <a:rPr lang="en-US" sz="3200" dirty="0">
                <a:solidFill>
                  <a:srgbClr val="008000"/>
                </a:solidFill>
                <a:cs typeface="Arial" charset="0"/>
                <a:sym typeface="Symbol" pitchFamily="18" charset="2"/>
              </a:rPr>
              <a:t> GeV</a:t>
            </a:r>
            <a:r>
              <a:rPr lang="en-US" sz="3200" dirty="0" smtClean="0">
                <a:solidFill>
                  <a:srgbClr val="008000"/>
                </a:solidFill>
                <a:cs typeface="Arial" charset="0"/>
                <a:sym typeface="Symbol" pitchFamily="18" charset="2"/>
              </a:rPr>
              <a:t>]</a:t>
            </a:r>
            <a:endParaRPr lang="en-US" sz="3200" dirty="0" smtClean="0">
              <a:cs typeface="Arial" charset="0"/>
              <a:sym typeface="Symbol" pitchFamily="18" charset="2"/>
            </a:endParaRPr>
          </a:p>
          <a:p>
            <a:r>
              <a:rPr lang="en-US" sz="3200" dirty="0" smtClean="0">
                <a:cs typeface="Arial" charset="0"/>
                <a:sym typeface="Symbol" pitchFamily="18" charset="2"/>
              </a:rPr>
              <a:t>This </a:t>
            </a:r>
            <a:r>
              <a:rPr lang="en-US" sz="3200" dirty="0">
                <a:cs typeface="Arial" charset="0"/>
                <a:sym typeface="Symbol" pitchFamily="18" charset="2"/>
              </a:rPr>
              <a:t>is a </a:t>
            </a:r>
            <a:r>
              <a:rPr lang="en-US" sz="32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real problem</a:t>
            </a:r>
            <a:r>
              <a:rPr lang="en-US" sz="3200" dirty="0">
                <a:cs typeface="Arial" charset="0"/>
                <a:sym typeface="Symbol" pitchFamily="18" charset="2"/>
              </a:rPr>
              <a:t>, since the energy density in these walls dissipates slowly as the Universe expands [</a:t>
            </a:r>
            <a:r>
              <a:rPr lang="en-US" sz="3200" dirty="0" err="1">
                <a:solidFill>
                  <a:srgbClr val="7030A0"/>
                </a:solidFill>
                <a:cs typeface="Arial" charset="0"/>
                <a:sym typeface="Symbol" pitchFamily="18" charset="2"/>
              </a:rPr>
              <a:t>Zeldovich</a:t>
            </a:r>
            <a:r>
              <a:rPr lang="en-US" sz="3200" dirty="0">
                <a:solidFill>
                  <a:srgbClr val="7030A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 err="1">
                <a:solidFill>
                  <a:srgbClr val="7030A0"/>
                </a:solidFill>
                <a:cs typeface="Arial" charset="0"/>
                <a:sym typeface="Symbol" pitchFamily="18" charset="2"/>
              </a:rPr>
              <a:t>Kobzarev</a:t>
            </a:r>
            <a:r>
              <a:rPr lang="en-US" sz="3200" dirty="0">
                <a:solidFill>
                  <a:srgbClr val="7030A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 err="1">
                <a:solidFill>
                  <a:srgbClr val="7030A0"/>
                </a:solidFill>
                <a:cs typeface="Arial" charset="0"/>
                <a:sym typeface="Symbol" pitchFamily="18" charset="2"/>
              </a:rPr>
              <a:t>Okun</a:t>
            </a:r>
            <a:r>
              <a:rPr lang="en-US" sz="3200" dirty="0">
                <a:cs typeface="Arial" charset="0"/>
                <a:sym typeface="Symbol" pitchFamily="18" charset="2"/>
              </a:rPr>
              <a:t>]</a:t>
            </a:r>
          </a:p>
          <a:p>
            <a:pPr marL="0" indent="0">
              <a:buNone/>
            </a:pPr>
            <a:r>
              <a:rPr lang="en-US" sz="3200" dirty="0">
                <a:cs typeface="Arial" charset="0"/>
                <a:sym typeface="Symbol" pitchFamily="18" charset="2"/>
              </a:rPr>
              <a:t>                                           </a:t>
            </a:r>
            <a:r>
              <a:rPr lang="el-GR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ρ</a:t>
            </a:r>
            <a:r>
              <a:rPr lang="en-US" sz="3200" baseline="-250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wall</a:t>
            </a:r>
            <a:r>
              <a:rPr lang="en-US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 = </a:t>
            </a:r>
            <a:r>
              <a:rPr lang="el-GR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σ</a:t>
            </a:r>
            <a:r>
              <a:rPr lang="en-US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T </a:t>
            </a:r>
            <a:endParaRPr lang="en-US" sz="3200" dirty="0">
              <a:cs typeface="Arial" charset="0"/>
              <a:sym typeface="Symbol" pitchFamily="18" charset="2"/>
            </a:endParaRPr>
          </a:p>
          <a:p>
            <a:pPr marL="0" indent="0">
              <a:buNone/>
            </a:pPr>
            <a:r>
              <a:rPr lang="en-US" sz="3200" dirty="0">
                <a:cs typeface="Arial" charset="0"/>
                <a:sym typeface="Symbol" pitchFamily="18" charset="2"/>
              </a:rPr>
              <a:t>   and </a:t>
            </a:r>
            <a:r>
              <a:rPr lang="el-GR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ρ</a:t>
            </a:r>
            <a:r>
              <a:rPr lang="en-US" sz="3200" baseline="-250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wall</a:t>
            </a:r>
            <a:r>
              <a:rPr lang="en-US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now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>
                <a:cs typeface="Arial" charset="0"/>
                <a:sym typeface="Symbol" pitchFamily="18" charset="2"/>
              </a:rPr>
              <a:t>would vastly </a:t>
            </a:r>
            <a:r>
              <a:rPr lang="en-US" sz="3200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exceed</a:t>
            </a:r>
            <a:r>
              <a:rPr lang="en-US" sz="3200" dirty="0">
                <a:cs typeface="Arial" charset="0"/>
                <a:sym typeface="Symbol" pitchFamily="18" charset="2"/>
              </a:rPr>
              <a:t> the closure density of the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Universe</a:t>
            </a:r>
          </a:p>
          <a:p>
            <a:r>
              <a:rPr lang="en-US" sz="3200" dirty="0" smtClean="0">
                <a:cs typeface="Arial" charset="0"/>
                <a:sym typeface="Symbol" pitchFamily="18" charset="2"/>
              </a:rPr>
              <a:t>This </a:t>
            </a:r>
            <a:r>
              <a:rPr lang="en-US" sz="3200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disaster</a:t>
            </a:r>
            <a:r>
              <a:rPr lang="en-US" sz="3200" dirty="0" smtClean="0">
                <a:cs typeface="Arial" charset="0"/>
                <a:sym typeface="Symbol" pitchFamily="18" charset="2"/>
              </a:rPr>
              <a:t> is </a:t>
            </a:r>
            <a:r>
              <a:rPr lang="en-US" sz="3200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avoided</a:t>
            </a:r>
            <a:r>
              <a:rPr lang="en-US" sz="3200" dirty="0" smtClean="0">
                <a:cs typeface="Arial" charset="0"/>
                <a:sym typeface="Symbol" pitchFamily="18" charset="2"/>
              </a:rPr>
              <a:t> if </a:t>
            </a:r>
            <a:r>
              <a:rPr lang="en-US" sz="3200" dirty="0" err="1">
                <a:solidFill>
                  <a:srgbClr val="00B050"/>
                </a:solidFill>
              </a:rPr>
              <a:t>N</a:t>
            </a:r>
            <a:r>
              <a:rPr lang="en-US" sz="3200" baseline="-25000" dirty="0" err="1">
                <a:solidFill>
                  <a:srgbClr val="00B050"/>
                </a:solidFill>
              </a:rPr>
              <a:t>fl</a:t>
            </a:r>
            <a:r>
              <a:rPr lang="en-US" sz="3200" baseline="-25000" dirty="0">
                <a:solidFill>
                  <a:srgbClr val="00B050"/>
                </a:solidFill>
              </a:rPr>
              <a:t> </a:t>
            </a:r>
            <a:r>
              <a:rPr lang="en-US" sz="3200" dirty="0" smtClean="0">
                <a:solidFill>
                  <a:srgbClr val="00B050"/>
                </a:solidFill>
              </a:rPr>
              <a:t>=1</a:t>
            </a:r>
            <a:r>
              <a:rPr lang="en-US" sz="3200" dirty="0" smtClean="0"/>
              <a:t>. Even though there is a unique vacuum, </a:t>
            </a:r>
            <a:r>
              <a:rPr lang="en-US" sz="3200" dirty="0" smtClean="0">
                <a:solidFill>
                  <a:srgbClr val="00B050"/>
                </a:solidFill>
              </a:rPr>
              <a:t>domain walls </a:t>
            </a:r>
            <a:r>
              <a:rPr lang="en-US" sz="3200" dirty="0" smtClean="0"/>
              <a:t>still form and attach to an </a:t>
            </a:r>
            <a:r>
              <a:rPr lang="en-US" sz="3200" dirty="0" err="1" smtClean="0">
                <a:solidFill>
                  <a:srgbClr val="00B050"/>
                </a:solidFill>
              </a:rPr>
              <a:t>axionic</a:t>
            </a:r>
            <a:r>
              <a:rPr lang="en-US" sz="3200" dirty="0" smtClean="0">
                <a:solidFill>
                  <a:srgbClr val="00B050"/>
                </a:solidFill>
              </a:rPr>
              <a:t> string </a:t>
            </a:r>
            <a:r>
              <a:rPr lang="en-US" sz="3200" dirty="0" smtClean="0"/>
              <a:t>–one wall per string. </a:t>
            </a:r>
          </a:p>
          <a:p>
            <a:r>
              <a:rPr lang="en-US" sz="3200" dirty="0" smtClean="0"/>
              <a:t>However, as </a:t>
            </a:r>
            <a:r>
              <a:rPr lang="en-US" sz="3200" dirty="0" smtClean="0">
                <a:solidFill>
                  <a:srgbClr val="7030A0"/>
                </a:solidFill>
              </a:rPr>
              <a:t>Everett and </a:t>
            </a:r>
            <a:r>
              <a:rPr lang="en-US" sz="3200" dirty="0" err="1" smtClean="0">
                <a:solidFill>
                  <a:srgbClr val="7030A0"/>
                </a:solidFill>
              </a:rPr>
              <a:t>Vilenkin</a:t>
            </a:r>
            <a:r>
              <a:rPr lang="en-US" sz="3200" dirty="0"/>
              <a:t> </a:t>
            </a:r>
            <a:r>
              <a:rPr lang="en-US" sz="3200" dirty="0" smtClean="0"/>
              <a:t>showed, these walls very rapidly get </a:t>
            </a:r>
            <a:r>
              <a:rPr lang="en-US" sz="3200" dirty="0" smtClean="0">
                <a:solidFill>
                  <a:srgbClr val="00B0F0"/>
                </a:solidFill>
              </a:rPr>
              <a:t>chopped up </a:t>
            </a:r>
            <a:r>
              <a:rPr lang="en-US" sz="3200" dirty="0" smtClean="0"/>
              <a:t>into pieces, each enclosed by strings. These structures are unstable and </a:t>
            </a:r>
            <a:r>
              <a:rPr lang="en-US" sz="3200" dirty="0" smtClean="0">
                <a:solidFill>
                  <a:srgbClr val="00B0F0"/>
                </a:solidFill>
              </a:rPr>
              <a:t>disappear by radiating </a:t>
            </a:r>
            <a:r>
              <a:rPr lang="en-US" sz="3200" dirty="0" err="1" smtClean="0">
                <a:solidFill>
                  <a:srgbClr val="00B0F0"/>
                </a:solidFill>
              </a:rPr>
              <a:t>axions</a:t>
            </a:r>
            <a:endParaRPr lang="en-US" sz="3200" dirty="0">
              <a:solidFill>
                <a:srgbClr val="00B0F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71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12074236" cy="6712527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There has been an ongoing controversy on how much the </a:t>
            </a:r>
            <a:r>
              <a:rPr lang="en-US" sz="3200" dirty="0" err="1" smtClean="0"/>
              <a:t>axions</a:t>
            </a:r>
            <a:r>
              <a:rPr lang="en-US" sz="3200" dirty="0" smtClean="0"/>
              <a:t> radiated by these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N</a:t>
            </a:r>
            <a:r>
              <a:rPr lang="en-US" sz="3200" baseline="-25000" dirty="0" err="1">
                <a:solidFill>
                  <a:srgbClr val="00B050"/>
                </a:solidFill>
              </a:rPr>
              <a:t>fl</a:t>
            </a:r>
            <a:r>
              <a:rPr lang="en-US" sz="3200" baseline="-25000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=1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B050"/>
                </a:solidFill>
              </a:rPr>
              <a:t>walls</a:t>
            </a:r>
            <a:r>
              <a:rPr lang="en-US" sz="3200" dirty="0" smtClean="0"/>
              <a:t>, as well as by </a:t>
            </a:r>
            <a:r>
              <a:rPr lang="en-US" sz="3200" dirty="0" err="1" smtClean="0">
                <a:solidFill>
                  <a:srgbClr val="00B050"/>
                </a:solidFill>
              </a:rPr>
              <a:t>axionic</a:t>
            </a:r>
            <a:r>
              <a:rPr lang="en-US" sz="3200" dirty="0" smtClean="0">
                <a:solidFill>
                  <a:srgbClr val="00B050"/>
                </a:solidFill>
              </a:rPr>
              <a:t> strings</a:t>
            </a:r>
            <a:r>
              <a:rPr lang="en-US" sz="3200" dirty="0" smtClean="0"/>
              <a:t>, contribute to the Universe’s energy density</a:t>
            </a:r>
          </a:p>
          <a:p>
            <a:r>
              <a:rPr lang="en-US" sz="3200" dirty="0" smtClean="0"/>
              <a:t>A recent compilation of </a:t>
            </a:r>
            <a:r>
              <a:rPr lang="en-US" sz="3200" dirty="0" err="1" smtClean="0">
                <a:solidFill>
                  <a:srgbClr val="7030A0"/>
                </a:solidFill>
              </a:rPr>
              <a:t>Gondolo</a:t>
            </a:r>
            <a:r>
              <a:rPr lang="en-US" sz="3200" dirty="0" smtClean="0">
                <a:solidFill>
                  <a:srgbClr val="7030A0"/>
                </a:solidFill>
              </a:rPr>
              <a:t> and </a:t>
            </a:r>
            <a:r>
              <a:rPr lang="en-US" sz="3200" dirty="0" err="1" smtClean="0">
                <a:solidFill>
                  <a:srgbClr val="7030A0"/>
                </a:solidFill>
              </a:rPr>
              <a:t>Visinelli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smtClean="0"/>
              <a:t>gives</a:t>
            </a:r>
            <a:r>
              <a:rPr lang="en-US" sz="3200" dirty="0"/>
              <a:t> </a:t>
            </a:r>
            <a:r>
              <a:rPr lang="en-US" sz="3200" dirty="0" smtClean="0"/>
              <a:t>the following range for the ratio</a:t>
            </a:r>
            <a:r>
              <a:rPr lang="el-GR" sz="3200" dirty="0">
                <a:solidFill>
                  <a:srgbClr val="FF0000"/>
                </a:solidFill>
              </a:rPr>
              <a:t> α</a:t>
            </a:r>
            <a:r>
              <a:rPr lang="en-US" sz="3200" dirty="0" smtClean="0"/>
              <a:t> of the contributions to the energy density of </a:t>
            </a:r>
            <a:r>
              <a:rPr lang="en-US" sz="3200" dirty="0" smtClean="0">
                <a:solidFill>
                  <a:srgbClr val="00B050"/>
                </a:solidFill>
              </a:rPr>
              <a:t>string/wall decay </a:t>
            </a:r>
            <a:r>
              <a:rPr lang="en-US" sz="3200" dirty="0" smtClean="0"/>
              <a:t>compared to that for  </a:t>
            </a:r>
            <a:r>
              <a:rPr lang="en-US" sz="3200" b="1" dirty="0">
                <a:solidFill>
                  <a:srgbClr val="00B0F0"/>
                </a:solidFill>
                <a:sym typeface="Symbol" pitchFamily="18" charset="2"/>
              </a:rPr>
              <a:t>p</a:t>
            </a:r>
            <a:r>
              <a:rPr lang="en-US" sz="3200" b="1" baseline="-25000" dirty="0">
                <a:solidFill>
                  <a:srgbClr val="00B0F0"/>
                </a:solidFill>
                <a:sym typeface="Symbol" pitchFamily="18" charset="2"/>
              </a:rPr>
              <a:t>a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=0 </a:t>
            </a:r>
            <a:r>
              <a:rPr lang="en-US" sz="3200" dirty="0" smtClean="0">
                <a:solidFill>
                  <a:srgbClr val="00B0F0"/>
                </a:solidFill>
              </a:rPr>
              <a:t>oscillations</a:t>
            </a:r>
            <a:r>
              <a:rPr lang="en-US" sz="3200" dirty="0" smtClean="0"/>
              <a:t> :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        0.16 </a:t>
            </a:r>
            <a:r>
              <a:rPr lang="en-US" sz="3200" dirty="0" smtClean="0"/>
              <a:t>[</a:t>
            </a:r>
            <a:r>
              <a:rPr lang="en-US" sz="3200" dirty="0" err="1" smtClean="0">
                <a:solidFill>
                  <a:srgbClr val="7030A0"/>
                </a:solidFill>
              </a:rPr>
              <a:t>Sikivie</a:t>
            </a:r>
            <a:r>
              <a:rPr lang="en-US" sz="3200" dirty="0" smtClean="0">
                <a:solidFill>
                  <a:srgbClr val="7030A0"/>
                </a:solidFill>
              </a:rPr>
              <a:t> et al</a:t>
            </a:r>
            <a:r>
              <a:rPr lang="en-US" sz="3200" dirty="0" smtClean="0"/>
              <a:t>]</a:t>
            </a:r>
            <a:r>
              <a:rPr lang="en-US" sz="3200" dirty="0" smtClean="0">
                <a:solidFill>
                  <a:srgbClr val="FF0000"/>
                </a:solidFill>
              </a:rPr>
              <a:t> &lt;  </a:t>
            </a:r>
            <a:r>
              <a:rPr lang="el-GR" sz="3200" dirty="0" smtClean="0">
                <a:solidFill>
                  <a:srgbClr val="FF0000"/>
                </a:solidFill>
              </a:rPr>
              <a:t>α</a:t>
            </a:r>
            <a:r>
              <a:rPr lang="en-US" sz="3200" dirty="0" smtClean="0">
                <a:solidFill>
                  <a:srgbClr val="FF0000"/>
                </a:solidFill>
              </a:rPr>
              <a:t> = </a:t>
            </a:r>
            <a:r>
              <a:rPr lang="el-GR" sz="3200" dirty="0">
                <a:solidFill>
                  <a:srgbClr val="FF0000"/>
                </a:solidFill>
              </a:rPr>
              <a:t>Ω</a:t>
            </a:r>
            <a:r>
              <a:rPr lang="en-US" sz="3200" baseline="-25000" dirty="0" err="1">
                <a:solidFill>
                  <a:srgbClr val="00B050"/>
                </a:solidFill>
              </a:rPr>
              <a:t>str</a:t>
            </a:r>
            <a:r>
              <a:rPr lang="en-US" sz="3200" baseline="-25000" dirty="0">
                <a:solidFill>
                  <a:srgbClr val="00B050"/>
                </a:solidFill>
              </a:rPr>
              <a:t>/wall </a:t>
            </a:r>
            <a:r>
              <a:rPr lang="en-US" sz="3200" dirty="0" smtClean="0">
                <a:solidFill>
                  <a:srgbClr val="FF0000"/>
                </a:solidFill>
              </a:rPr>
              <a:t>/</a:t>
            </a:r>
            <a:r>
              <a:rPr lang="el-GR" sz="3200" dirty="0" smtClean="0">
                <a:solidFill>
                  <a:srgbClr val="FF0000"/>
                </a:solidFill>
              </a:rPr>
              <a:t>Ω</a:t>
            </a:r>
            <a:r>
              <a:rPr lang="en-US" sz="3200" b="1" baseline="-25000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3200" b="1" baseline="-25000" dirty="0" smtClean="0">
                <a:solidFill>
                  <a:srgbClr val="00B0F0"/>
                </a:solidFill>
                <a:sym typeface="Symbol" pitchFamily="18" charset="2"/>
              </a:rPr>
              <a:t>p</a:t>
            </a:r>
            <a:r>
              <a:rPr lang="en-US" sz="3200" baseline="-25000" dirty="0" smtClean="0">
                <a:solidFill>
                  <a:srgbClr val="00B0F0"/>
                </a:solidFill>
                <a:sym typeface="Symbol" pitchFamily="18" charset="2"/>
              </a:rPr>
              <a:t>=0 </a:t>
            </a:r>
            <a:r>
              <a:rPr lang="en-US" sz="32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sym typeface="Symbol" pitchFamily="18" charset="2"/>
              </a:rPr>
              <a:t>&lt; 186 </a:t>
            </a:r>
            <a:r>
              <a:rPr lang="en-US" sz="3200" dirty="0" smtClean="0">
                <a:sym typeface="Symbol" pitchFamily="18" charset="2"/>
              </a:rPr>
              <a:t>[</a:t>
            </a:r>
            <a:r>
              <a:rPr lang="en-US" sz="3200" dirty="0" err="1" smtClean="0">
                <a:solidFill>
                  <a:srgbClr val="7030A0"/>
                </a:solidFill>
                <a:sym typeface="Symbol" pitchFamily="18" charset="2"/>
              </a:rPr>
              <a:t>Battye</a:t>
            </a:r>
            <a:r>
              <a:rPr lang="en-US" sz="3200" dirty="0" smtClean="0">
                <a:solidFill>
                  <a:srgbClr val="7030A0"/>
                </a:solidFill>
                <a:sym typeface="Symbol" pitchFamily="18" charset="2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sym typeface="Symbol" pitchFamily="18" charset="2"/>
              </a:rPr>
              <a:t>Shellard</a:t>
            </a:r>
            <a:r>
              <a:rPr lang="en-US" sz="3200" dirty="0" smtClean="0">
                <a:sym typeface="Symbol" pitchFamily="18" charset="2"/>
              </a:rPr>
              <a:t>]</a:t>
            </a:r>
          </a:p>
          <a:p>
            <a:r>
              <a:rPr lang="en-US" sz="3200" dirty="0" smtClean="0">
                <a:sym typeface="Symbol" pitchFamily="18" charset="2"/>
              </a:rPr>
              <a:t>In what follows, I will use the recent estimate of </a:t>
            </a:r>
            <a:r>
              <a:rPr lang="en-US" sz="3200" dirty="0" err="1" smtClean="0">
                <a:solidFill>
                  <a:srgbClr val="7030A0"/>
                </a:solidFill>
                <a:sym typeface="Symbol" pitchFamily="18" charset="2"/>
              </a:rPr>
              <a:t>Hiramatsu</a:t>
            </a:r>
            <a:r>
              <a:rPr lang="en-US" sz="3200" dirty="0" smtClean="0">
                <a:solidFill>
                  <a:srgbClr val="7030A0"/>
                </a:solidFill>
                <a:sym typeface="Symbol" pitchFamily="18" charset="2"/>
              </a:rPr>
              <a:t> et al</a:t>
            </a:r>
            <a:r>
              <a:rPr lang="en-US" sz="3200" dirty="0" smtClean="0">
                <a:sym typeface="Symbol" pitchFamily="18" charset="2"/>
              </a:rPr>
              <a:t>: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                                      </a:t>
            </a:r>
            <a:r>
              <a:rPr lang="el-GR" sz="3200" dirty="0" smtClean="0">
                <a:solidFill>
                  <a:srgbClr val="FF0000"/>
                </a:solidFill>
              </a:rPr>
              <a:t>α</a:t>
            </a:r>
            <a:r>
              <a:rPr lang="en-US" sz="3200" dirty="0" smtClean="0">
                <a:solidFill>
                  <a:srgbClr val="FF0000"/>
                </a:solidFill>
              </a:rPr>
              <a:t> = 19 ± 10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  </a:t>
            </a:r>
            <a:r>
              <a:rPr lang="en-US" sz="3200" dirty="0" smtClean="0"/>
              <a:t>and note that it alters the prediction for the </a:t>
            </a:r>
            <a:r>
              <a:rPr lang="en-US" sz="3200" dirty="0" err="1" smtClean="0"/>
              <a:t>axion</a:t>
            </a:r>
            <a:r>
              <a:rPr lang="en-US" sz="3200" dirty="0" smtClean="0"/>
              <a:t> mass (if </a:t>
            </a:r>
            <a:r>
              <a:rPr lang="en-US" sz="32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</a:t>
            </a:r>
            <a:r>
              <a:rPr lang="en-US" sz="3200" baseline="-250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i</a:t>
            </a:r>
            <a:r>
              <a:rPr lang="en-US" sz="3200" baseline="300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2</a:t>
            </a:r>
            <a:r>
              <a:rPr lang="en-US" sz="3200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=</a:t>
            </a:r>
            <a:r>
              <a:rPr lang="en-US" sz="3200" baseline="300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2</a:t>
            </a:r>
            <a:r>
              <a:rPr lang="en-US" sz="32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/3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)</a:t>
            </a:r>
          </a:p>
          <a:p>
            <a:pPr marL="0" indent="0">
              <a:buNone/>
            </a:pPr>
            <a:r>
              <a:rPr lang="en-US" sz="3200" dirty="0">
                <a:cs typeface="Arial" charset="0"/>
                <a:sym typeface="Symbol" pitchFamily="18" charset="2"/>
              </a:rPr>
              <a:t>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  for CDM </a:t>
            </a:r>
            <a:r>
              <a:rPr lang="en-US" sz="3200" dirty="0" err="1" smtClean="0">
                <a:cs typeface="Arial" charset="0"/>
                <a:sym typeface="Symbol" pitchFamily="18" charset="2"/>
              </a:rPr>
              <a:t>axions</a:t>
            </a:r>
            <a:r>
              <a:rPr lang="en-US" sz="3200" dirty="0" smtClean="0">
                <a:cs typeface="Arial" charset="0"/>
                <a:sym typeface="Symbol" pitchFamily="18" charset="2"/>
              </a:rPr>
              <a:t> to: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             </a:t>
            </a:r>
            <a:r>
              <a:rPr lang="en-US" sz="3200" dirty="0" smtClean="0">
                <a:solidFill>
                  <a:srgbClr val="0070C0"/>
                </a:solidFill>
              </a:rPr>
              <a:t>m</a:t>
            </a:r>
            <a:r>
              <a:rPr lang="en-US" sz="3200" baseline="-25000" dirty="0" smtClean="0">
                <a:solidFill>
                  <a:srgbClr val="0070C0"/>
                </a:solidFill>
              </a:rPr>
              <a:t>a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= </a:t>
            </a:r>
            <a:r>
              <a:rPr lang="en-US" sz="3200" dirty="0">
                <a:solidFill>
                  <a:srgbClr val="0070C0"/>
                </a:solidFill>
              </a:rPr>
              <a:t>26 x 10</a:t>
            </a:r>
            <a:r>
              <a:rPr lang="en-US" sz="3200" baseline="30000" dirty="0">
                <a:solidFill>
                  <a:srgbClr val="0070C0"/>
                </a:solidFill>
              </a:rPr>
              <a:t>-6 </a:t>
            </a:r>
            <a:r>
              <a:rPr lang="en-US" sz="3200" dirty="0" smtClean="0">
                <a:solidFill>
                  <a:srgbClr val="0070C0"/>
                </a:solidFill>
              </a:rPr>
              <a:t>eV </a:t>
            </a:r>
            <a:r>
              <a:rPr lang="en-US" sz="3200" dirty="0" smtClean="0">
                <a:solidFill>
                  <a:srgbClr val="FF0000"/>
                </a:solidFill>
              </a:rPr>
              <a:t>(1 + 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l-GR" sz="3200" dirty="0">
                <a:solidFill>
                  <a:srgbClr val="FF0000"/>
                </a:solidFill>
              </a:rPr>
              <a:t>α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r>
              <a:rPr lang="en-US" sz="3200" baseline="30000" dirty="0" smtClean="0">
                <a:solidFill>
                  <a:srgbClr val="FF0000"/>
                </a:solidFill>
              </a:rPr>
              <a:t>.884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= </a:t>
            </a:r>
            <a:r>
              <a:rPr lang="en-US" sz="3200" dirty="0">
                <a:solidFill>
                  <a:srgbClr val="0070C0"/>
                </a:solidFill>
              </a:rPr>
              <a:t>26 x 10</a:t>
            </a:r>
            <a:r>
              <a:rPr lang="en-US" sz="3200" baseline="30000" dirty="0">
                <a:solidFill>
                  <a:srgbClr val="0070C0"/>
                </a:solidFill>
              </a:rPr>
              <a:t>-6 </a:t>
            </a:r>
            <a:r>
              <a:rPr lang="en-US" sz="3200" dirty="0" smtClean="0">
                <a:solidFill>
                  <a:srgbClr val="0070C0"/>
                </a:solidFill>
              </a:rPr>
              <a:t>eV </a:t>
            </a:r>
            <a:r>
              <a:rPr lang="en-US" sz="3200" dirty="0" smtClean="0">
                <a:solidFill>
                  <a:srgbClr val="FF0000"/>
                </a:solidFill>
              </a:rPr>
              <a:t>(20 </a:t>
            </a:r>
            <a:r>
              <a:rPr lang="en-US" sz="3200" dirty="0">
                <a:solidFill>
                  <a:srgbClr val="FF0000"/>
                </a:solidFill>
              </a:rPr>
              <a:t>± </a:t>
            </a:r>
            <a:r>
              <a:rPr lang="en-US" sz="3200" dirty="0" smtClean="0">
                <a:solidFill>
                  <a:srgbClr val="FF0000"/>
                </a:solidFill>
              </a:rPr>
              <a:t>10 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  <a:r>
              <a:rPr lang="en-US" sz="3200" baseline="30000" dirty="0">
                <a:solidFill>
                  <a:srgbClr val="FF0000"/>
                </a:solidFill>
              </a:rPr>
              <a:t>.884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endParaRPr lang="en-US" sz="3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 smtClean="0"/>
              <a:t>  pushing it quite close to the </a:t>
            </a:r>
            <a:r>
              <a:rPr lang="en-US" sz="3200" dirty="0" smtClean="0">
                <a:solidFill>
                  <a:srgbClr val="00B050"/>
                </a:solidFill>
              </a:rPr>
              <a:t>astrophysical upper bound</a:t>
            </a:r>
            <a:endParaRPr lang="en-US" sz="3200" dirty="0"/>
          </a:p>
          <a:p>
            <a:r>
              <a:rPr lang="en-US" sz="3200" dirty="0" smtClean="0"/>
              <a:t>So there may be trouble also in the </a:t>
            </a:r>
            <a:r>
              <a:rPr lang="en-US" sz="3200" dirty="0" err="1">
                <a:solidFill>
                  <a:srgbClr val="00B050"/>
                </a:solidFill>
              </a:rPr>
              <a:t>N</a:t>
            </a:r>
            <a:r>
              <a:rPr lang="en-US" sz="3200" baseline="-25000" dirty="0" err="1">
                <a:solidFill>
                  <a:srgbClr val="00B050"/>
                </a:solidFill>
              </a:rPr>
              <a:t>fl</a:t>
            </a:r>
            <a:r>
              <a:rPr lang="en-US" sz="3200" baseline="-25000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=1</a:t>
            </a:r>
            <a:r>
              <a:rPr lang="en-US" sz="3200" dirty="0"/>
              <a:t> </a:t>
            </a:r>
            <a:r>
              <a:rPr lang="en-US" sz="3200" dirty="0" smtClean="0"/>
              <a:t>case!</a:t>
            </a:r>
            <a:endParaRPr lang="en-US" sz="3200" dirty="0"/>
          </a:p>
          <a:p>
            <a:pPr marL="0" indent="0">
              <a:buNone/>
            </a:pPr>
            <a:endParaRPr lang="en-US" sz="3200" baseline="-25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2245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2874"/>
            <a:ext cx="11849100" cy="7000875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There is an alternative way to avoid the </a:t>
            </a:r>
            <a:r>
              <a:rPr lang="en-US" sz="3200" dirty="0" err="1" smtClean="0">
                <a:solidFill>
                  <a:srgbClr val="7030A0"/>
                </a:solidFill>
              </a:rPr>
              <a:t>Lyth</a:t>
            </a:r>
            <a:r>
              <a:rPr lang="en-US" sz="3200" dirty="0" smtClean="0">
                <a:solidFill>
                  <a:srgbClr val="7030A0"/>
                </a:solidFill>
              </a:rPr>
              <a:t> bound</a:t>
            </a:r>
            <a:r>
              <a:rPr lang="en-US" sz="3200" dirty="0" smtClean="0"/>
              <a:t>, which was pointed out originally by</a:t>
            </a:r>
            <a:r>
              <a:rPr lang="en-US" sz="3200" dirty="0" smtClean="0">
                <a:solidFill>
                  <a:srgbClr val="7030A0"/>
                </a:solidFill>
              </a:rPr>
              <a:t> Linde </a:t>
            </a:r>
          </a:p>
          <a:p>
            <a:r>
              <a:rPr lang="en-US" sz="3200" dirty="0" smtClean="0"/>
              <a:t>In our discussion of the </a:t>
            </a:r>
            <a:r>
              <a:rPr lang="en-US" sz="3200" dirty="0" err="1" smtClean="0">
                <a:solidFill>
                  <a:srgbClr val="7030A0"/>
                </a:solidFill>
              </a:rPr>
              <a:t>Lyth</a:t>
            </a:r>
            <a:r>
              <a:rPr lang="en-US" sz="3200" dirty="0" smtClean="0">
                <a:solidFill>
                  <a:srgbClr val="7030A0"/>
                </a:solidFill>
              </a:rPr>
              <a:t> bound</a:t>
            </a:r>
            <a:r>
              <a:rPr lang="en-US" sz="3200" dirty="0" smtClean="0"/>
              <a:t>, we implicitly assumed that </a:t>
            </a:r>
            <a:r>
              <a:rPr lang="en-US" sz="3200" dirty="0">
                <a:solidFill>
                  <a:srgbClr val="00B050"/>
                </a:solidFill>
              </a:rPr>
              <a:t>f</a:t>
            </a:r>
            <a:r>
              <a:rPr lang="en-US" sz="3200" baseline="-25000" dirty="0">
                <a:solidFill>
                  <a:srgbClr val="00B050"/>
                </a:solidFill>
              </a:rPr>
              <a:t>a </a:t>
            </a:r>
            <a:r>
              <a:rPr lang="en-US" sz="3200" dirty="0" smtClean="0"/>
              <a:t>is </a:t>
            </a:r>
            <a:r>
              <a:rPr lang="en-US" sz="3200" dirty="0" smtClean="0">
                <a:solidFill>
                  <a:srgbClr val="00B050"/>
                </a:solidFill>
              </a:rPr>
              <a:t>fixed</a:t>
            </a:r>
            <a:r>
              <a:rPr lang="en-US" sz="3200" dirty="0" smtClean="0"/>
              <a:t> during </a:t>
            </a:r>
            <a:r>
              <a:rPr lang="en-US" sz="3200" dirty="0" smtClean="0">
                <a:solidFill>
                  <a:srgbClr val="0070C0"/>
                </a:solidFill>
              </a:rPr>
              <a:t>inflation</a:t>
            </a:r>
            <a:r>
              <a:rPr lang="en-US" sz="3200" dirty="0" smtClean="0"/>
              <a:t>. </a:t>
            </a:r>
            <a:r>
              <a:rPr lang="en-US" sz="3200" dirty="0" smtClean="0">
                <a:solidFill>
                  <a:srgbClr val="7030A0"/>
                </a:solidFill>
              </a:rPr>
              <a:t>Linde </a:t>
            </a:r>
            <a:r>
              <a:rPr lang="en-US" sz="3200" dirty="0" smtClean="0"/>
              <a:t>argues instead that </a:t>
            </a:r>
            <a:r>
              <a:rPr lang="en-US" sz="3200" dirty="0" smtClean="0">
                <a:solidFill>
                  <a:srgbClr val="00B050"/>
                </a:solidFill>
              </a:rPr>
              <a:t>f</a:t>
            </a:r>
            <a:r>
              <a:rPr lang="en-US" sz="3200" baseline="-25000" dirty="0" smtClean="0">
                <a:solidFill>
                  <a:srgbClr val="00B050"/>
                </a:solidFill>
              </a:rPr>
              <a:t>a </a:t>
            </a:r>
            <a:r>
              <a:rPr lang="en-US" sz="3200" dirty="0" smtClean="0">
                <a:solidFill>
                  <a:srgbClr val="00B050"/>
                </a:solidFill>
              </a:rPr>
              <a:t>= </a:t>
            </a:r>
            <a:r>
              <a:rPr lang="en-US" sz="3200" dirty="0">
                <a:solidFill>
                  <a:srgbClr val="00B050"/>
                </a:solidFill>
              </a:rPr>
              <a:t>f</a:t>
            </a:r>
            <a:r>
              <a:rPr lang="en-US" sz="3200" baseline="-25000" dirty="0">
                <a:solidFill>
                  <a:srgbClr val="00B050"/>
                </a:solidFill>
              </a:rPr>
              <a:t>a</a:t>
            </a:r>
            <a:r>
              <a:rPr lang="en-US" sz="3200" dirty="0" smtClean="0">
                <a:solidFill>
                  <a:srgbClr val="00B050"/>
                </a:solidFill>
              </a:rPr>
              <a:t>(t)</a:t>
            </a:r>
            <a:r>
              <a:rPr lang="en-US" sz="3200" dirty="0" smtClean="0"/>
              <a:t>, starting out very</a:t>
            </a:r>
            <a:r>
              <a:rPr lang="en-US" sz="3200" dirty="0" smtClean="0">
                <a:solidFill>
                  <a:srgbClr val="0070C0"/>
                </a:solidFill>
              </a:rPr>
              <a:t> large </a:t>
            </a:r>
            <a:r>
              <a:rPr lang="en-US" sz="3200" dirty="0" smtClean="0"/>
              <a:t>before </a:t>
            </a:r>
            <a:r>
              <a:rPr lang="en-US" sz="3200" dirty="0" smtClean="0">
                <a:solidFill>
                  <a:srgbClr val="0070C0"/>
                </a:solidFill>
              </a:rPr>
              <a:t>inflation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B050"/>
                </a:solidFill>
              </a:rPr>
              <a:t>f</a:t>
            </a:r>
            <a:r>
              <a:rPr lang="en-US" sz="3200" baseline="-25000" dirty="0" smtClean="0">
                <a:solidFill>
                  <a:srgbClr val="00B050"/>
                </a:solidFill>
              </a:rPr>
              <a:t>a</a:t>
            </a:r>
            <a:r>
              <a:rPr lang="en-US" sz="3200" dirty="0" smtClean="0">
                <a:solidFill>
                  <a:srgbClr val="00B050"/>
                </a:solidFill>
              </a:rPr>
              <a:t> &gt; </a:t>
            </a:r>
            <a:r>
              <a:rPr lang="en-US" sz="3200" dirty="0" smtClean="0">
                <a:solidFill>
                  <a:srgbClr val="FF0000"/>
                </a:solidFill>
              </a:rPr>
              <a:t>M</a:t>
            </a:r>
            <a:r>
              <a:rPr lang="en-US" sz="3200" baseline="-25000" dirty="0" smtClean="0">
                <a:solidFill>
                  <a:srgbClr val="FF0000"/>
                </a:solidFill>
              </a:rPr>
              <a:t>P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and </a:t>
            </a:r>
            <a:r>
              <a:rPr lang="en-US" sz="3200" dirty="0" smtClean="0">
                <a:solidFill>
                  <a:srgbClr val="0070C0"/>
                </a:solidFill>
              </a:rPr>
              <a:t>very slowly rolling down </a:t>
            </a:r>
            <a:r>
              <a:rPr lang="en-US" sz="3200" dirty="0" smtClean="0"/>
              <a:t>to its present value</a:t>
            </a:r>
          </a:p>
          <a:p>
            <a:r>
              <a:rPr lang="en-US" sz="3200" dirty="0" smtClean="0"/>
              <a:t>In this case, the </a:t>
            </a:r>
            <a:r>
              <a:rPr lang="en-US" sz="3200" dirty="0" err="1" smtClean="0">
                <a:solidFill>
                  <a:srgbClr val="00B0F0"/>
                </a:solidFill>
              </a:rPr>
              <a:t>isocurvature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/>
              <a:t>perturbations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have </a:t>
            </a:r>
            <a:r>
              <a:rPr lang="en-US" sz="3200" dirty="0">
                <a:cs typeface="Arial" charset="0"/>
                <a:sym typeface="Symbol" pitchFamily="18" charset="2"/>
              </a:rPr>
              <a:t>a power spectrum given by:</a:t>
            </a:r>
          </a:p>
          <a:p>
            <a:pPr marL="0" indent="0">
              <a:buNone/>
            </a:pPr>
            <a:r>
              <a:rPr lang="en-US" sz="3200" dirty="0">
                <a:cs typeface="Arial" charset="0"/>
                <a:sym typeface="Symbol" pitchFamily="18" charset="2"/>
              </a:rPr>
              <a:t>                       </a:t>
            </a:r>
            <a:r>
              <a:rPr lang="el-GR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Δ</a:t>
            </a:r>
            <a:r>
              <a:rPr lang="en-US" sz="3200" baseline="300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2</a:t>
            </a:r>
            <a:r>
              <a:rPr lang="en-US" sz="3200" baseline="-250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a</a:t>
            </a:r>
            <a:r>
              <a:rPr lang="en-US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(k) </a:t>
            </a:r>
            <a:r>
              <a:rPr lang="en-US" sz="3200" baseline="300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= [</a:t>
            </a:r>
            <a:r>
              <a:rPr lang="en-US" sz="3200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H</a:t>
            </a:r>
            <a:r>
              <a:rPr lang="en-US" sz="3200" baseline="-25000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I </a:t>
            </a:r>
            <a:r>
              <a:rPr lang="en-US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/</a:t>
            </a:r>
            <a:r>
              <a:rPr lang="el-GR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π</a:t>
            </a:r>
            <a:r>
              <a:rPr lang="en-US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</a:t>
            </a:r>
            <a:r>
              <a:rPr lang="en-US" sz="3200" baseline="-25000" dirty="0" err="1">
                <a:solidFill>
                  <a:srgbClr val="00B0F0"/>
                </a:solidFill>
                <a:cs typeface="Arial" charset="0"/>
                <a:sym typeface="Symbol" pitchFamily="18" charset="2"/>
              </a:rPr>
              <a:t>i</a:t>
            </a:r>
            <a:r>
              <a:rPr lang="en-US" sz="3200" baseline="-25000" dirty="0">
                <a:solidFill>
                  <a:srgbClr val="00B05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cs typeface="Arial" charset="0"/>
              </a:rPr>
              <a:t>f</a:t>
            </a:r>
            <a:r>
              <a:rPr lang="en-US" sz="3200" baseline="-25000" dirty="0" smtClean="0">
                <a:solidFill>
                  <a:srgbClr val="00B050"/>
                </a:solidFill>
                <a:cs typeface="Arial" charset="0"/>
              </a:rPr>
              <a:t>a</a:t>
            </a:r>
            <a:r>
              <a:rPr lang="en-US" sz="3200" dirty="0">
                <a:solidFill>
                  <a:srgbClr val="00B050"/>
                </a:solidFill>
              </a:rPr>
              <a:t>(t</a:t>
            </a:r>
            <a:r>
              <a:rPr lang="en-US" sz="3200" dirty="0" smtClean="0">
                <a:solidFill>
                  <a:srgbClr val="00B050"/>
                </a:solidFill>
              </a:rPr>
              <a:t>)</a:t>
            </a:r>
            <a:r>
              <a:rPr lang="en-US" sz="3200" dirty="0" smtClean="0">
                <a:solidFill>
                  <a:srgbClr val="00B050"/>
                </a:solidFill>
                <a:cs typeface="Arial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]</a:t>
            </a:r>
            <a:r>
              <a:rPr lang="en-US" sz="3200" baseline="300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2</a:t>
            </a:r>
            <a:r>
              <a:rPr lang="en-US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≈</a:t>
            </a:r>
            <a:r>
              <a:rPr lang="en-US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 [</a:t>
            </a:r>
            <a:r>
              <a:rPr lang="en-US" sz="3200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H</a:t>
            </a:r>
            <a:r>
              <a:rPr lang="en-US" sz="3200" baseline="-25000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I 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/</a:t>
            </a:r>
            <a:r>
              <a:rPr lang="el-GR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 π </a:t>
            </a:r>
            <a:r>
              <a:rPr lang="en-US" sz="3200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</a:t>
            </a:r>
            <a:r>
              <a:rPr lang="en-US" sz="3200" baseline="-25000" dirty="0" err="1">
                <a:solidFill>
                  <a:srgbClr val="00B0F0"/>
                </a:solidFill>
                <a:cs typeface="Arial" charset="0"/>
                <a:sym typeface="Symbol" pitchFamily="18" charset="2"/>
              </a:rPr>
              <a:t>i</a:t>
            </a:r>
            <a:r>
              <a:rPr lang="en-US" sz="3200" baseline="-25000" dirty="0">
                <a:solidFill>
                  <a:srgbClr val="00B05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M</a:t>
            </a:r>
            <a:r>
              <a:rPr lang="en-US" sz="3200" baseline="-25000" dirty="0">
                <a:solidFill>
                  <a:srgbClr val="FF0000"/>
                </a:solidFill>
              </a:rPr>
              <a:t>P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]</a:t>
            </a:r>
            <a:r>
              <a:rPr lang="en-US" sz="3200" baseline="300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2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 </a:t>
            </a:r>
            <a:endParaRPr lang="en-US" sz="3200" dirty="0">
              <a:solidFill>
                <a:srgbClr val="0070C0"/>
              </a:solidFill>
              <a:cs typeface="Arial" charset="0"/>
              <a:sym typeface="Symbol" pitchFamily="18" charset="2"/>
            </a:endParaRPr>
          </a:p>
          <a:p>
            <a:pPr marL="0" indent="0">
              <a:buNone/>
            </a:pPr>
            <a:r>
              <a:rPr lang="en-US" sz="3200" dirty="0" smtClean="0"/>
              <a:t>  and the </a:t>
            </a:r>
            <a:r>
              <a:rPr lang="en-US" sz="3200" dirty="0" err="1" smtClean="0">
                <a:solidFill>
                  <a:srgbClr val="7030A0"/>
                </a:solidFill>
              </a:rPr>
              <a:t>Lyth</a:t>
            </a:r>
            <a:r>
              <a:rPr lang="en-US" sz="3200" dirty="0" smtClean="0">
                <a:solidFill>
                  <a:srgbClr val="7030A0"/>
                </a:solidFill>
              </a:rPr>
              <a:t> bound </a:t>
            </a:r>
            <a:r>
              <a:rPr lang="en-US" sz="3200" dirty="0" smtClean="0"/>
              <a:t>on </a:t>
            </a:r>
            <a:r>
              <a:rPr lang="en-US" sz="3200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H</a:t>
            </a:r>
            <a:r>
              <a:rPr lang="en-US" sz="3200" baseline="-25000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I </a:t>
            </a:r>
            <a:r>
              <a:rPr lang="en-US" sz="3200" dirty="0" smtClean="0"/>
              <a:t>is much weakened: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  <a:cs typeface="Arial" charset="0"/>
                <a:sym typeface="Symbol" pitchFamily="18" charset="2"/>
              </a:rPr>
              <a:t>                                     H</a:t>
            </a:r>
            <a:r>
              <a:rPr lang="en-US" sz="3200" baseline="-25000" dirty="0" smtClean="0">
                <a:solidFill>
                  <a:srgbClr val="FF0000"/>
                </a:solidFill>
                <a:cs typeface="Arial" charset="0"/>
                <a:sym typeface="Symbol" pitchFamily="18" charset="2"/>
              </a:rPr>
              <a:t>I</a:t>
            </a:r>
            <a:r>
              <a:rPr lang="en-US" sz="3200" dirty="0" smtClean="0">
                <a:solidFill>
                  <a:srgbClr val="FF0000"/>
                </a:solidFill>
                <a:cs typeface="Arial" charset="0"/>
                <a:sym typeface="Symbol" pitchFamily="18" charset="2"/>
              </a:rPr>
              <a:t> &lt; 10 </a:t>
            </a:r>
            <a:r>
              <a:rPr lang="en-US" sz="3200" baseline="30000" dirty="0" smtClean="0">
                <a:solidFill>
                  <a:srgbClr val="FF0000"/>
                </a:solidFill>
                <a:cs typeface="Arial" charset="0"/>
                <a:sym typeface="Symbol" pitchFamily="18" charset="2"/>
              </a:rPr>
              <a:t>-4</a:t>
            </a:r>
            <a:r>
              <a:rPr lang="en-US" sz="3200" dirty="0" smtClean="0">
                <a:solidFill>
                  <a:srgbClr val="FF000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</a:t>
            </a:r>
            <a:r>
              <a:rPr lang="en-US" sz="3200" baseline="-25000" dirty="0" err="1">
                <a:solidFill>
                  <a:srgbClr val="00B0F0"/>
                </a:solidFill>
                <a:cs typeface="Arial" charset="0"/>
                <a:sym typeface="Symbol" pitchFamily="18" charset="2"/>
              </a:rPr>
              <a:t>i</a:t>
            </a:r>
            <a:r>
              <a:rPr lang="en-US" sz="3200" baseline="-25000" dirty="0">
                <a:solidFill>
                  <a:srgbClr val="00B05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M</a:t>
            </a:r>
            <a:r>
              <a:rPr lang="en-US" sz="3200" baseline="-25000" dirty="0" smtClean="0">
                <a:solidFill>
                  <a:srgbClr val="FF0000"/>
                </a:solidFill>
              </a:rPr>
              <a:t>P</a:t>
            </a:r>
          </a:p>
          <a:p>
            <a:pPr marL="0" indent="0">
              <a:buNone/>
            </a:pPr>
            <a:endParaRPr lang="en-US" sz="3200" baseline="-25000" dirty="0" smtClean="0">
              <a:solidFill>
                <a:srgbClr val="FF0000"/>
              </a:solidFill>
            </a:endParaRPr>
          </a:p>
          <a:p>
            <a:r>
              <a:rPr lang="en-US" sz="3200" dirty="0"/>
              <a:t>I like to make 2 comments on this </a:t>
            </a:r>
            <a:r>
              <a:rPr lang="en-US" sz="3200" dirty="0">
                <a:solidFill>
                  <a:srgbClr val="7030A0"/>
                </a:solidFill>
              </a:rPr>
              <a:t>Linde/</a:t>
            </a:r>
            <a:r>
              <a:rPr lang="en-US" sz="3200" dirty="0" err="1">
                <a:solidFill>
                  <a:srgbClr val="7030A0"/>
                </a:solidFill>
              </a:rPr>
              <a:t>Lyth</a:t>
            </a:r>
            <a:r>
              <a:rPr lang="en-US" sz="3200" dirty="0"/>
              <a:t> bound:</a:t>
            </a:r>
          </a:p>
          <a:p>
            <a:pPr marL="0" indent="0">
              <a:buNone/>
            </a:pPr>
            <a:endParaRPr lang="en-US" sz="3200" baseline="-25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baseline="-25000" dirty="0">
                <a:solidFill>
                  <a:srgbClr val="FF0000"/>
                </a:solidFill>
              </a:rPr>
              <a:t> </a:t>
            </a:r>
            <a:r>
              <a:rPr lang="en-US" sz="3200" baseline="-25000" dirty="0" smtClean="0">
                <a:solidFill>
                  <a:srgbClr val="FF0000"/>
                </a:solidFill>
              </a:rPr>
              <a:t> </a:t>
            </a:r>
            <a:r>
              <a:rPr lang="en-US" sz="3200" baseline="30000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                                                      </a:t>
            </a:r>
            <a:endParaRPr lang="en-US" sz="3200" baseline="30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56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2875"/>
            <a:ext cx="12001500" cy="6629400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This bound is </a:t>
            </a:r>
            <a:r>
              <a:rPr lang="en-US" dirty="0" smtClean="0">
                <a:solidFill>
                  <a:srgbClr val="00B050"/>
                </a:solidFill>
              </a:rPr>
              <a:t>weakest</a:t>
            </a:r>
            <a:r>
              <a:rPr lang="en-US" dirty="0" smtClean="0"/>
              <a:t> when </a:t>
            </a:r>
            <a:r>
              <a:rPr lang="en-US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</a:t>
            </a:r>
            <a:r>
              <a:rPr lang="en-US" baseline="-25000" dirty="0" err="1">
                <a:solidFill>
                  <a:srgbClr val="00B0F0"/>
                </a:solidFill>
                <a:cs typeface="Arial" charset="0"/>
                <a:sym typeface="Symbol" pitchFamily="18" charset="2"/>
              </a:rPr>
              <a:t>i</a:t>
            </a:r>
            <a:r>
              <a:rPr lang="en-US" baseline="-25000" dirty="0">
                <a:solidFill>
                  <a:srgbClr val="00B05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dirty="0" smtClean="0"/>
              <a:t> is large. For example, if </a:t>
            </a:r>
            <a:r>
              <a:rPr lang="en-US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</a:t>
            </a:r>
            <a:r>
              <a:rPr lang="en-US" baseline="-25000" dirty="0" err="1">
                <a:solidFill>
                  <a:srgbClr val="00B0F0"/>
                </a:solidFill>
                <a:cs typeface="Arial" charset="0"/>
                <a:sym typeface="Symbol" pitchFamily="18" charset="2"/>
              </a:rPr>
              <a:t>i</a:t>
            </a:r>
            <a:r>
              <a:rPr lang="en-US" baseline="-250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=  &lt;</a:t>
            </a:r>
            <a:r>
              <a:rPr lang="en-US" dirty="0">
                <a:solidFill>
                  <a:srgbClr val="00B0F0"/>
                </a:solidFill>
                <a:sym typeface="Symbol" pitchFamily="18" charset="2"/>
              </a:rPr>
              <a:t> </a:t>
            </a:r>
            <a:r>
              <a:rPr lang="el-GR" dirty="0" smtClean="0">
                <a:solidFill>
                  <a:srgbClr val="00B0F0"/>
                </a:solidFill>
                <a:sym typeface="Symbol" pitchFamily="18" charset="2"/>
              </a:rPr>
              <a:t>θ</a:t>
            </a:r>
            <a:r>
              <a:rPr lang="en-US" dirty="0" smtClean="0">
                <a:solidFill>
                  <a:srgbClr val="00B0F0"/>
                </a:solidFill>
                <a:sym typeface="Symbol" pitchFamily="18" charset="2"/>
              </a:rPr>
              <a:t>&gt; = </a:t>
            </a:r>
            <a:r>
              <a:rPr lang="el-GR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π</a:t>
            </a:r>
            <a:r>
              <a:rPr lang="en-US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 /</a:t>
            </a:r>
            <a:r>
              <a:rPr lang="el-GR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√</a:t>
            </a:r>
            <a:r>
              <a:rPr lang="en-US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3</a:t>
            </a:r>
            <a:r>
              <a:rPr lang="en-US" dirty="0" smtClean="0">
                <a:cs typeface="Arial" charset="0"/>
                <a:sym typeface="Symbol" pitchFamily="18" charset="2"/>
              </a:rPr>
              <a:t>, then</a:t>
            </a:r>
            <a:endParaRPr lang="en-US" dirty="0">
              <a:cs typeface="Arial" charset="0"/>
              <a:sym typeface="Symbol" pitchFamily="18" charset="2"/>
            </a:endParaRPr>
          </a:p>
          <a:p>
            <a:pPr marL="0" indent="0">
              <a:buNone/>
            </a:pPr>
            <a:r>
              <a:rPr lang="en-US" dirty="0" smtClean="0">
                <a:cs typeface="Arial" charset="0"/>
                <a:sym typeface="Symbol" pitchFamily="18" charset="2"/>
              </a:rPr>
              <a:t>                                             </a:t>
            </a:r>
            <a:r>
              <a:rPr lang="en-US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 H</a:t>
            </a:r>
            <a:r>
              <a:rPr lang="en-US" baseline="-25000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I</a:t>
            </a:r>
            <a:r>
              <a:rPr lang="en-US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 &lt; </a:t>
            </a:r>
            <a:r>
              <a:rPr lang="en-US" dirty="0" smtClean="0">
                <a:solidFill>
                  <a:srgbClr val="FF0000"/>
                </a:solidFill>
                <a:cs typeface="Arial" charset="0"/>
                <a:sym typeface="Symbol" pitchFamily="18" charset="2"/>
              </a:rPr>
              <a:t>2 x 10 </a:t>
            </a:r>
            <a:r>
              <a:rPr lang="en-US" baseline="30000" dirty="0" smtClean="0">
                <a:solidFill>
                  <a:srgbClr val="FF0000"/>
                </a:solidFill>
                <a:cs typeface="Arial" charset="0"/>
                <a:sym typeface="Symbol" pitchFamily="18" charset="2"/>
              </a:rPr>
              <a:t>15</a:t>
            </a:r>
            <a:r>
              <a:rPr lang="en-US" dirty="0" smtClean="0">
                <a:solidFill>
                  <a:srgbClr val="FF0000"/>
                </a:solidFill>
                <a:cs typeface="Arial" charset="0"/>
                <a:sym typeface="Symbol" pitchFamily="18" charset="2"/>
              </a:rPr>
              <a:t> GeV </a:t>
            </a:r>
            <a:r>
              <a:rPr lang="en-US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[</a:t>
            </a:r>
            <a:r>
              <a:rPr lang="en-US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</a:t>
            </a:r>
            <a:r>
              <a:rPr lang="en-US" baseline="-25000" dirty="0" err="1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i</a:t>
            </a:r>
            <a:r>
              <a:rPr lang="en-US" dirty="0" smtClean="0">
                <a:solidFill>
                  <a:srgbClr val="00B0F0"/>
                </a:solidFill>
                <a:sym typeface="Symbol" pitchFamily="18" charset="2"/>
              </a:rPr>
              <a:t> /(</a:t>
            </a:r>
            <a:r>
              <a:rPr lang="el-GR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π</a:t>
            </a:r>
            <a:r>
              <a:rPr lang="en-US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/</a:t>
            </a:r>
            <a:r>
              <a:rPr lang="el-GR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√</a:t>
            </a:r>
            <a:r>
              <a:rPr lang="en-US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3)]</a:t>
            </a:r>
          </a:p>
          <a:p>
            <a:pPr marL="0" indent="0">
              <a:buNone/>
            </a:pPr>
            <a:r>
              <a:rPr lang="en-US" dirty="0" smtClean="0">
                <a:cs typeface="Arial" charset="0"/>
                <a:sym typeface="Symbol" pitchFamily="18" charset="2"/>
              </a:rPr>
              <a:t>        which is similar in magnitude to the bound one has for </a:t>
            </a:r>
            <a:r>
              <a:rPr lang="en-US" dirty="0" smtClean="0">
                <a:solidFill>
                  <a:srgbClr val="FF0000"/>
                </a:solidFill>
                <a:cs typeface="Arial" charset="0"/>
                <a:sym typeface="Symbol" pitchFamily="18" charset="2"/>
              </a:rPr>
              <a:t>H</a:t>
            </a:r>
            <a:r>
              <a:rPr lang="en-US" baseline="-25000" dirty="0" smtClean="0">
                <a:solidFill>
                  <a:srgbClr val="FF0000"/>
                </a:solidFill>
                <a:cs typeface="Arial" charset="0"/>
                <a:sym typeface="Symbol" pitchFamily="18" charset="2"/>
              </a:rPr>
              <a:t>I</a:t>
            </a:r>
            <a:r>
              <a:rPr lang="en-US" dirty="0" smtClean="0">
                <a:cs typeface="Arial" charset="0"/>
                <a:sym typeface="Symbol" pitchFamily="18" charset="2"/>
              </a:rPr>
              <a:t> coming from the</a:t>
            </a:r>
          </a:p>
          <a:p>
            <a:pPr marL="0" indent="0">
              <a:buNone/>
            </a:pPr>
            <a:r>
              <a:rPr lang="en-US" dirty="0">
                <a:cs typeface="Arial" charset="0"/>
                <a:sym typeface="Symbol" pitchFamily="18" charset="2"/>
              </a:rPr>
              <a:t> </a:t>
            </a:r>
            <a:r>
              <a:rPr lang="en-US" dirty="0" smtClean="0">
                <a:cs typeface="Arial" charset="0"/>
                <a:sym typeface="Symbol" pitchFamily="18" charset="2"/>
              </a:rPr>
              <a:t>       </a:t>
            </a:r>
            <a:r>
              <a:rPr lang="en-US" dirty="0" smtClean="0">
                <a:solidFill>
                  <a:srgbClr val="00B050"/>
                </a:solidFill>
                <a:cs typeface="Arial" charset="0"/>
                <a:sym typeface="Symbol" pitchFamily="18" charset="2"/>
              </a:rPr>
              <a:t>tensor to scalar ratio </a:t>
            </a:r>
            <a:r>
              <a:rPr lang="en-US" dirty="0">
                <a:solidFill>
                  <a:srgbClr val="00B050"/>
                </a:solidFill>
                <a:cs typeface="Arial" charset="0"/>
                <a:sym typeface="Symbol" pitchFamily="18" charset="2"/>
              </a:rPr>
              <a:t>r(k) </a:t>
            </a:r>
            <a:r>
              <a:rPr lang="en-US" dirty="0" smtClean="0">
                <a:cs typeface="Arial" charset="0"/>
                <a:sym typeface="Symbol" pitchFamily="18" charset="2"/>
              </a:rPr>
              <a:t>:</a:t>
            </a:r>
          </a:p>
          <a:p>
            <a:pPr marL="0" indent="0">
              <a:buNone/>
            </a:pPr>
            <a:r>
              <a:rPr lang="en-US" dirty="0">
                <a:cs typeface="Arial" charset="0"/>
                <a:sym typeface="Symbol" pitchFamily="18" charset="2"/>
              </a:rPr>
              <a:t> </a:t>
            </a:r>
            <a:r>
              <a:rPr lang="en-US" dirty="0" smtClean="0">
                <a:cs typeface="Arial" charset="0"/>
                <a:sym typeface="Symbol" pitchFamily="18" charset="2"/>
              </a:rPr>
              <a:t>                                           </a:t>
            </a:r>
            <a:r>
              <a:rPr lang="en-US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 H</a:t>
            </a:r>
            <a:r>
              <a:rPr lang="en-US" baseline="-25000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I</a:t>
            </a:r>
            <a:r>
              <a:rPr lang="en-US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 &lt; </a:t>
            </a:r>
            <a:r>
              <a:rPr lang="en-US" dirty="0" smtClean="0">
                <a:solidFill>
                  <a:srgbClr val="FF0000"/>
                </a:solidFill>
                <a:cs typeface="Arial" charset="0"/>
                <a:sym typeface="Symbol" pitchFamily="18" charset="2"/>
              </a:rPr>
              <a:t>0.4 </a:t>
            </a:r>
            <a:r>
              <a:rPr lang="en-US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x 10 </a:t>
            </a:r>
            <a:r>
              <a:rPr lang="en-US" baseline="30000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15</a:t>
            </a:r>
            <a:r>
              <a:rPr lang="en-US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 GeV </a:t>
            </a:r>
            <a:r>
              <a:rPr lang="en-US" dirty="0" smtClean="0">
                <a:solidFill>
                  <a:srgbClr val="00B050"/>
                </a:solidFill>
                <a:cs typeface="Arial" charset="0"/>
                <a:sym typeface="Symbol" pitchFamily="18" charset="2"/>
              </a:rPr>
              <a:t>[r(k) /0.11] </a:t>
            </a:r>
            <a:r>
              <a:rPr lang="en-US" baseline="30000" dirty="0" smtClean="0">
                <a:solidFill>
                  <a:srgbClr val="00B050"/>
                </a:solidFill>
                <a:cs typeface="Arial" charset="0"/>
                <a:sym typeface="Symbol" pitchFamily="18" charset="2"/>
              </a:rPr>
              <a:t>½</a:t>
            </a:r>
          </a:p>
          <a:p>
            <a:pPr marL="571500" indent="-571500">
              <a:buAutoNum type="romanLcPeriod" startAt="2"/>
            </a:pPr>
            <a:r>
              <a:rPr lang="en-US" dirty="0">
                <a:cs typeface="Arial" charset="0"/>
                <a:sym typeface="Symbol" pitchFamily="18" charset="2"/>
              </a:rPr>
              <a:t>The </a:t>
            </a:r>
            <a:r>
              <a:rPr lang="en-US" dirty="0" smtClean="0">
                <a:cs typeface="Arial" charset="0"/>
                <a:sym typeface="Symbol" pitchFamily="18" charset="2"/>
              </a:rPr>
              <a:t>dynamics </a:t>
            </a:r>
            <a:r>
              <a:rPr lang="en-US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after </a:t>
            </a:r>
            <a:r>
              <a:rPr lang="en-US" dirty="0" smtClean="0">
                <a:cs typeface="Arial" charset="0"/>
                <a:sym typeface="Symbol" pitchFamily="18" charset="2"/>
              </a:rPr>
              <a:t>inflation, may render irrelevant the solution proposed by </a:t>
            </a:r>
            <a:r>
              <a:rPr lang="en-US" dirty="0" smtClean="0">
                <a:solidFill>
                  <a:srgbClr val="7030A0"/>
                </a:solidFill>
                <a:cs typeface="Arial" charset="0"/>
                <a:sym typeface="Symbol" pitchFamily="18" charset="2"/>
              </a:rPr>
              <a:t>Linde </a:t>
            </a:r>
            <a:r>
              <a:rPr lang="en-US" dirty="0" smtClean="0">
                <a:cs typeface="Arial" charset="0"/>
                <a:sym typeface="Symbol" pitchFamily="18" charset="2"/>
              </a:rPr>
              <a:t>to allow for high scale inflation. If in the “preheating” stage </a:t>
            </a:r>
            <a:r>
              <a:rPr lang="en-US" dirty="0" smtClean="0">
                <a:solidFill>
                  <a:srgbClr val="FF0000"/>
                </a:solidFill>
                <a:cs typeface="Arial" charset="0"/>
                <a:sym typeface="Symbol" pitchFamily="18" charset="2"/>
              </a:rPr>
              <a:t>after </a:t>
            </a:r>
            <a:r>
              <a:rPr lang="en-US" dirty="0" smtClean="0">
                <a:cs typeface="Arial" charset="0"/>
                <a:sym typeface="Symbol" pitchFamily="18" charset="2"/>
              </a:rPr>
              <a:t>inflation </a:t>
            </a:r>
            <a:r>
              <a:rPr lang="en-US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large fluctuations in </a:t>
            </a:r>
            <a:r>
              <a:rPr lang="en-US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the </a:t>
            </a:r>
            <a:r>
              <a:rPr lang="en-US" dirty="0" err="1">
                <a:solidFill>
                  <a:srgbClr val="0070C0"/>
                </a:solidFill>
                <a:cs typeface="Arial" charset="0"/>
                <a:sym typeface="Symbol" pitchFamily="18" charset="2"/>
              </a:rPr>
              <a:t>axion</a:t>
            </a:r>
            <a:r>
              <a:rPr lang="en-US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 field</a:t>
            </a:r>
            <a:r>
              <a:rPr lang="en-US" dirty="0" smtClean="0">
                <a:cs typeface="Arial" charset="0"/>
                <a:sym typeface="Symbol" pitchFamily="18" charset="2"/>
              </a:rPr>
              <a:t> occur, they can lead to a </a:t>
            </a:r>
            <a:r>
              <a:rPr lang="en-US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non-thermal restoration of U(1)</a:t>
            </a:r>
            <a:r>
              <a:rPr lang="en-US" baseline="-250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PQ</a:t>
            </a:r>
            <a:r>
              <a:rPr lang="en-US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dirty="0">
                <a:cs typeface="Arial" charset="0"/>
                <a:sym typeface="Symbol" pitchFamily="18" charset="2"/>
              </a:rPr>
              <a:t>[</a:t>
            </a:r>
            <a:r>
              <a:rPr lang="en-US" dirty="0" err="1">
                <a:solidFill>
                  <a:srgbClr val="7030A0"/>
                </a:solidFill>
                <a:cs typeface="Arial" charset="0"/>
                <a:sym typeface="Symbol" pitchFamily="18" charset="2"/>
              </a:rPr>
              <a:t>Kofman</a:t>
            </a:r>
            <a:r>
              <a:rPr lang="en-US" dirty="0">
                <a:solidFill>
                  <a:srgbClr val="7030A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7030A0"/>
                </a:solidFill>
                <a:cs typeface="Arial" charset="0"/>
                <a:sym typeface="Symbol" pitchFamily="18" charset="2"/>
              </a:rPr>
              <a:t>Linde </a:t>
            </a:r>
            <a:r>
              <a:rPr lang="en-US" dirty="0" err="1" smtClean="0">
                <a:solidFill>
                  <a:srgbClr val="7030A0"/>
                </a:solidFill>
                <a:cs typeface="Arial" charset="0"/>
                <a:sym typeface="Symbol" pitchFamily="18" charset="2"/>
              </a:rPr>
              <a:t>Starobinsky</a:t>
            </a:r>
            <a:r>
              <a:rPr lang="en-US" dirty="0" smtClean="0">
                <a:solidFill>
                  <a:srgbClr val="7030A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dirty="0" err="1">
                <a:solidFill>
                  <a:srgbClr val="7030A0"/>
                </a:solidFill>
                <a:cs typeface="Arial" charset="0"/>
                <a:sym typeface="Symbol" pitchFamily="18" charset="2"/>
              </a:rPr>
              <a:t>Tkachev</a:t>
            </a:r>
            <a:r>
              <a:rPr lang="en-US" dirty="0" smtClean="0">
                <a:cs typeface="Arial" charset="0"/>
                <a:sym typeface="Symbol" pitchFamily="18" charset="2"/>
              </a:rPr>
              <a:t>], reopening</a:t>
            </a:r>
            <a:r>
              <a:rPr lang="en-US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dirty="0" smtClean="0">
                <a:cs typeface="Arial" charset="0"/>
                <a:sym typeface="Symbol" pitchFamily="18" charset="2"/>
              </a:rPr>
              <a:t>the</a:t>
            </a:r>
            <a:r>
              <a:rPr lang="en-US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 defect  scenario problems </a:t>
            </a:r>
            <a:r>
              <a:rPr lang="en-US" dirty="0" smtClean="0">
                <a:cs typeface="Arial" charset="0"/>
                <a:sym typeface="Symbol" pitchFamily="18" charset="2"/>
              </a:rPr>
              <a:t>discussed earlier. To avoid this problem one needs to have:</a:t>
            </a:r>
          </a:p>
          <a:p>
            <a:pPr marL="0" indent="0">
              <a:buNone/>
            </a:pPr>
            <a:r>
              <a:rPr lang="en-US" dirty="0">
                <a:cs typeface="Arial" charset="0"/>
                <a:sym typeface="Symbol" pitchFamily="18" charset="2"/>
              </a:rPr>
              <a:t> </a:t>
            </a:r>
            <a:r>
              <a:rPr lang="en-US" dirty="0" smtClean="0">
                <a:cs typeface="Arial" charset="0"/>
                <a:sym typeface="Symbol" pitchFamily="18" charset="2"/>
              </a:rPr>
              <a:t>                                       </a:t>
            </a:r>
            <a:r>
              <a:rPr lang="en-US" dirty="0" smtClean="0">
                <a:solidFill>
                  <a:srgbClr val="00B050"/>
                </a:solidFill>
                <a:cs typeface="Arial" charset="0"/>
                <a:sym typeface="Symbol" pitchFamily="18" charset="2"/>
              </a:rPr>
              <a:t>              f</a:t>
            </a:r>
            <a:r>
              <a:rPr lang="en-US" baseline="-25000" dirty="0" smtClean="0">
                <a:solidFill>
                  <a:srgbClr val="00B050"/>
                </a:solidFill>
                <a:cs typeface="Arial" charset="0"/>
                <a:sym typeface="Symbol" pitchFamily="18" charset="2"/>
              </a:rPr>
              <a:t>a</a:t>
            </a:r>
            <a:r>
              <a:rPr lang="en-US" dirty="0" smtClean="0">
                <a:solidFill>
                  <a:srgbClr val="00B050"/>
                </a:solidFill>
                <a:cs typeface="Arial" charset="0"/>
                <a:sym typeface="Symbol" pitchFamily="18" charset="2"/>
              </a:rPr>
              <a:t>   </a:t>
            </a:r>
            <a:r>
              <a:rPr lang="en-US" dirty="0" smtClean="0">
                <a:cs typeface="Arial" charset="0"/>
                <a:sym typeface="Symbol" pitchFamily="18" charset="2"/>
              </a:rPr>
              <a:t>&gt;  </a:t>
            </a:r>
            <a:r>
              <a:rPr lang="el-GR" dirty="0" smtClean="0">
                <a:solidFill>
                  <a:srgbClr val="FF0000"/>
                </a:solidFill>
                <a:cs typeface="Arial" charset="0"/>
                <a:sym typeface="Symbol" pitchFamily="18" charset="2"/>
              </a:rPr>
              <a:t>δ</a:t>
            </a:r>
            <a:r>
              <a:rPr lang="en-US" dirty="0" smtClean="0">
                <a:solidFill>
                  <a:srgbClr val="FF0000"/>
                </a:solidFill>
                <a:cs typeface="Arial" charset="0"/>
                <a:sym typeface="Symbol" pitchFamily="18" charset="2"/>
              </a:rPr>
              <a:t>a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FF0000"/>
                </a:solidFill>
                <a:cs typeface="Arial" charset="0"/>
                <a:sym typeface="Symbol" pitchFamily="18" charset="2"/>
              </a:rPr>
              <a:t>       </a:t>
            </a:r>
            <a:r>
              <a:rPr lang="en-US" dirty="0" smtClean="0">
                <a:cs typeface="Arial" charset="0"/>
                <a:sym typeface="Symbol" pitchFamily="18" charset="2"/>
              </a:rPr>
              <a:t>Problem studied by </a:t>
            </a:r>
            <a:r>
              <a:rPr lang="en-US" dirty="0" smtClean="0">
                <a:solidFill>
                  <a:srgbClr val="7030A0"/>
                </a:solidFill>
                <a:cs typeface="Arial" charset="0"/>
                <a:sym typeface="Symbol" pitchFamily="18" charset="2"/>
              </a:rPr>
              <a:t>Kawasaki </a:t>
            </a:r>
            <a:r>
              <a:rPr lang="en-US" dirty="0" err="1" smtClean="0">
                <a:solidFill>
                  <a:srgbClr val="7030A0"/>
                </a:solidFill>
                <a:cs typeface="Arial" charset="0"/>
                <a:sym typeface="Symbol" pitchFamily="18" charset="2"/>
              </a:rPr>
              <a:t>Yanagida</a:t>
            </a:r>
            <a:r>
              <a:rPr lang="en-US" dirty="0" smtClean="0">
                <a:solidFill>
                  <a:srgbClr val="7030A0"/>
                </a:solidFill>
                <a:cs typeface="Arial" charset="0"/>
                <a:sym typeface="Symbol" pitchFamily="18" charset="2"/>
              </a:rPr>
              <a:t> Yoshino </a:t>
            </a:r>
            <a:r>
              <a:rPr lang="en-US" dirty="0" smtClean="0">
                <a:cs typeface="Arial" charset="0"/>
                <a:sym typeface="Symbol" pitchFamily="18" charset="2"/>
              </a:rPr>
              <a:t>who found that, in general </a:t>
            </a:r>
          </a:p>
          <a:p>
            <a:pPr marL="0" indent="0">
              <a:buNone/>
            </a:pPr>
            <a:r>
              <a:rPr lang="en-US" dirty="0">
                <a:cs typeface="Arial" charset="0"/>
                <a:sym typeface="Symbol" pitchFamily="18" charset="2"/>
              </a:rPr>
              <a:t> </a:t>
            </a:r>
            <a:r>
              <a:rPr lang="en-US" dirty="0" smtClean="0">
                <a:cs typeface="Arial" charset="0"/>
                <a:sym typeface="Symbol" pitchFamily="18" charset="2"/>
              </a:rPr>
              <a:t>       inflation models, </a:t>
            </a:r>
            <a:r>
              <a:rPr lang="en-US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U(1)</a:t>
            </a:r>
            <a:r>
              <a:rPr lang="en-US" baseline="-250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PQ</a:t>
            </a:r>
            <a:r>
              <a:rPr lang="en-US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restoration</a:t>
            </a:r>
            <a:r>
              <a:rPr lang="en-US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dirty="0" smtClean="0">
                <a:cs typeface="Arial" charset="0"/>
                <a:sym typeface="Symbol" pitchFamily="18" charset="2"/>
              </a:rPr>
              <a:t>could be avoided if:</a:t>
            </a:r>
          </a:p>
          <a:p>
            <a:pPr marL="0" indent="0">
              <a:buNone/>
            </a:pPr>
            <a:r>
              <a:rPr lang="en-US" dirty="0">
                <a:cs typeface="Arial" charset="0"/>
                <a:sym typeface="Symbol" pitchFamily="18" charset="2"/>
              </a:rPr>
              <a:t> </a:t>
            </a:r>
            <a:r>
              <a:rPr lang="en-US" dirty="0" smtClean="0">
                <a:cs typeface="Arial" charset="0"/>
                <a:sym typeface="Symbol" pitchFamily="18" charset="2"/>
              </a:rPr>
              <a:t>                                                 </a:t>
            </a:r>
            <a:r>
              <a:rPr lang="en-US" dirty="0" smtClean="0">
                <a:solidFill>
                  <a:srgbClr val="00B050"/>
                </a:solidFill>
                <a:cs typeface="Arial" charset="0"/>
                <a:sym typeface="Symbol" pitchFamily="18" charset="2"/>
              </a:rPr>
              <a:t>f</a:t>
            </a:r>
            <a:r>
              <a:rPr lang="en-US" baseline="-25000" dirty="0" smtClean="0">
                <a:solidFill>
                  <a:srgbClr val="00B050"/>
                </a:solidFill>
                <a:cs typeface="Arial" charset="0"/>
                <a:sym typeface="Symbol" pitchFamily="18" charset="2"/>
              </a:rPr>
              <a:t>a</a:t>
            </a:r>
            <a:r>
              <a:rPr lang="en-US" dirty="0" smtClean="0">
                <a:solidFill>
                  <a:srgbClr val="00B050"/>
                </a:solidFill>
                <a:cs typeface="Arial" charset="0"/>
                <a:sym typeface="Symbol" pitchFamily="18" charset="2"/>
              </a:rPr>
              <a:t>   &gt; (10 </a:t>
            </a:r>
            <a:r>
              <a:rPr lang="en-US" baseline="30000" dirty="0" smtClean="0">
                <a:solidFill>
                  <a:srgbClr val="00B050"/>
                </a:solidFill>
                <a:cs typeface="Arial" charset="0"/>
                <a:sym typeface="Symbol" pitchFamily="18" charset="2"/>
              </a:rPr>
              <a:t>12</a:t>
            </a:r>
            <a:r>
              <a:rPr lang="en-US" dirty="0" smtClean="0">
                <a:solidFill>
                  <a:srgbClr val="00B050"/>
                </a:solidFill>
                <a:cs typeface="Arial" charset="0"/>
                <a:sym typeface="Symbol" pitchFamily="18" charset="2"/>
              </a:rPr>
              <a:t> – 10 </a:t>
            </a:r>
            <a:r>
              <a:rPr lang="en-US" baseline="30000" dirty="0" smtClean="0">
                <a:solidFill>
                  <a:srgbClr val="00B050"/>
                </a:solidFill>
                <a:cs typeface="Arial" charset="0"/>
                <a:sym typeface="Symbol" pitchFamily="18" charset="2"/>
              </a:rPr>
              <a:t>16</a:t>
            </a:r>
            <a:r>
              <a:rPr lang="en-US" dirty="0">
                <a:solidFill>
                  <a:srgbClr val="00B050"/>
                </a:solidFill>
                <a:cs typeface="Arial" charset="0"/>
                <a:sym typeface="Symbol" pitchFamily="18" charset="2"/>
              </a:rPr>
              <a:t>)</a:t>
            </a:r>
            <a:r>
              <a:rPr lang="en-US" dirty="0" smtClean="0">
                <a:solidFill>
                  <a:srgbClr val="00B050"/>
                </a:solidFill>
                <a:cs typeface="Arial" charset="0"/>
                <a:sym typeface="Symbol" pitchFamily="18" charset="2"/>
              </a:rPr>
              <a:t> GeV</a:t>
            </a:r>
          </a:p>
        </p:txBody>
      </p:sp>
    </p:spTree>
    <p:extLst>
      <p:ext uri="{BB962C8B-B14F-4D97-AF65-F5344CB8AC3E}">
        <p14:creationId xmlns:p14="http://schemas.microsoft.com/office/powerpoint/2010/main" val="156960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85407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Looking for Invisible </a:t>
            </a:r>
            <a:r>
              <a:rPr lang="en-US" dirty="0" err="1">
                <a:solidFill>
                  <a:srgbClr val="0070C0"/>
                </a:solidFill>
              </a:rPr>
              <a:t>Axions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52475" y="1438275"/>
            <a:ext cx="10325099" cy="5495925"/>
          </a:xfrm>
        </p:spPr>
        <p:txBody>
          <a:bodyPr>
            <a:normAutofit/>
          </a:bodyPr>
          <a:lstStyle/>
          <a:p>
            <a:r>
              <a:rPr lang="en-US" sz="3200" dirty="0"/>
              <a:t>In the last decade there have been active searches for </a:t>
            </a:r>
            <a:r>
              <a:rPr lang="en-US" sz="3200" dirty="0">
                <a:solidFill>
                  <a:srgbClr val="00B0F0"/>
                </a:solidFill>
              </a:rPr>
              <a:t>invisible </a:t>
            </a:r>
            <a:r>
              <a:rPr lang="en-US" sz="3200" dirty="0" err="1" smtClean="0">
                <a:solidFill>
                  <a:srgbClr val="00B0F0"/>
                </a:solidFill>
              </a:rPr>
              <a:t>axions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smtClean="0"/>
              <a:t>using </a:t>
            </a:r>
            <a:r>
              <a:rPr lang="en-US" sz="3200" dirty="0"/>
              <a:t>the idea of </a:t>
            </a:r>
            <a:r>
              <a:rPr lang="en-US" sz="3200" dirty="0" err="1">
                <a:solidFill>
                  <a:srgbClr val="7030A0"/>
                </a:solidFill>
              </a:rPr>
              <a:t>Sikivie</a:t>
            </a:r>
            <a:r>
              <a:rPr lang="en-US" sz="3200" dirty="0"/>
              <a:t> of converting </a:t>
            </a:r>
            <a:r>
              <a:rPr lang="en-US" sz="3200" dirty="0" err="1">
                <a:solidFill>
                  <a:srgbClr val="FF0000"/>
                </a:solidFill>
              </a:rPr>
              <a:t>axions</a:t>
            </a:r>
            <a:r>
              <a:rPr lang="en-US" sz="3200" dirty="0"/>
              <a:t> into </a:t>
            </a:r>
            <a:r>
              <a:rPr lang="el-GR" sz="3200" dirty="0">
                <a:solidFill>
                  <a:srgbClr val="00B050"/>
                </a:solidFill>
              </a:rPr>
              <a:t>γ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/>
              <a:t>by using a </a:t>
            </a:r>
            <a:r>
              <a:rPr lang="en-US" sz="3200" dirty="0">
                <a:solidFill>
                  <a:srgbClr val="00B050"/>
                </a:solidFill>
              </a:rPr>
              <a:t>B-field</a:t>
            </a:r>
            <a:r>
              <a:rPr lang="en-US" sz="3200" dirty="0"/>
              <a:t> in a </a:t>
            </a:r>
            <a:r>
              <a:rPr lang="en-US" sz="3200" dirty="0">
                <a:solidFill>
                  <a:srgbClr val="00B0F0"/>
                </a:solidFill>
              </a:rPr>
              <a:t>resonant </a:t>
            </a:r>
            <a:r>
              <a:rPr lang="en-US" sz="3200" dirty="0" smtClean="0">
                <a:solidFill>
                  <a:srgbClr val="00B0F0"/>
                </a:solidFill>
              </a:rPr>
              <a:t>cavity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smtClean="0">
                <a:solidFill>
                  <a:srgbClr val="00B0F0"/>
                </a:solidFill>
              </a:rPr>
              <a:t>  </a:t>
            </a:r>
            <a:r>
              <a:rPr lang="en-US" sz="3200" dirty="0" smtClean="0"/>
              <a:t>This possibility arises from the coupling: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                                    = </a:t>
            </a:r>
            <a:r>
              <a:rPr lang="en-US" sz="3200" dirty="0" err="1" smtClean="0">
                <a:solidFill>
                  <a:srgbClr val="FF0000"/>
                </a:solidFill>
              </a:rPr>
              <a:t>g</a:t>
            </a:r>
            <a:r>
              <a:rPr lang="en-US" sz="3200" baseline="-25000" dirty="0" err="1" smtClean="0">
                <a:solidFill>
                  <a:srgbClr val="FF0000"/>
                </a:solidFill>
              </a:rPr>
              <a:t>a</a:t>
            </a:r>
            <a:r>
              <a:rPr lang="el-GR" sz="3200" baseline="-25000" dirty="0" smtClean="0">
                <a:solidFill>
                  <a:srgbClr val="FF0000"/>
                </a:solidFill>
              </a:rPr>
              <a:t>γγ</a:t>
            </a:r>
            <a:r>
              <a:rPr lang="en-US" sz="3200" baseline="-250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a</a:t>
            </a:r>
            <a:r>
              <a:rPr lang="en-US" sz="3200" cap="all" dirty="0" smtClean="0">
                <a:solidFill>
                  <a:srgbClr val="00B050"/>
                </a:solidFill>
              </a:rPr>
              <a:t> </a:t>
            </a:r>
            <a:r>
              <a:rPr lang="en-US" sz="3200" b="1" cap="all" dirty="0" smtClean="0">
                <a:solidFill>
                  <a:srgbClr val="00B0F0"/>
                </a:solidFill>
              </a:rPr>
              <a:t>E . B</a:t>
            </a:r>
          </a:p>
          <a:p>
            <a:pPr marL="0" indent="0">
              <a:buNone/>
            </a:pPr>
            <a:endParaRPr lang="en-US" sz="3200" b="1" cap="all" dirty="0">
              <a:solidFill>
                <a:srgbClr val="00B0F0"/>
              </a:solidFill>
            </a:endParaRPr>
          </a:p>
          <a:p>
            <a:r>
              <a:rPr lang="en-US" sz="3200" dirty="0" smtClean="0"/>
              <a:t>In particular, the </a:t>
            </a:r>
            <a:r>
              <a:rPr lang="en-US" sz="3200" dirty="0" smtClean="0">
                <a:solidFill>
                  <a:srgbClr val="00B050"/>
                </a:solidFill>
              </a:rPr>
              <a:t>ADMX experiment </a:t>
            </a:r>
            <a:r>
              <a:rPr lang="en-US" sz="3200" dirty="0" smtClean="0"/>
              <a:t>is probing the parameter space that would allow </a:t>
            </a:r>
            <a:r>
              <a:rPr lang="en-US" sz="3200" dirty="0" smtClean="0">
                <a:solidFill>
                  <a:srgbClr val="00B0F0"/>
                </a:solidFill>
              </a:rPr>
              <a:t>invisible </a:t>
            </a:r>
            <a:r>
              <a:rPr lang="en-US" sz="3200" dirty="0" err="1" smtClean="0">
                <a:solidFill>
                  <a:srgbClr val="00B0F0"/>
                </a:solidFill>
              </a:rPr>
              <a:t>axions</a:t>
            </a:r>
            <a:r>
              <a:rPr lang="en-US" sz="3200" dirty="0" smtClean="0"/>
              <a:t> to be the </a:t>
            </a:r>
            <a:r>
              <a:rPr lang="en-US" sz="3200" dirty="0" smtClean="0">
                <a:solidFill>
                  <a:srgbClr val="0070C0"/>
                </a:solidFill>
              </a:rPr>
              <a:t>dark matter</a:t>
            </a:r>
            <a:r>
              <a:rPr lang="en-US" sz="3200" dirty="0" smtClean="0"/>
              <a:t> in the Universe </a:t>
            </a:r>
            <a:endParaRPr lang="en-US" sz="3200" b="1" dirty="0">
              <a:solidFill>
                <a:srgbClr val="00B0F0"/>
              </a:solidFill>
            </a:endParaRPr>
          </a:p>
        </p:txBody>
      </p:sp>
      <p:pic>
        <p:nvPicPr>
          <p:cNvPr id="4098" name="Picture 2" descr="http://ej.iop.org/images/1475-7516/2003/04/003/Full/img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6" y="3122538"/>
            <a:ext cx="2581274" cy="108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785968"/>
              </p:ext>
            </p:extLst>
          </p:nvPr>
        </p:nvGraphicFramePr>
        <p:xfrm>
          <a:off x="1136468" y="3244705"/>
          <a:ext cx="3810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4" imgW="1600200" imgH="457200" progId="Equation.3">
                  <p:embed/>
                </p:oleObj>
              </mc:Choice>
              <mc:Fallback>
                <p:oleObj name="Equation" r:id="rId4" imgW="1600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468" y="3244705"/>
                        <a:ext cx="3810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879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1924"/>
            <a:ext cx="11944350" cy="6696075"/>
          </a:xfrm>
        </p:spPr>
        <p:txBody>
          <a:bodyPr>
            <a:normAutofit/>
          </a:bodyPr>
          <a:lstStyle/>
          <a:p>
            <a:r>
              <a:rPr lang="en-US" sz="3200" dirty="0"/>
              <a:t>The </a:t>
            </a:r>
            <a:r>
              <a:rPr lang="en-US" sz="3200" dirty="0">
                <a:solidFill>
                  <a:srgbClr val="00B050"/>
                </a:solidFill>
              </a:rPr>
              <a:t>ADMX experiment </a:t>
            </a:r>
            <a:r>
              <a:rPr lang="en-US" sz="3200" dirty="0"/>
              <a:t>started at </a:t>
            </a:r>
            <a:r>
              <a:rPr lang="en-US" sz="3200" dirty="0">
                <a:solidFill>
                  <a:srgbClr val="0070C0"/>
                </a:solidFill>
              </a:rPr>
              <a:t>LLNL</a:t>
            </a:r>
            <a:r>
              <a:rPr lang="en-US" sz="3200" dirty="0"/>
              <a:t> but now has moved to the </a:t>
            </a:r>
            <a:r>
              <a:rPr lang="en-US" sz="3200" dirty="0">
                <a:solidFill>
                  <a:srgbClr val="0070C0"/>
                </a:solidFill>
              </a:rPr>
              <a:t>Univ. Washington </a:t>
            </a:r>
            <a:r>
              <a:rPr lang="en-US" sz="3200" dirty="0"/>
              <a:t>and is presently undergoing an upgrade to be able to </a:t>
            </a:r>
            <a:r>
              <a:rPr lang="en-US" sz="3200" dirty="0" smtClean="0"/>
              <a:t>cover more of </a:t>
            </a:r>
            <a:r>
              <a:rPr lang="en-US" sz="3200" dirty="0"/>
              <a:t>the parameter space expected for dark matter </a:t>
            </a:r>
            <a:r>
              <a:rPr lang="en-US" sz="3200" dirty="0" err="1" smtClean="0"/>
              <a:t>axions</a:t>
            </a:r>
            <a:endParaRPr lang="en-US" sz="3200" dirty="0" smtClean="0"/>
          </a:p>
          <a:p>
            <a:r>
              <a:rPr lang="en-US" sz="3200" dirty="0" smtClean="0"/>
              <a:t>Schematically</a:t>
            </a: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   </a:t>
            </a:r>
            <a:r>
              <a:rPr lang="en-US" sz="3200" dirty="0" smtClean="0">
                <a:solidFill>
                  <a:srgbClr val="00B050"/>
                </a:solidFill>
              </a:rPr>
              <a:t>ADMX</a:t>
            </a:r>
            <a:r>
              <a:rPr lang="en-US" sz="3200" dirty="0" smtClean="0"/>
              <a:t> looks                                                            For </a:t>
            </a:r>
            <a:r>
              <a:rPr lang="en-US" sz="3200" dirty="0">
                <a:solidFill>
                  <a:srgbClr val="0070C0"/>
                </a:solidFill>
              </a:rPr>
              <a:t>m</a:t>
            </a:r>
            <a:r>
              <a:rPr lang="en-US" sz="3200" baseline="-25000" dirty="0">
                <a:solidFill>
                  <a:srgbClr val="0070C0"/>
                </a:solidFill>
              </a:rPr>
              <a:t>a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≈</a:t>
            </a:r>
            <a:r>
              <a:rPr lang="en-US" sz="3200" dirty="0">
                <a:solidFill>
                  <a:srgbClr val="0070C0"/>
                </a:solidFill>
                <a:sym typeface="Symbol" pitchFamily="18" charset="2"/>
              </a:rPr>
              <a:t> 10 </a:t>
            </a:r>
            <a:r>
              <a:rPr lang="en-US" sz="3200" baseline="30000" dirty="0">
                <a:solidFill>
                  <a:srgbClr val="0070C0"/>
                </a:solidFill>
              </a:rPr>
              <a:t> </a:t>
            </a:r>
            <a:r>
              <a:rPr lang="el-GR" sz="3200" dirty="0">
                <a:solidFill>
                  <a:srgbClr val="0070C0"/>
                </a:solidFill>
              </a:rPr>
              <a:t>μ</a:t>
            </a:r>
            <a:r>
              <a:rPr lang="en-US" sz="3200" dirty="0">
                <a:solidFill>
                  <a:srgbClr val="0070C0"/>
                </a:solidFill>
              </a:rPr>
              <a:t>eV  </a:t>
            </a:r>
            <a:r>
              <a:rPr lang="en-US" sz="3200" dirty="0"/>
              <a:t>the </a:t>
            </a:r>
            <a:r>
              <a:rPr lang="en-US" sz="3200" dirty="0" smtClean="0"/>
              <a:t> 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like the Figure                                                         </a:t>
            </a:r>
            <a:r>
              <a:rPr lang="en-US" sz="3200" dirty="0" smtClean="0">
                <a:solidFill>
                  <a:srgbClr val="0070C0"/>
                </a:solidFill>
              </a:rPr>
              <a:t>photon </a:t>
            </a:r>
            <a:r>
              <a:rPr lang="en-US" sz="3200" dirty="0">
                <a:solidFill>
                  <a:srgbClr val="0070C0"/>
                </a:solidFill>
              </a:rPr>
              <a:t>frequency </a:t>
            </a:r>
            <a:endParaRPr lang="en-US" sz="32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                                                                                    </a:t>
            </a:r>
            <a:r>
              <a:rPr lang="en-US" sz="3200" dirty="0" smtClean="0"/>
              <a:t>which </a:t>
            </a:r>
            <a:r>
              <a:rPr lang="en-US" sz="3200" dirty="0">
                <a:solidFill>
                  <a:srgbClr val="00B050"/>
                </a:solidFill>
              </a:rPr>
              <a:t>ADMX</a:t>
            </a:r>
            <a:r>
              <a:rPr lang="en-US" sz="3200" dirty="0"/>
              <a:t> </a:t>
            </a:r>
            <a:r>
              <a:rPr lang="en-US" sz="3200" dirty="0" smtClean="0"/>
              <a:t>must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                                                                            detect </a:t>
            </a:r>
            <a:r>
              <a:rPr lang="en-US" sz="3200" dirty="0"/>
              <a:t>is in the </a:t>
            </a:r>
            <a:r>
              <a:rPr lang="en-US" sz="3200" dirty="0">
                <a:solidFill>
                  <a:srgbClr val="0070C0"/>
                </a:solidFill>
              </a:rPr>
              <a:t>GHz </a:t>
            </a:r>
            <a:endParaRPr lang="en-US" sz="32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                                                                                     range</a:t>
            </a:r>
            <a:endParaRPr lang="en-US" sz="3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3200" dirty="0" smtClean="0"/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83" y="1697518"/>
            <a:ext cx="4648200" cy="516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876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550" y="1657767"/>
            <a:ext cx="41052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sz="3200" dirty="0"/>
              <a:t>The </a:t>
            </a:r>
            <a:r>
              <a:rPr lang="en-US" sz="3200" dirty="0" smtClean="0">
                <a:solidFill>
                  <a:srgbClr val="00B050"/>
                </a:solidFill>
              </a:rPr>
              <a:t>ADMX </a:t>
            </a:r>
            <a:r>
              <a:rPr lang="en-US" sz="3200" dirty="0" smtClean="0"/>
              <a:t>experiment </a:t>
            </a:r>
            <a:r>
              <a:rPr lang="en-US" sz="3200" dirty="0"/>
              <a:t>so far </a:t>
            </a:r>
            <a:r>
              <a:rPr lang="en-US" sz="3200" dirty="0" smtClean="0"/>
              <a:t>has </a:t>
            </a:r>
            <a:r>
              <a:rPr lang="en-US" sz="3200" dirty="0"/>
              <a:t>explored the </a:t>
            </a:r>
            <a:r>
              <a:rPr lang="en-US" sz="3200" dirty="0" err="1" smtClean="0"/>
              <a:t>axion</a:t>
            </a:r>
            <a:r>
              <a:rPr lang="en-US" sz="3200" dirty="0"/>
              <a:t> </a:t>
            </a:r>
            <a:r>
              <a:rPr lang="en-US" sz="3200" dirty="0" smtClean="0"/>
              <a:t>mass </a:t>
            </a:r>
            <a:r>
              <a:rPr lang="en-US" sz="3200" dirty="0"/>
              <a:t>range</a:t>
            </a:r>
          </a:p>
          <a:p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>
                <a:solidFill>
                  <a:srgbClr val="0070C0"/>
                </a:solidFill>
              </a:rPr>
              <a:t>1.9 </a:t>
            </a:r>
            <a:r>
              <a:rPr lang="el-GR" sz="3200" dirty="0">
                <a:solidFill>
                  <a:srgbClr val="0070C0"/>
                </a:solidFill>
              </a:rPr>
              <a:t>μ</a:t>
            </a:r>
            <a:r>
              <a:rPr lang="en-US" sz="3200" dirty="0">
                <a:solidFill>
                  <a:srgbClr val="0070C0"/>
                </a:solidFill>
              </a:rPr>
              <a:t>eV &lt; m</a:t>
            </a:r>
            <a:r>
              <a:rPr lang="en-US" sz="3200" baseline="-25000" dirty="0">
                <a:solidFill>
                  <a:srgbClr val="0070C0"/>
                </a:solidFill>
              </a:rPr>
              <a:t>a </a:t>
            </a:r>
            <a:r>
              <a:rPr lang="en-US" sz="3200" dirty="0">
                <a:solidFill>
                  <a:srgbClr val="0070C0"/>
                </a:solidFill>
              </a:rPr>
              <a:t>&lt; 3.3 </a:t>
            </a:r>
            <a:r>
              <a:rPr lang="el-GR" sz="3200" dirty="0">
                <a:solidFill>
                  <a:srgbClr val="0070C0"/>
                </a:solidFill>
              </a:rPr>
              <a:t>μ</a:t>
            </a:r>
            <a:r>
              <a:rPr lang="en-US" sz="3200" dirty="0">
                <a:solidFill>
                  <a:srgbClr val="0070C0"/>
                </a:solidFill>
              </a:rPr>
              <a:t>eV</a:t>
            </a:r>
          </a:p>
          <a:p>
            <a:r>
              <a:rPr lang="en-US" sz="3200" dirty="0" smtClean="0"/>
              <a:t>at </a:t>
            </a:r>
            <a:r>
              <a:rPr lang="en-US" sz="3200" dirty="0"/>
              <a:t>an </a:t>
            </a:r>
            <a:r>
              <a:rPr lang="en-US" sz="3200" dirty="0" smtClean="0"/>
              <a:t>appropriate strength </a:t>
            </a:r>
            <a:r>
              <a:rPr lang="en-US" sz="3200" dirty="0" err="1">
                <a:solidFill>
                  <a:srgbClr val="FF0000"/>
                </a:solidFill>
                <a:cs typeface="Arial" charset="0"/>
              </a:rPr>
              <a:t>g</a:t>
            </a:r>
            <a:r>
              <a:rPr lang="en-US" sz="3200" baseline="-25000" dirty="0" err="1">
                <a:solidFill>
                  <a:srgbClr val="FF0000"/>
                </a:solidFill>
                <a:cs typeface="Arial" charset="0"/>
              </a:rPr>
              <a:t>a</a:t>
            </a:r>
            <a:r>
              <a:rPr lang="el-GR" sz="3200" baseline="-25000" dirty="0" smtClean="0">
                <a:solidFill>
                  <a:srgbClr val="FF0000"/>
                </a:solidFill>
                <a:cs typeface="Arial" charset="0"/>
              </a:rPr>
              <a:t>γγ</a:t>
            </a:r>
            <a:r>
              <a:rPr lang="en-US" sz="32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dirty="0">
                <a:cs typeface="Arial" charset="0"/>
              </a:rPr>
              <a:t>for </a:t>
            </a:r>
            <a:r>
              <a:rPr lang="en-US" sz="3200" dirty="0" err="1" smtClean="0">
                <a:cs typeface="Arial" charset="0"/>
              </a:rPr>
              <a:t>axions</a:t>
            </a:r>
            <a:r>
              <a:rPr lang="en-US" sz="3200" dirty="0" smtClean="0"/>
              <a:t> to </a:t>
            </a:r>
            <a:r>
              <a:rPr lang="en-US" sz="3200" dirty="0"/>
              <a:t>be the dark </a:t>
            </a:r>
            <a:r>
              <a:rPr lang="en-US" sz="3200" dirty="0" smtClean="0"/>
              <a:t>matter</a:t>
            </a:r>
            <a:endParaRPr lang="en-US" sz="3200" dirty="0"/>
          </a:p>
        </p:txBody>
      </p:sp>
      <p:pic>
        <p:nvPicPr>
          <p:cNvPr id="5122" name="Picture 2" descr="http://inspirehep.net/record/815119/files/Figure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975" y="987425"/>
            <a:ext cx="5400675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05082" y="282059"/>
            <a:ext cx="6645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Results of first 10 –years of operations </a:t>
            </a:r>
          </a:p>
        </p:txBody>
      </p:sp>
    </p:spTree>
    <p:extLst>
      <p:ext uri="{BB962C8B-B14F-4D97-AF65-F5344CB8AC3E}">
        <p14:creationId xmlns:p14="http://schemas.microsoft.com/office/powerpoint/2010/main" val="143584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50" y="1332343"/>
            <a:ext cx="8644735" cy="495034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35350" y="95250"/>
            <a:ext cx="11932825" cy="6677025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F</a:t>
            </a:r>
            <a:r>
              <a:rPr lang="en-US" sz="3200" dirty="0" smtClean="0"/>
              <a:t>uture reach of </a:t>
            </a:r>
            <a:r>
              <a:rPr lang="en-US" sz="3200" dirty="0" smtClean="0">
                <a:solidFill>
                  <a:srgbClr val="00B050"/>
                </a:solidFill>
              </a:rPr>
              <a:t>ADMX </a:t>
            </a:r>
            <a:r>
              <a:rPr lang="en-US" sz="3200" dirty="0" smtClean="0"/>
              <a:t>is in interesting region if </a:t>
            </a:r>
            <a:r>
              <a:rPr lang="en-US" sz="3200" dirty="0" smtClean="0">
                <a:solidFill>
                  <a:srgbClr val="7030A0"/>
                </a:solidFill>
              </a:rPr>
              <a:t>PQ </a:t>
            </a:r>
            <a:r>
              <a:rPr lang="en-US" sz="3200" dirty="0" smtClean="0"/>
              <a:t>phase transition is </a:t>
            </a:r>
            <a:r>
              <a:rPr lang="en-US" sz="3200" dirty="0" smtClean="0">
                <a:solidFill>
                  <a:srgbClr val="FF0000"/>
                </a:solidFill>
              </a:rPr>
              <a:t>before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7030A0"/>
                </a:solidFill>
              </a:rPr>
              <a:t>inflation</a:t>
            </a:r>
          </a:p>
          <a:p>
            <a:endParaRPr lang="en-US" sz="32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00B050"/>
                </a:solidFill>
              </a:rPr>
              <a:t>                                                                                                          </a:t>
            </a:r>
            <a:r>
              <a:rPr lang="en-US" sz="3200" dirty="0" err="1" smtClean="0"/>
              <a:t>i</a:t>
            </a:r>
            <a:r>
              <a:rPr lang="en-US" sz="3200" dirty="0" smtClean="0"/>
              <a:t>) Expected </a:t>
            </a:r>
            <a:r>
              <a:rPr lang="en-US" sz="3200" dirty="0" err="1" smtClean="0">
                <a:solidFill>
                  <a:srgbClr val="0070C0"/>
                </a:solidFill>
              </a:rPr>
              <a:t>axion</a:t>
            </a:r>
            <a:endParaRPr lang="en-US" sz="32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                                                                                                           mass</a:t>
            </a:r>
            <a:r>
              <a:rPr lang="en-US" sz="3200" dirty="0" smtClean="0"/>
              <a:t> if </a:t>
            </a:r>
            <a:r>
              <a:rPr lang="en-US" sz="32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</a:t>
            </a:r>
            <a:r>
              <a:rPr lang="en-US" sz="3200" baseline="-25000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i</a:t>
            </a:r>
            <a:r>
              <a:rPr lang="en-US" sz="3200" baseline="30000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2</a:t>
            </a:r>
            <a:r>
              <a:rPr lang="en-US" sz="3200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= </a:t>
            </a:r>
            <a:r>
              <a:rPr lang="en-US" sz="3200" baseline="30000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2</a:t>
            </a:r>
            <a:r>
              <a:rPr lang="en-US" sz="3200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/3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                                                                                                           </a:t>
            </a:r>
            <a:r>
              <a:rPr lang="en-US" sz="3200" dirty="0" smtClean="0">
                <a:solidFill>
                  <a:srgbClr val="0070C0"/>
                </a:solidFill>
              </a:rPr>
              <a:t>m</a:t>
            </a:r>
            <a:r>
              <a:rPr lang="en-US" sz="3200" baseline="-25000" dirty="0" smtClean="0">
                <a:solidFill>
                  <a:srgbClr val="0070C0"/>
                </a:solidFill>
              </a:rPr>
              <a:t>a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= </a:t>
            </a:r>
            <a:r>
              <a:rPr lang="en-US" sz="3200" dirty="0" smtClean="0">
                <a:solidFill>
                  <a:srgbClr val="0070C0"/>
                </a:solidFill>
              </a:rPr>
              <a:t>26 </a:t>
            </a:r>
            <a:r>
              <a:rPr lang="en-US" sz="3200" dirty="0" err="1" smtClean="0">
                <a:solidFill>
                  <a:srgbClr val="0070C0"/>
                </a:solidFill>
              </a:rPr>
              <a:t>μeV</a:t>
            </a:r>
            <a:r>
              <a:rPr lang="en-US" sz="3200" dirty="0" smtClean="0">
                <a:solidFill>
                  <a:srgbClr val="0070C0"/>
                </a:solidFill>
              </a:rPr>
              <a:t>       </a:t>
            </a:r>
          </a:p>
          <a:p>
            <a:pPr marL="0" indent="0">
              <a:buNone/>
            </a:pPr>
            <a:endParaRPr lang="en-US" sz="32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                                                                                                           </a:t>
            </a:r>
            <a:r>
              <a:rPr lang="en-US" sz="3200" dirty="0" smtClean="0"/>
              <a:t>ii) If </a:t>
            </a:r>
            <a:r>
              <a:rPr lang="en-US" sz="3200" dirty="0" smtClean="0">
                <a:solidFill>
                  <a:srgbClr val="7030A0"/>
                </a:solidFill>
              </a:rPr>
              <a:t>PQ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after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7030A0"/>
                </a:solidFill>
              </a:rPr>
              <a:t>inflation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                                                                                                  and </a:t>
            </a:r>
            <a:r>
              <a:rPr lang="en-US" sz="3200" dirty="0" err="1">
                <a:solidFill>
                  <a:srgbClr val="00B050"/>
                </a:solidFill>
              </a:rPr>
              <a:t>N</a:t>
            </a:r>
            <a:r>
              <a:rPr lang="en-US" sz="3200" baseline="-25000" dirty="0" err="1">
                <a:solidFill>
                  <a:srgbClr val="00B050"/>
                </a:solidFill>
              </a:rPr>
              <a:t>fl</a:t>
            </a:r>
            <a:r>
              <a:rPr lang="en-US" sz="3200" baseline="-25000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=1</a:t>
            </a:r>
            <a:r>
              <a:rPr lang="en-US" sz="3200" dirty="0"/>
              <a:t> </a:t>
            </a:r>
            <a:r>
              <a:rPr lang="en-US" sz="3200" dirty="0" smtClean="0"/>
              <a:t>case expect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                                                                                                </a:t>
            </a:r>
            <a:r>
              <a:rPr lang="en-US" sz="3200" dirty="0" smtClean="0">
                <a:solidFill>
                  <a:srgbClr val="00B050"/>
                </a:solidFill>
              </a:rPr>
              <a:t>200 </a:t>
            </a:r>
            <a:r>
              <a:rPr lang="en-US" sz="3200" dirty="0" err="1" smtClean="0">
                <a:solidFill>
                  <a:srgbClr val="00B050"/>
                </a:solidFill>
              </a:rPr>
              <a:t>μeV</a:t>
            </a:r>
            <a:r>
              <a:rPr lang="en-US" sz="3200" dirty="0" smtClean="0">
                <a:solidFill>
                  <a:srgbClr val="00B050"/>
                </a:solidFill>
              </a:rPr>
              <a:t> &lt; m</a:t>
            </a:r>
            <a:r>
              <a:rPr lang="en-US" sz="3200" baseline="-25000" dirty="0" smtClean="0">
                <a:solidFill>
                  <a:srgbClr val="00B050"/>
                </a:solidFill>
              </a:rPr>
              <a:t>a</a:t>
            </a:r>
            <a:r>
              <a:rPr lang="en-US" sz="3200" dirty="0" smtClean="0">
                <a:solidFill>
                  <a:srgbClr val="00B050"/>
                </a:solidFill>
              </a:rPr>
              <a:t>&lt; </a:t>
            </a:r>
            <a:r>
              <a:rPr lang="en-US" sz="3200" dirty="0" smtClean="0">
                <a:solidFill>
                  <a:srgbClr val="00B050"/>
                </a:solidFill>
                <a:cs typeface="Arial" charset="0"/>
                <a:sym typeface="Symbol" pitchFamily="18" charset="2"/>
              </a:rPr>
              <a:t>5</a:t>
            </a:r>
            <a:r>
              <a:rPr lang="en-US" sz="3200" dirty="0" smtClean="0">
                <a:solidFill>
                  <a:srgbClr val="00B050"/>
                </a:solidFill>
              </a:rPr>
              <a:t>26 </a:t>
            </a:r>
            <a:r>
              <a:rPr lang="en-US" sz="3200" dirty="0" err="1">
                <a:solidFill>
                  <a:srgbClr val="00B050"/>
                </a:solidFill>
              </a:rPr>
              <a:t>μeV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endParaRPr lang="en-US" sz="32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smtClean="0">
                <a:solidFill>
                  <a:srgbClr val="00B050"/>
                </a:solidFill>
              </a:rPr>
              <a:t>                                                                                                          </a:t>
            </a:r>
            <a:r>
              <a:rPr lang="en-US" sz="3200" dirty="0" err="1" smtClean="0">
                <a:solidFill>
                  <a:srgbClr val="0070C0"/>
                </a:solidFill>
              </a:rPr>
              <a:t>axion</a:t>
            </a:r>
            <a:r>
              <a:rPr lang="en-US" sz="3200" dirty="0" smtClean="0">
                <a:solidFill>
                  <a:srgbClr val="0070C0"/>
                </a:solidFill>
              </a:rPr>
              <a:t> mass </a:t>
            </a:r>
            <a:r>
              <a:rPr lang="en-US" sz="3200" dirty="0" smtClean="0"/>
              <a:t>is near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                                                                                                  astrophysical bounds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                                                                                                and maybe unreachable?                   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baseline="-25000" dirty="0">
                <a:solidFill>
                  <a:srgbClr val="0070C0"/>
                </a:solidFill>
              </a:rPr>
              <a:t> </a:t>
            </a:r>
            <a:r>
              <a:rPr lang="en-US" sz="3200" baseline="-25000" dirty="0" smtClean="0">
                <a:solidFill>
                  <a:srgbClr val="0070C0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794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5973" y="0"/>
            <a:ext cx="11550868" cy="61261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next generation experiment after </a:t>
            </a:r>
            <a:r>
              <a:rPr lang="en-US" sz="3200" dirty="0" smtClean="0">
                <a:solidFill>
                  <a:srgbClr val="FF0000"/>
                </a:solidFill>
              </a:rPr>
              <a:t>CAST </a:t>
            </a:r>
            <a:r>
              <a:rPr lang="en-US" sz="3200" dirty="0" smtClean="0"/>
              <a:t>(</a:t>
            </a:r>
            <a:r>
              <a:rPr lang="en-US" sz="3200" dirty="0" smtClean="0">
                <a:solidFill>
                  <a:srgbClr val="00B050"/>
                </a:solidFill>
              </a:rPr>
              <a:t>IAXO</a:t>
            </a:r>
            <a:r>
              <a:rPr lang="en-US" sz="3200" dirty="0" smtClean="0"/>
              <a:t>) is being planned which is more than an order of magnitude more sensitive to </a:t>
            </a:r>
            <a:r>
              <a:rPr lang="en-US" sz="3200" dirty="0" err="1" smtClean="0">
                <a:solidFill>
                  <a:srgbClr val="FF0000"/>
                </a:solidFill>
                <a:cs typeface="Arial" charset="0"/>
              </a:rPr>
              <a:t>g</a:t>
            </a:r>
            <a:r>
              <a:rPr lang="en-US" sz="3200" baseline="-25000" dirty="0" err="1" smtClean="0">
                <a:solidFill>
                  <a:srgbClr val="FF0000"/>
                </a:solidFill>
                <a:cs typeface="Arial" charset="0"/>
              </a:rPr>
              <a:t>a</a:t>
            </a:r>
            <a:r>
              <a:rPr lang="el-GR" sz="3200" baseline="-25000" dirty="0" smtClean="0">
                <a:solidFill>
                  <a:srgbClr val="FF0000"/>
                </a:solidFill>
                <a:cs typeface="Arial" charset="0"/>
              </a:rPr>
              <a:t>γγ</a:t>
            </a:r>
            <a:r>
              <a:rPr lang="en-US" sz="3200" dirty="0" smtClean="0">
                <a:solidFill>
                  <a:srgbClr val="FF0000"/>
                </a:solidFill>
                <a:cs typeface="Arial" charset="0"/>
              </a:rPr>
              <a:t> </a:t>
            </a:r>
          </a:p>
          <a:p>
            <a:r>
              <a:rPr lang="en-US" sz="3200" dirty="0" smtClean="0">
                <a:cs typeface="Arial" charset="0"/>
              </a:rPr>
              <a:t>Still not quite there 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</a:rPr>
              <a:t>[need to reach </a:t>
            </a:r>
            <a:r>
              <a:rPr lang="en-US" sz="3200" dirty="0" smtClean="0">
                <a:solidFill>
                  <a:srgbClr val="00B050"/>
                </a:solidFill>
              </a:rPr>
              <a:t>m</a:t>
            </a:r>
            <a:r>
              <a:rPr lang="en-US" sz="3200" baseline="-25000" dirty="0" smtClean="0">
                <a:solidFill>
                  <a:srgbClr val="00B050"/>
                </a:solidFill>
              </a:rPr>
              <a:t>a</a:t>
            </a:r>
            <a:r>
              <a:rPr lang="en-US" sz="3200" dirty="0" smtClean="0">
                <a:solidFill>
                  <a:srgbClr val="00B050"/>
                </a:solidFill>
              </a:rPr>
              <a:t>≈ 10 </a:t>
            </a:r>
            <a:r>
              <a:rPr lang="en-US" sz="3200" baseline="30000" dirty="0" smtClean="0">
                <a:solidFill>
                  <a:srgbClr val="00B050"/>
                </a:solidFill>
              </a:rPr>
              <a:t>-3 </a:t>
            </a:r>
            <a:r>
              <a:rPr lang="en-US" sz="3200" dirty="0" smtClean="0">
                <a:solidFill>
                  <a:srgbClr val="00B050"/>
                </a:solidFill>
              </a:rPr>
              <a:t>eV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Arial" charset="0"/>
              </a:rPr>
              <a:t>g</a:t>
            </a:r>
            <a:r>
              <a:rPr lang="en-US" sz="3200" baseline="-25000" dirty="0" err="1">
                <a:solidFill>
                  <a:srgbClr val="FF0000"/>
                </a:solidFill>
                <a:cs typeface="Arial" charset="0"/>
              </a:rPr>
              <a:t>a</a:t>
            </a:r>
            <a:r>
              <a:rPr lang="el-GR" sz="3200" baseline="-25000" dirty="0">
                <a:solidFill>
                  <a:srgbClr val="FF0000"/>
                </a:solidFill>
                <a:cs typeface="Arial" charset="0"/>
              </a:rPr>
              <a:t>γγ</a:t>
            </a:r>
            <a:r>
              <a:rPr lang="en-US" sz="32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cs typeface="Arial" charset="0"/>
              </a:rPr>
              <a:t>≈ 10 </a:t>
            </a:r>
            <a:r>
              <a:rPr lang="en-US" sz="3200" baseline="30000" dirty="0" smtClean="0">
                <a:solidFill>
                  <a:srgbClr val="FF0000"/>
                </a:solidFill>
                <a:cs typeface="Arial" charset="0"/>
              </a:rPr>
              <a:t>-13</a:t>
            </a:r>
            <a:r>
              <a:rPr lang="en-US" sz="3200" dirty="0" smtClean="0">
                <a:solidFill>
                  <a:srgbClr val="FF0000"/>
                </a:solidFill>
                <a:cs typeface="Arial" charset="0"/>
              </a:rPr>
              <a:t>GeV</a:t>
            </a:r>
            <a:r>
              <a:rPr lang="en-US" sz="3200" baseline="30000" dirty="0" smtClean="0">
                <a:solidFill>
                  <a:srgbClr val="FF0000"/>
                </a:solidFill>
                <a:cs typeface="Arial" charset="0"/>
              </a:rPr>
              <a:t>-1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</a:rPr>
              <a:t>]</a:t>
            </a:r>
            <a:endParaRPr lang="en-US" sz="3200" baseline="30000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549208"/>
            <a:ext cx="9113949" cy="544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69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45776" y="365126"/>
            <a:ext cx="10515600" cy="997509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The Strong CP Problem and its Resolution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7529" y="1362636"/>
            <a:ext cx="11170024" cy="549536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Forty years ago </a:t>
            </a:r>
            <a:r>
              <a:rPr lang="en-US" sz="3200" dirty="0">
                <a:solidFill>
                  <a:srgbClr val="7030A0"/>
                </a:solidFill>
              </a:rPr>
              <a:t>‘t </a:t>
            </a:r>
            <a:r>
              <a:rPr lang="en-US" sz="3200" dirty="0" err="1">
                <a:solidFill>
                  <a:srgbClr val="7030A0"/>
                </a:solidFill>
              </a:rPr>
              <a:t>Hooft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smtClean="0"/>
              <a:t>resolved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smtClean="0"/>
              <a:t>the </a:t>
            </a:r>
            <a:r>
              <a:rPr lang="en-US" sz="3200" dirty="0" smtClean="0">
                <a:solidFill>
                  <a:srgbClr val="FF0000"/>
                </a:solidFill>
              </a:rPr>
              <a:t>U(1)</a:t>
            </a:r>
            <a:r>
              <a:rPr lang="en-US" sz="3200" baseline="-250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problem 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/>
              <a:t>[</a:t>
            </a:r>
            <a:r>
              <a:rPr lang="en-US" sz="3200" dirty="0" smtClean="0"/>
              <a:t>why there is no light meson associated with an approximate </a:t>
            </a:r>
            <a:r>
              <a:rPr lang="en-US" sz="3200" dirty="0" smtClean="0">
                <a:solidFill>
                  <a:srgbClr val="FF0000"/>
                </a:solidFill>
              </a:rPr>
              <a:t>U(1)</a:t>
            </a:r>
            <a:r>
              <a:rPr lang="en-US" sz="3200" baseline="-250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>
                <a:solidFill>
                  <a:srgbClr val="FF0000"/>
                </a:solidFill>
              </a:rPr>
              <a:t> global symmetry of QCD</a:t>
            </a:r>
            <a:r>
              <a:rPr lang="en-US" sz="3200" dirty="0"/>
              <a:t>]</a:t>
            </a:r>
            <a:r>
              <a:rPr lang="en-US" sz="3200" dirty="0" smtClean="0"/>
              <a:t> by pointing out that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the </a:t>
            </a:r>
            <a:r>
              <a:rPr lang="en-US" sz="3200" dirty="0">
                <a:solidFill>
                  <a:srgbClr val="FF0000"/>
                </a:solidFill>
              </a:rPr>
              <a:t>QCD vacuum</a:t>
            </a:r>
            <a:r>
              <a:rPr lang="en-US" sz="3200" dirty="0"/>
              <a:t> </a:t>
            </a:r>
            <a:r>
              <a:rPr lang="en-US" sz="3200" dirty="0" smtClean="0"/>
              <a:t>has a more </a:t>
            </a:r>
            <a:r>
              <a:rPr lang="en-US" sz="3200" dirty="0"/>
              <a:t>complicated </a:t>
            </a:r>
            <a:r>
              <a:rPr lang="en-US" sz="3200" dirty="0" smtClean="0"/>
              <a:t>structure than </a:t>
            </a:r>
            <a:r>
              <a:rPr lang="en-US" sz="3200" dirty="0"/>
              <a:t>one </a:t>
            </a:r>
            <a:r>
              <a:rPr lang="en-US" sz="3200" dirty="0" smtClean="0"/>
              <a:t>thought (</a:t>
            </a:r>
            <a:r>
              <a:rPr lang="el-GR" sz="3200" dirty="0" smtClean="0">
                <a:solidFill>
                  <a:srgbClr val="00B0F0"/>
                </a:solidFill>
              </a:rPr>
              <a:t>θ</a:t>
            </a:r>
            <a:r>
              <a:rPr lang="en-US" sz="3200" dirty="0" smtClean="0">
                <a:solidFill>
                  <a:srgbClr val="00B0F0"/>
                </a:solidFill>
              </a:rPr>
              <a:t> vacuum</a:t>
            </a:r>
            <a:r>
              <a:rPr lang="en-US" sz="3200" dirty="0" smtClean="0"/>
              <a:t>) </a:t>
            </a:r>
            <a:endParaRPr lang="en-US" sz="3200" dirty="0"/>
          </a:p>
          <a:p>
            <a:r>
              <a:rPr lang="en-US" sz="3200" dirty="0" smtClean="0"/>
              <a:t>However </a:t>
            </a:r>
            <a:r>
              <a:rPr lang="en-US" sz="3200" dirty="0" smtClean="0">
                <a:solidFill>
                  <a:srgbClr val="7030A0"/>
                </a:solidFill>
              </a:rPr>
              <a:t>‘t </a:t>
            </a:r>
            <a:r>
              <a:rPr lang="en-US" sz="3200" dirty="0" err="1" smtClean="0">
                <a:solidFill>
                  <a:srgbClr val="7030A0"/>
                </a:solidFill>
              </a:rPr>
              <a:t>Hooft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smtClean="0"/>
              <a:t>solution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smtClean="0"/>
              <a:t>engendered </a:t>
            </a:r>
            <a:r>
              <a:rPr lang="en-US" sz="3200" dirty="0"/>
              <a:t>another problem: the </a:t>
            </a:r>
            <a:r>
              <a:rPr lang="en-US" sz="3200" dirty="0">
                <a:solidFill>
                  <a:srgbClr val="0070C0"/>
                </a:solidFill>
              </a:rPr>
              <a:t>strong CP problem</a:t>
            </a:r>
            <a:r>
              <a:rPr lang="en-US" sz="3200" dirty="0"/>
              <a:t>. 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n-US" sz="3200" dirty="0"/>
              <a:t>E</a:t>
            </a:r>
            <a:r>
              <a:rPr lang="en-US" sz="3200" dirty="0" smtClean="0"/>
              <a:t>ffectively</a:t>
            </a:r>
            <a:r>
              <a:rPr lang="en-US" sz="3200" dirty="0"/>
              <a:t>, the</a:t>
            </a:r>
            <a:r>
              <a:rPr lang="en-US" sz="3200" dirty="0">
                <a:solidFill>
                  <a:srgbClr val="FF0000"/>
                </a:solidFill>
              </a:rPr>
              <a:t> QCD vacuum</a:t>
            </a:r>
            <a:r>
              <a:rPr lang="en-US" sz="3200" dirty="0"/>
              <a:t> structure adds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and extra term to </a:t>
            </a:r>
            <a:r>
              <a:rPr lang="en-US" sz="3200" dirty="0">
                <a:solidFill>
                  <a:srgbClr val="FF0000"/>
                </a:solidFill>
              </a:rPr>
              <a:t>L</a:t>
            </a:r>
            <a:r>
              <a:rPr lang="en-US" sz="3200" baseline="-25000" dirty="0">
                <a:solidFill>
                  <a:srgbClr val="FF0000"/>
                </a:solidFill>
              </a:rPr>
              <a:t>QCD</a:t>
            </a:r>
            <a:r>
              <a:rPr lang="en-US" sz="3200" dirty="0">
                <a:solidFill>
                  <a:srgbClr val="FF0000"/>
                </a:solidFill>
              </a:rPr>
              <a:t>  </a:t>
            </a:r>
            <a:r>
              <a:rPr lang="en-US" sz="3200" dirty="0" smtClean="0">
                <a:sym typeface="Symbol" pitchFamily="18" charset="2"/>
              </a:rPr>
              <a:t>which </a:t>
            </a:r>
            <a:r>
              <a:rPr lang="en-US" sz="3200" dirty="0" smtClean="0">
                <a:solidFill>
                  <a:srgbClr val="008000"/>
                </a:solidFill>
                <a:sym typeface="Symbol" pitchFamily="18" charset="2"/>
              </a:rPr>
              <a:t>conserves </a:t>
            </a:r>
            <a:r>
              <a:rPr lang="en-US" sz="3200" dirty="0">
                <a:solidFill>
                  <a:srgbClr val="008000"/>
                </a:solidFill>
                <a:sym typeface="Symbol" pitchFamily="18" charset="2"/>
              </a:rPr>
              <a:t>C</a:t>
            </a:r>
            <a:r>
              <a:rPr lang="en-US" sz="3200" dirty="0">
                <a:sym typeface="Symbol" pitchFamily="18" charset="2"/>
              </a:rPr>
              <a:t>, </a:t>
            </a:r>
            <a:r>
              <a:rPr lang="en-US" sz="3200" dirty="0" smtClean="0">
                <a:sym typeface="Symbol" pitchFamily="18" charset="2"/>
              </a:rPr>
              <a:t>but </a:t>
            </a:r>
            <a:r>
              <a:rPr lang="en-US" sz="3200" dirty="0">
                <a:solidFill>
                  <a:srgbClr val="0070C0"/>
                </a:solidFill>
                <a:sym typeface="Symbol" pitchFamily="18" charset="2"/>
              </a:rPr>
              <a:t>violates P </a:t>
            </a:r>
            <a:r>
              <a:rPr lang="en-US" sz="3200" dirty="0">
                <a:sym typeface="Symbol" pitchFamily="18" charset="2"/>
              </a:rPr>
              <a:t>and </a:t>
            </a:r>
            <a:r>
              <a:rPr lang="en-US" sz="3200" dirty="0" smtClean="0">
                <a:solidFill>
                  <a:srgbClr val="0070C0"/>
                </a:solidFill>
                <a:sym typeface="Symbol" pitchFamily="18" charset="2"/>
              </a:rPr>
              <a:t>T</a:t>
            </a:r>
            <a:r>
              <a:rPr lang="en-US" sz="3200" dirty="0" smtClean="0">
                <a:sym typeface="Symbol" pitchFamily="18" charset="2"/>
              </a:rPr>
              <a:t>: </a:t>
            </a:r>
            <a:endParaRPr lang="en-US" sz="3200" baseline="-25000" dirty="0">
              <a:solidFill>
                <a:srgbClr val="FF0000"/>
              </a:solidFill>
              <a:sym typeface="Symbol" pitchFamily="18" charset="2"/>
            </a:endParaRPr>
          </a:p>
          <a:p>
            <a:pPr marL="0" indent="0">
              <a:buClr>
                <a:schemeClr val="tx1"/>
              </a:buClr>
              <a:buNone/>
            </a:pPr>
            <a:endParaRPr lang="en-US" sz="3200" dirty="0">
              <a:sym typeface="Symbol" pitchFamily="18" charset="2"/>
            </a:endParaRPr>
          </a:p>
          <a:p>
            <a:pPr marL="0" indent="0">
              <a:buClr>
                <a:schemeClr val="tx1"/>
              </a:buClr>
              <a:buNone/>
            </a:pPr>
            <a:endParaRPr lang="en-US" sz="3200" dirty="0" smtClean="0">
              <a:sym typeface="Symbol" pitchFamily="18" charset="2"/>
            </a:endParaRPr>
          </a:p>
          <a:p>
            <a:pPr marL="0" indent="0">
              <a:buClr>
                <a:schemeClr val="tx1"/>
              </a:buClr>
              <a:buNone/>
            </a:pPr>
            <a:endParaRPr lang="en-US" sz="3200" dirty="0">
              <a:sym typeface="Symbol" pitchFamily="18" charset="2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311008"/>
              </p:ext>
            </p:extLst>
          </p:nvPr>
        </p:nvGraphicFramePr>
        <p:xfrm>
          <a:off x="3397623" y="5383306"/>
          <a:ext cx="3581400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Equation" r:id="rId3" imgW="1231366" imgH="418918" progId="Equation.3">
                  <p:embed/>
                </p:oleObj>
              </mc:Choice>
              <mc:Fallback>
                <p:oleObj name="Equation" r:id="rId3" imgW="1231366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623" y="5383306"/>
                        <a:ext cx="3581400" cy="100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558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350" y="180975"/>
            <a:ext cx="1187767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It is possible that the misalignment angle </a:t>
            </a:r>
            <a:r>
              <a:rPr lang="en-US" sz="3600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</a:t>
            </a:r>
            <a:r>
              <a:rPr lang="en-US" sz="3600" baseline="-25000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I</a:t>
            </a:r>
            <a:r>
              <a:rPr lang="en-US" sz="3600" baseline="30000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600" dirty="0" smtClean="0">
                <a:sym typeface="Symbol" pitchFamily="18" charset="2"/>
              </a:rPr>
              <a:t>is</a:t>
            </a:r>
            <a:r>
              <a:rPr lang="en-US" sz="36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sym typeface="Symbol" pitchFamily="18" charset="2"/>
              </a:rPr>
              <a:t>not </a:t>
            </a:r>
            <a:r>
              <a:rPr lang="en-US" sz="3600" dirty="0" smtClean="0">
                <a:sym typeface="Symbol" pitchFamily="18" charset="2"/>
              </a:rPr>
              <a:t>of </a:t>
            </a:r>
            <a:r>
              <a:rPr lang="en-US" sz="3600" dirty="0" smtClean="0">
                <a:solidFill>
                  <a:srgbClr val="00B0F0"/>
                </a:solidFill>
                <a:sym typeface="Symbol" pitchFamily="18" charset="2"/>
              </a:rPr>
              <a:t>0(1) </a:t>
            </a:r>
            <a:r>
              <a:rPr lang="en-US" sz="3600" dirty="0" smtClean="0">
                <a:sym typeface="Symbol" pitchFamily="18" charset="2"/>
              </a:rPr>
              <a:t>but much smaller</a:t>
            </a:r>
            <a:r>
              <a:rPr lang="en-US" sz="3600" dirty="0" smtClean="0"/>
              <a:t> </a:t>
            </a:r>
            <a:r>
              <a:rPr lang="en-US" sz="36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</a:t>
            </a:r>
            <a:r>
              <a:rPr lang="en-US" sz="3600" baseline="-25000" dirty="0" err="1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i</a:t>
            </a:r>
            <a:r>
              <a:rPr lang="en-US" sz="3600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&lt;&lt; 1</a:t>
            </a:r>
            <a:r>
              <a:rPr lang="en-US" sz="3600" dirty="0" smtClean="0">
                <a:cs typeface="Arial" charset="0"/>
                <a:sym typeface="Symbol" pitchFamily="18" charset="2"/>
              </a:rPr>
              <a:t>. In this case, </a:t>
            </a:r>
            <a:r>
              <a:rPr lang="en-US" sz="36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d</a:t>
            </a:r>
            <a:r>
              <a:rPr lang="en-US" sz="36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ark </a:t>
            </a:r>
            <a:r>
              <a:rPr lang="en-US" sz="36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m</a:t>
            </a:r>
            <a:r>
              <a:rPr lang="en-US" sz="36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atter </a:t>
            </a:r>
            <a:r>
              <a:rPr lang="en-US" sz="3600" dirty="0" err="1">
                <a:solidFill>
                  <a:srgbClr val="0070C0"/>
                </a:solidFill>
                <a:cs typeface="Arial" charset="0"/>
                <a:sym typeface="Symbol" pitchFamily="18" charset="2"/>
              </a:rPr>
              <a:t>axions</a:t>
            </a:r>
            <a:r>
              <a:rPr lang="en-US" sz="36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600" dirty="0" smtClean="0">
                <a:cs typeface="Arial" charset="0"/>
                <a:sym typeface="Symbol" pitchFamily="18" charset="2"/>
              </a:rPr>
              <a:t>are associated with larger </a:t>
            </a:r>
            <a:r>
              <a:rPr lang="en-US" sz="3600" dirty="0" smtClean="0">
                <a:solidFill>
                  <a:srgbClr val="00B050"/>
                </a:solidFill>
                <a:cs typeface="Arial" charset="0"/>
                <a:sym typeface="Symbol" pitchFamily="18" charset="2"/>
              </a:rPr>
              <a:t>scales </a:t>
            </a:r>
            <a:r>
              <a:rPr lang="en-US" sz="3600" dirty="0">
                <a:solidFill>
                  <a:srgbClr val="00B050"/>
                </a:solidFill>
                <a:cs typeface="Arial" charset="0"/>
                <a:sym typeface="Symbol" pitchFamily="18" charset="2"/>
              </a:rPr>
              <a:t>of U(1)</a:t>
            </a:r>
            <a:r>
              <a:rPr lang="en-US" sz="3600" baseline="-25000" dirty="0">
                <a:solidFill>
                  <a:srgbClr val="00B050"/>
                </a:solidFill>
                <a:cs typeface="Arial" charset="0"/>
                <a:sym typeface="Symbol" pitchFamily="18" charset="2"/>
              </a:rPr>
              <a:t>PQ </a:t>
            </a:r>
            <a:r>
              <a:rPr lang="en-US" sz="3600" dirty="0">
                <a:solidFill>
                  <a:srgbClr val="00B050"/>
                </a:solidFill>
                <a:cs typeface="Arial" charset="0"/>
                <a:sym typeface="Symbol" pitchFamily="18" charset="2"/>
              </a:rPr>
              <a:t>breaking</a:t>
            </a:r>
            <a:r>
              <a:rPr lang="en-US" sz="36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  </a:t>
            </a:r>
            <a:r>
              <a:rPr lang="en-US" sz="3600" dirty="0" smtClean="0">
                <a:cs typeface="Arial" charset="0"/>
                <a:sym typeface="Symbol" pitchFamily="18" charset="2"/>
              </a:rPr>
              <a:t>[</a:t>
            </a:r>
            <a:r>
              <a:rPr lang="en-US" sz="3600" dirty="0" smtClean="0"/>
              <a:t>e.g. if </a:t>
            </a:r>
            <a:r>
              <a:rPr lang="en-US" sz="36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</a:t>
            </a:r>
            <a:r>
              <a:rPr lang="en-US" sz="3600" baseline="-25000" dirty="0" err="1">
                <a:solidFill>
                  <a:srgbClr val="00B0F0"/>
                </a:solidFill>
                <a:cs typeface="Arial" charset="0"/>
                <a:sym typeface="Symbol" pitchFamily="18" charset="2"/>
              </a:rPr>
              <a:t>i</a:t>
            </a:r>
            <a:r>
              <a:rPr lang="en-US" sz="3600" baseline="-250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600" dirty="0" smtClean="0"/>
              <a:t>= </a:t>
            </a:r>
            <a:r>
              <a:rPr lang="en-US" sz="3600" dirty="0">
                <a:solidFill>
                  <a:srgbClr val="00B0F0"/>
                </a:solidFill>
              </a:rPr>
              <a:t>1.3 x 10 </a:t>
            </a:r>
            <a:r>
              <a:rPr lang="en-US" sz="3600" baseline="30000" dirty="0">
                <a:solidFill>
                  <a:srgbClr val="00B0F0"/>
                </a:solidFill>
              </a:rPr>
              <a:t>-</a:t>
            </a:r>
            <a:r>
              <a:rPr lang="en-US" sz="3600" baseline="30000" dirty="0" smtClean="0">
                <a:solidFill>
                  <a:srgbClr val="00B0F0"/>
                </a:solidFill>
              </a:rPr>
              <a:t>2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smtClean="0"/>
              <a:t>then </a:t>
            </a:r>
            <a:r>
              <a:rPr lang="en-US" sz="3600" dirty="0" smtClean="0">
                <a:solidFill>
                  <a:srgbClr val="00B050"/>
                </a:solidFill>
              </a:rPr>
              <a:t>f</a:t>
            </a:r>
            <a:r>
              <a:rPr lang="en-US" sz="3600" baseline="-25000" dirty="0" smtClean="0">
                <a:solidFill>
                  <a:srgbClr val="00B050"/>
                </a:solidFill>
              </a:rPr>
              <a:t>a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smtClean="0">
                <a:cs typeface="Arial" charset="0"/>
                <a:sym typeface="Symbol" pitchFamily="18" charset="2"/>
              </a:rPr>
              <a:t>=</a:t>
            </a:r>
            <a:r>
              <a:rPr lang="en-US" sz="3600" dirty="0" smtClean="0">
                <a:solidFill>
                  <a:srgbClr val="00B050"/>
                </a:solidFill>
                <a:cs typeface="Arial" charset="0"/>
                <a:sym typeface="Symbol" pitchFamily="18" charset="2"/>
              </a:rPr>
              <a:t> 10</a:t>
            </a:r>
            <a:r>
              <a:rPr lang="en-US" sz="3600" baseline="30000" dirty="0" smtClean="0">
                <a:solidFill>
                  <a:srgbClr val="00B050"/>
                </a:solidFill>
                <a:cs typeface="Arial" charset="0"/>
                <a:sym typeface="Symbol" pitchFamily="18" charset="2"/>
              </a:rPr>
              <a:t>15</a:t>
            </a:r>
            <a:r>
              <a:rPr lang="en-US" sz="3600" dirty="0" smtClean="0">
                <a:solidFill>
                  <a:srgbClr val="00B050"/>
                </a:solidFill>
                <a:cs typeface="Arial" charset="0"/>
                <a:sym typeface="Symbol" pitchFamily="18" charset="2"/>
              </a:rPr>
              <a:t> GeV</a:t>
            </a:r>
            <a:r>
              <a:rPr lang="en-US" sz="3600" dirty="0" smtClean="0">
                <a:cs typeface="Arial" charset="0"/>
                <a:sym typeface="Symbol" pitchFamily="18" charset="2"/>
              </a:rPr>
              <a:t>] and the </a:t>
            </a:r>
            <a:r>
              <a:rPr lang="en-US" sz="3600" dirty="0" err="1" smtClean="0">
                <a:cs typeface="Arial" charset="0"/>
                <a:sym typeface="Symbol" pitchFamily="18" charset="2"/>
              </a:rPr>
              <a:t>axions</a:t>
            </a:r>
            <a:r>
              <a:rPr lang="en-US" sz="3600" dirty="0" smtClean="0">
                <a:cs typeface="Arial" charset="0"/>
                <a:sym typeface="Symbol" pitchFamily="18" charset="2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are superlight</a:t>
            </a:r>
            <a:r>
              <a:rPr lang="en-US" sz="3600" dirty="0" smtClean="0">
                <a:cs typeface="Arial" charset="0"/>
                <a:sym typeface="Symbol" pitchFamily="18" charset="2"/>
              </a:rPr>
              <a:t> [</a:t>
            </a:r>
            <a:r>
              <a:rPr lang="en-US" sz="36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m</a:t>
            </a:r>
            <a:r>
              <a:rPr lang="en-US" sz="3600" baseline="-250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a</a:t>
            </a:r>
            <a:r>
              <a:rPr lang="en-US" sz="36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 = 6.3 x 10 </a:t>
            </a:r>
            <a:r>
              <a:rPr lang="en-US" sz="3600" baseline="300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-9 </a:t>
            </a:r>
            <a:r>
              <a:rPr lang="en-US" sz="36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eV </a:t>
            </a:r>
            <a:r>
              <a:rPr lang="en-US" sz="3600" dirty="0" smtClean="0">
                <a:cs typeface="Arial" charset="0"/>
                <a:sym typeface="Symbol" pitchFamily="18" charset="2"/>
              </a:rPr>
              <a:t>for this example]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cs typeface="Arial" charset="0"/>
                <a:sym typeface="Symbol" pitchFamily="18" charset="2"/>
              </a:rPr>
              <a:t>In many ways </a:t>
            </a:r>
            <a:r>
              <a:rPr lang="en-US" sz="3600" dirty="0" smtClean="0">
                <a:solidFill>
                  <a:srgbClr val="7030A0"/>
                </a:solidFill>
                <a:cs typeface="Arial" charset="0"/>
                <a:sym typeface="Symbol" pitchFamily="18" charset="2"/>
              </a:rPr>
              <a:t>PQ breaking scales</a:t>
            </a:r>
            <a:r>
              <a:rPr lang="en-US" sz="3600" dirty="0" smtClean="0">
                <a:cs typeface="Arial" charset="0"/>
                <a:sym typeface="Symbol" pitchFamily="18" charset="2"/>
              </a:rPr>
              <a:t> </a:t>
            </a:r>
            <a:r>
              <a:rPr lang="en-US" sz="3600" dirty="0">
                <a:solidFill>
                  <a:srgbClr val="00B050"/>
                </a:solidFill>
              </a:rPr>
              <a:t>f</a:t>
            </a:r>
            <a:r>
              <a:rPr lang="en-US" sz="3600" baseline="-25000" dirty="0">
                <a:solidFill>
                  <a:srgbClr val="00B050"/>
                </a:solidFill>
              </a:rPr>
              <a:t>a </a:t>
            </a:r>
            <a:r>
              <a:rPr lang="en-US" sz="3600" dirty="0">
                <a:solidFill>
                  <a:srgbClr val="00B050"/>
                </a:solidFill>
              </a:rPr>
              <a:t>≈ (10</a:t>
            </a:r>
            <a:r>
              <a:rPr lang="en-US" sz="3600" baseline="30000" dirty="0">
                <a:solidFill>
                  <a:srgbClr val="00B050"/>
                </a:solidFill>
              </a:rPr>
              <a:t>15</a:t>
            </a:r>
            <a:r>
              <a:rPr lang="en-US" sz="3600" dirty="0">
                <a:solidFill>
                  <a:srgbClr val="00B050"/>
                </a:solidFill>
              </a:rPr>
              <a:t>- </a:t>
            </a:r>
            <a:r>
              <a:rPr lang="en-US" sz="3600" dirty="0" smtClean="0">
                <a:solidFill>
                  <a:srgbClr val="00B050"/>
                </a:solidFill>
              </a:rPr>
              <a:t>10</a:t>
            </a:r>
            <a:r>
              <a:rPr lang="en-US" sz="3600" baseline="30000" dirty="0" smtClean="0">
                <a:solidFill>
                  <a:srgbClr val="00B050"/>
                </a:solidFill>
              </a:rPr>
              <a:t>18</a:t>
            </a:r>
            <a:r>
              <a:rPr lang="en-US" sz="3600" dirty="0" smtClean="0">
                <a:solidFill>
                  <a:srgbClr val="00B050"/>
                </a:solidFill>
              </a:rPr>
              <a:t>) </a:t>
            </a:r>
            <a:r>
              <a:rPr lang="en-US" sz="3600" dirty="0">
                <a:solidFill>
                  <a:srgbClr val="00B050"/>
                </a:solidFill>
              </a:rPr>
              <a:t>GeV </a:t>
            </a:r>
            <a:r>
              <a:rPr lang="en-US" sz="3600" dirty="0" smtClean="0"/>
              <a:t>are very natural, since </a:t>
            </a:r>
            <a:r>
              <a:rPr lang="en-US" sz="3600" dirty="0" err="1" smtClean="0"/>
              <a:t>axions</a:t>
            </a:r>
            <a:r>
              <a:rPr lang="en-US" sz="3600" dirty="0" smtClean="0"/>
              <a:t> are ubiquitous in string theories [</a:t>
            </a:r>
            <a:r>
              <a:rPr lang="en-US" sz="3600" dirty="0" err="1" smtClean="0">
                <a:solidFill>
                  <a:srgbClr val="7030A0"/>
                </a:solidFill>
              </a:rPr>
              <a:t>Svrcek</a:t>
            </a:r>
            <a:r>
              <a:rPr lang="en-US" sz="3600" dirty="0" smtClean="0">
                <a:solidFill>
                  <a:srgbClr val="7030A0"/>
                </a:solidFill>
              </a:rPr>
              <a:t> Witten</a:t>
            </a:r>
            <a:r>
              <a:rPr lang="en-US" sz="3600" dirty="0" smtClean="0"/>
              <a:t>]</a:t>
            </a:r>
            <a:endParaRPr lang="en-US" sz="3600" dirty="0">
              <a:solidFill>
                <a:srgbClr val="0070C0"/>
              </a:solidFill>
              <a:cs typeface="Arial" charset="0"/>
              <a:sym typeface="Symbol" pitchFamily="18" charset="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cs typeface="Arial" charset="0"/>
                <a:sym typeface="Symbol" pitchFamily="18" charset="2"/>
              </a:rPr>
              <a:t>Remarkably, one might  </a:t>
            </a:r>
            <a:r>
              <a:rPr lang="en-US" sz="3600" dirty="0">
                <a:cs typeface="Arial" charset="0"/>
                <a:sym typeface="Symbol" pitchFamily="18" charset="2"/>
              </a:rPr>
              <a:t>be able to detect </a:t>
            </a:r>
            <a:r>
              <a:rPr lang="en-US" sz="3600" dirty="0" smtClean="0">
                <a:cs typeface="Arial" charset="0"/>
                <a:sym typeface="Symbol" pitchFamily="18" charset="2"/>
              </a:rPr>
              <a:t>such </a:t>
            </a:r>
            <a:r>
              <a:rPr lang="en-US" sz="3600" dirty="0" smtClean="0">
                <a:solidFill>
                  <a:srgbClr val="7030A0"/>
                </a:solidFill>
                <a:cs typeface="Arial" charset="0"/>
                <a:sym typeface="Symbol" pitchFamily="18" charset="2"/>
              </a:rPr>
              <a:t>high PQ breaking scale</a:t>
            </a:r>
            <a:r>
              <a:rPr lang="en-US" sz="3600" dirty="0">
                <a:solidFill>
                  <a:srgbClr val="7030A0"/>
                </a:solidFill>
                <a:cs typeface="Arial" charset="0"/>
                <a:sym typeface="Symbol" pitchFamily="18" charset="2"/>
              </a:rPr>
              <a:t>s</a:t>
            </a:r>
            <a:r>
              <a:rPr lang="en-US" sz="3600" dirty="0" smtClean="0">
                <a:cs typeface="Arial" charset="0"/>
                <a:sym typeface="Symbol" pitchFamily="18" charset="2"/>
              </a:rPr>
              <a:t> </a:t>
            </a:r>
            <a:r>
              <a:rPr lang="en-US" sz="3600" dirty="0">
                <a:cs typeface="Arial" charset="0"/>
                <a:sym typeface="Symbol" pitchFamily="18" charset="2"/>
              </a:rPr>
              <a:t>and </a:t>
            </a:r>
            <a:r>
              <a:rPr lang="en-US" sz="36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superlight dark matter </a:t>
            </a:r>
            <a:r>
              <a:rPr lang="en-US" sz="3600" dirty="0" err="1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axions</a:t>
            </a:r>
            <a:r>
              <a:rPr lang="en-US" sz="36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600" dirty="0" smtClean="0">
                <a:cs typeface="Arial" charset="0"/>
                <a:sym typeface="Symbol" pitchFamily="18" charset="2"/>
              </a:rPr>
              <a:t>[</a:t>
            </a:r>
            <a:r>
              <a:rPr lang="en-US" sz="3600" dirty="0">
                <a:solidFill>
                  <a:srgbClr val="7030A0"/>
                </a:solidFill>
                <a:cs typeface="Arial" charset="0"/>
                <a:sym typeface="Symbol" pitchFamily="18" charset="2"/>
              </a:rPr>
              <a:t>Graham and </a:t>
            </a:r>
            <a:r>
              <a:rPr lang="en-US" sz="3600" dirty="0" err="1">
                <a:solidFill>
                  <a:srgbClr val="7030A0"/>
                </a:solidFill>
                <a:cs typeface="Arial" charset="0"/>
                <a:sym typeface="Symbol" pitchFamily="18" charset="2"/>
              </a:rPr>
              <a:t>Rajendran</a:t>
            </a:r>
            <a:r>
              <a:rPr lang="en-US" sz="3600" baseline="-25000" dirty="0">
                <a:solidFill>
                  <a:srgbClr val="7030A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600" dirty="0" smtClean="0">
                <a:cs typeface="Arial" charset="0"/>
                <a:sym typeface="Symbol" pitchFamily="18" charset="2"/>
              </a:rPr>
              <a:t>]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9929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0"/>
                <a:ext cx="12076386" cy="7010400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 smtClean="0"/>
                  <a:t>Idea of </a:t>
                </a:r>
                <a:r>
                  <a:rPr lang="en-US" sz="3200" dirty="0">
                    <a:solidFill>
                      <a:srgbClr val="7030A0"/>
                    </a:solidFill>
                    <a:cs typeface="Arial" charset="0"/>
                    <a:sym typeface="Symbol" pitchFamily="18" charset="2"/>
                  </a:rPr>
                  <a:t>Graham and </a:t>
                </a:r>
                <a:r>
                  <a:rPr lang="en-US" sz="3200" dirty="0" err="1" smtClean="0">
                    <a:solidFill>
                      <a:srgbClr val="7030A0"/>
                    </a:solidFill>
                    <a:cs typeface="Arial" charset="0"/>
                    <a:sym typeface="Symbol" pitchFamily="18" charset="2"/>
                  </a:rPr>
                  <a:t>Rajendran</a:t>
                </a:r>
                <a:r>
                  <a:rPr lang="en-US" sz="3200" dirty="0" smtClean="0">
                    <a:solidFill>
                      <a:srgbClr val="7030A0"/>
                    </a:solidFill>
                    <a:cs typeface="Arial" charset="0"/>
                    <a:sym typeface="Symbol" pitchFamily="18" charset="2"/>
                  </a:rPr>
                  <a:t> </a:t>
                </a:r>
                <a:r>
                  <a:rPr lang="en-US" sz="3200" dirty="0" smtClean="0">
                    <a:cs typeface="Arial" charset="0"/>
                    <a:sym typeface="Symbol" pitchFamily="18" charset="2"/>
                  </a:rPr>
                  <a:t>is very nice. Recall</a:t>
                </a:r>
                <a:r>
                  <a:rPr lang="en-US" sz="3200" dirty="0" smtClean="0"/>
                  <a:t> that the QCD angle  gave a neutron electric dipole moment </a:t>
                </a:r>
                <a:r>
                  <a:rPr lang="en-US" sz="3200" dirty="0" err="1">
                    <a:solidFill>
                      <a:srgbClr val="0070C0"/>
                    </a:solidFill>
                    <a:sym typeface="Symbol" pitchFamily="18" charset="2"/>
                  </a:rPr>
                  <a:t>d</a:t>
                </a:r>
                <a:r>
                  <a:rPr lang="en-US" sz="3200" baseline="-25000" dirty="0" err="1">
                    <a:solidFill>
                      <a:srgbClr val="0070C0"/>
                    </a:solidFill>
                    <a:sym typeface="Symbol" pitchFamily="18" charset="2"/>
                  </a:rPr>
                  <a:t>n</a:t>
                </a:r>
                <a:r>
                  <a:rPr lang="en-US" sz="3200" baseline="30000" dirty="0">
                    <a:solidFill>
                      <a:srgbClr val="0070C0"/>
                    </a:solidFill>
                    <a:sym typeface="Symbol" pitchFamily="18" charset="2"/>
                  </a:rPr>
                  <a:t> </a:t>
                </a:r>
                <a:r>
                  <a:rPr lang="en-US" sz="3200" dirty="0">
                    <a:solidFill>
                      <a:srgbClr val="0070C0"/>
                    </a:solidFill>
                    <a:sym typeface="Symbol" pitchFamily="18" charset="2"/>
                  </a:rPr>
                  <a:t> e </a:t>
                </a:r>
                <a:r>
                  <a:rPr lang="en-US" sz="3200" dirty="0" err="1">
                    <a:solidFill>
                      <a:srgbClr val="0070C0"/>
                    </a:solidFill>
                    <a:sym typeface="Symbol" pitchFamily="18" charset="2"/>
                  </a:rPr>
                  <a:t>m</a:t>
                </a:r>
                <a:r>
                  <a:rPr lang="en-US" sz="3200" baseline="-25000" dirty="0" err="1">
                    <a:solidFill>
                      <a:srgbClr val="0070C0"/>
                    </a:solidFill>
                    <a:sym typeface="Symbol" pitchFamily="18" charset="2"/>
                  </a:rPr>
                  <a:t>q</a:t>
                </a:r>
                <a:r>
                  <a:rPr lang="en-US" sz="3200" dirty="0">
                    <a:solidFill>
                      <a:srgbClr val="0070C0"/>
                    </a:solidFill>
                    <a:sym typeface="Symbol" pitchFamily="18" charset="2"/>
                  </a:rPr>
                  <a:t>/M</a:t>
                </a:r>
                <a:r>
                  <a:rPr lang="en-US" sz="3200" baseline="-25000" dirty="0">
                    <a:solidFill>
                      <a:srgbClr val="0070C0"/>
                    </a:solidFill>
                    <a:sym typeface="Symbol" pitchFamily="18" charset="2"/>
                  </a:rPr>
                  <a:t>n</a:t>
                </a:r>
                <a:r>
                  <a:rPr lang="en-US" sz="3200" baseline="30000" dirty="0">
                    <a:solidFill>
                      <a:srgbClr val="0070C0"/>
                    </a:solidFill>
                    <a:sym typeface="Symbol" pitchFamily="18" charset="2"/>
                  </a:rPr>
                  <a:t>2</a:t>
                </a:r>
                <a:r>
                  <a:rPr lang="en-US" sz="3200" dirty="0">
                    <a:solidFill>
                      <a:srgbClr val="0070C0"/>
                    </a:solidFill>
                    <a:sym typeface="Symbol" pitchFamily="18" charset="2"/>
                  </a:rPr>
                  <a:t> </a:t>
                </a:r>
                <a:r>
                  <a:rPr lang="en-US" sz="3200" dirty="0" smtClean="0">
                    <a:solidFill>
                      <a:srgbClr val="FF0000"/>
                    </a:solidFill>
                    <a:sym typeface="Symbol" pitchFamily="18" charset="2"/>
                  </a:rPr>
                  <a:t></a:t>
                </a:r>
              </a:p>
              <a:p>
                <a:r>
                  <a:rPr lang="en-US" sz="3200" dirty="0" smtClean="0">
                    <a:sym typeface="Symbol" pitchFamily="18" charset="2"/>
                  </a:rPr>
                  <a:t>If there is </a:t>
                </a:r>
                <a:r>
                  <a:rPr lang="en-US" sz="3200" dirty="0">
                    <a:solidFill>
                      <a:srgbClr val="00B050"/>
                    </a:solidFill>
                    <a:cs typeface="Arial" charset="0"/>
                    <a:sym typeface="Symbol" pitchFamily="18" charset="2"/>
                  </a:rPr>
                  <a:t>U(1)</a:t>
                </a:r>
                <a:r>
                  <a:rPr lang="en-US" sz="3200" baseline="-25000" dirty="0">
                    <a:solidFill>
                      <a:srgbClr val="00B050"/>
                    </a:solidFill>
                    <a:cs typeface="Arial" charset="0"/>
                    <a:sym typeface="Symbol" pitchFamily="18" charset="2"/>
                  </a:rPr>
                  <a:t>PQ </a:t>
                </a:r>
                <a:r>
                  <a:rPr lang="en-US" sz="3200" dirty="0" smtClean="0">
                    <a:solidFill>
                      <a:srgbClr val="00B050"/>
                    </a:solidFill>
                    <a:cs typeface="Arial" charset="0"/>
                    <a:sym typeface="Symbol" pitchFamily="18" charset="2"/>
                  </a:rPr>
                  <a:t>symmetry</a:t>
                </a:r>
                <a:r>
                  <a:rPr lang="en-US" sz="3200" dirty="0" smtClean="0">
                    <a:cs typeface="Arial" charset="0"/>
                    <a:sym typeface="Symbol" pitchFamily="18" charset="2"/>
                  </a:rPr>
                  <a:t>, </a:t>
                </a:r>
                <a:r>
                  <a:rPr lang="en-US" sz="3200" dirty="0" smtClean="0">
                    <a:solidFill>
                      <a:srgbClr val="FF0000"/>
                    </a:solidFill>
                    <a:sym typeface="Symbol" pitchFamily="18" charset="2"/>
                  </a:rPr>
                  <a:t> </a:t>
                </a:r>
                <a:r>
                  <a:rPr lang="en-US" sz="3200" dirty="0">
                    <a:cs typeface="Arial" charset="0"/>
                    <a:sym typeface="Symbol" pitchFamily="18" charset="2"/>
                  </a:rPr>
                  <a:t>i</a:t>
                </a:r>
                <a:r>
                  <a:rPr lang="en-US" sz="3200" dirty="0" smtClean="0">
                    <a:cs typeface="Arial" charset="0"/>
                    <a:sym typeface="Symbol" pitchFamily="18" charset="2"/>
                  </a:rPr>
                  <a:t>s replaced by the </a:t>
                </a:r>
                <a:r>
                  <a:rPr lang="en-US" sz="3200" dirty="0" err="1" smtClean="0">
                    <a:cs typeface="Arial" charset="0"/>
                    <a:sym typeface="Symbol" pitchFamily="18" charset="2"/>
                  </a:rPr>
                  <a:t>axion</a:t>
                </a:r>
                <a:r>
                  <a:rPr lang="en-US" sz="3200" dirty="0" smtClean="0">
                    <a:cs typeface="Arial" charset="0"/>
                    <a:sym typeface="Symbol" pitchFamily="18" charset="2"/>
                  </a:rPr>
                  <a:t> field: </a:t>
                </a:r>
                <a:r>
                  <a:rPr lang="en-US" sz="3200" dirty="0">
                    <a:solidFill>
                      <a:srgbClr val="FF0000"/>
                    </a:solidFill>
                    <a:sym typeface="Symbol" pitchFamily="18" charset="2"/>
                  </a:rPr>
                  <a:t> </a:t>
                </a:r>
                <a:r>
                  <a:rPr lang="en-US" sz="3200" dirty="0" smtClean="0">
                    <a:sym typeface="Symbol" pitchFamily="18" charset="2"/>
                  </a:rPr>
                  <a:t>→ </a:t>
                </a:r>
                <a:r>
                  <a:rPr lang="en-US" sz="3200" dirty="0" smtClean="0">
                    <a:solidFill>
                      <a:srgbClr val="00B050"/>
                    </a:solidFill>
                    <a:sym typeface="Symbol" pitchFamily="18" charset="2"/>
                  </a:rPr>
                  <a:t>a(x)/</a:t>
                </a:r>
                <a:r>
                  <a:rPr lang="en-US" sz="3200" dirty="0" err="1" smtClean="0">
                    <a:solidFill>
                      <a:srgbClr val="00B050"/>
                    </a:solidFill>
                    <a:sym typeface="Symbol" pitchFamily="18" charset="2"/>
                  </a:rPr>
                  <a:t>f</a:t>
                </a:r>
                <a:r>
                  <a:rPr lang="en-US" sz="3200" baseline="-25000" dirty="0" err="1" smtClean="0">
                    <a:solidFill>
                      <a:srgbClr val="00B050"/>
                    </a:solidFill>
                    <a:sym typeface="Symbol" pitchFamily="18" charset="2"/>
                  </a:rPr>
                  <a:t>a</a:t>
                </a:r>
                <a:endParaRPr lang="en-US" sz="3200" baseline="-25000" dirty="0">
                  <a:solidFill>
                    <a:srgbClr val="00B050"/>
                  </a:solidFill>
                  <a:sym typeface="Symbol" pitchFamily="18" charset="2"/>
                </a:endParaRPr>
              </a:p>
              <a:p>
                <a:r>
                  <a:rPr lang="en-US" sz="3200" dirty="0" smtClean="0">
                    <a:cs typeface="Arial" charset="0"/>
                    <a:sym typeface="Symbol" pitchFamily="18" charset="2"/>
                  </a:rPr>
                  <a:t> So in </a:t>
                </a:r>
                <a:r>
                  <a:rPr lang="en-US" sz="3200" dirty="0" smtClean="0">
                    <a:solidFill>
                      <a:srgbClr val="0070C0"/>
                    </a:solidFill>
                    <a:cs typeface="Arial" charset="0"/>
                    <a:sym typeface="Symbol" pitchFamily="18" charset="2"/>
                  </a:rPr>
                  <a:t>invisible </a:t>
                </a:r>
                <a:r>
                  <a:rPr lang="en-US" sz="3200" dirty="0" err="1" smtClean="0">
                    <a:solidFill>
                      <a:srgbClr val="0070C0"/>
                    </a:solidFill>
                    <a:cs typeface="Arial" charset="0"/>
                    <a:sym typeface="Symbol" pitchFamily="18" charset="2"/>
                  </a:rPr>
                  <a:t>axion</a:t>
                </a:r>
                <a:r>
                  <a:rPr lang="en-US" sz="3200" dirty="0" smtClean="0">
                    <a:solidFill>
                      <a:srgbClr val="0070C0"/>
                    </a:solidFill>
                    <a:cs typeface="Arial" charset="0"/>
                    <a:sym typeface="Symbol" pitchFamily="18" charset="2"/>
                  </a:rPr>
                  <a:t> models </a:t>
                </a:r>
                <a:r>
                  <a:rPr lang="en-US" sz="3200" dirty="0" smtClean="0">
                    <a:cs typeface="Arial" charset="0"/>
                    <a:sym typeface="Symbol" pitchFamily="18" charset="2"/>
                  </a:rPr>
                  <a:t>there is a dynamical </a:t>
                </a:r>
                <a:r>
                  <a:rPr lang="en-US" sz="3200" dirty="0" smtClean="0">
                    <a:solidFill>
                      <a:srgbClr val="00B0F0"/>
                    </a:solidFill>
                    <a:cs typeface="Arial" charset="0"/>
                    <a:sym typeface="Symbol" pitchFamily="18" charset="2"/>
                  </a:rPr>
                  <a:t>oscillatory </a:t>
                </a:r>
                <a:r>
                  <a:rPr lang="en-US" sz="3200" dirty="0" smtClean="0">
                    <a:cs typeface="Arial" charset="0"/>
                    <a:sym typeface="Symbol" pitchFamily="18" charset="2"/>
                  </a:rPr>
                  <a:t>neutron </a:t>
                </a:r>
                <a:r>
                  <a:rPr lang="en-US" sz="3200" dirty="0" err="1" smtClean="0">
                    <a:cs typeface="Arial" charset="0"/>
                    <a:sym typeface="Symbol" pitchFamily="18" charset="2"/>
                  </a:rPr>
                  <a:t>edm</a:t>
                </a:r>
                <a:r>
                  <a:rPr lang="en-US" sz="3200" dirty="0" smtClean="0">
                    <a:cs typeface="Arial" charset="0"/>
                    <a:sym typeface="Symbol" pitchFamily="18" charset="2"/>
                  </a:rPr>
                  <a:t>: </a:t>
                </a: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rgbClr val="0070C0"/>
                    </a:solidFill>
                    <a:cs typeface="Arial" charset="0"/>
                    <a:sym typeface="Symbol" pitchFamily="18" charset="2"/>
                  </a:rPr>
                  <a:t> </a:t>
                </a:r>
                <a:r>
                  <a:rPr lang="en-US" sz="3200" dirty="0" smtClean="0">
                    <a:solidFill>
                      <a:srgbClr val="0070C0"/>
                    </a:solidFill>
                    <a:cs typeface="Arial" charset="0"/>
                    <a:sym typeface="Symbol" pitchFamily="18" charset="2"/>
                  </a:rPr>
                  <a:t>                    </a:t>
                </a:r>
                <a:r>
                  <a:rPr lang="en-US" sz="3200" dirty="0" err="1" smtClean="0">
                    <a:solidFill>
                      <a:srgbClr val="0070C0"/>
                    </a:solidFill>
                    <a:sym typeface="Symbol" pitchFamily="18" charset="2"/>
                  </a:rPr>
                  <a:t>d</a:t>
                </a:r>
                <a:r>
                  <a:rPr lang="en-US" sz="3200" baseline="-25000" dirty="0" err="1" smtClean="0">
                    <a:solidFill>
                      <a:srgbClr val="0070C0"/>
                    </a:solidFill>
                    <a:sym typeface="Symbol" pitchFamily="18" charset="2"/>
                  </a:rPr>
                  <a:t>n</a:t>
                </a:r>
                <a:r>
                  <a:rPr lang="en-US" sz="3200" baseline="30000" dirty="0" smtClean="0">
                    <a:solidFill>
                      <a:srgbClr val="0070C0"/>
                    </a:solidFill>
                    <a:sym typeface="Symbol" pitchFamily="18" charset="2"/>
                  </a:rPr>
                  <a:t> </a:t>
                </a:r>
                <a:r>
                  <a:rPr lang="en-US" sz="3200" dirty="0">
                    <a:sym typeface="Symbol" pitchFamily="18" charset="2"/>
                  </a:rPr>
                  <a:t></a:t>
                </a:r>
                <a:r>
                  <a:rPr lang="en-US" sz="3200" dirty="0">
                    <a:solidFill>
                      <a:srgbClr val="0070C0"/>
                    </a:solidFill>
                    <a:sym typeface="Symbol" pitchFamily="18" charset="2"/>
                  </a:rPr>
                  <a:t> e </a:t>
                </a:r>
                <a:r>
                  <a:rPr lang="en-US" sz="3200" dirty="0" err="1">
                    <a:solidFill>
                      <a:srgbClr val="0070C0"/>
                    </a:solidFill>
                    <a:sym typeface="Symbol" pitchFamily="18" charset="2"/>
                  </a:rPr>
                  <a:t>m</a:t>
                </a:r>
                <a:r>
                  <a:rPr lang="en-US" sz="3200" baseline="-25000" dirty="0" err="1">
                    <a:solidFill>
                      <a:srgbClr val="0070C0"/>
                    </a:solidFill>
                    <a:sym typeface="Symbol" pitchFamily="18" charset="2"/>
                  </a:rPr>
                  <a:t>q</a:t>
                </a:r>
                <a:r>
                  <a:rPr lang="en-US" sz="3200" dirty="0">
                    <a:solidFill>
                      <a:srgbClr val="0070C0"/>
                    </a:solidFill>
                    <a:sym typeface="Symbol" pitchFamily="18" charset="2"/>
                  </a:rPr>
                  <a:t>/M</a:t>
                </a:r>
                <a:r>
                  <a:rPr lang="en-US" sz="3200" baseline="-25000" dirty="0">
                    <a:solidFill>
                      <a:srgbClr val="0070C0"/>
                    </a:solidFill>
                    <a:sym typeface="Symbol" pitchFamily="18" charset="2"/>
                  </a:rPr>
                  <a:t>n</a:t>
                </a:r>
                <a:r>
                  <a:rPr lang="en-US" sz="3200" baseline="30000" dirty="0">
                    <a:solidFill>
                      <a:srgbClr val="0070C0"/>
                    </a:solidFill>
                    <a:sym typeface="Symbol" pitchFamily="18" charset="2"/>
                  </a:rPr>
                  <a:t>2</a:t>
                </a:r>
                <a:r>
                  <a:rPr lang="en-US" sz="3200" dirty="0">
                    <a:solidFill>
                      <a:srgbClr val="0070C0"/>
                    </a:solidFill>
                    <a:sym typeface="Symbol" pitchFamily="18" charset="2"/>
                  </a:rPr>
                  <a:t> </a:t>
                </a:r>
                <a:r>
                  <a:rPr lang="en-US" sz="3200" dirty="0" smtClean="0">
                    <a:solidFill>
                      <a:srgbClr val="00B050"/>
                    </a:solidFill>
                    <a:sym typeface="Symbol" pitchFamily="18" charset="2"/>
                  </a:rPr>
                  <a:t>a(t)/</a:t>
                </a:r>
                <a:r>
                  <a:rPr lang="en-US" sz="3200" dirty="0" err="1" smtClean="0">
                    <a:solidFill>
                      <a:srgbClr val="00B050"/>
                    </a:solidFill>
                    <a:sym typeface="Symbol" pitchFamily="18" charset="2"/>
                  </a:rPr>
                  <a:t>f</a:t>
                </a:r>
                <a:r>
                  <a:rPr lang="en-US" sz="3200" baseline="-25000" dirty="0" err="1" smtClean="0">
                    <a:solidFill>
                      <a:srgbClr val="00B050"/>
                    </a:solidFill>
                    <a:sym typeface="Symbol" pitchFamily="18" charset="2"/>
                  </a:rPr>
                  <a:t>a</a:t>
                </a:r>
                <a:r>
                  <a:rPr lang="en-US" sz="3200" baseline="-25000" dirty="0" smtClean="0">
                    <a:solidFill>
                      <a:srgbClr val="00B050"/>
                    </a:solidFill>
                    <a:sym typeface="Symbol" pitchFamily="18" charset="2"/>
                  </a:rPr>
                  <a:t> </a:t>
                </a:r>
                <a:r>
                  <a:rPr lang="en-US" sz="3200" dirty="0" smtClean="0">
                    <a:sym typeface="Symbol" pitchFamily="18" charset="2"/>
                  </a:rPr>
                  <a:t>= </a:t>
                </a:r>
                <a:r>
                  <a:rPr lang="en-US" sz="3200" dirty="0">
                    <a:solidFill>
                      <a:srgbClr val="0070C0"/>
                    </a:solidFill>
                    <a:sym typeface="Symbol" pitchFamily="18" charset="2"/>
                  </a:rPr>
                  <a:t>e </a:t>
                </a:r>
                <a:r>
                  <a:rPr lang="en-US" sz="3200" dirty="0" err="1">
                    <a:solidFill>
                      <a:srgbClr val="0070C0"/>
                    </a:solidFill>
                    <a:sym typeface="Symbol" pitchFamily="18" charset="2"/>
                  </a:rPr>
                  <a:t>m</a:t>
                </a:r>
                <a:r>
                  <a:rPr lang="en-US" sz="3200" baseline="-25000" dirty="0" err="1">
                    <a:solidFill>
                      <a:srgbClr val="0070C0"/>
                    </a:solidFill>
                    <a:sym typeface="Symbol" pitchFamily="18" charset="2"/>
                  </a:rPr>
                  <a:t>q</a:t>
                </a:r>
                <a:r>
                  <a:rPr lang="en-US" sz="3200" dirty="0">
                    <a:solidFill>
                      <a:srgbClr val="0070C0"/>
                    </a:solidFill>
                    <a:sym typeface="Symbol" pitchFamily="18" charset="2"/>
                  </a:rPr>
                  <a:t>/M</a:t>
                </a:r>
                <a:r>
                  <a:rPr lang="en-US" sz="3200" baseline="-25000" dirty="0">
                    <a:solidFill>
                      <a:srgbClr val="0070C0"/>
                    </a:solidFill>
                    <a:sym typeface="Symbol" pitchFamily="18" charset="2"/>
                  </a:rPr>
                  <a:t>n</a:t>
                </a:r>
                <a:r>
                  <a:rPr lang="en-US" sz="3200" baseline="30000" dirty="0">
                    <a:solidFill>
                      <a:srgbClr val="0070C0"/>
                    </a:solidFill>
                    <a:sym typeface="Symbol" pitchFamily="18" charset="2"/>
                  </a:rPr>
                  <a:t>2</a:t>
                </a:r>
                <a:r>
                  <a:rPr lang="en-US" sz="3200" dirty="0">
                    <a:solidFill>
                      <a:srgbClr val="0070C0"/>
                    </a:solidFill>
                    <a:sym typeface="Symbol" pitchFamily="18" charset="2"/>
                  </a:rPr>
                  <a:t> </a:t>
                </a:r>
                <a:r>
                  <a:rPr lang="en-US" sz="3200" dirty="0" smtClean="0">
                    <a:solidFill>
                      <a:srgbClr val="00B050"/>
                    </a:solidFill>
                    <a:sym typeface="Symbol" pitchFamily="18" charset="2"/>
                  </a:rPr>
                  <a:t>[a/</a:t>
                </a:r>
                <a:r>
                  <a:rPr lang="en-US" sz="3200" dirty="0" err="1" smtClean="0">
                    <a:solidFill>
                      <a:srgbClr val="00B050"/>
                    </a:solidFill>
                    <a:sym typeface="Symbol" pitchFamily="18" charset="2"/>
                  </a:rPr>
                  <a:t>f</a:t>
                </a:r>
                <a:r>
                  <a:rPr lang="en-US" sz="3200" baseline="-25000" dirty="0" err="1" smtClean="0">
                    <a:solidFill>
                      <a:srgbClr val="00B050"/>
                    </a:solidFill>
                    <a:sym typeface="Symbol" pitchFamily="18" charset="2"/>
                  </a:rPr>
                  <a:t>a</a:t>
                </a:r>
                <a:r>
                  <a:rPr lang="en-US" sz="3200" dirty="0" smtClean="0">
                    <a:solidFill>
                      <a:srgbClr val="00B050"/>
                    </a:solidFill>
                    <a:sym typeface="Symbol" pitchFamily="18" charset="2"/>
                  </a:rPr>
                  <a:t>] </a:t>
                </a:r>
                <a:r>
                  <a:rPr lang="en-US" sz="3200" dirty="0" smtClean="0">
                    <a:solidFill>
                      <a:srgbClr val="FF0000"/>
                    </a:solidFill>
                    <a:sym typeface="Symbol" pitchFamily="18" charset="2"/>
                  </a:rPr>
                  <a:t>cos m</a:t>
                </a:r>
                <a:r>
                  <a:rPr lang="en-US" sz="3200" baseline="-25000" dirty="0" smtClean="0">
                    <a:solidFill>
                      <a:srgbClr val="FF0000"/>
                    </a:solidFill>
                    <a:sym typeface="Symbol" pitchFamily="18" charset="2"/>
                  </a:rPr>
                  <a:t>a</a:t>
                </a:r>
                <a:r>
                  <a:rPr lang="en-US" sz="3200" dirty="0" smtClean="0">
                    <a:solidFill>
                      <a:srgbClr val="FF0000"/>
                    </a:solidFill>
                    <a:sym typeface="Symbol" pitchFamily="18" charset="2"/>
                  </a:rPr>
                  <a:t>t</a:t>
                </a:r>
              </a:p>
              <a:p>
                <a:pPr marL="0" indent="0">
                  <a:buNone/>
                </a:pPr>
                <a:endParaRPr lang="en-US" sz="3200" dirty="0" smtClean="0">
                  <a:solidFill>
                    <a:srgbClr val="FF0000"/>
                  </a:solidFill>
                  <a:sym typeface="Symbol" pitchFamily="18" charset="2"/>
                </a:endParaRPr>
              </a:p>
              <a:p>
                <a:r>
                  <a:rPr lang="en-US" sz="3200" dirty="0" smtClean="0">
                    <a:cs typeface="Arial" charset="0"/>
                    <a:sym typeface="Symbol" pitchFamily="18" charset="2"/>
                  </a:rPr>
                  <a:t>However, if</a:t>
                </a:r>
                <a:r>
                  <a:rPr lang="en-US" sz="3200" dirty="0" smtClean="0">
                    <a:solidFill>
                      <a:srgbClr val="00B0F0"/>
                    </a:solidFill>
                    <a:cs typeface="Arial" charset="0"/>
                    <a:sym typeface="Symbol" pitchFamily="18" charset="2"/>
                  </a:rPr>
                  <a:t> </a:t>
                </a:r>
                <a:r>
                  <a:rPr lang="en-US" sz="3200" dirty="0" err="1" smtClean="0">
                    <a:solidFill>
                      <a:srgbClr val="00B0F0"/>
                    </a:solidFill>
                    <a:cs typeface="Arial" charset="0"/>
                    <a:sym typeface="Symbol" pitchFamily="18" charset="2"/>
                  </a:rPr>
                  <a:t>axions</a:t>
                </a:r>
                <a:r>
                  <a:rPr lang="en-US" sz="3200" dirty="0" smtClean="0">
                    <a:solidFill>
                      <a:srgbClr val="00B0F0"/>
                    </a:solidFill>
                    <a:cs typeface="Arial" charset="0"/>
                    <a:sym typeface="Symbol" pitchFamily="18" charset="2"/>
                  </a:rPr>
                  <a:t> are the dark matter in the Universe</a:t>
                </a:r>
                <a:r>
                  <a:rPr lang="en-US" sz="3200" dirty="0" smtClean="0">
                    <a:cs typeface="Arial" charset="0"/>
                    <a:sym typeface="Symbol" pitchFamily="18" charset="2"/>
                  </a:rPr>
                  <a:t>, the ratio </a:t>
                </a:r>
                <a:r>
                  <a:rPr lang="en-US" sz="3200" dirty="0">
                    <a:solidFill>
                      <a:srgbClr val="00B050"/>
                    </a:solidFill>
                    <a:sym typeface="Symbol" pitchFamily="18" charset="2"/>
                  </a:rPr>
                  <a:t>[a/</a:t>
                </a:r>
                <a:r>
                  <a:rPr lang="en-US" sz="3200" dirty="0" err="1">
                    <a:solidFill>
                      <a:srgbClr val="00B050"/>
                    </a:solidFill>
                    <a:sym typeface="Symbol" pitchFamily="18" charset="2"/>
                  </a:rPr>
                  <a:t>f</a:t>
                </a:r>
                <a:r>
                  <a:rPr lang="en-US" sz="3200" baseline="-25000" dirty="0" err="1">
                    <a:solidFill>
                      <a:srgbClr val="00B050"/>
                    </a:solidFill>
                    <a:sym typeface="Symbol" pitchFamily="18" charset="2"/>
                  </a:rPr>
                  <a:t>a</a:t>
                </a:r>
                <a:r>
                  <a:rPr lang="en-US" sz="3200" dirty="0">
                    <a:solidFill>
                      <a:srgbClr val="00B050"/>
                    </a:solidFill>
                    <a:sym typeface="Symbol" pitchFamily="18" charset="2"/>
                  </a:rPr>
                  <a:t>]</a:t>
                </a:r>
                <a:r>
                  <a:rPr lang="en-US" sz="3200" dirty="0" smtClean="0">
                    <a:cs typeface="Arial" charset="0"/>
                    <a:sym typeface="Symbol" pitchFamily="18" charset="2"/>
                  </a:rPr>
                  <a:t> is fixed since:</a:t>
                </a:r>
              </a:p>
              <a:p>
                <a:pPr marL="0" indent="0">
                  <a:buNone/>
                </a:pPr>
                <a:r>
                  <a:rPr lang="en-US" sz="3200" dirty="0" smtClean="0">
                    <a:cs typeface="Arial" charset="0"/>
                    <a:sym typeface="Symbol" pitchFamily="18" charset="2"/>
                  </a:rPr>
                  <a:t>                  </a:t>
                </a:r>
                <a:r>
                  <a:rPr lang="en-US" sz="3200" dirty="0" err="1" smtClean="0">
                    <a:cs typeface="Arial" charset="0"/>
                    <a:sym typeface="Symbol" pitchFamily="18" charset="2"/>
                  </a:rPr>
                  <a:t>ρ</a:t>
                </a:r>
                <a:r>
                  <a:rPr lang="en-US" sz="3200" baseline="-25000" dirty="0" err="1" smtClean="0">
                    <a:cs typeface="Arial" charset="0"/>
                    <a:sym typeface="Symbol" pitchFamily="18" charset="2"/>
                  </a:rPr>
                  <a:t>DM</a:t>
                </a:r>
                <a:r>
                  <a:rPr lang="en-US" sz="3200" dirty="0" smtClean="0">
                    <a:cs typeface="Arial" charset="0"/>
                    <a:sym typeface="Symbol" pitchFamily="18" charset="2"/>
                  </a:rPr>
                  <a:t> ≈ 0.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𝐺𝑒𝑉</m:t>
                        </m:r>
                      </m:num>
                      <m:den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𝑐𝑚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 smtClean="0">
                    <a:cs typeface="Arial" charset="0"/>
                    <a:sym typeface="Symbol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  <a:sym typeface="Symbol" pitchFamily="18" charset="2"/>
                  </a:rPr>
                  <a:t>m</a:t>
                </a:r>
                <a:r>
                  <a:rPr lang="en-US" sz="3200" baseline="30000" dirty="0" smtClean="0">
                    <a:solidFill>
                      <a:srgbClr val="00B050"/>
                    </a:solidFill>
                    <a:sym typeface="Symbol" pitchFamily="18" charset="2"/>
                  </a:rPr>
                  <a:t>2</a:t>
                </a:r>
                <a:r>
                  <a:rPr lang="en-US" sz="3200" baseline="-25000" dirty="0" smtClean="0">
                    <a:solidFill>
                      <a:srgbClr val="00B050"/>
                    </a:solidFill>
                    <a:sym typeface="Symbol" pitchFamily="18" charset="2"/>
                  </a:rPr>
                  <a:t>a</a:t>
                </a:r>
                <a:r>
                  <a:rPr lang="en-US" sz="3200" dirty="0" smtClean="0">
                    <a:solidFill>
                      <a:srgbClr val="FF0000"/>
                    </a:solidFill>
                    <a:sym typeface="Symbol" pitchFamily="18" charset="2"/>
                  </a:rPr>
                  <a:t>a</a:t>
                </a:r>
                <a:r>
                  <a:rPr lang="en-US" sz="3200" baseline="30000" dirty="0" smtClean="0">
                    <a:solidFill>
                      <a:srgbClr val="FF0000"/>
                    </a:solidFill>
                    <a:sym typeface="Symbol" pitchFamily="18" charset="2"/>
                  </a:rPr>
                  <a:t>2 </a:t>
                </a:r>
                <a:r>
                  <a:rPr lang="en-US" sz="3200" dirty="0" smtClean="0"/>
                  <a:t>=</a:t>
                </a:r>
                <a:r>
                  <a:rPr lang="en-US" sz="32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3200" dirty="0"/>
                  <a:t>[</a:t>
                </a:r>
                <a:r>
                  <a:rPr lang="en-US" sz="3200" dirty="0" smtClean="0"/>
                  <a:t>4.4 x 10</a:t>
                </a:r>
                <a:r>
                  <a:rPr lang="en-US" sz="3200" baseline="30000" dirty="0" smtClean="0"/>
                  <a:t>-3 </a:t>
                </a:r>
                <a:r>
                  <a:rPr lang="en-US" sz="3200" dirty="0" smtClean="0"/>
                  <a:t>GeV </a:t>
                </a:r>
                <a:r>
                  <a:rPr lang="en-US" sz="3200" baseline="30000" dirty="0" smtClean="0"/>
                  <a:t>2</a:t>
                </a:r>
                <a:r>
                  <a:rPr lang="en-US" sz="3200" dirty="0" smtClean="0"/>
                  <a:t>] </a:t>
                </a:r>
                <a:r>
                  <a:rPr lang="en-US" sz="3200" baseline="30000" dirty="0" smtClean="0"/>
                  <a:t>2</a:t>
                </a:r>
                <a:r>
                  <a:rPr lang="en-US" sz="3200" baseline="-25000" dirty="0" smtClean="0">
                    <a:sym typeface="Symbol" pitchFamily="18" charset="2"/>
                  </a:rPr>
                  <a:t> </a:t>
                </a:r>
                <a:r>
                  <a:rPr lang="en-US" sz="3200" dirty="0">
                    <a:solidFill>
                      <a:srgbClr val="00B050"/>
                    </a:solidFill>
                    <a:sym typeface="Symbol" pitchFamily="18" charset="2"/>
                  </a:rPr>
                  <a:t>[</a:t>
                </a:r>
                <a:r>
                  <a:rPr lang="en-US" sz="3200" dirty="0" smtClean="0">
                    <a:solidFill>
                      <a:srgbClr val="00B050"/>
                    </a:solidFill>
                    <a:sym typeface="Symbol" pitchFamily="18" charset="2"/>
                  </a:rPr>
                  <a:t>a/f</a:t>
                </a:r>
                <a:r>
                  <a:rPr lang="en-US" sz="3200" baseline="-25000" dirty="0" smtClean="0">
                    <a:solidFill>
                      <a:srgbClr val="00B050"/>
                    </a:solidFill>
                    <a:sym typeface="Symbol" pitchFamily="18" charset="2"/>
                  </a:rPr>
                  <a:t>a</a:t>
                </a:r>
                <a:r>
                  <a:rPr lang="en-US" sz="3200" dirty="0" smtClean="0">
                    <a:solidFill>
                      <a:srgbClr val="00B050"/>
                    </a:solidFill>
                    <a:sym typeface="Symbol" pitchFamily="18" charset="2"/>
                  </a:rPr>
                  <a:t>]</a:t>
                </a:r>
                <a:r>
                  <a:rPr lang="en-US" sz="3200" baseline="30000" dirty="0" smtClean="0">
                    <a:solidFill>
                      <a:srgbClr val="00B050"/>
                    </a:solidFill>
                    <a:sym typeface="Symbol" pitchFamily="18" charset="2"/>
                  </a:rPr>
                  <a:t>2</a:t>
                </a:r>
              </a:p>
              <a:p>
                <a:pPr marL="0" indent="0">
                  <a:buNone/>
                </a:pPr>
                <a:r>
                  <a:rPr lang="en-US" sz="3200" dirty="0" smtClean="0">
                    <a:cs typeface="Arial" charset="0"/>
                    <a:sym typeface="Symbol" pitchFamily="18" charset="2"/>
                  </a:rPr>
                  <a:t>    which gives </a:t>
                </a: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rgbClr val="00B050"/>
                    </a:solidFill>
                    <a:cs typeface="Arial" charset="0"/>
                    <a:sym typeface="Symbol" pitchFamily="18" charset="2"/>
                  </a:rPr>
                  <a:t> </a:t>
                </a:r>
                <a:r>
                  <a:rPr lang="en-US" sz="3200" dirty="0" smtClean="0">
                    <a:solidFill>
                      <a:srgbClr val="00B050"/>
                    </a:solidFill>
                    <a:cs typeface="Arial" charset="0"/>
                    <a:sym typeface="Symbol" pitchFamily="18" charset="2"/>
                  </a:rPr>
                  <a:t>                                  </a:t>
                </a:r>
                <a:r>
                  <a:rPr lang="en-US" sz="3200" dirty="0" smtClean="0">
                    <a:solidFill>
                      <a:srgbClr val="00B050"/>
                    </a:solidFill>
                    <a:sym typeface="Symbol" pitchFamily="18" charset="2"/>
                  </a:rPr>
                  <a:t>[</a:t>
                </a:r>
                <a:r>
                  <a:rPr lang="en-US" sz="3200" dirty="0">
                    <a:solidFill>
                      <a:srgbClr val="00B050"/>
                    </a:solidFill>
                    <a:sym typeface="Symbol" pitchFamily="18" charset="2"/>
                  </a:rPr>
                  <a:t>a/f</a:t>
                </a:r>
                <a:r>
                  <a:rPr lang="en-US" sz="3200" baseline="-25000" dirty="0">
                    <a:solidFill>
                      <a:srgbClr val="00B050"/>
                    </a:solidFill>
                    <a:sym typeface="Symbol" pitchFamily="18" charset="2"/>
                  </a:rPr>
                  <a:t>a</a:t>
                </a:r>
                <a:r>
                  <a:rPr lang="en-US" sz="3200" dirty="0">
                    <a:solidFill>
                      <a:srgbClr val="00B050"/>
                    </a:solidFill>
                    <a:sym typeface="Symbol" pitchFamily="18" charset="2"/>
                  </a:rPr>
                  <a:t>] </a:t>
                </a:r>
                <a:r>
                  <a:rPr lang="en-US" sz="3200" dirty="0" smtClean="0">
                    <a:solidFill>
                      <a:srgbClr val="00B050"/>
                    </a:solidFill>
                    <a:sym typeface="Symbol" pitchFamily="18" charset="2"/>
                  </a:rPr>
                  <a:t>≈ 5.4 x 10</a:t>
                </a:r>
                <a:r>
                  <a:rPr lang="en-US" sz="3200" baseline="30000" dirty="0" smtClean="0">
                    <a:solidFill>
                      <a:srgbClr val="00B050"/>
                    </a:solidFill>
                    <a:sym typeface="Symbol" pitchFamily="18" charset="2"/>
                  </a:rPr>
                  <a:t> -20</a:t>
                </a:r>
                <a:endParaRPr lang="en-US" sz="3200" baseline="-25000" dirty="0" smtClean="0">
                  <a:solidFill>
                    <a:srgbClr val="00B050"/>
                  </a:solidFill>
                  <a:sym typeface="Symbol" pitchFamily="18" charset="2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  <a:sym typeface="Symbol" pitchFamily="18" charset="2"/>
                </a:endParaRPr>
              </a:p>
              <a:p>
                <a:pPr marL="0" indent="0">
                  <a:buNone/>
                </a:pPr>
                <a:endParaRPr lang="en-US" dirty="0" smtClean="0">
                  <a:cs typeface="Arial" charset="0"/>
                  <a:sym typeface="Symbol" pitchFamily="18" charset="2"/>
                </a:endParaRPr>
              </a:p>
              <a:p>
                <a:pPr marL="0" indent="0">
                  <a:buNone/>
                </a:pPr>
                <a:r>
                  <a:rPr lang="en-US" dirty="0">
                    <a:cs typeface="Arial" charset="0"/>
                    <a:sym typeface="Symbol" pitchFamily="18" charset="2"/>
                  </a:rPr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0"/>
                <a:ext cx="12076386" cy="7010400"/>
              </a:xfrm>
              <a:blipFill rotWithShape="0">
                <a:blip r:embed="rId2"/>
                <a:stretch>
                  <a:fillRect l="-1161" t="-1826" r="-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748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68014" y="228600"/>
                <a:ext cx="11923986" cy="6629400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 smtClean="0"/>
                  <a:t>Upshot is that, if </a:t>
                </a:r>
                <a:r>
                  <a:rPr lang="en-US" sz="3200" dirty="0" err="1" smtClean="0">
                    <a:solidFill>
                      <a:srgbClr val="0070C0"/>
                    </a:solidFill>
                  </a:rPr>
                  <a:t>axions</a:t>
                </a:r>
                <a:r>
                  <a:rPr lang="en-US" sz="3200" dirty="0" smtClean="0"/>
                  <a:t> are the 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dark matter</a:t>
                </a:r>
                <a:r>
                  <a:rPr lang="en-US" sz="3200" dirty="0" smtClean="0"/>
                  <a:t>,  the 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amplitude</a:t>
                </a:r>
                <a:r>
                  <a:rPr lang="en-US" sz="3200" dirty="0" smtClean="0"/>
                  <a:t> of </a:t>
                </a:r>
                <a:r>
                  <a:rPr lang="en-US" sz="3200" dirty="0" err="1" smtClean="0">
                    <a:solidFill>
                      <a:srgbClr val="0070C0"/>
                    </a:solidFill>
                  </a:rPr>
                  <a:t>d</a:t>
                </a:r>
                <a:r>
                  <a:rPr lang="en-US" sz="3200" baseline="-25000" dirty="0" err="1" smtClean="0">
                    <a:solidFill>
                      <a:srgbClr val="0070C0"/>
                    </a:solidFill>
                  </a:rPr>
                  <a:t>n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3200" dirty="0" smtClean="0">
                    <a:sym typeface="Symbol" pitchFamily="18" charset="2"/>
                  </a:rPr>
                  <a:t>is fixed and one predicts:</a:t>
                </a:r>
              </a:p>
              <a:p>
                <a:pPr marL="0" indent="0">
                  <a:buNone/>
                </a:pPr>
                <a:r>
                  <a:rPr lang="en-US" sz="3200" dirty="0" smtClean="0"/>
                  <a:t>                             </a:t>
                </a:r>
                <a:r>
                  <a:rPr lang="en-US" sz="3200" dirty="0" err="1" smtClean="0">
                    <a:solidFill>
                      <a:srgbClr val="0070C0"/>
                    </a:solidFill>
                  </a:rPr>
                  <a:t>d</a:t>
                </a:r>
                <a:r>
                  <a:rPr lang="en-US" sz="3200" baseline="-25000" dirty="0" err="1" smtClean="0">
                    <a:solidFill>
                      <a:srgbClr val="0070C0"/>
                    </a:solidFill>
                  </a:rPr>
                  <a:t>n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3200" dirty="0" smtClean="0"/>
                  <a:t>= (4 x 10 </a:t>
                </a:r>
                <a:r>
                  <a:rPr lang="en-US" sz="3200" baseline="30000" dirty="0" smtClean="0"/>
                  <a:t>-35 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cos </a:t>
                </a:r>
                <a:r>
                  <a:rPr lang="en-US" sz="3200" dirty="0" smtClean="0">
                    <a:solidFill>
                      <a:srgbClr val="00B050"/>
                    </a:solidFill>
                  </a:rPr>
                  <a:t>m</a:t>
                </a:r>
                <a:r>
                  <a:rPr lang="en-US" sz="3200" baseline="-25000" dirty="0" smtClean="0">
                    <a:solidFill>
                      <a:srgbClr val="00B050"/>
                    </a:solidFill>
                  </a:rPr>
                  <a:t>a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t</a:t>
                </a:r>
                <a:r>
                  <a:rPr lang="en-US" sz="3200" dirty="0" smtClean="0"/>
                  <a:t> ) 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e cm</a:t>
                </a:r>
              </a:p>
              <a:p>
                <a:r>
                  <a:rPr lang="en-US" sz="3200" dirty="0" smtClean="0"/>
                  <a:t>Only  unknown is the </a:t>
                </a:r>
                <a:r>
                  <a:rPr lang="en-US" sz="3200" dirty="0" smtClean="0">
                    <a:solidFill>
                      <a:srgbClr val="00B0F0"/>
                    </a:solidFill>
                  </a:rPr>
                  <a:t>oscillation frequency </a:t>
                </a:r>
                <a:r>
                  <a:rPr lang="en-US" sz="3200" dirty="0" smtClean="0"/>
                  <a:t>which depends on the </a:t>
                </a:r>
                <a:r>
                  <a:rPr lang="en-US" sz="3200" dirty="0" err="1" smtClean="0"/>
                  <a:t>axion</a:t>
                </a:r>
                <a:r>
                  <a:rPr lang="en-US" sz="3200" dirty="0" smtClean="0"/>
                  <a:t> mass </a:t>
                </a:r>
                <a:r>
                  <a:rPr lang="en-US" sz="3200" dirty="0">
                    <a:solidFill>
                      <a:srgbClr val="00B050"/>
                    </a:solidFill>
                  </a:rPr>
                  <a:t>m</a:t>
                </a:r>
                <a:r>
                  <a:rPr lang="en-US" sz="3200" baseline="-25000" dirty="0">
                    <a:solidFill>
                      <a:srgbClr val="00B050"/>
                    </a:solidFill>
                  </a:rPr>
                  <a:t>a</a:t>
                </a:r>
                <a:r>
                  <a:rPr lang="en-US" sz="3200" dirty="0" smtClean="0"/>
                  <a:t> (or </a:t>
                </a:r>
                <a:r>
                  <a:rPr lang="en-US" sz="3200" dirty="0" err="1">
                    <a:solidFill>
                      <a:srgbClr val="00B050"/>
                    </a:solidFill>
                  </a:rPr>
                  <a:t>f</a:t>
                </a:r>
                <a:r>
                  <a:rPr lang="en-US" sz="3200" baseline="-25000" dirty="0" err="1" smtClean="0">
                    <a:solidFill>
                      <a:srgbClr val="00B050"/>
                    </a:solidFill>
                  </a:rPr>
                  <a:t>a</a:t>
                </a:r>
                <a:r>
                  <a:rPr lang="en-US" sz="3200" dirty="0" smtClean="0"/>
                  <a:t>):</a:t>
                </a:r>
              </a:p>
              <a:p>
                <a:pPr marL="0" indent="0">
                  <a:buNone/>
                </a:pPr>
                <a:r>
                  <a:rPr lang="en-US" sz="3200" dirty="0" smtClean="0">
                    <a:solidFill>
                      <a:srgbClr val="00B050"/>
                    </a:solidFill>
                  </a:rPr>
                  <a:t>                                  m</a:t>
                </a:r>
                <a:r>
                  <a:rPr lang="en-US" sz="3200" baseline="-25000" dirty="0" smtClean="0">
                    <a:solidFill>
                      <a:srgbClr val="00B050"/>
                    </a:solidFill>
                  </a:rPr>
                  <a:t>a </a:t>
                </a:r>
                <a:r>
                  <a:rPr lang="en-US" sz="3200" dirty="0" smtClean="0">
                    <a:solidFill>
                      <a:srgbClr val="00B050"/>
                    </a:solidFill>
                  </a:rPr>
                  <a:t>≈ 1 kHz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2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𝑃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32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≈ 1 </a:t>
                </a:r>
                <a:r>
                  <a:rPr lang="en-US" sz="3200" dirty="0" smtClean="0">
                    <a:solidFill>
                      <a:srgbClr val="00B050"/>
                    </a:solidFill>
                  </a:rPr>
                  <a:t>MHz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𝐺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sz="3200" dirty="0" smtClean="0"/>
              </a:p>
              <a:p>
                <a:r>
                  <a:rPr lang="en-US" sz="3200" dirty="0"/>
                  <a:t>However, this </a:t>
                </a:r>
                <a:r>
                  <a:rPr lang="en-US" sz="3200" dirty="0">
                    <a:solidFill>
                      <a:srgbClr val="0070C0"/>
                    </a:solidFill>
                  </a:rPr>
                  <a:t>tiny </a:t>
                </a:r>
                <a:r>
                  <a:rPr lang="en-US" sz="3200" dirty="0" err="1">
                    <a:solidFill>
                      <a:srgbClr val="0070C0"/>
                    </a:solidFill>
                  </a:rPr>
                  <a:t>edm</a:t>
                </a:r>
                <a:r>
                  <a:rPr lang="en-US" sz="3200" dirty="0">
                    <a:solidFill>
                      <a:srgbClr val="0070C0"/>
                    </a:solidFill>
                  </a:rPr>
                  <a:t> </a:t>
                </a:r>
                <a:r>
                  <a:rPr lang="en-US" sz="3200" dirty="0"/>
                  <a:t>might be </a:t>
                </a:r>
                <a:r>
                  <a:rPr lang="en-US" sz="3200" dirty="0" smtClean="0"/>
                  <a:t>measurable because it is </a:t>
                </a:r>
                <a:r>
                  <a:rPr lang="en-US" sz="3200" dirty="0" smtClean="0">
                    <a:solidFill>
                      <a:srgbClr val="00B0F0"/>
                    </a:solidFill>
                  </a:rPr>
                  <a:t>oscillatory</a:t>
                </a:r>
                <a:r>
                  <a:rPr lang="en-US" sz="32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3200" dirty="0" smtClean="0">
                    <a:solidFill>
                      <a:srgbClr val="7030A0"/>
                    </a:solidFill>
                  </a:rPr>
                  <a:t>   - Graham </a:t>
                </a:r>
                <a:r>
                  <a:rPr lang="en-US" sz="3200" dirty="0" err="1" smtClean="0">
                    <a:solidFill>
                      <a:srgbClr val="7030A0"/>
                    </a:solidFill>
                  </a:rPr>
                  <a:t>Rajendran</a:t>
                </a:r>
                <a:r>
                  <a:rPr lang="en-US" sz="3200" dirty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 smtClean="0"/>
                  <a:t>suggest using </a:t>
                </a:r>
                <a:r>
                  <a:rPr lang="en-US" sz="3200" dirty="0">
                    <a:solidFill>
                      <a:srgbClr val="FF0000"/>
                    </a:solidFill>
                  </a:rPr>
                  <a:t>e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nergy shifts in cold molecules </a:t>
                </a:r>
                <a:r>
                  <a:rPr lang="en-US" sz="3200" dirty="0" smtClean="0"/>
                  <a:t>to</a:t>
                </a:r>
              </a:p>
              <a:p>
                <a:pPr marL="0" indent="0">
                  <a:buNone/>
                </a:pPr>
                <a:r>
                  <a:rPr lang="en-US" sz="3200" dirty="0"/>
                  <a:t> </a:t>
                </a:r>
                <a:r>
                  <a:rPr lang="en-US" sz="3200" dirty="0" smtClean="0"/>
                  <a:t>  detect this effect</a:t>
                </a:r>
              </a:p>
              <a:p>
                <a:pPr marL="0" indent="0">
                  <a:buNone/>
                </a:pPr>
                <a:r>
                  <a:rPr lang="en-US" sz="3200" dirty="0"/>
                  <a:t> </a:t>
                </a:r>
                <a:r>
                  <a:rPr lang="en-US" sz="3200" dirty="0" smtClean="0"/>
                  <a:t>  - </a:t>
                </a:r>
                <a:r>
                  <a:rPr lang="en-US" sz="3200" dirty="0" err="1" smtClean="0">
                    <a:solidFill>
                      <a:srgbClr val="7030A0"/>
                    </a:solidFill>
                  </a:rPr>
                  <a:t>Budker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Graham Ledbetter </a:t>
                </a:r>
                <a:r>
                  <a:rPr lang="en-US" sz="3200" dirty="0" err="1" smtClean="0">
                    <a:solidFill>
                      <a:srgbClr val="7030A0"/>
                    </a:solidFill>
                  </a:rPr>
                  <a:t>Rajendran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</a:rPr>
                  <a:t>Sushkov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 smtClean="0"/>
                  <a:t>suggest looking for</a:t>
                </a:r>
              </a:p>
              <a:p>
                <a:pPr marL="0" indent="0">
                  <a:buNone/>
                </a:pPr>
                <a:r>
                  <a:rPr lang="en-US" sz="3200" dirty="0"/>
                  <a:t> </a:t>
                </a:r>
                <a:r>
                  <a:rPr lang="en-US" sz="3200" dirty="0" smtClean="0"/>
                  <a:t>  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precession of nuclear spins in a material</a:t>
                </a:r>
                <a:r>
                  <a:rPr lang="en-US" sz="3200" dirty="0" smtClean="0"/>
                  <a:t> in the presence of a </a:t>
                </a:r>
              </a:p>
              <a:p>
                <a:pPr marL="0" indent="0">
                  <a:buNone/>
                </a:pPr>
                <a:r>
                  <a:rPr lang="en-US" sz="3200"/>
                  <a:t> </a:t>
                </a:r>
                <a:r>
                  <a:rPr lang="en-US" sz="3200" smtClean="0"/>
                  <a:t>   background </a:t>
                </a:r>
                <a:r>
                  <a:rPr lang="en-US" sz="3200" dirty="0" smtClean="0"/>
                  <a:t>electric field</a:t>
                </a:r>
                <a:endParaRPr lang="en-US" sz="320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3200" dirty="0"/>
                  <a:t> </a:t>
                </a:r>
                <a:r>
                  <a:rPr lang="en-US" sz="3200" dirty="0" smtClean="0"/>
                  <a:t>                </a:t>
                </a:r>
                <a:endParaRPr lang="en-US" sz="320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68014" y="228600"/>
                <a:ext cx="11923986" cy="6629400"/>
              </a:xfrm>
              <a:blipFill rotWithShape="0">
                <a:blip r:embed="rId2"/>
                <a:stretch>
                  <a:fillRect l="-1176" t="-1932" b="-5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307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219" y="488731"/>
            <a:ext cx="7249174" cy="581183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-1" y="488731"/>
            <a:ext cx="5506495" cy="56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Estimated reach of the proposed </a:t>
            </a:r>
            <a:r>
              <a:rPr lang="en-US" sz="3200" dirty="0" err="1" smtClean="0">
                <a:solidFill>
                  <a:srgbClr val="7030A0"/>
                </a:solidFill>
              </a:rPr>
              <a:t>Budker</a:t>
            </a:r>
            <a:r>
              <a:rPr lang="en-US" sz="3200" dirty="0" smtClean="0">
                <a:solidFill>
                  <a:srgbClr val="7030A0"/>
                </a:solidFill>
              </a:rPr>
              <a:t> et al </a:t>
            </a:r>
            <a:r>
              <a:rPr lang="en-US" sz="3200" dirty="0" smtClean="0"/>
              <a:t>experiment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smtClean="0">
                <a:solidFill>
                  <a:srgbClr val="00B050"/>
                </a:solidFill>
              </a:rPr>
              <a:t>     </a:t>
            </a:r>
            <a:r>
              <a:rPr lang="en-US" sz="3200" dirty="0" smtClean="0">
                <a:solidFill>
                  <a:srgbClr val="0070C0"/>
                </a:solidFill>
              </a:rPr>
              <a:t>m</a:t>
            </a:r>
            <a:r>
              <a:rPr lang="en-US" sz="3200" baseline="-25000" dirty="0" smtClean="0">
                <a:solidFill>
                  <a:srgbClr val="0070C0"/>
                </a:solidFill>
              </a:rPr>
              <a:t>a </a:t>
            </a:r>
            <a:r>
              <a:rPr lang="en-US" sz="3200" dirty="0" smtClean="0">
                <a:solidFill>
                  <a:srgbClr val="0070C0"/>
                </a:solidFill>
              </a:rPr>
              <a:t>&lt; 10</a:t>
            </a:r>
            <a:r>
              <a:rPr lang="en-US" sz="3200" baseline="30000" dirty="0" smtClean="0">
                <a:solidFill>
                  <a:srgbClr val="0070C0"/>
                </a:solidFill>
              </a:rPr>
              <a:t>-9</a:t>
            </a:r>
            <a:r>
              <a:rPr lang="en-US" sz="3200" dirty="0" smtClean="0">
                <a:solidFill>
                  <a:srgbClr val="0070C0"/>
                </a:solidFill>
              </a:rPr>
              <a:t> eV</a:t>
            </a:r>
            <a:r>
              <a:rPr lang="en-US" sz="3200" baseline="30000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200" baseline="30000" dirty="0">
                <a:solidFill>
                  <a:srgbClr val="00B050"/>
                </a:solidFill>
              </a:rPr>
              <a:t> </a:t>
            </a:r>
            <a:r>
              <a:rPr lang="en-US" sz="3200" baseline="30000" dirty="0" smtClean="0">
                <a:solidFill>
                  <a:srgbClr val="00B050"/>
                </a:solidFill>
              </a:rPr>
              <a:t>     </a:t>
            </a:r>
            <a:r>
              <a:rPr lang="en-US" sz="3200" baseline="30000" dirty="0" err="1" smtClean="0">
                <a:solidFill>
                  <a:srgbClr val="00B050"/>
                </a:solidFill>
              </a:rPr>
              <a:t>f</a:t>
            </a:r>
            <a:r>
              <a:rPr lang="en-US" sz="3200" baseline="-25000" dirty="0" err="1" smtClean="0">
                <a:solidFill>
                  <a:srgbClr val="00B050"/>
                </a:solidFill>
              </a:rPr>
              <a:t>a</a:t>
            </a:r>
            <a:r>
              <a:rPr lang="en-US" sz="3200" dirty="0" smtClean="0">
                <a:solidFill>
                  <a:srgbClr val="00B050"/>
                </a:solidFill>
              </a:rPr>
              <a:t> &gt; 6 x 10</a:t>
            </a:r>
            <a:r>
              <a:rPr lang="en-US" sz="3200" baseline="30000" dirty="0" smtClean="0">
                <a:solidFill>
                  <a:srgbClr val="00B050"/>
                </a:solidFill>
              </a:rPr>
              <a:t>15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GeV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33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41890" y="-1"/>
                <a:ext cx="12050110" cy="646391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3500" dirty="0" smtClean="0"/>
                  <a:t>A different, but similar, idea for detecting </a:t>
                </a:r>
                <a:r>
                  <a:rPr lang="en-US" sz="3500" dirty="0" smtClean="0">
                    <a:solidFill>
                      <a:srgbClr val="00B0F0"/>
                    </a:solidFill>
                  </a:rPr>
                  <a:t>DM </a:t>
                </a:r>
                <a:r>
                  <a:rPr lang="en-US" sz="3500" dirty="0" err="1" smtClean="0">
                    <a:solidFill>
                      <a:srgbClr val="00B0F0"/>
                    </a:solidFill>
                  </a:rPr>
                  <a:t>axions</a:t>
                </a:r>
                <a:r>
                  <a:rPr lang="en-US" sz="3500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sz="3500" dirty="0" smtClean="0"/>
                  <a:t>has been suggested by </a:t>
                </a:r>
                <a:r>
                  <a:rPr lang="en-US" sz="3500" dirty="0" err="1" smtClean="0">
                    <a:solidFill>
                      <a:srgbClr val="7030A0"/>
                    </a:solidFill>
                  </a:rPr>
                  <a:t>Sikivie</a:t>
                </a:r>
                <a:r>
                  <a:rPr lang="en-US" sz="3500" dirty="0" smtClean="0">
                    <a:solidFill>
                      <a:srgbClr val="7030A0"/>
                    </a:solidFill>
                  </a:rPr>
                  <a:t> Sullivan Tanner</a:t>
                </a:r>
              </a:p>
              <a:p>
                <a:r>
                  <a:rPr lang="en-US" sz="3500" dirty="0" smtClean="0"/>
                  <a:t>In the presence of a strong external B-field, </a:t>
                </a:r>
                <a:r>
                  <a:rPr lang="en-US" sz="3500" dirty="0" err="1" smtClean="0"/>
                  <a:t>B</a:t>
                </a:r>
                <a:r>
                  <a:rPr lang="en-US" sz="3500" baseline="-25000" dirty="0" err="1" smtClean="0"/>
                  <a:t>ext</a:t>
                </a:r>
                <a:r>
                  <a:rPr lang="en-US" sz="3500" dirty="0" smtClean="0"/>
                  <a:t>,</a:t>
                </a:r>
                <a:r>
                  <a:rPr lang="en-US" sz="3500" baseline="-25000" dirty="0" smtClean="0"/>
                  <a:t> </a:t>
                </a:r>
                <a:r>
                  <a:rPr lang="en-US" sz="3500" dirty="0" smtClean="0">
                    <a:solidFill>
                      <a:srgbClr val="00B0F0"/>
                    </a:solidFill>
                  </a:rPr>
                  <a:t>DM </a:t>
                </a:r>
                <a:r>
                  <a:rPr lang="en-US" sz="3500" dirty="0" err="1" smtClean="0">
                    <a:solidFill>
                      <a:srgbClr val="00B0F0"/>
                    </a:solidFill>
                  </a:rPr>
                  <a:t>axions</a:t>
                </a:r>
                <a:r>
                  <a:rPr lang="en-US" sz="3500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sz="3500" dirty="0" smtClean="0"/>
                  <a:t> can </a:t>
                </a:r>
                <a:r>
                  <a:rPr lang="en-US" sz="3500" dirty="0" smtClean="0">
                    <a:solidFill>
                      <a:srgbClr val="FF0000"/>
                    </a:solidFill>
                  </a:rPr>
                  <a:t>induce a small B field, B</a:t>
                </a:r>
                <a:r>
                  <a:rPr lang="en-US" sz="3500" baseline="-25000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sz="3500" dirty="0" smtClean="0">
                    <a:solidFill>
                      <a:srgbClr val="FF0000"/>
                    </a:solidFill>
                  </a:rPr>
                  <a:t>, which can be detected after amplification by an LC circuit</a:t>
                </a:r>
              </a:p>
              <a:p>
                <a:pPr marL="0" indent="0">
                  <a:buNone/>
                </a:pPr>
                <a:r>
                  <a:rPr lang="en-US" sz="3500" dirty="0" smtClean="0">
                    <a:solidFill>
                      <a:srgbClr val="FF0000"/>
                    </a:solidFill>
                  </a:rPr>
                  <a:t>                                                                                </a:t>
                </a:r>
                <a:r>
                  <a:rPr lang="en-US" sz="3500" dirty="0" err="1" smtClean="0">
                    <a:solidFill>
                      <a:srgbClr val="0070C0"/>
                    </a:solidFill>
                  </a:rPr>
                  <a:t>Axion</a:t>
                </a:r>
                <a:r>
                  <a:rPr lang="en-US" sz="3500" dirty="0" smtClean="0">
                    <a:solidFill>
                      <a:srgbClr val="0070C0"/>
                    </a:solidFill>
                  </a:rPr>
                  <a:t> induced B field</a:t>
                </a:r>
                <a:endParaRPr lang="en-US" sz="3500" dirty="0">
                  <a:solidFill>
                    <a:srgbClr val="0070C0"/>
                  </a:solidFill>
                </a:endParaRPr>
              </a:p>
              <a:p>
                <a:r>
                  <a:rPr lang="en-US" sz="3500" dirty="0" smtClean="0"/>
                  <a:t>Strength of </a:t>
                </a:r>
                <a:r>
                  <a:rPr lang="en-US" sz="3500" dirty="0" smtClean="0">
                    <a:solidFill>
                      <a:srgbClr val="FF0000"/>
                    </a:solidFill>
                  </a:rPr>
                  <a:t>B</a:t>
                </a:r>
                <a:r>
                  <a:rPr lang="en-US" sz="3500" baseline="-25000" dirty="0" smtClean="0">
                    <a:solidFill>
                      <a:srgbClr val="FF0000"/>
                    </a:solidFill>
                  </a:rPr>
                  <a:t>a </a:t>
                </a:r>
                <a:r>
                  <a:rPr lang="en-US" sz="3500" dirty="0" smtClean="0"/>
                  <a:t>is measure of </a:t>
                </a:r>
                <a:r>
                  <a:rPr lang="en-US" sz="3500" dirty="0" err="1" smtClean="0">
                    <a:solidFill>
                      <a:srgbClr val="00B050"/>
                    </a:solidFill>
                  </a:rPr>
                  <a:t>f</a:t>
                </a:r>
                <a:r>
                  <a:rPr lang="en-US" sz="3500" baseline="-25000" dirty="0" err="1" smtClean="0">
                    <a:solidFill>
                      <a:srgbClr val="00B050"/>
                    </a:solidFill>
                  </a:rPr>
                  <a:t>a</a:t>
                </a:r>
                <a:r>
                  <a:rPr lang="en-US" sz="3500" dirty="0" smtClean="0"/>
                  <a:t>, </a:t>
                </a:r>
              </a:p>
              <a:p>
                <a:pPr marL="0" indent="0">
                  <a:buNone/>
                </a:pPr>
                <a:r>
                  <a:rPr lang="en-US" sz="3500" dirty="0"/>
                  <a:t> </a:t>
                </a:r>
                <a:r>
                  <a:rPr lang="en-US" sz="3500" dirty="0" smtClean="0"/>
                  <a:t>  since </a:t>
                </a:r>
                <a14:m>
                  <m:oMath xmlns:m="http://schemas.openxmlformats.org/officeDocument/2006/math">
                    <m:r>
                      <a:rPr lang="en-US" sz="3500" b="0" i="0" smtClean="0"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US" sz="35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5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500" dirty="0" smtClean="0">
                    <a:solidFill>
                      <a:srgbClr val="00B0F0"/>
                    </a:solidFill>
                  </a:rPr>
                  <a:t> (∂</a:t>
                </a:r>
                <a:r>
                  <a:rPr lang="en-US" sz="3500" baseline="-25000" dirty="0" smtClean="0">
                    <a:solidFill>
                      <a:srgbClr val="00B0F0"/>
                    </a:solidFill>
                  </a:rPr>
                  <a:t>t </a:t>
                </a:r>
                <a:r>
                  <a:rPr lang="en-US" sz="3500" dirty="0" smtClean="0">
                    <a:solidFill>
                      <a:srgbClr val="00B0F0"/>
                    </a:solidFill>
                  </a:rPr>
                  <a:t>a)</a:t>
                </a:r>
                <a:r>
                  <a:rPr lang="en-US" sz="3500" baseline="30000" dirty="0" smtClean="0">
                    <a:solidFill>
                      <a:srgbClr val="00B0F0"/>
                    </a:solidFill>
                  </a:rPr>
                  <a:t>2 </a:t>
                </a:r>
                <a:r>
                  <a:rPr lang="en-US" sz="3500" dirty="0" smtClean="0"/>
                  <a:t>= </a:t>
                </a:r>
                <a:r>
                  <a:rPr lang="en-US" sz="3500" dirty="0" err="1">
                    <a:cs typeface="Arial" charset="0"/>
                    <a:sym typeface="Symbol" pitchFamily="18" charset="2"/>
                  </a:rPr>
                  <a:t>ρ</a:t>
                </a:r>
                <a:r>
                  <a:rPr lang="en-US" sz="3500" baseline="-25000" dirty="0" err="1">
                    <a:cs typeface="Arial" charset="0"/>
                    <a:sym typeface="Symbol" pitchFamily="18" charset="2"/>
                  </a:rPr>
                  <a:t>DM</a:t>
                </a:r>
                <a:r>
                  <a:rPr lang="en-US" sz="3500" dirty="0">
                    <a:cs typeface="Arial" charset="0"/>
                    <a:sym typeface="Symbol" pitchFamily="18" charset="2"/>
                  </a:rPr>
                  <a:t> </a:t>
                </a:r>
                <a:endParaRPr lang="en-US" sz="3500" dirty="0" smtClean="0">
                  <a:cs typeface="Arial" charset="0"/>
                  <a:sym typeface="Symbol" pitchFamily="18" charset="2"/>
                </a:endParaRPr>
              </a:p>
              <a:p>
                <a:pPr marL="0" indent="0">
                  <a:buNone/>
                </a:pPr>
                <a:endParaRPr lang="en-US" sz="3500" dirty="0" smtClean="0">
                  <a:cs typeface="Arial" charset="0"/>
                  <a:sym typeface="Symbol" pitchFamily="18" charset="2"/>
                </a:endParaRPr>
              </a:p>
              <a:p>
                <a:pPr marL="0" indent="0">
                  <a:buNone/>
                </a:pPr>
                <a:r>
                  <a:rPr lang="en-US" sz="3500" dirty="0" smtClean="0">
                    <a:solidFill>
                      <a:srgbClr val="00B050"/>
                    </a:solidFill>
                    <a:cs typeface="Arial" charset="0"/>
                    <a:sym typeface="Symbol" pitchFamily="18" charset="2"/>
                  </a:rPr>
                  <a:t>Sensitivity of proposed experiment</a:t>
                </a:r>
              </a:p>
              <a:p>
                <a:pPr marL="0" indent="0">
                  <a:buNone/>
                </a:pPr>
                <a:r>
                  <a:rPr lang="en-US" sz="3500" dirty="0">
                    <a:solidFill>
                      <a:srgbClr val="00B050"/>
                    </a:solidFill>
                    <a:cs typeface="Arial" charset="0"/>
                    <a:sym typeface="Symbol" pitchFamily="18" charset="2"/>
                  </a:rPr>
                  <a:t> </a:t>
                </a:r>
                <a:r>
                  <a:rPr lang="en-US" sz="3500" dirty="0" smtClean="0">
                    <a:solidFill>
                      <a:srgbClr val="00B050"/>
                    </a:solidFill>
                    <a:cs typeface="Arial" charset="0"/>
                    <a:sym typeface="Symbol" pitchFamily="18" charset="2"/>
                  </a:rPr>
                  <a:t>    (a, b, c –different magnets)</a:t>
                </a:r>
                <a:endParaRPr lang="en-US" sz="3500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sz="3200" dirty="0" smtClean="0">
                    <a:solidFill>
                      <a:srgbClr val="FF0000"/>
                    </a:solidFill>
                  </a:rPr>
                  <a:t>                                                                                                                                     </a:t>
                </a:r>
              </a:p>
              <a:p>
                <a:pPr marL="0" indent="0">
                  <a:buNone/>
                </a:pP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41890" y="-1"/>
                <a:ext cx="12050110" cy="6463917"/>
              </a:xfrm>
              <a:blipFill rotWithShape="0">
                <a:blip r:embed="rId3"/>
                <a:stretch>
                  <a:fillRect l="-1265" t="-2547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268023" y="1649519"/>
          <a:ext cx="4584481" cy="116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4" imgW="1485720" imgH="457200" progId="Equation.3">
                  <p:embed/>
                </p:oleObj>
              </mc:Choice>
              <mc:Fallback>
                <p:oleObj name="Equation" r:id="rId4" imgW="148572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68023" y="1649519"/>
                        <a:ext cx="4584481" cy="1163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2504" y="2812731"/>
            <a:ext cx="5136756" cy="387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8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3979"/>
            <a:ext cx="10515600" cy="93670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>
                <a:solidFill>
                  <a:srgbClr val="0070C0"/>
                </a:solidFill>
              </a:rPr>
              <a:t>Concluding Remarks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1667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 </a:t>
            </a:r>
            <a:r>
              <a:rPr lang="en-US" sz="3200" dirty="0" smtClean="0"/>
              <a:t>The existence of an additional chiral symmetry- like  </a:t>
            </a:r>
            <a:r>
              <a:rPr lang="en-US" sz="3200" dirty="0" smtClean="0">
                <a:solidFill>
                  <a:srgbClr val="7030A0"/>
                </a:solidFill>
              </a:rPr>
              <a:t>U(1) </a:t>
            </a:r>
            <a:r>
              <a:rPr lang="en-US" sz="3200" baseline="-25000" dirty="0" smtClean="0">
                <a:solidFill>
                  <a:srgbClr val="7030A0"/>
                </a:solidFill>
              </a:rPr>
              <a:t>PQ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smtClean="0"/>
              <a:t>-remains the most </a:t>
            </a:r>
            <a:r>
              <a:rPr lang="en-US" sz="3200" dirty="0" smtClean="0">
                <a:solidFill>
                  <a:srgbClr val="00B050"/>
                </a:solidFill>
              </a:rPr>
              <a:t>compelling solution </a:t>
            </a:r>
            <a:r>
              <a:rPr lang="en-US" sz="3200" dirty="0" smtClean="0"/>
              <a:t>to the </a:t>
            </a:r>
            <a:r>
              <a:rPr lang="en-US" sz="3200" dirty="0" smtClean="0">
                <a:solidFill>
                  <a:srgbClr val="FF0000"/>
                </a:solidFill>
              </a:rPr>
              <a:t>strong CP problem</a:t>
            </a:r>
          </a:p>
          <a:p>
            <a:r>
              <a:rPr lang="en-US" sz="3200" dirty="0" smtClean="0"/>
              <a:t>The concomitant </a:t>
            </a:r>
            <a:r>
              <a:rPr lang="en-US" sz="3200" dirty="0" err="1" smtClean="0">
                <a:solidFill>
                  <a:srgbClr val="0070C0"/>
                </a:solidFill>
              </a:rPr>
              <a:t>axions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smtClean="0"/>
              <a:t>play an interesting </a:t>
            </a:r>
            <a:r>
              <a:rPr lang="en-US" sz="3200" dirty="0" smtClean="0">
                <a:solidFill>
                  <a:srgbClr val="0070C0"/>
                </a:solidFill>
              </a:rPr>
              <a:t>cosmological role</a:t>
            </a:r>
            <a:r>
              <a:rPr lang="en-US" sz="3200" dirty="0" smtClean="0"/>
              <a:t> and arise naturally in theories beyond the Standard Model</a:t>
            </a:r>
          </a:p>
          <a:p>
            <a:r>
              <a:rPr lang="en-US" sz="3200" dirty="0" smtClean="0"/>
              <a:t>There are both ongoing and proposed </a:t>
            </a:r>
            <a:r>
              <a:rPr lang="en-US" sz="3200" dirty="0" smtClean="0">
                <a:solidFill>
                  <a:srgbClr val="00B0F0"/>
                </a:solidFill>
              </a:rPr>
              <a:t>experiments </a:t>
            </a:r>
            <a:r>
              <a:rPr lang="en-US" sz="3200" dirty="0" smtClean="0"/>
              <a:t>which in the next decade or so should tell us if </a:t>
            </a:r>
            <a:r>
              <a:rPr lang="en-US" sz="3200" dirty="0" err="1">
                <a:solidFill>
                  <a:srgbClr val="00B0F0"/>
                </a:solidFill>
              </a:rPr>
              <a:t>a</a:t>
            </a:r>
            <a:r>
              <a:rPr lang="en-US" sz="3200" dirty="0" err="1" smtClean="0">
                <a:solidFill>
                  <a:srgbClr val="00B0F0"/>
                </a:solidFill>
              </a:rPr>
              <a:t>xions</a:t>
            </a:r>
            <a:r>
              <a:rPr lang="en-US" sz="3200" dirty="0" smtClean="0">
                <a:solidFill>
                  <a:srgbClr val="00B0F0"/>
                </a:solidFill>
              </a:rPr>
              <a:t> exist 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5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11546541" cy="685800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n-US" sz="3200" dirty="0" smtClean="0">
                <a:sym typeface="Symbol" pitchFamily="18" charset="2"/>
              </a:rPr>
              <a:t>This term produces an </a:t>
            </a:r>
            <a:r>
              <a:rPr lang="en-US" sz="3200" dirty="0" smtClean="0">
                <a:solidFill>
                  <a:srgbClr val="00B050"/>
                </a:solidFill>
                <a:sym typeface="Symbol" pitchFamily="18" charset="2"/>
              </a:rPr>
              <a:t>electric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dipole moment </a:t>
            </a:r>
            <a:r>
              <a:rPr lang="en-US" sz="3200" dirty="0" smtClean="0">
                <a:sym typeface="Symbol" pitchFamily="18" charset="2"/>
              </a:rPr>
              <a:t>for the neutron of order: </a:t>
            </a:r>
            <a:endParaRPr lang="en-US" sz="3200" dirty="0">
              <a:sym typeface="Symbol" pitchFamily="18" charset="2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3200" dirty="0">
                <a:solidFill>
                  <a:srgbClr val="C00000"/>
                </a:solidFill>
                <a:sym typeface="Symbol" pitchFamily="18" charset="2"/>
              </a:rPr>
              <a:t>                   </a:t>
            </a:r>
            <a:r>
              <a:rPr lang="en-US" sz="3200" dirty="0" err="1">
                <a:solidFill>
                  <a:srgbClr val="00B050"/>
                </a:solidFill>
                <a:sym typeface="Symbol" pitchFamily="18" charset="2"/>
              </a:rPr>
              <a:t>d</a:t>
            </a:r>
            <a:r>
              <a:rPr lang="en-US" sz="3200" baseline="-25000" dirty="0" err="1">
                <a:solidFill>
                  <a:srgbClr val="00B050"/>
                </a:solidFill>
                <a:sym typeface="Symbol" pitchFamily="18" charset="2"/>
              </a:rPr>
              <a:t>n</a:t>
            </a:r>
            <a:r>
              <a:rPr lang="en-US" sz="3200" baseline="30000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 e </a:t>
            </a:r>
            <a:r>
              <a:rPr lang="en-US" sz="3200" dirty="0" err="1">
                <a:solidFill>
                  <a:srgbClr val="00B050"/>
                </a:solidFill>
                <a:sym typeface="Symbol" pitchFamily="18" charset="2"/>
              </a:rPr>
              <a:t>m</a:t>
            </a:r>
            <a:r>
              <a:rPr lang="en-US" sz="3200" baseline="-25000" dirty="0" err="1">
                <a:solidFill>
                  <a:srgbClr val="00B050"/>
                </a:solidFill>
                <a:sym typeface="Symbol" pitchFamily="18" charset="2"/>
              </a:rPr>
              <a:t>q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/M</a:t>
            </a:r>
            <a:r>
              <a:rPr lang="en-US" sz="3200" baseline="-25000" dirty="0">
                <a:solidFill>
                  <a:srgbClr val="00B050"/>
                </a:solidFill>
                <a:sym typeface="Symbol" pitchFamily="18" charset="2"/>
              </a:rPr>
              <a:t>n</a:t>
            </a:r>
            <a:r>
              <a:rPr lang="en-US" sz="3200" baseline="30000" dirty="0">
                <a:solidFill>
                  <a:srgbClr val="00B050"/>
                </a:solidFill>
                <a:sym typeface="Symbol" pitchFamily="18" charset="2"/>
              </a:rPr>
              <a:t>2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 </a:t>
            </a:r>
            <a:r>
              <a:rPr lang="en-US" sz="3200" dirty="0">
                <a:sym typeface="Symbol" pitchFamily="18" charset="2"/>
              </a:rPr>
              <a:t>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 10</a:t>
            </a:r>
            <a:r>
              <a:rPr lang="en-US" sz="3200" baseline="30000" dirty="0">
                <a:solidFill>
                  <a:srgbClr val="00B050"/>
                </a:solidFill>
                <a:sym typeface="Symbol" pitchFamily="18" charset="2"/>
              </a:rPr>
              <a:t>-16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</a:t>
            </a:r>
            <a:r>
              <a:rPr lang="en-US" sz="3200" dirty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sym typeface="Symbol" pitchFamily="18" charset="2"/>
              </a:rPr>
              <a:t>ecm</a:t>
            </a:r>
            <a:endParaRPr lang="en-US" sz="3200" dirty="0" smtClean="0">
              <a:solidFill>
                <a:srgbClr val="00B050"/>
              </a:solidFill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3200" dirty="0">
                <a:sym typeface="Symbol" pitchFamily="18" charset="2"/>
              </a:rPr>
              <a:t>The strong </a:t>
            </a:r>
            <a:r>
              <a:rPr lang="en-US" sz="3200" dirty="0" smtClean="0">
                <a:sym typeface="Symbol" pitchFamily="18" charset="2"/>
              </a:rPr>
              <a:t>experimental bound  </a:t>
            </a:r>
            <a:r>
              <a:rPr lang="en-US" sz="3200" dirty="0" err="1" smtClean="0">
                <a:solidFill>
                  <a:srgbClr val="00B050"/>
                </a:solidFill>
                <a:sym typeface="Symbol" pitchFamily="18" charset="2"/>
              </a:rPr>
              <a:t>d</a:t>
            </a:r>
            <a:r>
              <a:rPr lang="en-US" sz="3200" baseline="-25000" dirty="0" err="1" smtClean="0">
                <a:solidFill>
                  <a:srgbClr val="00B050"/>
                </a:solidFill>
                <a:sym typeface="Symbol" pitchFamily="18" charset="2"/>
              </a:rPr>
              <a:t>n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&lt; 1.1 x 10</a:t>
            </a:r>
            <a:r>
              <a:rPr lang="en-US" sz="3200" baseline="30000" dirty="0">
                <a:solidFill>
                  <a:srgbClr val="00B050"/>
                </a:solidFill>
                <a:sym typeface="Symbol" pitchFamily="18" charset="2"/>
              </a:rPr>
              <a:t>-26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sz="3200" dirty="0" err="1">
                <a:solidFill>
                  <a:srgbClr val="00B050"/>
                </a:solidFill>
                <a:sym typeface="Symbol" pitchFamily="18" charset="2"/>
              </a:rPr>
              <a:t>ecm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sz="3200" dirty="0" smtClean="0">
                <a:sym typeface="Symbol" pitchFamily="18" charset="2"/>
              </a:rPr>
              <a:t>requires </a:t>
            </a:r>
            <a:r>
              <a:rPr lang="en-US" sz="3200" dirty="0">
                <a:sym typeface="Symbol" pitchFamily="18" charset="2"/>
              </a:rPr>
              <a:t>the 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angle  </a:t>
            </a:r>
            <a:r>
              <a:rPr lang="en-US" sz="3200" dirty="0">
                <a:sym typeface="Symbol" pitchFamily="18" charset="2"/>
              </a:rPr>
              <a:t>to be very small  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 &lt; 10</a:t>
            </a:r>
            <a:r>
              <a:rPr lang="en-US" sz="3200" baseline="30000" dirty="0">
                <a:solidFill>
                  <a:srgbClr val="00B0F0"/>
                </a:solidFill>
                <a:sym typeface="Symbol" pitchFamily="18" charset="2"/>
              </a:rPr>
              <a:t>-9 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-</a:t>
            </a:r>
            <a:r>
              <a:rPr lang="en-US" sz="3200" baseline="30000" dirty="0">
                <a:solidFill>
                  <a:srgbClr val="00B0F0"/>
                </a:solidFill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10</a:t>
            </a:r>
            <a:r>
              <a:rPr lang="en-US" sz="3200" baseline="30000" dirty="0">
                <a:solidFill>
                  <a:srgbClr val="00B0F0"/>
                </a:solidFill>
                <a:sym typeface="Symbol" pitchFamily="18" charset="2"/>
              </a:rPr>
              <a:t>-10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 </a:t>
            </a:r>
            <a:r>
              <a:rPr lang="en-US" sz="3200" dirty="0" smtClean="0">
                <a:sym typeface="Symbol" pitchFamily="18" charset="2"/>
              </a:rPr>
              <a:t>[</a:t>
            </a:r>
            <a:r>
              <a:rPr lang="en-US" sz="3200" dirty="0" smtClean="0">
                <a:solidFill>
                  <a:srgbClr val="00B0F0"/>
                </a:solidFill>
                <a:sym typeface="Symbol" pitchFamily="18" charset="2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sym typeface="Symbol" pitchFamily="18" charset="2"/>
              </a:rPr>
              <a:t>Baluni</a:t>
            </a:r>
            <a:r>
              <a:rPr lang="en-US" sz="3200" dirty="0">
                <a:sym typeface="Symbol" pitchFamily="18" charset="2"/>
              </a:rPr>
              <a:t>; </a:t>
            </a:r>
            <a:r>
              <a:rPr lang="en-US" sz="3200" dirty="0" err="1">
                <a:solidFill>
                  <a:srgbClr val="7030A0"/>
                </a:solidFill>
                <a:sym typeface="Symbol" pitchFamily="18" charset="2"/>
              </a:rPr>
              <a:t>Crewther</a:t>
            </a:r>
            <a:r>
              <a:rPr lang="en-US" sz="3200" dirty="0">
                <a:solidFill>
                  <a:srgbClr val="7030A0"/>
                </a:solidFill>
                <a:sym typeface="Symbol" pitchFamily="18" charset="2"/>
              </a:rPr>
              <a:t> Di </a:t>
            </a:r>
            <a:r>
              <a:rPr lang="en-US" sz="3200" dirty="0" err="1">
                <a:solidFill>
                  <a:srgbClr val="7030A0"/>
                </a:solidFill>
                <a:sym typeface="Symbol" pitchFamily="18" charset="2"/>
              </a:rPr>
              <a:t>Vecchia</a:t>
            </a:r>
            <a:r>
              <a:rPr lang="en-US" sz="3200" dirty="0">
                <a:solidFill>
                  <a:srgbClr val="7030A0"/>
                </a:solidFill>
                <a:sym typeface="Symbol" pitchFamily="18" charset="2"/>
              </a:rPr>
              <a:t> </a:t>
            </a:r>
            <a:r>
              <a:rPr lang="en-US" sz="3200" dirty="0" err="1">
                <a:solidFill>
                  <a:srgbClr val="7030A0"/>
                </a:solidFill>
                <a:sym typeface="Symbol" pitchFamily="18" charset="2"/>
              </a:rPr>
              <a:t>Veneziano</a:t>
            </a:r>
            <a:r>
              <a:rPr lang="en-US" sz="3200" dirty="0">
                <a:solidFill>
                  <a:srgbClr val="7030A0"/>
                </a:solidFill>
                <a:sym typeface="Symbol" pitchFamily="18" charset="2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sym typeface="Symbol" pitchFamily="18" charset="2"/>
              </a:rPr>
              <a:t>Witten</a:t>
            </a:r>
            <a:r>
              <a:rPr lang="en-US" sz="3200" dirty="0" smtClean="0">
                <a:sym typeface="Symbol" pitchFamily="18" charset="2"/>
              </a:rPr>
              <a:t>].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3200" dirty="0" smtClean="0">
                <a:sym typeface="Symbol" pitchFamily="18" charset="2"/>
              </a:rPr>
              <a:t>Why 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 </a:t>
            </a:r>
            <a:r>
              <a:rPr lang="en-US" sz="3200" dirty="0">
                <a:sym typeface="Symbol" pitchFamily="18" charset="2"/>
              </a:rPr>
              <a:t>should be this small is the</a:t>
            </a:r>
            <a:r>
              <a:rPr lang="en-US" sz="3200" dirty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FF0000"/>
                </a:solidFill>
                <a:sym typeface="Symbol" pitchFamily="18" charset="2"/>
              </a:rPr>
              <a:t>strong CP problem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3200" dirty="0">
                <a:sym typeface="Symbol" pitchFamily="18" charset="2"/>
              </a:rPr>
              <a:t>Problem is actually worse if one considers the effect of </a:t>
            </a:r>
            <a:r>
              <a:rPr lang="en-US" sz="3200" dirty="0">
                <a:solidFill>
                  <a:srgbClr val="002060"/>
                </a:solidFill>
                <a:sym typeface="Symbol" pitchFamily="18" charset="2"/>
              </a:rPr>
              <a:t>chiral transformations</a:t>
            </a:r>
            <a:r>
              <a:rPr lang="en-US" sz="3200" dirty="0">
                <a:solidFill>
                  <a:srgbClr val="0070C0"/>
                </a:solidFill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on the 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-vacuum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3200" dirty="0">
                <a:sym typeface="Symbol" pitchFamily="18" charset="2"/>
              </a:rPr>
              <a:t> </a:t>
            </a:r>
            <a:r>
              <a:rPr lang="en-US" sz="3200" dirty="0" smtClean="0">
                <a:sym typeface="Symbol" pitchFamily="18" charset="2"/>
              </a:rPr>
              <a:t>Because </a:t>
            </a:r>
            <a:r>
              <a:rPr lang="en-US" sz="3200" dirty="0">
                <a:sym typeface="Symbol" pitchFamily="18" charset="2"/>
              </a:rPr>
              <a:t>of the </a:t>
            </a:r>
            <a:r>
              <a:rPr lang="en-US" sz="3200" dirty="0">
                <a:solidFill>
                  <a:srgbClr val="002060"/>
                </a:solidFill>
                <a:sym typeface="Symbol" pitchFamily="18" charset="2"/>
              </a:rPr>
              <a:t>chiral </a:t>
            </a:r>
            <a:r>
              <a:rPr lang="en-US" sz="3200" dirty="0" smtClean="0">
                <a:solidFill>
                  <a:srgbClr val="002060"/>
                </a:solidFill>
                <a:sym typeface="Symbol" pitchFamily="18" charset="2"/>
              </a:rPr>
              <a:t>anomaly</a:t>
            </a:r>
            <a:r>
              <a:rPr lang="en-US" sz="3200" dirty="0" smtClean="0">
                <a:sym typeface="Symbol" pitchFamily="18" charset="2"/>
              </a:rPr>
              <a:t>, these transformations change </a:t>
            </a:r>
            <a:r>
              <a:rPr lang="en-US" sz="3200" dirty="0">
                <a:sym typeface="Symbol" pitchFamily="18" charset="2"/>
              </a:rPr>
              <a:t>the 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-vacuum </a:t>
            </a:r>
            <a:r>
              <a:rPr lang="en-US" sz="3200" dirty="0">
                <a:sym typeface="Symbol" pitchFamily="18" charset="2"/>
              </a:rPr>
              <a:t>[</a:t>
            </a:r>
            <a:r>
              <a:rPr lang="en-US" sz="3200" dirty="0" err="1">
                <a:solidFill>
                  <a:srgbClr val="7030A0"/>
                </a:solidFill>
                <a:sym typeface="Symbol" pitchFamily="18" charset="2"/>
              </a:rPr>
              <a:t>Jackiw</a:t>
            </a:r>
            <a:r>
              <a:rPr lang="en-US" sz="3200" dirty="0">
                <a:solidFill>
                  <a:srgbClr val="7030A0"/>
                </a:solidFill>
                <a:sym typeface="Symbol" pitchFamily="18" charset="2"/>
              </a:rPr>
              <a:t> </a:t>
            </a:r>
            <a:r>
              <a:rPr lang="en-US" sz="3200" dirty="0" err="1">
                <a:solidFill>
                  <a:srgbClr val="7030A0"/>
                </a:solidFill>
                <a:sym typeface="Symbol" pitchFamily="18" charset="2"/>
              </a:rPr>
              <a:t>Rebbi</a:t>
            </a:r>
            <a:r>
              <a:rPr lang="en-US" sz="3200" dirty="0">
                <a:solidFill>
                  <a:srgbClr val="7030A0"/>
                </a:solidFill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]:</a:t>
            </a:r>
          </a:p>
          <a:p>
            <a:pPr marL="0" indent="0">
              <a:spcBef>
                <a:spcPct val="20000"/>
              </a:spcBef>
              <a:buClr>
                <a:schemeClr val="tx1"/>
              </a:buClr>
              <a:buNone/>
            </a:pPr>
            <a:r>
              <a:rPr lang="en-US" sz="3200" dirty="0" smtClean="0">
                <a:sym typeface="Symbol" pitchFamily="18" charset="2"/>
              </a:rPr>
              <a:t>                           </a:t>
            </a:r>
            <a:r>
              <a:rPr lang="en-US" sz="3200" dirty="0">
                <a:sym typeface="Symbol" pitchFamily="18" charset="2"/>
              </a:rPr>
              <a:t>e</a:t>
            </a:r>
            <a:r>
              <a:rPr lang="en-US" sz="3200" baseline="30000" dirty="0">
                <a:sym typeface="Symbol" pitchFamily="18" charset="2"/>
              </a:rPr>
              <a:t>i</a:t>
            </a:r>
            <a:r>
              <a:rPr lang="en-US" sz="3200" baseline="30000" dirty="0">
                <a:solidFill>
                  <a:srgbClr val="FF0000"/>
                </a:solidFill>
                <a:sym typeface="Symbol" pitchFamily="18" charset="2"/>
              </a:rPr>
              <a:t></a:t>
            </a:r>
            <a:r>
              <a:rPr lang="en-US" sz="3200" baseline="30000" dirty="0">
                <a:solidFill>
                  <a:srgbClr val="002060"/>
                </a:solidFill>
                <a:sym typeface="Symbol" pitchFamily="18" charset="2"/>
              </a:rPr>
              <a:t>Q</a:t>
            </a:r>
            <a:r>
              <a:rPr lang="en-US" sz="3200" baseline="8000" dirty="0">
                <a:solidFill>
                  <a:srgbClr val="002060"/>
                </a:solidFill>
                <a:sym typeface="Symbol" pitchFamily="18" charset="2"/>
              </a:rPr>
              <a:t>5</a:t>
            </a:r>
            <a:r>
              <a:rPr lang="en-US" sz="3200" baseline="8000" dirty="0"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| 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 </a:t>
            </a:r>
            <a:r>
              <a:rPr lang="en-US" sz="3200" dirty="0">
                <a:sym typeface="Symbol" pitchFamily="18" charset="2"/>
              </a:rPr>
              <a:t>&gt; = | 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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+ </a:t>
            </a:r>
            <a:r>
              <a:rPr lang="en-US" sz="3200" dirty="0">
                <a:solidFill>
                  <a:srgbClr val="FF0000"/>
                </a:solidFill>
                <a:sym typeface="Symbol" pitchFamily="18" charset="2"/>
              </a:rPr>
              <a:t></a:t>
            </a:r>
            <a:r>
              <a:rPr lang="en-US" sz="3200" dirty="0">
                <a:sym typeface="Symbol" pitchFamily="18" charset="2"/>
              </a:rPr>
              <a:t> &gt; </a:t>
            </a:r>
            <a:r>
              <a:rPr lang="en-US" sz="3200" baseline="30000" dirty="0" smtClean="0">
                <a:solidFill>
                  <a:schemeClr val="accent2"/>
                </a:solidFill>
                <a:sym typeface="Symbol" pitchFamily="18" charset="2"/>
              </a:rPr>
              <a:t> </a:t>
            </a:r>
            <a:endParaRPr lang="en-US" sz="3200" baseline="30000" dirty="0">
              <a:solidFill>
                <a:schemeClr val="accent2"/>
              </a:solidFill>
              <a:sym typeface="Symbol" pitchFamily="18" charset="2"/>
            </a:endParaRPr>
          </a:p>
          <a:p>
            <a:pPr marL="0" indent="0">
              <a:buClr>
                <a:schemeClr val="tx1"/>
              </a:buClr>
              <a:buNone/>
            </a:pP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224" y="125506"/>
            <a:ext cx="1145689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3200" dirty="0">
                <a:sym typeface="Symbol" pitchFamily="18" charset="2"/>
              </a:rPr>
              <a:t>If besides </a:t>
            </a:r>
            <a:r>
              <a:rPr lang="en-US" sz="3200" dirty="0">
                <a:solidFill>
                  <a:srgbClr val="FF0000"/>
                </a:solidFill>
                <a:sym typeface="Symbol" pitchFamily="18" charset="2"/>
              </a:rPr>
              <a:t>QCD</a:t>
            </a:r>
            <a:r>
              <a:rPr lang="en-US" sz="3200" dirty="0">
                <a:sym typeface="Symbol" pitchFamily="18" charset="2"/>
              </a:rPr>
              <a:t> one includes the </a:t>
            </a:r>
            <a:r>
              <a:rPr lang="en-US" sz="3200" dirty="0">
                <a:solidFill>
                  <a:srgbClr val="0070C0"/>
                </a:solidFill>
                <a:sym typeface="Symbol" pitchFamily="18" charset="2"/>
              </a:rPr>
              <a:t>weak interactions</a:t>
            </a:r>
            <a:r>
              <a:rPr lang="en-US" sz="3200" dirty="0">
                <a:sym typeface="Symbol" pitchFamily="18" charset="2"/>
              </a:rPr>
              <a:t>, in general the quark mass matrix is  non-diagonal and complex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solidFill>
                  <a:srgbClr val="FF0000"/>
                </a:solidFill>
              </a:rPr>
              <a:t>          </a:t>
            </a:r>
            <a:r>
              <a:rPr lang="en-US" sz="3200" dirty="0" smtClean="0">
                <a:solidFill>
                  <a:srgbClr val="FF0000"/>
                </a:solidFill>
              </a:rPr>
              <a:t>               </a:t>
            </a:r>
            <a:r>
              <a:rPr lang="en-US" sz="3200" dirty="0" err="1">
                <a:solidFill>
                  <a:srgbClr val="FF0000"/>
                </a:solidFill>
              </a:rPr>
              <a:t>L</a:t>
            </a:r>
            <a:r>
              <a:rPr lang="en-US" sz="3200" baseline="-25000" dirty="0" err="1">
                <a:solidFill>
                  <a:srgbClr val="FF0000"/>
                </a:solidFill>
              </a:rPr>
              <a:t>Mass</a:t>
            </a:r>
            <a:r>
              <a:rPr lang="en-US" sz="3200" baseline="-250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= -</a:t>
            </a:r>
            <a:r>
              <a:rPr lang="en-US" sz="3200" dirty="0">
                <a:solidFill>
                  <a:srgbClr val="FF0000"/>
                </a:solidFill>
                <a:sym typeface="Symbol" pitchFamily="18" charset="2"/>
              </a:rPr>
              <a:t></a:t>
            </a:r>
            <a:r>
              <a:rPr lang="en-US" sz="3200" dirty="0" err="1">
                <a:solidFill>
                  <a:srgbClr val="FF0000"/>
                </a:solidFill>
                <a:sym typeface="Symbol" pitchFamily="18" charset="2"/>
              </a:rPr>
              <a:t>q</a:t>
            </a:r>
            <a:r>
              <a:rPr lang="en-US" sz="3200" baseline="-25000" dirty="0" err="1">
                <a:solidFill>
                  <a:srgbClr val="FF0000"/>
                </a:solidFill>
                <a:sym typeface="Symbol" pitchFamily="18" charset="2"/>
              </a:rPr>
              <a:t>iR</a:t>
            </a:r>
            <a:r>
              <a:rPr lang="en-US" sz="3200" baseline="-250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M</a:t>
            </a:r>
            <a:r>
              <a:rPr lang="en-US" sz="3200" baseline="-25000" dirty="0" err="1">
                <a:solidFill>
                  <a:srgbClr val="0070C0"/>
                </a:solidFill>
              </a:rPr>
              <a:t>ij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q</a:t>
            </a:r>
            <a:r>
              <a:rPr lang="en-US" sz="3200" baseline="-25000" dirty="0" err="1">
                <a:solidFill>
                  <a:srgbClr val="FF0000"/>
                </a:solidFill>
              </a:rPr>
              <a:t>jL</a:t>
            </a:r>
            <a:r>
              <a:rPr lang="en-US" sz="3200" baseline="-250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+ h. c</a:t>
            </a:r>
            <a:r>
              <a:rPr lang="en-US" sz="3200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3200" dirty="0">
              <a:solidFill>
                <a:srgbClr val="FF0000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/>
              <a:t>To </a:t>
            </a:r>
            <a:r>
              <a:rPr lang="en-US" sz="3200" dirty="0" err="1"/>
              <a:t>diagonalize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70C0"/>
                </a:solidFill>
              </a:rPr>
              <a:t>M </a:t>
            </a:r>
            <a:r>
              <a:rPr lang="en-US" sz="3200" dirty="0"/>
              <a:t>one must, among other things, perform a </a:t>
            </a:r>
            <a:r>
              <a:rPr lang="en-US" sz="3200" dirty="0">
                <a:solidFill>
                  <a:srgbClr val="002060"/>
                </a:solidFill>
              </a:rPr>
              <a:t>chiral transformation</a:t>
            </a:r>
            <a:r>
              <a:rPr lang="en-US" sz="3200" dirty="0">
                <a:solidFill>
                  <a:srgbClr val="0070C0"/>
                </a:solidFill>
              </a:rPr>
              <a:t>  </a:t>
            </a:r>
            <a:r>
              <a:rPr lang="en-US" sz="3200" dirty="0"/>
              <a:t>by an </a:t>
            </a:r>
            <a:r>
              <a:rPr lang="en-US" sz="3200"/>
              <a:t>angle </a:t>
            </a:r>
            <a:r>
              <a:rPr lang="en-US" sz="3200" smtClean="0"/>
              <a:t>of  </a:t>
            </a:r>
            <a:r>
              <a:rPr lang="en-US" sz="3200" dirty="0" err="1">
                <a:solidFill>
                  <a:srgbClr val="0070C0"/>
                </a:solidFill>
                <a:sym typeface="Symbol" pitchFamily="18" charset="2"/>
              </a:rPr>
              <a:t>Arg</a:t>
            </a:r>
            <a:r>
              <a:rPr lang="en-US" sz="3200" dirty="0">
                <a:solidFill>
                  <a:srgbClr val="0070C0"/>
                </a:solidFill>
                <a:sym typeface="Symbol" pitchFamily="18" charset="2"/>
              </a:rPr>
              <a:t> </a:t>
            </a:r>
            <a:r>
              <a:rPr lang="en-US" sz="3200" dirty="0" err="1">
                <a:solidFill>
                  <a:srgbClr val="0070C0"/>
                </a:solidFill>
                <a:sym typeface="Symbol" pitchFamily="18" charset="2"/>
              </a:rPr>
              <a:t>det</a:t>
            </a:r>
            <a:r>
              <a:rPr lang="en-US" sz="3200" dirty="0">
                <a:solidFill>
                  <a:srgbClr val="0070C0"/>
                </a:solidFill>
                <a:sym typeface="Symbol" pitchFamily="18" charset="2"/>
              </a:rPr>
              <a:t> M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/>
              <a:t>which, </a:t>
            </a:r>
            <a:r>
              <a:rPr lang="en-US" sz="3200" dirty="0" smtClean="0"/>
              <a:t>because of </a:t>
            </a:r>
            <a:r>
              <a:rPr lang="en-US" sz="3200" dirty="0"/>
              <a:t>the </a:t>
            </a:r>
            <a:r>
              <a:rPr lang="en-US" sz="3200" dirty="0" err="1">
                <a:solidFill>
                  <a:srgbClr val="7030A0"/>
                </a:solidFill>
                <a:sym typeface="Symbol" pitchFamily="18" charset="2"/>
              </a:rPr>
              <a:t>Jackiw</a:t>
            </a:r>
            <a:r>
              <a:rPr lang="en-US" sz="3200" dirty="0">
                <a:solidFill>
                  <a:srgbClr val="7030A0"/>
                </a:solidFill>
                <a:sym typeface="Symbol" pitchFamily="18" charset="2"/>
              </a:rPr>
              <a:t> </a:t>
            </a:r>
            <a:r>
              <a:rPr lang="en-US" sz="3200" dirty="0" err="1">
                <a:solidFill>
                  <a:srgbClr val="7030A0"/>
                </a:solidFill>
                <a:sym typeface="Symbol" pitchFamily="18" charset="2"/>
              </a:rPr>
              <a:t>Rebbi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/>
              <a:t>result, changes 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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into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           </a:t>
            </a:r>
            <a:r>
              <a:rPr lang="en-US" sz="3200" dirty="0" smtClean="0">
                <a:solidFill>
                  <a:srgbClr val="00B050"/>
                </a:solidFill>
                <a:sym typeface="Symbol" pitchFamily="18" charset="2"/>
              </a:rPr>
              <a:t>              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</a:t>
            </a:r>
            <a:r>
              <a:rPr lang="en-US" sz="3200" baseline="-25000" dirty="0">
                <a:solidFill>
                  <a:srgbClr val="00B0F0"/>
                </a:solidFill>
                <a:sym typeface="Symbol" pitchFamily="18" charset="2"/>
              </a:rPr>
              <a:t>total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= 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</a:t>
            </a:r>
            <a:r>
              <a:rPr lang="en-US" sz="3200" dirty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+</a:t>
            </a:r>
            <a:r>
              <a:rPr lang="en-US" sz="3200" dirty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sz="3200" dirty="0" err="1">
                <a:solidFill>
                  <a:srgbClr val="0070C0"/>
                </a:solidFill>
                <a:sym typeface="Symbol" pitchFamily="18" charset="2"/>
              </a:rPr>
              <a:t>Arg</a:t>
            </a:r>
            <a:r>
              <a:rPr lang="en-US" sz="3200" dirty="0">
                <a:solidFill>
                  <a:srgbClr val="0070C0"/>
                </a:solidFill>
                <a:sym typeface="Symbol" pitchFamily="18" charset="2"/>
              </a:rPr>
              <a:t> </a:t>
            </a:r>
            <a:r>
              <a:rPr lang="en-US" sz="3200" dirty="0" err="1">
                <a:solidFill>
                  <a:srgbClr val="0070C0"/>
                </a:solidFill>
                <a:sym typeface="Symbol" pitchFamily="18" charset="2"/>
              </a:rPr>
              <a:t>det</a:t>
            </a:r>
            <a:r>
              <a:rPr lang="en-US" sz="3200" dirty="0">
                <a:solidFill>
                  <a:srgbClr val="0070C0"/>
                </a:solidFill>
                <a:sym typeface="Symbol" pitchFamily="18" charset="2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sym typeface="Symbol" pitchFamily="18" charset="2"/>
              </a:rPr>
              <a:t>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3200" dirty="0">
              <a:solidFill>
                <a:srgbClr val="0070C0"/>
              </a:solidFill>
              <a:sym typeface="Symbol" pitchFamily="18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3200" dirty="0"/>
              <a:t>Thus, in full generality, the </a:t>
            </a:r>
            <a:r>
              <a:rPr lang="en-US" sz="3200" dirty="0">
                <a:solidFill>
                  <a:srgbClr val="FF0000"/>
                </a:solidFill>
              </a:rPr>
              <a:t>strong CP problem </a:t>
            </a:r>
            <a:r>
              <a:rPr lang="en-US" sz="3200" dirty="0"/>
              <a:t>can be stated as </a:t>
            </a:r>
            <a:r>
              <a:rPr lang="en-US" sz="3200" dirty="0" smtClean="0"/>
              <a:t>follows: why </a:t>
            </a:r>
            <a:r>
              <a:rPr lang="en-US" sz="3200" dirty="0"/>
              <a:t>is the angle 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</a:t>
            </a:r>
            <a:r>
              <a:rPr lang="en-US" sz="3200" baseline="-25000" dirty="0">
                <a:solidFill>
                  <a:srgbClr val="00B0F0"/>
                </a:solidFill>
                <a:sym typeface="Symbol" pitchFamily="18" charset="2"/>
              </a:rPr>
              <a:t>total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 </a:t>
            </a:r>
            <a:r>
              <a:rPr lang="en-US" sz="3200" dirty="0"/>
              <a:t>, coming from the</a:t>
            </a:r>
            <a:r>
              <a:rPr lang="en-US" sz="3200" dirty="0">
                <a:solidFill>
                  <a:srgbClr val="FF0000"/>
                </a:solidFill>
              </a:rPr>
              <a:t> strong</a:t>
            </a:r>
            <a:r>
              <a:rPr lang="en-US" sz="3200" dirty="0">
                <a:solidFill>
                  <a:srgbClr val="3333CC"/>
                </a:solidFill>
              </a:rPr>
              <a:t> </a:t>
            </a:r>
            <a:r>
              <a:rPr lang="en-US" sz="3200" dirty="0"/>
              <a:t>and</a:t>
            </a:r>
            <a:r>
              <a:rPr lang="en-US" sz="3200" dirty="0">
                <a:solidFill>
                  <a:srgbClr val="CC0099"/>
                </a:solidFill>
              </a:rPr>
              <a:t> </a:t>
            </a:r>
            <a:r>
              <a:rPr lang="en-US" sz="3200" dirty="0">
                <a:solidFill>
                  <a:srgbClr val="0070C0"/>
                </a:solidFill>
              </a:rPr>
              <a:t>weak interactions</a:t>
            </a:r>
            <a:r>
              <a:rPr lang="en-US" sz="3200" dirty="0"/>
              <a:t>, so small? </a:t>
            </a:r>
          </a:p>
        </p:txBody>
      </p:sp>
    </p:spTree>
    <p:extLst>
      <p:ext uri="{BB962C8B-B14F-4D97-AF65-F5344CB8AC3E}">
        <p14:creationId xmlns:p14="http://schemas.microsoft.com/office/powerpoint/2010/main" val="93833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519953" y="340658"/>
            <a:ext cx="11672047" cy="6257365"/>
          </a:xfrm>
        </p:spPr>
        <p:txBody>
          <a:bodyPr>
            <a:noAutofit/>
          </a:bodyPr>
          <a:lstStyle/>
          <a:p>
            <a:pPr marL="660400" indent="-660400">
              <a:buFontTx/>
              <a:buChar char="•"/>
            </a:pPr>
            <a:r>
              <a:rPr lang="en-US" sz="3200" dirty="0"/>
              <a:t>There are only three </a:t>
            </a:r>
            <a:r>
              <a:rPr lang="en-US" sz="3200" dirty="0" smtClean="0"/>
              <a:t>known classes of </a:t>
            </a:r>
            <a:r>
              <a:rPr lang="en-US" sz="3200" dirty="0" smtClean="0">
                <a:solidFill>
                  <a:srgbClr val="002060"/>
                </a:solidFill>
              </a:rPr>
              <a:t>s</a:t>
            </a:r>
            <a:r>
              <a:rPr lang="en-US" sz="3200" dirty="0">
                <a:solidFill>
                  <a:srgbClr val="002060"/>
                </a:solidFill>
              </a:rPr>
              <a:t>olutions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/>
              <a:t>to the </a:t>
            </a:r>
            <a:r>
              <a:rPr lang="en-US" sz="3200" dirty="0">
                <a:solidFill>
                  <a:srgbClr val="FF0000"/>
                </a:solidFill>
              </a:rPr>
              <a:t>strong CP problem:</a:t>
            </a:r>
          </a:p>
          <a:p>
            <a:pPr marL="660400" indent="-660400">
              <a:buFontTx/>
              <a:buAutoNum type="romanLcPeriod"/>
            </a:pPr>
            <a:r>
              <a:rPr lang="en-US" sz="3200" dirty="0" err="1">
                <a:solidFill>
                  <a:srgbClr val="002060"/>
                </a:solidFill>
              </a:rPr>
              <a:t>Anthropically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</a:t>
            </a:r>
            <a:r>
              <a:rPr lang="en-US" sz="3200" baseline="-25000" dirty="0">
                <a:solidFill>
                  <a:srgbClr val="00B0F0"/>
                </a:solidFill>
                <a:sym typeface="Symbol" pitchFamily="18" charset="2"/>
              </a:rPr>
              <a:t>total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002060"/>
                </a:solidFill>
              </a:rPr>
              <a:t>is small</a:t>
            </a:r>
          </a:p>
          <a:p>
            <a:pPr marL="660400" indent="-660400">
              <a:buFontTx/>
              <a:buAutoNum type="romanLcPeriod"/>
            </a:pPr>
            <a:r>
              <a:rPr lang="en-US" sz="3200" dirty="0" smtClean="0">
                <a:solidFill>
                  <a:srgbClr val="002060"/>
                </a:solidFill>
              </a:rPr>
              <a:t>CP is broken spontaneously and the induced </a:t>
            </a:r>
            <a:r>
              <a:rPr lang="en-US" sz="3200" dirty="0" smtClean="0">
                <a:solidFill>
                  <a:srgbClr val="00B0F0"/>
                </a:solidFill>
                <a:sym typeface="Symbol" pitchFamily="18" charset="2"/>
              </a:rPr>
              <a:t></a:t>
            </a:r>
            <a:r>
              <a:rPr lang="en-US" sz="3200" baseline="-25000" dirty="0">
                <a:solidFill>
                  <a:srgbClr val="00B0F0"/>
                </a:solidFill>
                <a:sym typeface="Symbol" pitchFamily="18" charset="2"/>
              </a:rPr>
              <a:t>total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002060"/>
                </a:solidFill>
              </a:rPr>
              <a:t>is small</a:t>
            </a:r>
          </a:p>
          <a:p>
            <a:pPr marL="660400" indent="-660400">
              <a:buFontTx/>
              <a:buAutoNum type="romanLcPeriod"/>
            </a:pPr>
            <a:r>
              <a:rPr lang="en-US" sz="3200" dirty="0">
                <a:solidFill>
                  <a:srgbClr val="002060"/>
                </a:solidFill>
              </a:rPr>
              <a:t>A chiral symmetry drives 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</a:t>
            </a:r>
            <a:r>
              <a:rPr lang="en-US" sz="3200" baseline="-25000" dirty="0">
                <a:solidFill>
                  <a:srgbClr val="00B0F0"/>
                </a:solidFill>
                <a:sym typeface="Symbol" pitchFamily="18" charset="2"/>
              </a:rPr>
              <a:t>total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→ 0</a:t>
            </a:r>
            <a:endParaRPr lang="en-US" sz="3200" dirty="0">
              <a:solidFill>
                <a:srgbClr val="00B0F0"/>
              </a:solidFill>
              <a:cs typeface="Arial" charset="0"/>
            </a:endParaRPr>
          </a:p>
          <a:p>
            <a:pPr marL="660400" indent="-660400">
              <a:buFontTx/>
              <a:buChar char="•"/>
            </a:pPr>
            <a:r>
              <a:rPr lang="en-US" sz="3200" dirty="0"/>
              <a:t>I will make no comments </a:t>
            </a:r>
            <a:r>
              <a:rPr lang="en-US" sz="3200" dirty="0">
                <a:solidFill>
                  <a:srgbClr val="002060"/>
                </a:solidFill>
              </a:rPr>
              <a:t>on </a:t>
            </a:r>
            <a:r>
              <a:rPr lang="en-US" sz="3200" dirty="0" err="1">
                <a:solidFill>
                  <a:srgbClr val="002060"/>
                </a:solidFill>
              </a:rPr>
              <a:t>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</a:p>
          <a:p>
            <a:pPr marL="660400" indent="-660400">
              <a:buFontTx/>
              <a:buChar char="•"/>
            </a:pPr>
            <a:r>
              <a:rPr lang="en-US" sz="3200" dirty="0"/>
              <a:t> Although </a:t>
            </a:r>
            <a:r>
              <a:rPr lang="en-US" sz="3200" dirty="0">
                <a:solidFill>
                  <a:srgbClr val="002060"/>
                </a:solidFill>
              </a:rPr>
              <a:t>ii. </a:t>
            </a:r>
            <a:r>
              <a:rPr lang="en-US" sz="3200" dirty="0"/>
              <a:t>is interesting</a:t>
            </a:r>
            <a:r>
              <a:rPr lang="en-US" sz="3200" dirty="0" smtClean="0"/>
              <a:t>, the models which lead to 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</a:t>
            </a:r>
            <a:r>
              <a:rPr lang="en-US" sz="3200" baseline="-25000" dirty="0">
                <a:solidFill>
                  <a:srgbClr val="00B0F0"/>
                </a:solidFill>
                <a:sym typeface="Symbol" pitchFamily="18" charset="2"/>
              </a:rPr>
              <a:t>total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 </a:t>
            </a:r>
            <a:r>
              <a:rPr lang="en-US" sz="3200" dirty="0" smtClean="0">
                <a:solidFill>
                  <a:srgbClr val="00B0F0"/>
                </a:solidFill>
                <a:sym typeface="Symbol" pitchFamily="18" charset="2"/>
              </a:rPr>
              <a:t> </a:t>
            </a:r>
            <a:r>
              <a:rPr lang="en-US" sz="3200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10</a:t>
            </a:r>
            <a:r>
              <a:rPr lang="en-US" sz="3200" baseline="30000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 -10</a:t>
            </a:r>
            <a:r>
              <a:rPr lang="en-US" sz="3200" dirty="0" smtClean="0">
                <a:cs typeface="Arial" charset="0"/>
                <a:sym typeface="Symbol" pitchFamily="18" charset="2"/>
              </a:rPr>
              <a:t> are rather complex and often are at odds with the </a:t>
            </a:r>
            <a:r>
              <a:rPr lang="en-US" sz="3200" dirty="0" smtClean="0">
                <a:solidFill>
                  <a:srgbClr val="7030A0"/>
                </a:solidFill>
                <a:cs typeface="Arial" charset="0"/>
                <a:sym typeface="Symbol" pitchFamily="18" charset="2"/>
              </a:rPr>
              <a:t>CKM paradigm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and/or </a:t>
            </a:r>
            <a:r>
              <a:rPr lang="en-US" sz="3200" dirty="0" smtClean="0">
                <a:solidFill>
                  <a:srgbClr val="7030A0"/>
                </a:solidFill>
                <a:cs typeface="Arial" charset="0"/>
                <a:sym typeface="Symbol" pitchFamily="18" charset="2"/>
              </a:rPr>
              <a:t>cosmology</a:t>
            </a:r>
            <a:endParaRPr lang="en-US" sz="3200" dirty="0">
              <a:cs typeface="Arial" charset="0"/>
            </a:endParaRPr>
          </a:p>
          <a:p>
            <a:pPr marL="660400" indent="-660400">
              <a:buFontTx/>
              <a:buChar char="•"/>
            </a:pPr>
            <a:r>
              <a:rPr lang="en-US" sz="3200" dirty="0" smtClean="0"/>
              <a:t> </a:t>
            </a:r>
            <a:r>
              <a:rPr lang="en-US" sz="3200" dirty="0"/>
              <a:t>I</a:t>
            </a:r>
            <a:r>
              <a:rPr lang="en-US" sz="3200" dirty="0" smtClean="0"/>
              <a:t>n </a:t>
            </a:r>
            <a:r>
              <a:rPr lang="en-US" sz="3200" dirty="0"/>
              <a:t>my opinion, only </a:t>
            </a:r>
            <a:r>
              <a:rPr lang="en-US" sz="3200" dirty="0">
                <a:solidFill>
                  <a:srgbClr val="002060"/>
                </a:solidFill>
              </a:rPr>
              <a:t>iii. </a:t>
            </a:r>
            <a:r>
              <a:rPr lang="en-US" sz="3200" dirty="0"/>
              <a:t>is a viable </a:t>
            </a:r>
            <a:r>
              <a:rPr lang="en-US" sz="3200" dirty="0" smtClean="0"/>
              <a:t>solution, </a:t>
            </a:r>
            <a:r>
              <a:rPr lang="en-US" sz="3200" dirty="0"/>
              <a:t>although it necessitates introducing </a:t>
            </a:r>
            <a:r>
              <a:rPr lang="en-US" sz="3200" dirty="0" smtClean="0">
                <a:solidFill>
                  <a:srgbClr val="FF0000"/>
                </a:solidFill>
              </a:rPr>
              <a:t>new global, spontaneously broken, chiral symmetries </a:t>
            </a:r>
          </a:p>
        </p:txBody>
      </p:sp>
    </p:spTree>
    <p:extLst>
      <p:ext uri="{BB962C8B-B14F-4D97-AF65-F5344CB8AC3E}">
        <p14:creationId xmlns:p14="http://schemas.microsoft.com/office/powerpoint/2010/main" val="428542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9294"/>
            <a:ext cx="11958918" cy="678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Thirty </a:t>
            </a:r>
            <a:r>
              <a:rPr lang="en-US" sz="3200" dirty="0"/>
              <a:t>eight years ago </a:t>
            </a:r>
            <a:r>
              <a:rPr lang="en-US" sz="3200" dirty="0" smtClean="0">
                <a:solidFill>
                  <a:srgbClr val="7030A0"/>
                </a:solidFill>
              </a:rPr>
              <a:t>Helen </a:t>
            </a:r>
            <a:r>
              <a:rPr lang="en-US" sz="3200" dirty="0">
                <a:solidFill>
                  <a:srgbClr val="7030A0"/>
                </a:solidFill>
              </a:rPr>
              <a:t>Quinn</a:t>
            </a:r>
            <a:r>
              <a:rPr lang="en-US" sz="3200" dirty="0"/>
              <a:t>  and I </a:t>
            </a:r>
            <a:r>
              <a:rPr lang="en-US" sz="3200" dirty="0" smtClean="0"/>
              <a:t>proposed the first prototype </a:t>
            </a:r>
            <a:r>
              <a:rPr lang="en-US" sz="3200" dirty="0" smtClean="0">
                <a:solidFill>
                  <a:srgbClr val="002060"/>
                </a:solidFill>
              </a:rPr>
              <a:t>chiral solution </a:t>
            </a:r>
            <a:r>
              <a:rPr lang="en-US" sz="3200" dirty="0" smtClean="0"/>
              <a:t>suggesting that </a:t>
            </a:r>
            <a:r>
              <a:rPr lang="en-US" sz="3200" dirty="0"/>
              <a:t>the </a:t>
            </a:r>
            <a:r>
              <a:rPr lang="en-US" sz="3200" dirty="0">
                <a:solidFill>
                  <a:srgbClr val="FF0000"/>
                </a:solidFill>
              </a:rPr>
              <a:t>SM </a:t>
            </a:r>
            <a:r>
              <a:rPr lang="en-US" sz="3200" dirty="0"/>
              <a:t>had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an additional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U(1)</a:t>
            </a:r>
            <a:r>
              <a:rPr lang="en-US" sz="3200" baseline="-25000" dirty="0">
                <a:solidFill>
                  <a:srgbClr val="00206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chiral symmetry (</a:t>
            </a:r>
            <a:r>
              <a:rPr lang="en-US" sz="3200" dirty="0" smtClean="0"/>
              <a:t>now </a:t>
            </a:r>
            <a:r>
              <a:rPr lang="en-US" sz="3200" dirty="0"/>
              <a:t>called </a:t>
            </a:r>
            <a:r>
              <a:rPr lang="en-US" sz="3200" dirty="0" smtClean="0">
                <a:solidFill>
                  <a:srgbClr val="002060"/>
                </a:solidFill>
              </a:rPr>
              <a:t>U(1)</a:t>
            </a:r>
            <a:r>
              <a:rPr lang="en-US" sz="3200" baseline="-25000" dirty="0" smtClean="0">
                <a:solidFill>
                  <a:srgbClr val="002060"/>
                </a:solidFill>
              </a:rPr>
              <a:t>PQ</a:t>
            </a:r>
            <a:r>
              <a:rPr lang="en-US" sz="3200" dirty="0" smtClean="0"/>
              <a:t>) which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/>
              <a:t>drives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</a:t>
            </a:r>
            <a:r>
              <a:rPr lang="en-US" sz="3200" baseline="-25000" dirty="0">
                <a:solidFill>
                  <a:srgbClr val="00B0F0"/>
                </a:solidFill>
                <a:sym typeface="Symbol" pitchFamily="18" charset="2"/>
              </a:rPr>
              <a:t>total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→ </a:t>
            </a:r>
            <a:r>
              <a:rPr lang="en-US" sz="3200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cs typeface="Arial" charset="0"/>
                <a:sym typeface="Symbol" pitchFamily="18" charset="2"/>
              </a:rPr>
              <a:t>Very recently two other </a:t>
            </a:r>
            <a:r>
              <a:rPr lang="en-US" sz="3200" dirty="0" smtClean="0">
                <a:solidFill>
                  <a:srgbClr val="002060"/>
                </a:solidFill>
                <a:cs typeface="Arial" charset="0"/>
                <a:sym typeface="Symbol" pitchFamily="18" charset="2"/>
              </a:rPr>
              <a:t>variant chiral solutions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have been proposed: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cs typeface="Arial" charset="0"/>
              <a:sym typeface="Symbol" pitchFamily="18" charset="2"/>
            </a:endParaRPr>
          </a:p>
          <a:p>
            <a:r>
              <a:rPr lang="en-US" sz="3200" dirty="0" smtClean="0">
                <a:cs typeface="Arial" charset="0"/>
                <a:sym typeface="Symbol" pitchFamily="18" charset="2"/>
              </a:rPr>
              <a:t>      - </a:t>
            </a:r>
            <a:r>
              <a:rPr lang="en-US" sz="3200" dirty="0" smtClean="0">
                <a:solidFill>
                  <a:srgbClr val="7030A0"/>
                </a:solidFill>
                <a:cs typeface="Arial" charset="0"/>
                <a:sym typeface="Symbol" pitchFamily="18" charset="2"/>
              </a:rPr>
              <a:t>Hook</a:t>
            </a:r>
            <a:r>
              <a:rPr lang="en-US" sz="3200" dirty="0" smtClean="0">
                <a:cs typeface="Arial" charset="0"/>
                <a:sym typeface="Symbol" pitchFamily="18" charset="2"/>
              </a:rPr>
              <a:t> uses a </a:t>
            </a:r>
            <a:r>
              <a:rPr lang="en-US" sz="3200" dirty="0" smtClean="0">
                <a:solidFill>
                  <a:srgbClr val="00B050"/>
                </a:solidFill>
                <a:cs typeface="Arial" charset="0"/>
                <a:sym typeface="Symbol" pitchFamily="18" charset="2"/>
              </a:rPr>
              <a:t>Z</a:t>
            </a:r>
            <a:r>
              <a:rPr lang="en-US" sz="3200" baseline="-25000" dirty="0" smtClean="0">
                <a:solidFill>
                  <a:srgbClr val="00B050"/>
                </a:solidFill>
                <a:cs typeface="Arial" charset="0"/>
                <a:sym typeface="Symbol" pitchFamily="18" charset="2"/>
              </a:rPr>
              <a:t>2</a:t>
            </a:r>
            <a:r>
              <a:rPr lang="en-US" sz="3200" dirty="0" smtClean="0">
                <a:solidFill>
                  <a:srgbClr val="00B050"/>
                </a:solidFill>
                <a:cs typeface="Arial" charset="0"/>
                <a:sym typeface="Symbol" pitchFamily="18" charset="2"/>
              </a:rPr>
              <a:t> symmetry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which takes </a:t>
            </a:r>
            <a:r>
              <a:rPr lang="en-US" sz="3200" dirty="0">
                <a:solidFill>
                  <a:srgbClr val="FF0000"/>
                </a:solidFill>
              </a:rPr>
              <a:t>SM </a:t>
            </a:r>
            <a:r>
              <a:rPr lang="en-US" sz="3200" dirty="0" smtClean="0">
                <a:solidFill>
                  <a:srgbClr val="FF0000"/>
                </a:solidFill>
              </a:rPr>
              <a:t>&lt;-&gt; SM’ </a:t>
            </a:r>
            <a:r>
              <a:rPr lang="en-US" sz="3200" dirty="0" smtClean="0"/>
              <a:t>and an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anomalous U(1) symmetry to drive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</a:t>
            </a:r>
            <a:r>
              <a:rPr lang="en-US" sz="3200" baseline="-25000" dirty="0">
                <a:solidFill>
                  <a:srgbClr val="00B0F0"/>
                </a:solidFill>
                <a:sym typeface="Symbol" pitchFamily="18" charset="2"/>
              </a:rPr>
              <a:t>total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→ 0</a:t>
            </a:r>
          </a:p>
          <a:p>
            <a:r>
              <a:rPr lang="en-US" sz="3200" dirty="0" smtClean="0">
                <a:cs typeface="Arial" charset="0"/>
                <a:sym typeface="Symbol" pitchFamily="18" charset="2"/>
              </a:rPr>
              <a:t>      - </a:t>
            </a:r>
            <a:r>
              <a:rPr lang="en-US" sz="3200" dirty="0" err="1" smtClean="0">
                <a:solidFill>
                  <a:srgbClr val="7030A0"/>
                </a:solidFill>
                <a:cs typeface="Arial" charset="0"/>
                <a:sym typeface="Symbol" pitchFamily="18" charset="2"/>
              </a:rPr>
              <a:t>Ahn</a:t>
            </a:r>
            <a:r>
              <a:rPr lang="en-US" sz="3200" dirty="0" smtClean="0">
                <a:solidFill>
                  <a:srgbClr val="7030A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uses a </a:t>
            </a:r>
            <a:r>
              <a:rPr lang="en-US" sz="3200" dirty="0" smtClean="0">
                <a:solidFill>
                  <a:srgbClr val="00B050"/>
                </a:solidFill>
                <a:cs typeface="Arial" charset="0"/>
                <a:sym typeface="Symbol" pitchFamily="18" charset="2"/>
              </a:rPr>
              <a:t>flavored version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of </a:t>
            </a:r>
            <a:r>
              <a:rPr lang="en-US" sz="3200" dirty="0" smtClean="0">
                <a:solidFill>
                  <a:srgbClr val="002060"/>
                </a:solidFill>
              </a:rPr>
              <a:t>U(1)</a:t>
            </a:r>
            <a:r>
              <a:rPr lang="en-US" sz="3200" baseline="-25000" dirty="0" smtClean="0">
                <a:solidFill>
                  <a:srgbClr val="002060"/>
                </a:solidFill>
              </a:rPr>
              <a:t>PQ</a:t>
            </a:r>
            <a:r>
              <a:rPr lang="en-US" sz="3200" dirty="0" smtClean="0">
                <a:solidFill>
                  <a:srgbClr val="002060"/>
                </a:solidFill>
              </a:rPr>
              <a:t> [</a:t>
            </a:r>
            <a:r>
              <a:rPr lang="en-US" sz="3200" dirty="0" smtClean="0">
                <a:solidFill>
                  <a:srgbClr val="00B050"/>
                </a:solidFill>
              </a:rPr>
              <a:t>A</a:t>
            </a:r>
            <a:r>
              <a:rPr lang="en-US" sz="3200" baseline="-25000" dirty="0" smtClean="0">
                <a:solidFill>
                  <a:srgbClr val="00B050"/>
                </a:solidFill>
              </a:rPr>
              <a:t>4 </a:t>
            </a:r>
            <a:r>
              <a:rPr lang="en-US" sz="3200" dirty="0" smtClean="0"/>
              <a:t>x </a:t>
            </a:r>
            <a:r>
              <a:rPr lang="en-US" sz="3200" dirty="0">
                <a:solidFill>
                  <a:srgbClr val="002060"/>
                </a:solidFill>
              </a:rPr>
              <a:t>U(1)</a:t>
            </a:r>
            <a:r>
              <a:rPr lang="en-US" sz="3200" baseline="-25000" dirty="0">
                <a:solidFill>
                  <a:srgbClr val="002060"/>
                </a:solidFill>
              </a:rPr>
              <a:t>PQ</a:t>
            </a:r>
            <a:r>
              <a:rPr lang="en-US" sz="3200" dirty="0" smtClean="0"/>
              <a:t> ] to accomplish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the same</a:t>
            </a:r>
          </a:p>
          <a:p>
            <a:endParaRPr lang="en-US" sz="3200" dirty="0" smtClean="0">
              <a:solidFill>
                <a:srgbClr val="00B050"/>
              </a:solidFill>
              <a:cs typeface="Arial" charset="0"/>
              <a:sym typeface="Symbol" pitchFamily="18" charset="2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These are all very </a:t>
            </a:r>
            <a:r>
              <a:rPr lang="en-US" sz="3200" dirty="0">
                <a:solidFill>
                  <a:srgbClr val="FF0000"/>
                </a:solidFill>
              </a:rPr>
              <a:t>natural </a:t>
            </a:r>
            <a:r>
              <a:rPr lang="en-US" sz="3200" dirty="0" smtClean="0">
                <a:solidFill>
                  <a:srgbClr val="FF0000"/>
                </a:solidFill>
              </a:rPr>
              <a:t>solutions </a:t>
            </a:r>
            <a:r>
              <a:rPr lang="en-US" sz="3200" dirty="0"/>
              <a:t>to the </a:t>
            </a:r>
            <a:r>
              <a:rPr lang="en-US" sz="3200" dirty="0">
                <a:solidFill>
                  <a:srgbClr val="FF0000"/>
                </a:solidFill>
              </a:rPr>
              <a:t>strong CP </a:t>
            </a:r>
            <a:r>
              <a:rPr lang="en-US" sz="3200" dirty="0" smtClean="0">
                <a:solidFill>
                  <a:srgbClr val="FF0000"/>
                </a:solidFill>
              </a:rPr>
              <a:t>problem</a:t>
            </a:r>
            <a:r>
              <a:rPr lang="en-US" sz="3200" dirty="0" smtClean="0">
                <a:solidFill>
                  <a:srgbClr val="002060"/>
                </a:solidFill>
              </a:rPr>
              <a:t>,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/>
              <a:t>since </a:t>
            </a:r>
            <a:r>
              <a:rPr lang="en-US" sz="3200" dirty="0" smtClean="0">
                <a:solidFill>
                  <a:srgbClr val="002060"/>
                </a:solidFill>
              </a:rPr>
              <a:t>chirality</a:t>
            </a:r>
            <a:r>
              <a:rPr lang="en-US" sz="3200" dirty="0" smtClean="0"/>
              <a:t> effectively rotates the 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 -</a:t>
            </a:r>
            <a:r>
              <a:rPr lang="en-US" sz="3200" dirty="0" err="1">
                <a:solidFill>
                  <a:srgbClr val="00B0F0"/>
                </a:solidFill>
                <a:sym typeface="Symbol" pitchFamily="18" charset="2"/>
              </a:rPr>
              <a:t>vacua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smtClean="0"/>
              <a:t>away:</a:t>
            </a: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>
                <a:sym typeface="Symbol" pitchFamily="18" charset="2"/>
              </a:rPr>
              <a:t>                           </a:t>
            </a:r>
            <a:r>
              <a:rPr lang="en-US" sz="3200" dirty="0" smtClean="0">
                <a:sym typeface="Symbol" pitchFamily="18" charset="2"/>
              </a:rPr>
              <a:t>       </a:t>
            </a:r>
            <a:r>
              <a:rPr lang="en-US" sz="3200" dirty="0">
                <a:sym typeface="Symbol" pitchFamily="18" charset="2"/>
              </a:rPr>
              <a:t>e</a:t>
            </a:r>
            <a:r>
              <a:rPr lang="en-US" sz="3200" baseline="30000" dirty="0">
                <a:sym typeface="Symbol" pitchFamily="18" charset="2"/>
              </a:rPr>
              <a:t>-</a:t>
            </a:r>
            <a:r>
              <a:rPr lang="en-US" sz="3200" baseline="30000" dirty="0" err="1">
                <a:sym typeface="Symbol" pitchFamily="18" charset="2"/>
              </a:rPr>
              <a:t>i</a:t>
            </a:r>
            <a:r>
              <a:rPr lang="en-US" sz="3200" baseline="30000" dirty="0">
                <a:solidFill>
                  <a:schemeClr val="accent1"/>
                </a:solidFill>
                <a:sym typeface="Symbol" pitchFamily="18" charset="2"/>
              </a:rPr>
              <a:t> </a:t>
            </a:r>
            <a:r>
              <a:rPr lang="en-US" sz="3200" baseline="30000" dirty="0">
                <a:solidFill>
                  <a:srgbClr val="00B0F0"/>
                </a:solidFill>
                <a:sym typeface="Symbol" pitchFamily="18" charset="2"/>
              </a:rPr>
              <a:t></a:t>
            </a:r>
            <a:r>
              <a:rPr lang="en-US" sz="3200" baseline="30000" dirty="0">
                <a:solidFill>
                  <a:srgbClr val="002060"/>
                </a:solidFill>
                <a:sym typeface="Symbol" pitchFamily="18" charset="2"/>
              </a:rPr>
              <a:t>Q</a:t>
            </a:r>
            <a:r>
              <a:rPr lang="en-US" sz="3200" baseline="8000" dirty="0">
                <a:solidFill>
                  <a:srgbClr val="002060"/>
                </a:solidFill>
                <a:sym typeface="Symbol" pitchFamily="18" charset="2"/>
              </a:rPr>
              <a:t>5</a:t>
            </a:r>
            <a:r>
              <a:rPr lang="en-US" sz="3200" baseline="8000" dirty="0"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|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  </a:t>
            </a:r>
            <a:r>
              <a:rPr lang="en-US" sz="3200" dirty="0" smtClean="0">
                <a:sym typeface="Symbol" pitchFamily="18" charset="2"/>
              </a:rPr>
              <a:t>&gt; = | 0 &gt;</a:t>
            </a:r>
          </a:p>
          <a:p>
            <a:pPr>
              <a:lnSpc>
                <a:spcPct val="90000"/>
              </a:lnSpc>
            </a:pPr>
            <a:endParaRPr lang="en-US" sz="320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4706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35858" y="17929"/>
            <a:ext cx="12192000" cy="6176963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tx1"/>
              </a:buClr>
            </a:pPr>
            <a:r>
              <a:rPr lang="en-US" sz="3200" dirty="0" smtClean="0">
                <a:sym typeface="Symbol" pitchFamily="18" charset="2"/>
              </a:rPr>
              <a:t>Of course, this additional </a:t>
            </a:r>
            <a:r>
              <a:rPr lang="en-US" sz="3200" dirty="0" smtClean="0">
                <a:solidFill>
                  <a:srgbClr val="002060"/>
                </a:solidFill>
                <a:sym typeface="Symbol" pitchFamily="18" charset="2"/>
              </a:rPr>
              <a:t>chiral </a:t>
            </a:r>
            <a:r>
              <a:rPr lang="en-US" sz="3200" dirty="0">
                <a:solidFill>
                  <a:srgbClr val="002060"/>
                </a:solidFill>
                <a:sym typeface="Symbol" pitchFamily="18" charset="2"/>
              </a:rPr>
              <a:t>symmetry </a:t>
            </a:r>
            <a:r>
              <a:rPr lang="en-US" sz="3200" dirty="0">
                <a:sym typeface="Symbol" pitchFamily="18" charset="2"/>
              </a:rPr>
              <a:t>could be intrinsic to </a:t>
            </a:r>
            <a:r>
              <a:rPr lang="en-US" sz="3200" dirty="0">
                <a:solidFill>
                  <a:srgbClr val="FF0000"/>
                </a:solidFill>
                <a:sym typeface="Symbol" pitchFamily="18" charset="2"/>
              </a:rPr>
              <a:t>QCD</a:t>
            </a:r>
            <a:r>
              <a:rPr lang="en-US" sz="3200" dirty="0">
                <a:sym typeface="Symbol" pitchFamily="18" charset="2"/>
              </a:rPr>
              <a:t>, if the </a:t>
            </a:r>
            <a:r>
              <a:rPr lang="en-US" sz="3200" dirty="0" smtClean="0">
                <a:solidFill>
                  <a:srgbClr val="00B050"/>
                </a:solidFill>
                <a:sym typeface="Symbol" pitchFamily="18" charset="2"/>
              </a:rPr>
              <a:t>u-quark</a:t>
            </a:r>
            <a:r>
              <a:rPr lang="en-US" sz="3200" dirty="0" smtClean="0"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had no </a:t>
            </a:r>
            <a:r>
              <a:rPr lang="en-US" sz="3200" dirty="0" smtClean="0">
                <a:sym typeface="Symbol" pitchFamily="18" charset="2"/>
              </a:rPr>
              <a:t>mass,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m</a:t>
            </a:r>
            <a:r>
              <a:rPr lang="en-US" sz="3200" baseline="-25000" dirty="0">
                <a:solidFill>
                  <a:srgbClr val="00B050"/>
                </a:solidFill>
                <a:sym typeface="Symbol" pitchFamily="18" charset="2"/>
              </a:rPr>
              <a:t>u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= 0 </a:t>
            </a:r>
            <a:r>
              <a:rPr lang="en-US" sz="3200" dirty="0">
                <a:sym typeface="Symbol" pitchFamily="18" charset="2"/>
              </a:rPr>
              <a:t>[</a:t>
            </a:r>
            <a:r>
              <a:rPr lang="en-US" sz="3200" dirty="0">
                <a:solidFill>
                  <a:srgbClr val="7030A0"/>
                </a:solidFill>
                <a:sym typeface="Symbol" pitchFamily="18" charset="2"/>
              </a:rPr>
              <a:t>Kaplan Manohar</a:t>
            </a:r>
            <a:r>
              <a:rPr lang="en-US" sz="3200" dirty="0" smtClean="0">
                <a:sym typeface="Symbol" pitchFamily="18" charset="2"/>
              </a:rPr>
              <a:t>]. </a:t>
            </a:r>
            <a:r>
              <a:rPr lang="en-US" sz="3200" dirty="0">
                <a:sym typeface="Symbol" pitchFamily="18" charset="2"/>
              </a:rPr>
              <a:t>However,  calculations on the lattice exclude </a:t>
            </a:r>
            <a:r>
              <a:rPr lang="en-US" sz="3200" dirty="0" smtClean="0">
                <a:sym typeface="Symbol" pitchFamily="18" charset="2"/>
              </a:rPr>
              <a:t>the </a:t>
            </a:r>
            <a:r>
              <a:rPr lang="en-US" sz="3200" dirty="0" smtClean="0">
                <a:solidFill>
                  <a:srgbClr val="00B050"/>
                </a:solidFill>
                <a:sym typeface="Symbol" pitchFamily="18" charset="2"/>
              </a:rPr>
              <a:t>m</a:t>
            </a:r>
            <a:r>
              <a:rPr lang="en-US" sz="3200" baseline="-25000" dirty="0" smtClean="0">
                <a:solidFill>
                  <a:srgbClr val="00B050"/>
                </a:solidFill>
                <a:sym typeface="Symbol" pitchFamily="18" charset="2"/>
              </a:rPr>
              <a:t>u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= 0 </a:t>
            </a:r>
            <a:r>
              <a:rPr lang="en-US" sz="3200" dirty="0" smtClean="0">
                <a:sym typeface="Symbol" pitchFamily="18" charset="2"/>
              </a:rPr>
              <a:t>solution</a:t>
            </a:r>
          </a:p>
          <a:p>
            <a:pPr marL="457200" indent="-457200">
              <a:buClr>
                <a:schemeClr val="tx1"/>
              </a:buClr>
            </a:pPr>
            <a:endParaRPr lang="en-US" sz="3200" dirty="0">
              <a:sym typeface="Symbol" pitchFamily="18" charset="2"/>
            </a:endParaRPr>
          </a:p>
          <a:p>
            <a:pPr marL="0" indent="0">
              <a:buClr>
                <a:schemeClr val="tx1"/>
              </a:buClr>
              <a:buNone/>
            </a:pPr>
            <a:endParaRPr lang="en-US" sz="3200" dirty="0">
              <a:sym typeface="Symbol" pitchFamily="18" charset="2"/>
            </a:endParaRPr>
          </a:p>
          <a:p>
            <a:pPr marL="0" indent="0">
              <a:buClr>
                <a:schemeClr val="tx1"/>
              </a:buClr>
              <a:buNone/>
            </a:pPr>
            <a:endParaRPr lang="en-US" sz="3200" dirty="0" smtClean="0">
              <a:sym typeface="Symbol" pitchFamily="18" charset="2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3200" dirty="0">
                <a:sym typeface="Symbol" pitchFamily="18" charset="2"/>
              </a:rPr>
              <a:t> </a:t>
            </a:r>
            <a:r>
              <a:rPr lang="en-US" sz="3200" dirty="0" smtClean="0">
                <a:sym typeface="Symbol" pitchFamily="18" charset="2"/>
              </a:rPr>
              <a:t>       </a:t>
            </a:r>
            <a:r>
              <a:rPr lang="en-US" sz="3200" dirty="0" err="1" smtClean="0">
                <a:solidFill>
                  <a:srgbClr val="7030A0"/>
                </a:solidFill>
                <a:sym typeface="Symbol" pitchFamily="18" charset="2"/>
              </a:rPr>
              <a:t>Leutwyler</a:t>
            </a:r>
            <a:endParaRPr lang="en-US" sz="3200" dirty="0" smtClean="0">
              <a:solidFill>
                <a:srgbClr val="7030A0"/>
              </a:solidFill>
              <a:sym typeface="Symbol" pitchFamily="18" charset="2"/>
            </a:endParaRPr>
          </a:p>
          <a:p>
            <a:pPr marL="457200" indent="-457200">
              <a:buClr>
                <a:schemeClr val="tx1"/>
              </a:buClr>
            </a:pPr>
            <a:endParaRPr lang="en-US" sz="3200" dirty="0">
              <a:sym typeface="Symbol" pitchFamily="18" charset="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259" y="1416321"/>
            <a:ext cx="5887351" cy="544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817224" y="3048000"/>
            <a:ext cx="3550023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 smtClean="0">
                <a:solidFill>
                  <a:srgbClr val="009900"/>
                </a:solidFill>
              </a:rPr>
              <a:t>MILC Collaboration</a:t>
            </a:r>
          </a:p>
          <a:p>
            <a:pPr>
              <a:spcBef>
                <a:spcPct val="20000"/>
              </a:spcBef>
            </a:pPr>
            <a:r>
              <a:rPr lang="en-US" sz="3200" dirty="0" smtClean="0">
                <a:solidFill>
                  <a:srgbClr val="009900"/>
                </a:solidFill>
              </a:rPr>
              <a:t> </a:t>
            </a:r>
            <a:r>
              <a:rPr lang="en-US" sz="3200" dirty="0">
                <a:solidFill>
                  <a:srgbClr val="009900"/>
                </a:solidFill>
              </a:rPr>
              <a:t>rules out m</a:t>
            </a:r>
            <a:r>
              <a:rPr lang="en-US" sz="3200" baseline="-25000" dirty="0">
                <a:solidFill>
                  <a:srgbClr val="009900"/>
                </a:solidFill>
              </a:rPr>
              <a:t>u</a:t>
            </a:r>
            <a:r>
              <a:rPr lang="en-US" sz="3200" dirty="0">
                <a:solidFill>
                  <a:srgbClr val="009900"/>
                </a:solidFill>
              </a:rPr>
              <a:t>=0 </a:t>
            </a:r>
            <a:endParaRPr lang="en-US" sz="3200" dirty="0" smtClean="0">
              <a:solidFill>
                <a:srgbClr val="009900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3200" dirty="0" smtClean="0">
                <a:solidFill>
                  <a:srgbClr val="009900"/>
                </a:solidFill>
              </a:rPr>
              <a:t> at </a:t>
            </a:r>
            <a:r>
              <a:rPr lang="en-US" sz="3200" dirty="0">
                <a:solidFill>
                  <a:srgbClr val="009900"/>
                </a:solidFill>
              </a:rPr>
              <a:t>10</a:t>
            </a:r>
            <a:r>
              <a:rPr lang="en-US" sz="3200" dirty="0">
                <a:solidFill>
                  <a:srgbClr val="009900"/>
                </a:solidFill>
                <a:sym typeface="Symbol" pitchFamily="18" charset="2"/>
              </a:rPr>
              <a:t></a:t>
            </a:r>
          </a:p>
        </p:txBody>
      </p:sp>
    </p:spTree>
    <p:extLst>
      <p:ext uri="{BB962C8B-B14F-4D97-AF65-F5344CB8AC3E}">
        <p14:creationId xmlns:p14="http://schemas.microsoft.com/office/powerpoint/2010/main" val="180388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8145" y="103909"/>
            <a:ext cx="11291455" cy="691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 smtClean="0"/>
              <a:t>                                               </a:t>
            </a:r>
            <a:r>
              <a:rPr lang="en-US" sz="4000" dirty="0" err="1" smtClean="0">
                <a:solidFill>
                  <a:srgbClr val="0070C0"/>
                </a:solidFill>
              </a:rPr>
              <a:t>Axions</a:t>
            </a:r>
            <a:endParaRPr lang="en-US" sz="320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/>
              <a:t>Introducing </a:t>
            </a:r>
            <a:r>
              <a:rPr lang="en-US" sz="3200" dirty="0"/>
              <a:t>a global </a:t>
            </a:r>
            <a:r>
              <a:rPr lang="en-US" sz="3200" dirty="0">
                <a:solidFill>
                  <a:srgbClr val="FF0000"/>
                </a:solidFill>
              </a:rPr>
              <a:t>U(1)</a:t>
            </a:r>
            <a:r>
              <a:rPr lang="en-US" sz="3200" baseline="-25000" dirty="0">
                <a:solidFill>
                  <a:srgbClr val="FF0000"/>
                </a:solidFill>
              </a:rPr>
              <a:t>PQ</a:t>
            </a:r>
            <a:r>
              <a:rPr lang="en-US" sz="3200" dirty="0">
                <a:solidFill>
                  <a:srgbClr val="FF0000"/>
                </a:solidFill>
              </a:rPr>
              <a:t> symmetry</a:t>
            </a:r>
            <a:r>
              <a:rPr lang="en-US" sz="3200" dirty="0"/>
              <a:t>, which is necessarily spontaneously broken, replaces:</a:t>
            </a:r>
          </a:p>
          <a:p>
            <a:pPr>
              <a:spcBef>
                <a:spcPct val="20000"/>
              </a:spcBef>
            </a:pPr>
            <a:r>
              <a:rPr lang="en-US" sz="3200" dirty="0">
                <a:solidFill>
                  <a:schemeClr val="accent2"/>
                </a:solidFill>
                <a:sym typeface="Symbol" pitchFamily="18" charset="2"/>
              </a:rPr>
              <a:t>             </a:t>
            </a:r>
            <a:r>
              <a:rPr lang="en-US" sz="3200" dirty="0">
                <a:sym typeface="Symbol" pitchFamily="18" charset="2"/>
              </a:rPr>
              <a:t>   </a:t>
            </a:r>
            <a:r>
              <a:rPr lang="en-US" sz="3200" dirty="0">
                <a:solidFill>
                  <a:srgbClr val="FF0000"/>
                </a:solidFill>
                <a:sym typeface="Symbol" pitchFamily="18" charset="2"/>
              </a:rPr>
              <a:t> </a:t>
            </a:r>
            <a:r>
              <a:rPr lang="en-US" sz="3200" dirty="0">
                <a:solidFill>
                  <a:srgbClr val="0070C0"/>
                </a:solidFill>
                <a:sym typeface="Symbol" pitchFamily="18" charset="2"/>
              </a:rPr>
              <a:t>                         </a:t>
            </a:r>
            <a:r>
              <a:rPr lang="en-US" sz="3200" dirty="0">
                <a:sym typeface="Symbol" pitchFamily="18" charset="2"/>
              </a:rPr>
              <a:t></a:t>
            </a:r>
            <a:r>
              <a:rPr lang="en-US" sz="32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008000"/>
                </a:solidFill>
                <a:sym typeface="Symbol" pitchFamily="18" charset="2"/>
              </a:rPr>
              <a:t>                   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a(x) / f</a:t>
            </a:r>
            <a:r>
              <a:rPr lang="en-US" sz="3200" baseline="-25000" dirty="0">
                <a:solidFill>
                  <a:srgbClr val="00B050"/>
                </a:solidFill>
                <a:sym typeface="Symbol" pitchFamily="18" charset="2"/>
              </a:rPr>
              <a:t>a</a:t>
            </a:r>
          </a:p>
          <a:p>
            <a:pPr>
              <a:spcBef>
                <a:spcPct val="20000"/>
              </a:spcBef>
            </a:pPr>
            <a:r>
              <a:rPr lang="en-US" sz="3200" dirty="0">
                <a:solidFill>
                  <a:srgbClr val="FF0000"/>
                </a:solidFill>
                <a:sym typeface="Symbol" pitchFamily="18" charset="2"/>
              </a:rPr>
              <a:t>  Static CP Viol. Angle            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Dynamical  CP conserving </a:t>
            </a:r>
            <a:r>
              <a:rPr lang="en-US" sz="3200" dirty="0" err="1">
                <a:solidFill>
                  <a:srgbClr val="00B050"/>
                </a:solidFill>
              </a:rPr>
              <a:t>Axion</a:t>
            </a:r>
            <a:r>
              <a:rPr lang="en-US" sz="3200" dirty="0">
                <a:solidFill>
                  <a:srgbClr val="00B050"/>
                </a:solidFill>
              </a:rPr>
              <a:t> field</a:t>
            </a:r>
          </a:p>
          <a:p>
            <a:pPr>
              <a:spcBef>
                <a:spcPct val="20000"/>
              </a:spcBef>
            </a:pPr>
            <a:r>
              <a:rPr lang="en-US" sz="3200" dirty="0"/>
              <a:t>   and, effectively, eliminates CP violation in the strong sector</a:t>
            </a:r>
          </a:p>
          <a:p>
            <a:pPr>
              <a:spcBef>
                <a:spcPct val="20000"/>
              </a:spcBef>
            </a:pPr>
            <a:r>
              <a:rPr lang="en-US" sz="3200" dirty="0">
                <a:sym typeface="Symbol" pitchFamily="18" charset="2"/>
              </a:rPr>
              <a:t>                                                         </a:t>
            </a:r>
            <a:endParaRPr lang="en-US" sz="3200" dirty="0"/>
          </a:p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sz="3200" dirty="0">
                <a:sym typeface="Symbol" pitchFamily="18" charset="2"/>
              </a:rPr>
              <a:t>                                                       </a:t>
            </a:r>
            <a:endParaRPr lang="en-US" sz="3200" dirty="0"/>
          </a:p>
          <a:p>
            <a:pPr>
              <a:spcBef>
                <a:spcPct val="20000"/>
              </a:spcBef>
              <a:buClr>
                <a:schemeClr val="tx1"/>
              </a:buClr>
            </a:pPr>
            <a:endParaRPr lang="en-US" sz="3200" dirty="0"/>
          </a:p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sz="3200" dirty="0" smtClean="0"/>
              <a:t>Here</a:t>
            </a:r>
            <a:r>
              <a:rPr lang="en-US" sz="3200" dirty="0" smtClean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f</a:t>
            </a:r>
            <a:r>
              <a:rPr lang="en-US" sz="3200" baseline="-25000" dirty="0">
                <a:solidFill>
                  <a:srgbClr val="00B050"/>
                </a:solidFill>
                <a:sym typeface="Symbol" pitchFamily="18" charset="2"/>
              </a:rPr>
              <a:t>a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/>
              <a:t>is the scale of the breaking of the </a:t>
            </a:r>
            <a:r>
              <a:rPr lang="en-US" sz="3200" dirty="0">
                <a:solidFill>
                  <a:srgbClr val="FF0000"/>
                </a:solidFill>
              </a:rPr>
              <a:t>U(1)</a:t>
            </a:r>
            <a:r>
              <a:rPr lang="en-US" sz="3200" baseline="-25000" dirty="0">
                <a:solidFill>
                  <a:srgbClr val="FF0000"/>
                </a:solidFill>
              </a:rPr>
              <a:t>PQ</a:t>
            </a:r>
            <a:r>
              <a:rPr lang="en-US" sz="3200" dirty="0">
                <a:solidFill>
                  <a:srgbClr val="FF0000"/>
                </a:solidFill>
              </a:rPr>
              <a:t> symmetry</a:t>
            </a:r>
            <a:r>
              <a:rPr lang="en-US" sz="3200" dirty="0"/>
              <a:t> , while </a:t>
            </a:r>
            <a:r>
              <a:rPr lang="en-US" sz="3200" dirty="0">
                <a:solidFill>
                  <a:srgbClr val="00B050"/>
                </a:solidFill>
              </a:rPr>
              <a:t>a(x) </a:t>
            </a:r>
            <a:r>
              <a:rPr lang="en-US" sz="3200" dirty="0"/>
              <a:t>is the </a:t>
            </a:r>
            <a:r>
              <a:rPr lang="en-US" sz="3200" dirty="0" err="1">
                <a:solidFill>
                  <a:srgbClr val="7030A0"/>
                </a:solidFill>
              </a:rPr>
              <a:t>Nambu</a:t>
            </a:r>
            <a:r>
              <a:rPr lang="en-US" sz="3200" dirty="0">
                <a:solidFill>
                  <a:srgbClr val="7030A0"/>
                </a:solidFill>
              </a:rPr>
              <a:t> Goldstone </a:t>
            </a:r>
            <a:r>
              <a:rPr lang="en-US" sz="3200" dirty="0" err="1">
                <a:solidFill>
                  <a:srgbClr val="00B050"/>
                </a:solidFill>
              </a:rPr>
              <a:t>axion</a:t>
            </a:r>
            <a:r>
              <a:rPr lang="en-US" sz="3200" dirty="0">
                <a:solidFill>
                  <a:srgbClr val="00B050"/>
                </a:solidFill>
              </a:rPr>
              <a:t> field</a:t>
            </a:r>
            <a:r>
              <a:rPr lang="en-US" sz="3200" dirty="0">
                <a:solidFill>
                  <a:srgbClr val="008000"/>
                </a:solidFill>
              </a:rPr>
              <a:t> </a:t>
            </a:r>
            <a:r>
              <a:rPr lang="en-US" sz="3200" dirty="0"/>
              <a:t>associated with the broken </a:t>
            </a:r>
            <a:r>
              <a:rPr lang="en-US" sz="3200" dirty="0" smtClean="0"/>
              <a:t>symmetry [ </a:t>
            </a:r>
            <a:r>
              <a:rPr lang="en-US" sz="3200" dirty="0" smtClean="0">
                <a:solidFill>
                  <a:srgbClr val="7030A0"/>
                </a:solidFill>
              </a:rPr>
              <a:t>Weinberg </a:t>
            </a:r>
            <a:r>
              <a:rPr lang="en-US" sz="3200" dirty="0" err="1" smtClean="0">
                <a:solidFill>
                  <a:srgbClr val="7030A0"/>
                </a:solidFill>
              </a:rPr>
              <a:t>Wilczek</a:t>
            </a:r>
            <a:r>
              <a:rPr lang="en-US" sz="3200" dirty="0" smtClean="0"/>
              <a:t>]  </a:t>
            </a:r>
            <a:endParaRPr lang="en-US" sz="3200" baseline="-25000" dirty="0">
              <a:solidFill>
                <a:srgbClr val="00B050"/>
              </a:solidFill>
              <a:sym typeface="Symbol" pitchFamily="18" charset="2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096525"/>
              </p:ext>
            </p:extLst>
          </p:nvPr>
        </p:nvGraphicFramePr>
        <p:xfrm>
          <a:off x="6709048" y="3695743"/>
          <a:ext cx="3910451" cy="129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" name="Equation" r:id="rId3" imgW="1384200" imgH="457200" progId="Equation.3">
                  <p:embed/>
                </p:oleObj>
              </mc:Choice>
              <mc:Fallback>
                <p:oleObj name="Equation" r:id="rId3" imgW="1384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09048" y="3695743"/>
                        <a:ext cx="3910451" cy="129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985478"/>
              </p:ext>
            </p:extLst>
          </p:nvPr>
        </p:nvGraphicFramePr>
        <p:xfrm>
          <a:off x="1174775" y="3598632"/>
          <a:ext cx="4540473" cy="1207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" name="Equation" r:id="rId5" imgW="1231366" imgH="418918" progId="Equation.3">
                  <p:embed/>
                </p:oleObj>
              </mc:Choice>
              <mc:Fallback>
                <p:oleObj name="Equation" r:id="rId5" imgW="1231366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75" y="3598632"/>
                        <a:ext cx="4540473" cy="12076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478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2502</TotalTime>
  <Words>3504</Words>
  <Application>Microsoft Office PowerPoint</Application>
  <PresentationFormat>Widescreen</PresentationFormat>
  <Paragraphs>293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Symbol</vt:lpstr>
      <vt:lpstr>Office Theme</vt:lpstr>
      <vt:lpstr>Equation</vt:lpstr>
      <vt:lpstr>Axions and Cosmology</vt:lpstr>
      <vt:lpstr>Axions and Cosmology</vt:lpstr>
      <vt:lpstr>The Strong CP Problem and its Resolution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Invisible Axions and Cosmological Constraints</vt:lpstr>
      <vt:lpstr>PowerPoint Presentation</vt:lpstr>
      <vt:lpstr>PowerPoint Presentation</vt:lpstr>
      <vt:lpstr>                         The Lyth Bound</vt:lpstr>
      <vt:lpstr>PowerPoint Presentation</vt:lpstr>
      <vt:lpstr>PowerPoint Presentation</vt:lpstr>
      <vt:lpstr>PowerPoint Presentation</vt:lpstr>
      <vt:lpstr>Escaping the Lyth Bound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Looking for Invisible Axions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Concluding Remarks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peccei</dc:creator>
  <cp:lastModifiedBy>peccei</cp:lastModifiedBy>
  <cp:revision>207</cp:revision>
  <dcterms:created xsi:type="dcterms:W3CDTF">2015-02-14T00:22:50Z</dcterms:created>
  <dcterms:modified xsi:type="dcterms:W3CDTF">2015-03-18T23:43:58Z</dcterms:modified>
</cp:coreProperties>
</file>