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5"/>
  </p:notesMasterIdLst>
  <p:sldIdLst>
    <p:sldId id="256" r:id="rId2"/>
    <p:sldId id="375" r:id="rId3"/>
    <p:sldId id="339" r:id="rId4"/>
    <p:sldId id="378" r:id="rId5"/>
    <p:sldId id="379" r:id="rId6"/>
    <p:sldId id="382" r:id="rId7"/>
    <p:sldId id="384" r:id="rId8"/>
    <p:sldId id="385" r:id="rId9"/>
    <p:sldId id="387" r:id="rId10"/>
    <p:sldId id="388" r:id="rId11"/>
    <p:sldId id="402" r:id="rId12"/>
    <p:sldId id="403" r:id="rId13"/>
    <p:sldId id="386" r:id="rId14"/>
    <p:sldId id="391" r:id="rId15"/>
    <p:sldId id="389" r:id="rId16"/>
    <p:sldId id="390" r:id="rId17"/>
    <p:sldId id="376" r:id="rId18"/>
    <p:sldId id="340" r:id="rId19"/>
    <p:sldId id="393" r:id="rId20"/>
    <p:sldId id="341" r:id="rId21"/>
    <p:sldId id="343" r:id="rId22"/>
    <p:sldId id="345" r:id="rId23"/>
    <p:sldId id="366" r:id="rId24"/>
    <p:sldId id="394" r:id="rId25"/>
    <p:sldId id="395" r:id="rId26"/>
    <p:sldId id="412" r:id="rId27"/>
    <p:sldId id="396" r:id="rId28"/>
    <p:sldId id="346" r:id="rId29"/>
    <p:sldId id="342" r:id="rId30"/>
    <p:sldId id="399" r:id="rId31"/>
    <p:sldId id="400" r:id="rId32"/>
    <p:sldId id="401" r:id="rId33"/>
    <p:sldId id="392" r:id="rId34"/>
    <p:sldId id="405" r:id="rId35"/>
    <p:sldId id="404" r:id="rId36"/>
    <p:sldId id="364" r:id="rId37"/>
    <p:sldId id="406" r:id="rId38"/>
    <p:sldId id="347" r:id="rId39"/>
    <p:sldId id="407" r:id="rId40"/>
    <p:sldId id="370" r:id="rId41"/>
    <p:sldId id="373" r:id="rId42"/>
    <p:sldId id="348" r:id="rId43"/>
    <p:sldId id="367" r:id="rId44"/>
    <p:sldId id="344" r:id="rId45"/>
    <p:sldId id="351" r:id="rId46"/>
    <p:sldId id="368" r:id="rId47"/>
    <p:sldId id="352" r:id="rId48"/>
    <p:sldId id="353" r:id="rId49"/>
    <p:sldId id="372" r:id="rId50"/>
    <p:sldId id="363" r:id="rId51"/>
    <p:sldId id="350" r:id="rId52"/>
    <p:sldId id="355" r:id="rId53"/>
    <p:sldId id="365" r:id="rId54"/>
    <p:sldId id="356" r:id="rId55"/>
    <p:sldId id="357" r:id="rId56"/>
    <p:sldId id="358" r:id="rId57"/>
    <p:sldId id="359" r:id="rId58"/>
    <p:sldId id="371" r:id="rId59"/>
    <p:sldId id="411" r:id="rId60"/>
    <p:sldId id="361" r:id="rId61"/>
    <p:sldId id="354" r:id="rId62"/>
    <p:sldId id="410" r:id="rId63"/>
    <p:sldId id="408" r:id="rId6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AF718-EA80-4CCD-A137-1744EF1C4D95}" type="datetimeFigureOut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C386A-2DF0-416C-B52D-40B20E2BD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14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A33-D33B-44A0-9472-ABC5920E7887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FBE7-6DD3-45DE-9EFE-89C25207A79F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3F9A-256A-44F8-A5E8-6CCBD0B12F0B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3522-0F55-4350-BB54-23D904480F33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93F-4D9B-440E-BB8D-EA04CA9D153A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8CB1-998D-435C-8F79-4D9DC717FCCC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A938-3460-43D1-A4B1-C1B64094CCAE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B41D-755C-4A54-AFF5-08FFA24239D5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AD6F-8642-4DB2-986B-3C211E0946B7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7ADB-ED9B-48C2-A615-51EA8566FFB3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530-2D9C-4A05-BAB0-FBBF4EA3E653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EA2978B-1B85-4073-B1D3-5B9BF49AA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6E4861C-50C8-4C65-A076-82B0AD8D6217}" type="datetime1">
              <a:rPr kumimoji="1" lang="ja-JP" altLang="en-US" smtClean="0"/>
              <a:t>2015/5/26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8.png"/><Relationship Id="rId7" Type="http://schemas.openxmlformats.org/officeDocument/2006/relationships/image" Target="../media/image7.wmf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40.png"/><Relationship Id="rId10" Type="http://schemas.openxmlformats.org/officeDocument/2006/relationships/image" Target="../media/image36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99.png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07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image" Target="../media/image11.jpe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jpe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7.wmf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7524" y="1484784"/>
            <a:ext cx="8354915" cy="2448272"/>
          </a:xfrm>
        </p:spPr>
        <p:txBody>
          <a:bodyPr>
            <a:noAutofit/>
          </a:bodyPr>
          <a:lstStyle/>
          <a:p>
            <a:r>
              <a:rPr lang="en-US" altLang="ja-JP" sz="4800" dirty="0" smtClean="0"/>
              <a:t>A fresh look at   hydrodynamics</a:t>
            </a:r>
            <a:br>
              <a:rPr lang="en-US" altLang="ja-JP" sz="4800" dirty="0" smtClean="0"/>
            </a:br>
            <a:r>
              <a:rPr lang="en-US" altLang="ja-JP" sz="4800" dirty="0" smtClean="0"/>
              <a:t>from fluctuation formulas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6461760" cy="1125339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5100" b="1" dirty="0" smtClean="0"/>
              <a:t>Shin-</a:t>
            </a:r>
            <a:r>
              <a:rPr lang="en-US" altLang="ja-JP" sz="5100" b="1" dirty="0" err="1" smtClean="0"/>
              <a:t>ichi</a:t>
            </a:r>
            <a:r>
              <a:rPr lang="en-US" altLang="ja-JP" sz="5100" b="1" dirty="0" smtClean="0"/>
              <a:t> </a:t>
            </a:r>
            <a:r>
              <a:rPr lang="en-US" altLang="ja-JP" sz="5100" b="1" dirty="0" err="1" smtClean="0"/>
              <a:t>Sasa</a:t>
            </a:r>
            <a:r>
              <a:rPr lang="en-US" altLang="ja-JP" sz="5100" b="1" dirty="0" smtClean="0"/>
              <a:t> and Masato </a:t>
            </a:r>
            <a:r>
              <a:rPr lang="en-US" altLang="ja-JP" sz="5100" b="1" dirty="0" err="1" smtClean="0"/>
              <a:t>Itami</a:t>
            </a:r>
            <a:endParaRPr kumimoji="1" lang="en-US" altLang="ja-JP" sz="5100" b="1" dirty="0" smtClean="0"/>
          </a:p>
          <a:p>
            <a:r>
              <a:rPr kumimoji="1" lang="en-US" altLang="ja-JP" sz="5100" b="1" dirty="0" smtClean="0"/>
              <a:t>2015/05/</a:t>
            </a:r>
            <a:r>
              <a:rPr lang="en-US" altLang="ja-JP" sz="5100" b="1" dirty="0" smtClean="0"/>
              <a:t>28</a:t>
            </a:r>
            <a:r>
              <a:rPr kumimoji="1" lang="en-US" altLang="ja-JP" sz="5100" b="1" dirty="0" smtClean="0"/>
              <a:t>@IPMU </a:t>
            </a:r>
          </a:p>
          <a:p>
            <a:endParaRPr lang="en-US" altLang="ja-JP" sz="5100" b="1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46082" name="Picture 2" descr="http://sfs-dynamics.jp/image/webimage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5424537" cy="12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softmatt-net.xsrv.jp/images/header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54339"/>
            <a:ext cx="6156176" cy="13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Example : the most probable value</a:t>
            </a:r>
            <a:br>
              <a:rPr kumimoji="1" lang="en-US" altLang="ja-JP" sz="4000" dirty="0" smtClean="0"/>
            </a:br>
            <a:r>
              <a:rPr lang="en-US" altLang="ja-JP" sz="4000" dirty="0" smtClean="0"/>
              <a:t>(throwing many coins)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21"/>
          <p:cNvSpPr txBox="1">
            <a:spLocks noChangeArrowheads="1"/>
          </p:cNvSpPr>
          <p:nvPr/>
        </p:nvSpPr>
        <p:spPr bwMode="auto">
          <a:xfrm>
            <a:off x="755576" y="1916831"/>
            <a:ext cx="989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coins:</a:t>
            </a:r>
            <a:endParaRPr lang="ja-JP" altLang="en-US" sz="2400" dirty="0"/>
          </a:p>
        </p:txBody>
      </p:sp>
      <p:sp>
        <p:nvSpPr>
          <p:cNvPr id="6" name="テキスト ボックス 21"/>
          <p:cNvSpPr txBox="1">
            <a:spLocks noChangeArrowheads="1"/>
          </p:cNvSpPr>
          <p:nvPr/>
        </p:nvSpPr>
        <p:spPr bwMode="auto">
          <a:xfrm>
            <a:off x="5471240" y="1916830"/>
            <a:ext cx="2666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“head” of </a:t>
            </a:r>
            <a:r>
              <a:rPr lang="en-US" altLang="ja-JP" sz="2400" dirty="0" err="1" smtClean="0"/>
              <a:t>i-th</a:t>
            </a:r>
            <a:r>
              <a:rPr lang="en-US" altLang="ja-JP" sz="2400" dirty="0" smtClean="0"/>
              <a:t> coin </a:t>
            </a:r>
            <a:endParaRPr lang="ja-JP" altLang="en-US" sz="2400" dirty="0"/>
          </a:p>
        </p:txBody>
      </p:sp>
      <p:sp>
        <p:nvSpPr>
          <p:cNvPr id="7" name="テキスト ボックス 21"/>
          <p:cNvSpPr txBox="1">
            <a:spLocks noChangeArrowheads="1"/>
          </p:cNvSpPr>
          <p:nvPr/>
        </p:nvSpPr>
        <p:spPr bwMode="auto">
          <a:xfrm>
            <a:off x="5659592" y="2471216"/>
            <a:ext cx="2289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“tail” of </a:t>
            </a:r>
            <a:r>
              <a:rPr lang="en-US" altLang="ja-JP" sz="2400" dirty="0" err="1" smtClean="0"/>
              <a:t>i-th</a:t>
            </a:r>
            <a:r>
              <a:rPr lang="en-US" altLang="ja-JP" sz="2400" dirty="0" smtClean="0"/>
              <a:t> coin</a:t>
            </a:r>
            <a:endParaRPr lang="ja-JP" altLang="en-US" sz="2400" dirty="0"/>
          </a:p>
        </p:txBody>
      </p:sp>
      <p:sp>
        <p:nvSpPr>
          <p:cNvPr id="8" name="テキスト ボックス 21"/>
          <p:cNvSpPr txBox="1">
            <a:spLocks noChangeArrowheads="1"/>
          </p:cNvSpPr>
          <p:nvPr/>
        </p:nvSpPr>
        <p:spPr bwMode="auto">
          <a:xfrm>
            <a:off x="584126" y="3214947"/>
            <a:ext cx="1023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/>
              <a:t>s</a:t>
            </a:r>
            <a:r>
              <a:rPr lang="en-US" altLang="ja-JP" sz="2400" dirty="0" smtClean="0"/>
              <a:t>core:</a:t>
            </a:r>
            <a:endParaRPr lang="ja-JP" altLang="en-US" sz="2400" dirty="0"/>
          </a:p>
        </p:txBody>
      </p:sp>
      <p:pic>
        <p:nvPicPr>
          <p:cNvPr id="10242" name="Picture 2" descr="\begin{align*}&#10;\sigma_i=1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54" y="2014313"/>
            <a:ext cx="10477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\begin{align*}&#10;=-1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29" y="2471216"/>
            <a:ext cx="8763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\begin{align*}&#10;X=\frac{1}{N}\sum_{i=1}^N \sigma_i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15" y="2984115"/>
            <a:ext cx="23717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\begin{align*}&#10;X \simeq 0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4741021"/>
            <a:ext cx="1623007" cy="4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\begin{align*}&#10;N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6" y="2014313"/>
            <a:ext cx="3429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Probability “density” of   X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1" y="1412776"/>
            <a:ext cx="5832648" cy="41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\begin{align*}&#10;N=100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49" y="4766804"/>
            <a:ext cx="14763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\begin{align*}&#10;N=1000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54" y="4149080"/>
            <a:ext cx="16668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\begin{align*}&#10;N=10000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49" y="2350653"/>
            <a:ext cx="18669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21"/>
          <p:cNvSpPr txBox="1">
            <a:spLocks noChangeArrowheads="1"/>
          </p:cNvSpPr>
          <p:nvPr/>
        </p:nvSpPr>
        <p:spPr bwMode="auto">
          <a:xfrm>
            <a:off x="4837662" y="5961258"/>
            <a:ext cx="323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Law of  large numbers</a:t>
            </a:r>
            <a:endParaRPr lang="ja-JP" altLang="en-US" sz="2400" dirty="0"/>
          </a:p>
        </p:txBody>
      </p:sp>
      <p:pic>
        <p:nvPicPr>
          <p:cNvPr id="20" name="Picture 8" descr="\begin{align*}&#10;X \simeq 0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961258"/>
            <a:ext cx="1623007" cy="4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Asymptotic form of  </a:t>
            </a:r>
            <a:endParaRPr kumimoji="1" lang="ja-JP" altLang="en-US" dirty="0"/>
          </a:p>
        </p:txBody>
      </p:sp>
      <p:pic>
        <p:nvPicPr>
          <p:cNvPr id="21506" name="Picture 2" descr="\begin{align*}&#10;P_N(X)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1171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65" y="1988840"/>
            <a:ext cx="5447506" cy="390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\begin{align*}&#10;I_N(X)\equiv-\frac{1}{N}\log P_N(X)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4238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begin{align*}&#10;N=100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57" y="4581128"/>
            <a:ext cx="14763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\begin{align*}&#10;N=1000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57" y="3797988"/>
            <a:ext cx="16668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\begin{align*}&#10;N=10000&#10;\end{align*}&#10;&#10;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57" y="3036266"/>
            <a:ext cx="18669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begin{align*}&#10;I(X)=\frac{1+X}{2}\log(1+X)+\frac{1-X}{2}\log(1-X)&#10;\end{align*}&#10;&#10;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70" y="5933612"/>
            <a:ext cx="7030662" cy="7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Large deviation theory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21"/>
          <p:cNvSpPr txBox="1">
            <a:spLocks noChangeArrowheads="1"/>
          </p:cNvSpPr>
          <p:nvPr/>
        </p:nvSpPr>
        <p:spPr bwMode="auto">
          <a:xfrm>
            <a:off x="278976" y="1542270"/>
            <a:ext cx="5832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The probability of  rare (atypical)  values </a:t>
            </a:r>
            <a:endParaRPr lang="ja-JP" altLang="en-US" sz="2400" dirty="0"/>
          </a:p>
        </p:txBody>
      </p:sp>
      <p:sp>
        <p:nvSpPr>
          <p:cNvPr id="6" name="テキスト ボックス 21"/>
          <p:cNvSpPr txBox="1">
            <a:spLocks noChangeArrowheads="1"/>
          </p:cNvSpPr>
          <p:nvPr/>
        </p:nvSpPr>
        <p:spPr bwMode="auto">
          <a:xfrm>
            <a:off x="4140611" y="3122492"/>
            <a:ext cx="3353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/>
              <a:t>l</a:t>
            </a:r>
            <a:r>
              <a:rPr lang="en-US" altLang="ja-JP" sz="2400" dirty="0" smtClean="0"/>
              <a:t>arge deviation function</a:t>
            </a:r>
            <a:endParaRPr lang="ja-JP" altLang="en-US" sz="2400" dirty="0"/>
          </a:p>
        </p:txBody>
      </p:sp>
      <p:sp>
        <p:nvSpPr>
          <p:cNvPr id="7" name="テキスト ボックス 21"/>
          <p:cNvSpPr txBox="1">
            <a:spLocks noChangeArrowheads="1"/>
          </p:cNvSpPr>
          <p:nvPr/>
        </p:nvSpPr>
        <p:spPr bwMode="auto">
          <a:xfrm>
            <a:off x="623788" y="4709476"/>
            <a:ext cx="74766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In general,           non-negative and convex function</a:t>
            </a:r>
          </a:p>
          <a:p>
            <a:pPr eaLnBrk="1" hangingPunct="1"/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           (with a more precise definition)</a:t>
            </a:r>
            <a:endParaRPr lang="ja-JP" altLang="en-US" sz="2400" dirty="0"/>
          </a:p>
        </p:txBody>
      </p:sp>
      <p:sp>
        <p:nvSpPr>
          <p:cNvPr id="8" name="テキスト ボックス 21"/>
          <p:cNvSpPr txBox="1">
            <a:spLocks noChangeArrowheads="1"/>
          </p:cNvSpPr>
          <p:nvPr/>
        </p:nvSpPr>
        <p:spPr bwMode="auto">
          <a:xfrm>
            <a:off x="4140611" y="2448084"/>
            <a:ext cx="3490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/>
              <a:t>l</a:t>
            </a:r>
            <a:r>
              <a:rPr lang="en-US" altLang="ja-JP" sz="2400" dirty="0" smtClean="0"/>
              <a:t>arge deviation property </a:t>
            </a:r>
            <a:endParaRPr lang="ja-JP" altLang="en-US" sz="2400" dirty="0"/>
          </a:p>
        </p:txBody>
      </p:sp>
      <p:pic>
        <p:nvPicPr>
          <p:cNvPr id="9218" name="Picture 2" descr="\begin{align*}&#10;P(X) \simeq e^{-N I(X)}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1804"/>
            <a:ext cx="28670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begin{align*}&#10;I(X)=\frac{1+X}{2}\log(1+X)+\frac{1-X}{2}\log(1-X)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07" y="3898027"/>
            <a:ext cx="4986450" cy="50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\begin{align*}&#10;I(X_*)=0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36" y="5877208"/>
            <a:ext cx="17335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34763" y="5768392"/>
            <a:ext cx="301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ost probable value    </a:t>
            </a:r>
            <a:endParaRPr kumimoji="1" lang="ja-JP" altLang="en-US" sz="2400" dirty="0"/>
          </a:p>
        </p:txBody>
      </p:sp>
      <p:pic>
        <p:nvPicPr>
          <p:cNvPr id="9224" name="Picture 8" descr="\begin{align*}&#10;X_*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32" y="5839680"/>
            <a:ext cx="457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\begin{align*}&#10;I(X)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94" y="3122492"/>
            <a:ext cx="8286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481018" y="4030326"/>
            <a:ext cx="156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(coin problem)</a:t>
            </a:r>
            <a:endParaRPr kumimoji="1" lang="ja-JP" altLang="en-US" dirty="0"/>
          </a:p>
        </p:txBody>
      </p:sp>
      <p:pic>
        <p:nvPicPr>
          <p:cNvPr id="9228" name="Picture 12" descr="\begin{align*}&#10;I(X)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85737"/>
            <a:ext cx="686363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左右矢印 10"/>
          <p:cNvSpPr/>
          <p:nvPr/>
        </p:nvSpPr>
        <p:spPr>
          <a:xfrm>
            <a:off x="4332845" y="580215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4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Remark:</a:t>
            </a:r>
            <a:br>
              <a:rPr kumimoji="1" lang="en-US" altLang="ja-JP" dirty="0" smtClean="0"/>
            </a:br>
            <a:r>
              <a:rPr kumimoji="1" lang="en-US" altLang="ja-JP" dirty="0" smtClean="0"/>
              <a:t> central limiting theorem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3314" name="Picture 2" descr="\begin{align*}&#10;I(X) = \frac{(X-X_*)^2}{2 \chi}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4" y="4941168"/>
            <a:ext cx="32766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\begin{align*}&#10;P(X) \simeq e^{-N \frac{(X-X_*)^2}{2 \chi}}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2" y="2378497"/>
            <a:ext cx="34575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\begin{align*}&#10;\left\langle (X-X_*)^2 \right\rangle = \chi \frac{1}{N}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81" y="3087314"/>
            <a:ext cx="3024336" cy="7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92512"/>
            <a:ext cx="3428689" cy="246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13285" y="1916832"/>
            <a:ext cx="2909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Gaussian distribution: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7735" y="6165304"/>
            <a:ext cx="248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q</a:t>
            </a:r>
            <a:r>
              <a:rPr lang="en-US" altLang="ja-JP" sz="2400" dirty="0" smtClean="0"/>
              <a:t>uadratic function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57186" y="4593300"/>
            <a:ext cx="3354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If the dispersion is  </a:t>
            </a:r>
          </a:p>
          <a:p>
            <a:r>
              <a:rPr lang="en-US" altLang="ja-JP" sz="2400" dirty="0" smtClean="0"/>
              <a:t>proportional to  1/N, </a:t>
            </a:r>
          </a:p>
          <a:p>
            <a:r>
              <a:rPr lang="en-US" altLang="ja-JP" sz="2400" dirty="0" smtClean="0"/>
              <a:t>and </a:t>
            </a:r>
          </a:p>
          <a:p>
            <a:r>
              <a:rPr lang="en-US" altLang="ja-JP" sz="2400" dirty="0" smtClean="0"/>
              <a:t>If  the tail  can be ignored</a:t>
            </a:r>
          </a:p>
        </p:txBody>
      </p:sp>
    </p:spTree>
    <p:extLst>
      <p:ext uri="{BB962C8B-B14F-4D97-AF65-F5344CB8AC3E}">
        <p14:creationId xmlns:p14="http://schemas.microsoft.com/office/powerpoint/2010/main" val="39643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distribution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21"/>
          <p:cNvSpPr txBox="1">
            <a:spLocks noChangeArrowheads="1"/>
          </p:cNvSpPr>
          <p:nvPr/>
        </p:nvSpPr>
        <p:spPr bwMode="auto">
          <a:xfrm>
            <a:off x="341617" y="4668201"/>
            <a:ext cx="3575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The most probable value</a:t>
            </a:r>
            <a:endParaRPr lang="ja-JP" altLang="en-US" sz="2400" dirty="0"/>
          </a:p>
        </p:txBody>
      </p:sp>
      <p:sp>
        <p:nvSpPr>
          <p:cNvPr id="6" name="テキスト ボックス 21"/>
          <p:cNvSpPr txBox="1">
            <a:spLocks noChangeArrowheads="1"/>
          </p:cNvSpPr>
          <p:nvPr/>
        </p:nvSpPr>
        <p:spPr bwMode="auto">
          <a:xfrm>
            <a:off x="331135" y="5733256"/>
            <a:ext cx="7444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The principle of equal-weight  determines the </a:t>
            </a:r>
          </a:p>
          <a:p>
            <a:pPr eaLnBrk="1" hangingPunct="1"/>
            <a:r>
              <a:rPr lang="en-US" altLang="ja-JP" sz="2400" dirty="0" smtClean="0"/>
              <a:t>large deviation function for a given microscopic model</a:t>
            </a:r>
            <a:endParaRPr lang="ja-JP" altLang="en-US" sz="2400" dirty="0"/>
          </a:p>
        </p:txBody>
      </p:sp>
      <p:pic>
        <p:nvPicPr>
          <p:cNvPr id="8194" name="Picture 2" descr="\begin{align*}&#10;P(E_1, E_2) \simeq  e^{-N I \left(\frac{E_1}{N_1}, \frac{E_2}{N_2} \right)}&#10;\delta(E_1+E_2-E_{\rm tot})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9" y="2881898"/>
            <a:ext cx="76295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begin{align*}&#10;N=N_1+N_2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74" y="3708460"/>
            <a:ext cx="23145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\begin{align*}&#10;I\left( \frac{E_{1*}}{N_1},\frac{E_{2*}}{N_2} \right)=0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55" y="4422783"/>
            <a:ext cx="3190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934766"/>
              </p:ext>
            </p:extLst>
          </p:nvPr>
        </p:nvGraphicFramePr>
        <p:xfrm>
          <a:off x="2375892" y="1627089"/>
          <a:ext cx="5445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数式" r:id="rId6" imgW="190335" imgH="215713" progId="Equation.3">
                  <p:embed/>
                </p:oleObj>
              </mc:Choice>
              <mc:Fallback>
                <p:oleObj name="数式" r:id="rId6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892" y="1627089"/>
                        <a:ext cx="5445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矢印コネクタ 10"/>
          <p:cNvCxnSpPr/>
          <p:nvPr/>
        </p:nvCxnSpPr>
        <p:spPr>
          <a:xfrm>
            <a:off x="1710730" y="1482626"/>
            <a:ext cx="503237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691680" y="1412776"/>
            <a:ext cx="2106612" cy="10795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13" name="正方形/長方形 12"/>
          <p:cNvSpPr/>
          <p:nvPr/>
        </p:nvSpPr>
        <p:spPr>
          <a:xfrm>
            <a:off x="3393481" y="1412776"/>
            <a:ext cx="1643062" cy="1077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55892"/>
              </p:ext>
            </p:extLst>
          </p:nvPr>
        </p:nvGraphicFramePr>
        <p:xfrm>
          <a:off x="1820863" y="1606550"/>
          <a:ext cx="14811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数式" r:id="rId9" imgW="520560" imgH="215640" progId="Equation.3">
                  <p:embed/>
                </p:oleObj>
              </mc:Choice>
              <mc:Fallback>
                <p:oleObj name="数式" r:id="rId9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1606550"/>
                        <a:ext cx="148113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725312"/>
              </p:ext>
            </p:extLst>
          </p:nvPr>
        </p:nvGraphicFramePr>
        <p:xfrm>
          <a:off x="3440113" y="1611313"/>
          <a:ext cx="15525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数式" r:id="rId11" imgW="545760" imgH="215640" progId="Equation.3">
                  <p:embed/>
                </p:oleObj>
              </mc:Choice>
              <mc:Fallback>
                <p:oleObj name="数式" r:id="rId11" imgW="54576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611313"/>
                        <a:ext cx="15525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2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Large deviation and entropy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21"/>
          <p:cNvSpPr txBox="1">
            <a:spLocks noChangeArrowheads="1"/>
          </p:cNvSpPr>
          <p:nvPr/>
        </p:nvSpPr>
        <p:spPr bwMode="auto">
          <a:xfrm>
            <a:off x="0" y="2780928"/>
            <a:ext cx="4188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Frequency of  rare fluctuation</a:t>
            </a:r>
            <a:endParaRPr lang="ja-JP" altLang="en-US" sz="2400" dirty="0"/>
          </a:p>
        </p:txBody>
      </p:sp>
      <p:sp>
        <p:nvSpPr>
          <p:cNvPr id="6" name="テキスト ボックス 21"/>
          <p:cNvSpPr txBox="1">
            <a:spLocks noChangeArrowheads="1"/>
          </p:cNvSpPr>
          <p:nvPr/>
        </p:nvSpPr>
        <p:spPr bwMode="auto">
          <a:xfrm>
            <a:off x="4644008" y="2780927"/>
            <a:ext cx="2547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/>
              <a:t>T</a:t>
            </a:r>
            <a:r>
              <a:rPr lang="en-US" altLang="ja-JP" sz="2400" dirty="0" smtClean="0"/>
              <a:t>hermodynamics</a:t>
            </a:r>
            <a:endParaRPr lang="ja-JP" altLang="en-US" sz="2400" dirty="0"/>
          </a:p>
        </p:txBody>
      </p:sp>
      <p:pic>
        <p:nvPicPr>
          <p:cNvPr id="7174" name="Picture 6" descr="\begin{align*}&#10;I\left( \frac{E_1}{N_1}, \frac{E_2}{N_2} \right)&#10;= - \frac{1}{N k_{\rm B}} [S_1(E_1, N_1)+S_2(E_2, N_2)]+{\rm const.}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3" y="1700808"/>
            <a:ext cx="7531514" cy="7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21"/>
          <p:cNvSpPr txBox="1">
            <a:spLocks noChangeArrowheads="1"/>
          </p:cNvSpPr>
          <p:nvPr/>
        </p:nvSpPr>
        <p:spPr bwMode="auto">
          <a:xfrm>
            <a:off x="107504" y="4060520"/>
            <a:ext cx="3419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“fluctuation”  </a:t>
            </a:r>
          </a:p>
          <a:p>
            <a:pPr eaLnBrk="1" hangingPunct="1"/>
            <a:r>
              <a:rPr lang="en-US" altLang="ja-JP" sz="2400" dirty="0" smtClean="0"/>
              <a:t>(e.g. energy fluctuation)</a:t>
            </a:r>
          </a:p>
        </p:txBody>
      </p:sp>
      <p:sp>
        <p:nvSpPr>
          <p:cNvPr id="11" name="テキスト ボックス 21"/>
          <p:cNvSpPr txBox="1">
            <a:spLocks noChangeArrowheads="1"/>
          </p:cNvSpPr>
          <p:nvPr/>
        </p:nvSpPr>
        <p:spPr bwMode="auto">
          <a:xfrm>
            <a:off x="5004048" y="3957962"/>
            <a:ext cx="2802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“response”  </a:t>
            </a:r>
          </a:p>
          <a:p>
            <a:pPr eaLnBrk="1" hangingPunct="1"/>
            <a:r>
              <a:rPr lang="en-US" altLang="ja-JP" sz="2400" dirty="0" smtClean="0"/>
              <a:t>(e.g. heat capacity)</a:t>
            </a:r>
          </a:p>
        </p:txBody>
      </p:sp>
      <p:sp>
        <p:nvSpPr>
          <p:cNvPr id="7" name="左右矢印 6"/>
          <p:cNvSpPr/>
          <p:nvPr/>
        </p:nvSpPr>
        <p:spPr>
          <a:xfrm>
            <a:off x="3563182" y="430283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79912" y="3356992"/>
            <a:ext cx="253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(Einstein formula, 1908)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6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2276872"/>
            <a:ext cx="497328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600" dirty="0" smtClean="0"/>
              <a:t>  PART  II</a:t>
            </a:r>
          </a:p>
          <a:p>
            <a:r>
              <a:rPr lang="en-US" altLang="ja-JP" sz="4400" dirty="0" smtClean="0"/>
              <a:t>    </a:t>
            </a:r>
            <a:r>
              <a:rPr lang="en-US" altLang="ja-JP" sz="4400" dirty="0"/>
              <a:t>D</a:t>
            </a:r>
            <a:r>
              <a:rPr lang="en-US" altLang="ja-JP" sz="4400" dirty="0" smtClean="0"/>
              <a:t>ynamics and </a:t>
            </a:r>
          </a:p>
          <a:p>
            <a:r>
              <a:rPr lang="en-US" altLang="ja-JP" sz="4400" dirty="0" smtClean="0"/>
              <a:t>         Large deviation 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712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simple example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123728" y="1556792"/>
            <a:ext cx="3672408" cy="2808312"/>
          </a:xfrm>
          <a:prstGeom prst="roundRect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3599892" y="2492896"/>
            <a:ext cx="720080" cy="7200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959932" y="2960948"/>
            <a:ext cx="0" cy="9721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129298" y="1772816"/>
            <a:ext cx="185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v</a:t>
            </a:r>
            <a:r>
              <a:rPr kumimoji="1" lang="en-US" altLang="ja-JP" sz="2400" dirty="0" smtClean="0"/>
              <a:t>iscous  fluid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2231286"/>
            <a:ext cx="44275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Impulse force</a:t>
            </a:r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     at equilibrium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with no external forces</a:t>
            </a:r>
            <a:r>
              <a:rPr kumimoji="1" lang="en-US" altLang="ja-JP" sz="2800" dirty="0" smtClean="0"/>
              <a:t>     </a:t>
            </a:r>
            <a:endParaRPr kumimoji="1" lang="ja-JP" altLang="en-US" sz="2800" dirty="0"/>
          </a:p>
        </p:txBody>
      </p:sp>
      <p:pic>
        <p:nvPicPr>
          <p:cNvPr id="63490" name="Picture 2" descr="\begin{align*}&#10;\bm{F}=-\gamma \bv{V}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39137"/>
            <a:ext cx="277132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65271" y="4696336"/>
            <a:ext cx="185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kumimoji="1" lang="en-US" altLang="ja-JP" sz="2400" dirty="0" smtClean="0"/>
              <a:t>riction force 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10713" y="4753536"/>
            <a:ext cx="121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v</a:t>
            </a:r>
            <a:r>
              <a:rPr lang="en-US" altLang="ja-JP" sz="2400" dirty="0" smtClean="0"/>
              <a:t>elocity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97423" y="5566001"/>
            <a:ext cx="260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kumimoji="1" lang="en-US" altLang="ja-JP" sz="2400" dirty="0" smtClean="0"/>
              <a:t>riction coefficient  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1764" y="3903436"/>
            <a:ext cx="172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</a:t>
            </a:r>
            <a:r>
              <a:rPr lang="en-US" altLang="ja-JP" sz="2400" dirty="0" smtClean="0"/>
              <a:t>low motion</a:t>
            </a:r>
            <a:endParaRPr kumimoji="1" lang="ja-JP" altLang="en-US" sz="2400" dirty="0"/>
          </a:p>
        </p:txBody>
      </p:sp>
      <p:pic>
        <p:nvPicPr>
          <p:cNvPr id="20" name="Picture 2" descr="\begin{align*}&#10;M \bm{V} \delta(t)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90" y="2311318"/>
            <a:ext cx="1381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ja-JP" sz="6600" dirty="0" smtClean="0"/>
              <a:t>What corresponds to thermodynamics ?  </a:t>
            </a:r>
            <a:endParaRPr kumimoji="1" lang="ja-JP" altLang="en-US" sz="6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2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Purpose of my talk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48" y="1580202"/>
            <a:ext cx="7620163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ja-JP" sz="2400" dirty="0" smtClean="0"/>
              <a:t>Basic concepts in non-equilibrium statistical mechanics 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                                             (20-th century 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- from a viewpoint of </a:t>
            </a:r>
            <a:r>
              <a:rPr lang="en-US" altLang="ja-JP" sz="2400" dirty="0" smtClean="0">
                <a:solidFill>
                  <a:srgbClr val="FF0000"/>
                </a:solidFill>
              </a:rPr>
              <a:t>large deviation theory 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4"/>
          <p:cNvSpPr txBox="1"/>
          <p:nvPr/>
        </p:nvSpPr>
        <p:spPr>
          <a:xfrm>
            <a:off x="55048" y="3127434"/>
            <a:ext cx="8363688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 startAt="2"/>
            </a:pPr>
            <a:r>
              <a:rPr lang="en-US" altLang="ja-JP" sz="2400" dirty="0" smtClean="0"/>
              <a:t>Recent developments in non-equilibrium statistical mechanics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                                              (for last two decades)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- </a:t>
            </a:r>
            <a:r>
              <a:rPr lang="en-US" altLang="ja-JP" sz="2400" dirty="0" smtClean="0">
                <a:solidFill>
                  <a:srgbClr val="FF0000"/>
                </a:solidFill>
              </a:rPr>
              <a:t>symmetry and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variational</a:t>
            </a:r>
            <a:r>
              <a:rPr lang="en-US" altLang="ja-JP" sz="2400" dirty="0" smtClean="0">
                <a:solidFill>
                  <a:srgbClr val="FF0000"/>
                </a:solidFill>
              </a:rPr>
              <a:t> principle </a:t>
            </a:r>
            <a:r>
              <a:rPr lang="en-US" altLang="ja-JP" sz="2400" dirty="0" smtClean="0"/>
              <a:t>in large deviation theory  </a:t>
            </a:r>
            <a:endParaRPr kumimoji="1" lang="ja-JP" altLang="en-US" sz="2400" dirty="0"/>
          </a:p>
        </p:txBody>
      </p:sp>
      <p:sp>
        <p:nvSpPr>
          <p:cNvPr id="7" name="テキスト ボックス 4"/>
          <p:cNvSpPr txBox="1"/>
          <p:nvPr/>
        </p:nvSpPr>
        <p:spPr>
          <a:xfrm>
            <a:off x="37423" y="4653136"/>
            <a:ext cx="8162684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3</a:t>
            </a:r>
            <a:r>
              <a:rPr lang="en-US" altLang="ja-JP" sz="2400" dirty="0" smtClean="0"/>
              <a:t>) Presentation of our recent work (2015)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- </a:t>
            </a:r>
            <a:r>
              <a:rPr lang="en-US" altLang="ja-JP" sz="2400" dirty="0" smtClean="0">
                <a:solidFill>
                  <a:srgbClr val="FF0000"/>
                </a:solidFill>
              </a:rPr>
              <a:t>a Surface-Bulk correspondence  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                 in non-equilibrium statistical mechanics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9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Hydrodynamics :Stokes (1851)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27" y="1556648"/>
            <a:ext cx="2306354" cy="5142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64514" name="Picture 2" descr="\begin{align*}&#10;\eta \nabla^2 \bm{u}=\nabla p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7694"/>
            <a:ext cx="2437861" cy="5012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xtLst/>
        </p:spPr>
      </p:pic>
      <p:pic>
        <p:nvPicPr>
          <p:cNvPr id="64516" name="Picture 4" descr="\begin{align*}&#10;\bm{u}=\bm{V} 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10" y="2276845"/>
            <a:ext cx="1143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\begin{align*}&#10;\sigma^{ab} = -p \delta^{ab}+\eta(\partial^a u^b +\partial^b u^a)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12" y="4619388"/>
            <a:ext cx="51720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\begin{align*}&#10;F^z= \mathcal{R}^2 &#10;\int d\Omega \; \left[ \cos \theta\; \sigma^{rr}(\mathcal{R},\Omega) &#10;-\sin \theta\; \sigma^{\theta r}(\mathcal{R},\Omega) \right] 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6" y="3766524"/>
            <a:ext cx="6852195" cy="7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 descr="\begin{align*}&#10;\mathcal{R}&#10;\end{align*}&#10;&#10;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51" y="5258412"/>
            <a:ext cx="3333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4" name="Picture 12" descr="\begin{align*}&#10;\gamma =  6 \pi \eta \mathcal{R}&#10;\end{align*}&#10;&#10;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96" y="5775949"/>
            <a:ext cx="2833604" cy="576064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13" name="テキスト ボックス 12"/>
          <p:cNvSpPr txBox="1"/>
          <p:nvPr/>
        </p:nvSpPr>
        <p:spPr>
          <a:xfrm>
            <a:off x="629144" y="1598766"/>
            <a:ext cx="84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Solve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08725" y="2188888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with  the BC</a:t>
            </a:r>
            <a:r>
              <a:rPr kumimoji="1" lang="en-US" altLang="ja-JP" sz="2400" dirty="0" smtClean="0"/>
              <a:t>  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52887" y="2186052"/>
            <a:ext cx="322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</a:t>
            </a:r>
            <a:r>
              <a:rPr lang="en-US" altLang="ja-JP" sz="2400" dirty="0" smtClean="0"/>
              <a:t>t the surface of the ball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7922" y="3304858"/>
            <a:ext cx="265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Calculate  the force 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98226" y="4619388"/>
            <a:ext cx="78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</a:t>
            </a:r>
            <a:r>
              <a:rPr kumimoji="1" lang="en-US" altLang="ja-JP" sz="2400" dirty="0" smtClean="0"/>
              <a:t>rom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9700" y="5170454"/>
            <a:ext cx="2430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:radius of the ball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64526" name="Picture 14" descr="\begin{align*}&#10;\eta&#10;\end{align*}&#10;&#10;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95" y="2774906"/>
            <a:ext cx="221029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1770315" y="2687742"/>
            <a:ext cx="131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:viscosity</a:t>
            </a:r>
            <a:endParaRPr kumimoji="1" lang="ja-JP" altLang="en-US" sz="2400" dirty="0"/>
          </a:p>
        </p:txBody>
      </p:sp>
      <p:sp>
        <p:nvSpPr>
          <p:cNvPr id="7" name="右矢印 6"/>
          <p:cNvSpPr/>
          <p:nvPr/>
        </p:nvSpPr>
        <p:spPr>
          <a:xfrm>
            <a:off x="875647" y="58509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29343" y="5710038"/>
            <a:ext cx="2498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Stokes’ law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3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844824"/>
            <a:ext cx="79215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 smtClean="0">
                <a:solidFill>
                  <a:srgbClr val="FF0000"/>
                </a:solidFill>
              </a:rPr>
              <a:t>Can 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you</a:t>
            </a:r>
            <a:r>
              <a:rPr kumimoji="1" lang="en-US" altLang="ja-JP" sz="4800" b="1" dirty="0" smtClean="0">
                <a:solidFill>
                  <a:srgbClr val="FF0000"/>
                </a:solidFill>
              </a:rPr>
              <a:t> derive  Stokes’ law   </a:t>
            </a:r>
          </a:p>
          <a:p>
            <a:r>
              <a:rPr lang="en-US" altLang="ja-JP" sz="4800" b="1" dirty="0">
                <a:solidFill>
                  <a:srgbClr val="FF0000"/>
                </a:solidFill>
              </a:rPr>
              <a:t> 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         without </a:t>
            </a:r>
          </a:p>
          <a:p>
            <a:r>
              <a:rPr lang="en-US" altLang="ja-JP" sz="4800" b="1" dirty="0" smtClean="0">
                <a:solidFill>
                  <a:srgbClr val="FF0000"/>
                </a:solidFill>
              </a:rPr>
              <a:t>the hydrodynamic equations ?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Microscopic setup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" name="図 4" descr="tes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8" y="3068960"/>
            <a:ext cx="3411872" cy="3519237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0851"/>
            <a:ext cx="4094256" cy="346971"/>
          </a:xfrm>
          <a:prstGeom prst="rect">
            <a:avLst/>
          </a:prstGeom>
        </p:spPr>
      </p:pic>
      <p:pic>
        <p:nvPicPr>
          <p:cNvPr id="62466" name="Picture 2" descr="\begin{align*}&#10;H(\Gamma) = \sum_{i=1}^{N} \left[ \frac{\vert \bm{p}_{i}\vert^{2}}{2m} + \sum_{j&gt;i} \Phi_{\rm int}(\vert\bm{r}_{i}-\bm{r}_{j}\vert ) + \Phi_{\rm B}(\vert \bm{r}_{i}-\bm{R}\vert )\right] + \frac{\vert\bm{P}\vert^2}{2M}&#10;\end{align*}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943"/>
            <a:ext cx="7272808" cy="9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179" y="1737540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f</a:t>
            </a:r>
            <a:r>
              <a:rPr lang="en-US" altLang="ja-JP" sz="2000" dirty="0" smtClean="0"/>
              <a:t>luid particles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5856" y="1757822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CM of the ball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88966" y="2803412"/>
            <a:ext cx="152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short-range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interaction</a:t>
            </a:r>
            <a:endParaRPr kumimoji="1" lang="ja-JP" altLang="en-US" dirty="0"/>
          </a:p>
        </p:txBody>
      </p:sp>
      <p:pic>
        <p:nvPicPr>
          <p:cNvPr id="62468" name="Picture 4" descr="\begin{align*}&#10;\Phi_{\rm B}(\chi )\to \infty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50" y="2956123"/>
            <a:ext cx="1656184" cy="3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\begin{align*}&#10;\chi \to \mathcal{R}+r_{\rm f}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12215"/>
            <a:ext cx="19716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948264" y="3804152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radius of</a:t>
            </a:r>
          </a:p>
          <a:p>
            <a:r>
              <a:rPr lang="en-US" altLang="ja-JP" sz="1600" dirty="0" smtClean="0"/>
              <a:t>the fluid particles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22021" y="3811304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    radius </a:t>
            </a:r>
          </a:p>
          <a:p>
            <a:r>
              <a:rPr lang="en-US" altLang="ja-JP" sz="1600" dirty="0" smtClean="0"/>
              <a:t>of the ball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28873" y="335759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as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62550" y="4422629"/>
            <a:ext cx="2488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(spherical symmetric )</a:t>
            </a:r>
            <a:endParaRPr kumimoji="1" lang="ja-JP" altLang="en-US" sz="2000" dirty="0"/>
          </a:p>
        </p:txBody>
      </p:sp>
      <p:pic>
        <p:nvPicPr>
          <p:cNvPr id="62474" name="Picture 10" descr="\begin{align*}&#10;&#10;\bm{F}(\Gamma) &#10;= - \sum_{i=1}^{N} &#10;\frac{\partial \Phi_{\rm B}(\vert \bm{r}_{i}-\bm{R}\vert )}{\partial \bm{R}}&#10;\end{align*}&#10;&#10;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45" y="5759550"/>
            <a:ext cx="4714875" cy="5524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xtLst/>
        </p:spPr>
      </p:pic>
      <p:sp>
        <p:nvSpPr>
          <p:cNvPr id="21" name="テキスト ボックス 20"/>
          <p:cNvSpPr txBox="1"/>
          <p:nvPr/>
        </p:nvSpPr>
        <p:spPr>
          <a:xfrm>
            <a:off x="4777723" y="1340459"/>
            <a:ext cx="3238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</a:t>
            </a:r>
            <a:r>
              <a:rPr lang="en-US" altLang="ja-JP" sz="2000" dirty="0" smtClean="0"/>
              <a:t>icroscopic mechanical state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10133" y="5229200"/>
            <a:ext cx="2686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Force acting on the ball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37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Basic assumptions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5538" name="Picture 2" descr="\begin{align*}&#10;\Gamma \to \Gamma_t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2096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152630" y="1395911"/>
            <a:ext cx="4864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</a:t>
            </a:r>
            <a:r>
              <a:rPr lang="en-US" altLang="ja-JP" sz="2400" dirty="0" smtClean="0"/>
              <a:t>olution of the Hamiltonian equation </a:t>
            </a:r>
            <a:endParaRPr kumimoji="1" lang="ja-JP" altLang="en-US" sz="2400" dirty="0"/>
          </a:p>
        </p:txBody>
      </p:sp>
      <p:pic>
        <p:nvPicPr>
          <p:cNvPr id="65540" name="Picture 4" descr="\begin{align*}&#10;&#10; f_{\rm eq}(\Gamma) = \frac{1}{Z}&#10;\exp \left[ - \frac{H(\Gamma)}{k_{\rm B}T} \right] 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2866"/>
            <a:ext cx="4000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\begin{align*}&#10;A(\Gamma)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74" y="3096875"/>
            <a:ext cx="8001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\begin{align*}&#10;&#10;&#10;\left\langle A \right\rangle_{\rm eq} = \int d\Gamma f_{\rm eq}(\Gamma)A(\Gamma)&#10;&#10;&#10;&#10;&#10;&#10;&#10;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1" y="3084138"/>
            <a:ext cx="4086225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\begin{align*}&#10;{\cal R} \gg r_{\rm f}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00" y="5116973"/>
            <a:ext cx="12382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\begin{align*}&#10;M \gg m&#10;\end{align*}&#10;&#10;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00" y="5776339"/>
            <a:ext cx="13811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820829" y="3110480"/>
            <a:ext cx="1123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or any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0017" y="4437112"/>
            <a:ext cx="6446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Separation of length and time scales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13424" y="5083841"/>
            <a:ext cx="5420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and other scale separation conditions </a:t>
            </a:r>
          </a:p>
          <a:p>
            <a:r>
              <a:rPr lang="en-US" altLang="ja-JP" sz="2400" dirty="0" smtClean="0"/>
              <a:t>that  will be e</a:t>
            </a:r>
            <a:r>
              <a:rPr kumimoji="1" lang="en-US" altLang="ja-JP" sz="2400" dirty="0" smtClean="0"/>
              <a:t>xplained  in  later arguments</a:t>
            </a:r>
            <a:endParaRPr kumimoji="1" lang="ja-JP" altLang="en-US" sz="2400" dirty="0"/>
          </a:p>
        </p:txBody>
      </p:sp>
      <p:sp>
        <p:nvSpPr>
          <p:cNvPr id="3" name="角丸四角形 2"/>
          <p:cNvSpPr/>
          <p:nvPr/>
        </p:nvSpPr>
        <p:spPr>
          <a:xfrm>
            <a:off x="570016" y="4941168"/>
            <a:ext cx="7674391" cy="144016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6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Large deviation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4340" name="Picture 4" descr="\begin{align*}&#10;\bar F^z(\Gamma) = \frac{1}{\tau} \int_0^\tau dt F^z(\Gamma_t)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0" y="4797152"/>
            <a:ext cx="3727082" cy="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\begin{align*}&#10;\bm{V}=V \bm{e}_z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3" y="1334178"/>
            <a:ext cx="15716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\begin{align*}&#10;\tau_{\rm micro}\ll \tau \ll \tau_{\rm macro}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" y="3550936"/>
            <a:ext cx="34194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35469" y="4035708"/>
            <a:ext cx="157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c</a:t>
            </a:r>
            <a:r>
              <a:rPr lang="en-US" altLang="ja-JP" sz="1600" dirty="0" smtClean="0"/>
              <a:t>orrelation time </a:t>
            </a:r>
          </a:p>
          <a:p>
            <a:r>
              <a:rPr lang="en-US" altLang="ja-JP" sz="1600" dirty="0" smtClean="0"/>
              <a:t>   of the force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73614" y="4035707"/>
            <a:ext cx="2056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</a:t>
            </a:r>
            <a:r>
              <a:rPr lang="en-US" altLang="ja-JP" sz="1600" dirty="0" smtClean="0"/>
              <a:t>elaxation time </a:t>
            </a:r>
          </a:p>
          <a:p>
            <a:r>
              <a:rPr lang="en-US" altLang="ja-JP" sz="1600" dirty="0" smtClean="0"/>
              <a:t>of the ball momentum</a:t>
            </a:r>
          </a:p>
        </p:txBody>
      </p:sp>
      <p:pic>
        <p:nvPicPr>
          <p:cNvPr id="12" name="Picture 2" descr="\begin{align*}&#10;\bar{A}(\Gamma) \equiv \frac{1}{\tau}\int_{0}^{\tau} dt\; A(\Gamma_t)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6" y="5919718"/>
            <a:ext cx="2927064" cy="71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\begin{align*}&#10;F^z(\Gamma_t)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60" y="1846494"/>
            <a:ext cx="11334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93" y="1222606"/>
            <a:ext cx="39147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\begin{align*}&#10;t&#10;\end{align*}&#10;&#10;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6" y="3165706"/>
            <a:ext cx="1333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\begin{align*}&#10;P( \bar F^z;V) \simeq e^{-\tau I(\bar F^z;V) }&#10;\end{align*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7" y="5919718"/>
            <a:ext cx="4339380" cy="5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Symmetry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72793" y="227687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Fluctuation </a:t>
            </a:r>
            <a:r>
              <a:rPr lang="en-US" altLang="ja-JP" sz="2800" dirty="0">
                <a:solidFill>
                  <a:srgbClr val="FF0000"/>
                </a:solidFill>
              </a:rPr>
              <a:t>T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heorem 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2800092"/>
            <a:ext cx="8460432" cy="7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\begin{align*}&#10;I(\bar F^z; V)-I(-\bar F^z;V)=\frac{\bar F^z V}{k_{\rm B}T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4" y="1052736"/>
            <a:ext cx="51720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4" y="2924943"/>
            <a:ext cx="3744416" cy="2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\begin{align*}&#10;\bar F^z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12" y="5747769"/>
            <a:ext cx="4572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\begin{align*}&#10;P(\bar F^z;V)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2" y="4082671"/>
            <a:ext cx="1104057" cy="3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250229" y="3263280"/>
            <a:ext cx="45720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5" name="Picture 9" descr="\begin{align*}&#10;P( \bar F^z;V) \simeq e^{-\tau I(\bar F^z;V) }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20" y="3994194"/>
            <a:ext cx="38576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Brief history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484784"/>
            <a:ext cx="711861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(pioneers)</a:t>
            </a:r>
            <a:r>
              <a:rPr kumimoji="1" lang="en-US" altLang="ja-JP" b="1" dirty="0" smtClean="0"/>
              <a:t> </a:t>
            </a:r>
            <a:endParaRPr kumimoji="1" lang="en-US" altLang="ja-JP" b="1" dirty="0" smtClean="0"/>
          </a:p>
          <a:p>
            <a:r>
              <a:rPr kumimoji="1" lang="en-US" altLang="ja-JP" dirty="0" smtClean="0"/>
              <a:t>Evans, Cohen, </a:t>
            </a:r>
            <a:r>
              <a:rPr kumimoji="1" lang="en-US" altLang="ja-JP" dirty="0" err="1" smtClean="0"/>
              <a:t>Morriss</a:t>
            </a:r>
            <a:r>
              <a:rPr kumimoji="1" lang="en-US" altLang="ja-JP" dirty="0" smtClean="0"/>
              <a:t>,  FT in a  </a:t>
            </a:r>
            <a:r>
              <a:rPr kumimoji="1" lang="en-US" altLang="ja-JP" dirty="0" err="1" smtClean="0"/>
              <a:t>determinisitic</a:t>
            </a:r>
            <a:r>
              <a:rPr kumimoji="1" lang="en-US" altLang="ja-JP" dirty="0" smtClean="0"/>
              <a:t> “toy” model   (1993)</a:t>
            </a:r>
          </a:p>
          <a:p>
            <a:r>
              <a:rPr lang="en-US" altLang="ja-JP" dirty="0" err="1" smtClean="0"/>
              <a:t>Gallavotti</a:t>
            </a:r>
            <a:r>
              <a:rPr lang="en-US" altLang="ja-JP" dirty="0" smtClean="0"/>
              <a:t>-Cohen,   a mathematical proof for the FT  (1995</a:t>
            </a:r>
            <a:r>
              <a:rPr lang="en-US" altLang="ja-JP" dirty="0" smtClean="0"/>
              <a:t>)</a:t>
            </a:r>
          </a:p>
          <a:p>
            <a:r>
              <a:rPr lang="en-US" altLang="ja-JP" dirty="0" err="1"/>
              <a:t>Jarzynski</a:t>
            </a:r>
            <a:r>
              <a:rPr lang="en-US" altLang="ja-JP" dirty="0"/>
              <a:t>,  essentially same identity (work relation)  (1997)  </a:t>
            </a:r>
            <a:endParaRPr lang="ja-JP" altLang="en-US" dirty="0"/>
          </a:p>
          <a:p>
            <a:r>
              <a:rPr kumimoji="1" lang="en-US" altLang="ja-JP" dirty="0" err="1" smtClean="0"/>
              <a:t>Kurchan</a:t>
            </a:r>
            <a:r>
              <a:rPr kumimoji="1" lang="en-US" altLang="ja-JP" dirty="0" smtClean="0"/>
              <a:t>,    </a:t>
            </a:r>
            <a:r>
              <a:rPr lang="en-US" altLang="ja-JP" dirty="0" smtClean="0"/>
              <a:t>FT </a:t>
            </a:r>
            <a:r>
              <a:rPr kumimoji="1" lang="en-US" altLang="ja-JP" dirty="0" smtClean="0"/>
              <a:t>for </a:t>
            </a:r>
            <a:r>
              <a:rPr kumimoji="1" lang="en-US" altLang="ja-JP" dirty="0" err="1" smtClean="0"/>
              <a:t>Langevin</a:t>
            </a:r>
            <a:r>
              <a:rPr kumimoji="1" lang="en-US" altLang="ja-JP" dirty="0" smtClean="0"/>
              <a:t> systems  (1998)</a:t>
            </a:r>
          </a:p>
          <a:p>
            <a:r>
              <a:rPr lang="en-US" altLang="ja-JP" dirty="0" err="1" smtClean="0"/>
              <a:t>Lebowitz-Spohn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Maes</a:t>
            </a:r>
            <a:r>
              <a:rPr lang="en-US" altLang="ja-JP" dirty="0" smtClean="0"/>
              <a:t>,    Crooks,  FT for Markov stochastic systems (1999</a:t>
            </a:r>
            <a:r>
              <a:rPr lang="en-US" altLang="ja-JP" dirty="0" smtClean="0"/>
              <a:t>)</a:t>
            </a:r>
          </a:p>
          <a:p>
            <a:endParaRPr lang="en-US" altLang="ja-JP" dirty="0"/>
          </a:p>
          <a:p>
            <a:r>
              <a:rPr lang="en-US" altLang="ja-JP" b="1" dirty="0"/>
              <a:t>(developments)</a:t>
            </a:r>
          </a:p>
          <a:p>
            <a:r>
              <a:rPr lang="en-US" altLang="ja-JP" dirty="0" err="1"/>
              <a:t>Kurchan</a:t>
            </a:r>
            <a:r>
              <a:rPr lang="en-US" altLang="ja-JP" dirty="0"/>
              <a:t>, Tasaki, quantum FT (2000)</a:t>
            </a:r>
          </a:p>
          <a:p>
            <a:r>
              <a:rPr lang="en-US" altLang="ja-JP" dirty="0" err="1"/>
              <a:t>Hatano-Sasa</a:t>
            </a:r>
            <a:r>
              <a:rPr lang="en-US" altLang="ja-JP" dirty="0"/>
              <a:t>, steady state thermodynamics (2001)</a:t>
            </a:r>
          </a:p>
          <a:p>
            <a:r>
              <a:rPr lang="en-US" altLang="ja-JP" dirty="0"/>
              <a:t>Sagawa-Ueda, information thermodynamics (2010</a:t>
            </a:r>
            <a:r>
              <a:rPr lang="en-US" altLang="ja-JP" dirty="0" smtClean="0"/>
              <a:t>)</a:t>
            </a:r>
          </a:p>
          <a:p>
            <a:endParaRPr lang="en-US" altLang="ja-JP" dirty="0"/>
          </a:p>
          <a:p>
            <a:r>
              <a:rPr lang="en-US" altLang="ja-JP" b="1" dirty="0"/>
              <a:t>(experiment</a:t>
            </a:r>
            <a:r>
              <a:rPr lang="en-US" altLang="ja-JP" b="1" dirty="0" smtClean="0"/>
              <a:t>)</a:t>
            </a:r>
          </a:p>
          <a:p>
            <a:r>
              <a:rPr lang="en-US" altLang="ja-JP" dirty="0" smtClean="0"/>
              <a:t>Nakamura </a:t>
            </a:r>
            <a:r>
              <a:rPr lang="en-US" altLang="ja-JP" dirty="0"/>
              <a:t>et al, quantum coherent conductor (2010)</a:t>
            </a: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726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</a:t>
            </a:r>
            <a:r>
              <a:rPr kumimoji="1" lang="en-US" altLang="ja-JP" dirty="0" smtClean="0"/>
              <a:t>esponse formula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46" y="1498906"/>
            <a:ext cx="3308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Centra</a:t>
            </a:r>
            <a:r>
              <a:rPr lang="en-US" altLang="ja-JP" sz="2400" dirty="0" smtClean="0"/>
              <a:t>l limiting theorem </a:t>
            </a:r>
            <a:endParaRPr kumimoji="1" lang="ja-JP" altLang="en-US" sz="2400" dirty="0"/>
          </a:p>
        </p:txBody>
      </p:sp>
      <p:pic>
        <p:nvPicPr>
          <p:cNvPr id="16386" name="Picture 2" descr="\begin{align*}&#10;I(\bar F^z;V)=\frac{(\bar F^z-\bar F^z_*(V))^2}{2 \chi(V)}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37" y="1251673"/>
            <a:ext cx="4220840" cy="9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\begin{align*}&#10;\frac{(\bar F^z-\bar F^z_*(V))^2}{2 \chi(V)}&#10;-&#10;\frac{(\bar F^z+\bar F^z_*(V))^2}{2 \chi(V)}&#10;=\frac{\bar F^z V}{k_{\rm B}T}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77" y="2348880"/>
            <a:ext cx="5492637" cy="7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\begin{align*}&#10;F^z(V)= -\gamma V +O(V^2)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27" y="5062913"/>
            <a:ext cx="40481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\begin{align*}&#10;\gamma= \frac{\chi(0)}{2 k_{\rm B}T}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71" y="5510588"/>
            <a:ext cx="1663229" cy="8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4619640" y="3711106"/>
            <a:ext cx="376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(non-linear response theory)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5218" y="2472223"/>
            <a:ext cx="2745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Fluctuation theorem</a:t>
            </a:r>
            <a:endParaRPr kumimoji="1" lang="ja-JP" altLang="en-US" sz="2400" dirty="0"/>
          </a:p>
        </p:txBody>
      </p:sp>
      <p:pic>
        <p:nvPicPr>
          <p:cNvPr id="16402" name="Picture 18" descr="\begin{align*}&#10;\bar F_*^z(V)= -\frac{\chi(V)V}{2 k_{\rm B}T}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62" y="3489501"/>
            <a:ext cx="31908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-15133" y="36814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25835" y="5713840"/>
            <a:ext cx="318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(linear response theory)</a:t>
            </a:r>
            <a:endParaRPr kumimoji="1" lang="ja-JP" altLang="en-US" sz="2400" dirty="0"/>
          </a:p>
        </p:txBody>
      </p:sp>
      <p:sp>
        <p:nvSpPr>
          <p:cNvPr id="21" name="右矢印 20"/>
          <p:cNvSpPr/>
          <p:nvPr/>
        </p:nvSpPr>
        <p:spPr>
          <a:xfrm>
            <a:off x="-15133" y="50259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3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Kirkwood(1946)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50184" name="Picture 8" descr="\begin{align*}&#10;\gamma = \frac{\tau}{2k_{\rm B}T} \left\langle \left( \bar{F}^{z} \right)^2 \right\rangle_{\rm eq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3" y="2420888"/>
            <a:ext cx="4937691" cy="1080120"/>
          </a:xfrm>
          <a:prstGeom prst="rect">
            <a:avLst/>
          </a:prstGeom>
          <a:solidFill>
            <a:srgbClr val="FFC000"/>
          </a:solidFill>
          <a:extLst/>
        </p:spPr>
      </p:pic>
      <p:pic>
        <p:nvPicPr>
          <p:cNvPr id="16" name="Picture 2" descr="\begin{align*}&#10;\bm{F}=-\gamma \bv{V}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9" y="1556792"/>
            <a:ext cx="2592288" cy="5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2132856"/>
            <a:ext cx="6946645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600" dirty="0" smtClean="0"/>
              <a:t>   PART III</a:t>
            </a:r>
          </a:p>
          <a:p>
            <a:r>
              <a:rPr lang="en-US" altLang="ja-JP" sz="9600" dirty="0" smtClean="0"/>
              <a:t>    </a:t>
            </a:r>
            <a:r>
              <a:rPr lang="en-US" altLang="ja-JP" sz="5400" dirty="0" smtClean="0"/>
              <a:t>Proof of </a:t>
            </a:r>
          </a:p>
          <a:p>
            <a:r>
              <a:rPr lang="en-US" altLang="ja-JP" sz="5400" dirty="0" smtClean="0"/>
              <a:t>the fluctuation theorem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2926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204864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 smtClean="0"/>
              <a:t>  PART  I</a:t>
            </a:r>
            <a:endParaRPr lang="en-US" altLang="ja-JP" sz="4400" dirty="0" smtClean="0"/>
          </a:p>
          <a:p>
            <a:r>
              <a:rPr lang="en-US" altLang="ja-JP" sz="4400" dirty="0" smtClean="0"/>
              <a:t>Thermodynamics  and  </a:t>
            </a:r>
          </a:p>
          <a:p>
            <a:r>
              <a:rPr lang="en-US" altLang="ja-JP" sz="4400" dirty="0"/>
              <a:t> </a:t>
            </a:r>
            <a:r>
              <a:rPr lang="en-US" altLang="ja-JP" sz="4400" dirty="0" smtClean="0"/>
              <a:t>                Large deviation   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3627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dependent </a:t>
            </a:r>
            <a:br>
              <a:rPr kumimoji="1" lang="en-US" altLang="ja-JP" dirty="0" smtClean="0"/>
            </a:br>
            <a:r>
              <a:rPr lang="en-US" altLang="ja-JP" dirty="0"/>
              <a:t> </a:t>
            </a:r>
            <a:r>
              <a:rPr lang="en-US" altLang="ja-JP" dirty="0" smtClean="0"/>
              <a:t>               </a:t>
            </a:r>
            <a:r>
              <a:rPr kumimoji="1" lang="en-US" altLang="ja-JP" dirty="0" smtClean="0"/>
              <a:t>probability density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17410" name="Picture 2" descr="\begin{align*}&#10;f_0^{{V}}(\Gamma)=\frac{1}{Z}e^{- \frac{H(\Gamma)-{P^z}{V}}{K_{\rm B}T}}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6715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\begin{align*}&#10;f(\Gamma')=f_0^{{V}}(\Gamma)= \frac{1}{Z}e^{-\frac{H(\Gamma)-{P^z}{V}}{k_{\rm B}T}}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85184"/>
            <a:ext cx="4783291" cy="7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262686" y="2160698"/>
            <a:ext cx="407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Probability density just after the impulse</a:t>
            </a:r>
            <a:endParaRPr kumimoji="1" lang="ja-JP" altLang="en-US" b="1" dirty="0"/>
          </a:p>
        </p:txBody>
      </p:sp>
      <p:pic>
        <p:nvPicPr>
          <p:cNvPr id="17414" name="Picture 6" descr="\begin{align*}&#10;\Gamma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4" y="3046365"/>
            <a:ext cx="360041" cy="4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\begin{align*}&#10;\Gamma_\tau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46364"/>
            <a:ext cx="576064" cy="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\begin{align*}&#10;\Gamma^*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4" y="4307162"/>
            <a:ext cx="54005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\begin{align*}&#10;(\Gamma_\tau)^*=\Gamma'&#10;\end{align*}&#10;&#10;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06" y="4249222"/>
            <a:ext cx="2240416" cy="54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2227902" y="3271390"/>
            <a:ext cx="20347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237061" y="4523186"/>
            <a:ext cx="193357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1835693" y="3645024"/>
            <a:ext cx="1" cy="60419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4572000" y="3557420"/>
            <a:ext cx="1" cy="60419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97390" y="3674853"/>
            <a:ext cx="145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t</a:t>
            </a:r>
            <a:r>
              <a:rPr kumimoji="1" lang="en-US" altLang="ja-JP" b="1" dirty="0" smtClean="0"/>
              <a:t>ime-reversal</a:t>
            </a:r>
            <a:endParaRPr kumimoji="1" lang="ja-JP" altLang="en-US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92339" y="2861698"/>
            <a:ext cx="158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t</a:t>
            </a:r>
            <a:r>
              <a:rPr kumimoji="1" lang="en-US" altLang="ja-JP" b="1" dirty="0" smtClean="0"/>
              <a:t>ime evolution</a:t>
            </a:r>
            <a:endParaRPr kumimoji="1" lang="ja-JP" altLang="en-US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48064" y="6118524"/>
            <a:ext cx="209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(</a:t>
            </a:r>
            <a:r>
              <a:rPr lang="en-US" altLang="ja-JP" b="1" dirty="0" err="1" smtClean="0"/>
              <a:t>Liouvile’s</a:t>
            </a:r>
            <a:r>
              <a:rPr lang="en-US" altLang="ja-JP" b="1" dirty="0" smtClean="0"/>
              <a:t> theorem)</a:t>
            </a:r>
            <a:endParaRPr kumimoji="1" lang="ja-JP" altLang="en-US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66879" y="3706266"/>
            <a:ext cx="169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reversibility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04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Identity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18434" name="Picture 2" descr="\begin{align*}&#10;f(\Gamma')=f_0^{{V}}(\Gamma)= \frac{1}{Z}e^{-\frac{H(\Gamma)-{P^z}{V}}{k_{\rm B}T}}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" y="1466528"/>
            <a:ext cx="52959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\begin{align*}&#10;= \frac{1}{Z}e^{-\frac{H(\Gamma')-{P^z}{V}}{k_{\rm B}T}}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44" y="2359373"/>
            <a:ext cx="27908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\begin{align*}&#10;= \frac{1}{Z}e^{-\frac{H(\Gamma')+{P'}^z{V}}{k_{\rm B}T}}&#10;e^{-\frac{V}{k_{\rm B}T}\int_0^\tau dt {F}^z(\Gamma'_t)}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44" y="4221088"/>
            <a:ext cx="5762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\begin{align*}&#10;= f_0^{-{V}}(\Gamma')&#10;e^{-\frac{V}{k_{\rm B}T}\int_0^\tau dt {F}^z(\Gamma'_t)}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99" y="5157192"/>
            <a:ext cx="46386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012160" y="1685227"/>
            <a:ext cx="209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(</a:t>
            </a:r>
            <a:r>
              <a:rPr lang="en-US" altLang="ja-JP" b="1" dirty="0" err="1" smtClean="0"/>
              <a:t>Liouvile’s</a:t>
            </a:r>
            <a:r>
              <a:rPr lang="en-US" altLang="ja-JP" b="1" dirty="0" smtClean="0"/>
              <a:t> theorem)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30772" y="2408000"/>
            <a:ext cx="226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(energy conservation)</a:t>
            </a:r>
            <a:endParaRPr kumimoji="1" lang="ja-JP" altLang="en-US" b="1" dirty="0"/>
          </a:p>
        </p:txBody>
      </p:sp>
      <p:pic>
        <p:nvPicPr>
          <p:cNvPr id="18444" name="Picture 12" descr="\begin{align*}&#10;= \frac{1}{Z}e^{-\frac{H(\Gamma')+{P'}^z{V}}{k_{\rm B}T}}&#10;e^{ \frac{({P'}^z-{P'}_\tau^z){V}}{k_{\rm B}T}}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71" y="3225426"/>
            <a:ext cx="4664130" cy="8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353439" y="368704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(reversibility)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15188" y="4702663"/>
            <a:ext cx="217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(Equation of motion)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961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Probability density of </a:t>
            </a:r>
            <a:br>
              <a:rPr kumimoji="1" lang="en-US" altLang="ja-JP" dirty="0" smtClean="0"/>
            </a:br>
            <a:r>
              <a:rPr lang="en-US" altLang="ja-JP" dirty="0"/>
              <a:t> </a:t>
            </a:r>
            <a:r>
              <a:rPr lang="en-US" altLang="ja-JP" dirty="0" smtClean="0"/>
              <a:t>            </a:t>
            </a:r>
            <a:r>
              <a:rPr kumimoji="1" lang="en-US" altLang="ja-JP" dirty="0" smtClean="0"/>
              <a:t>time-averaged force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19458" name="Picture 2" descr="\begin{align*}&#10;P(\bar F^z;V)&#10;\equiv \int d\Gamma \delta (\bar F^z(\Gamma)- \bar F^z)&#10;f_0^{{V}}(\Gamma)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170"/>
            <a:ext cx="65817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\begin{align*}&#10;= \int d\Gamma' \delta (\bar F^z(\Gamma')- \bar F)f_0^{{-V}}(\Gamma')&#10;e^{- \frac{\tau V \bar {F}^z}{k_{\rm B}T} }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65341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\begin{align*}&#10;= e^{- \frac{\tau V \bar{F}^z}{k_{\rm B}T}} P(\bar F^z;-V)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4" y="3861048"/>
            <a:ext cx="35623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begin{align*}&#10;I(\bar F^z; V)-I(\bar F^z;-V)=\frac{\bar F^z V}{k_{\rm B}T}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5" y="5154937"/>
            <a:ext cx="4367214" cy="7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矢印 4"/>
          <p:cNvSpPr/>
          <p:nvPr/>
        </p:nvSpPr>
        <p:spPr>
          <a:xfrm>
            <a:off x="2411760" y="458112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22148" y="6161318"/>
            <a:ext cx="275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Reflection symmetry</a:t>
            </a:r>
            <a:endParaRPr kumimoji="1" lang="ja-JP" altLang="en-US" sz="2400" dirty="0"/>
          </a:p>
        </p:txBody>
      </p:sp>
      <p:pic>
        <p:nvPicPr>
          <p:cNvPr id="10" name="Picture 2" descr="\begin{align*}&#10;I(\bar F^z; V)-I(-\bar F^z;V)=\frac{\bar F^z V}{k_{\rm B}T}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1" y="6023351"/>
            <a:ext cx="4045622" cy="7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7664" y="2348880"/>
            <a:ext cx="48235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600" dirty="0" smtClean="0"/>
              <a:t>   PART IV</a:t>
            </a:r>
          </a:p>
          <a:p>
            <a:r>
              <a:rPr lang="en-US" altLang="ja-JP" sz="9600" dirty="0" smtClean="0"/>
              <a:t>    </a:t>
            </a:r>
            <a:r>
              <a:rPr lang="en-US" altLang="ja-JP" sz="5400" dirty="0"/>
              <a:t>P</a:t>
            </a:r>
            <a:r>
              <a:rPr lang="en-US" altLang="ja-JP" sz="5400" dirty="0" smtClean="0"/>
              <a:t>roblem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928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Where are you 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5" y="2410782"/>
            <a:ext cx="1879600" cy="419100"/>
          </a:xfrm>
          <a:prstGeom prst="rect">
            <a:avLst/>
          </a:prstGeom>
        </p:spPr>
      </p:pic>
      <p:pic>
        <p:nvPicPr>
          <p:cNvPr id="8" name="Picture 2" descr="\begin{align*}&#10;\eta \nabla^2 \bm{u}=\nabla p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5" y="1787006"/>
            <a:ext cx="2437861" cy="5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76076" y="1268759"/>
            <a:ext cx="333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hydrodynamic equations </a:t>
            </a:r>
          </a:p>
        </p:txBody>
      </p:sp>
      <p:pic>
        <p:nvPicPr>
          <p:cNvPr id="10" name="Picture 2" descr="\begin{align*}&#10;\bm{F}=-\gamma \bv{V}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03125"/>
            <a:ext cx="2105924" cy="4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068275" y="4313881"/>
            <a:ext cx="643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Fluctuation  of the time averaged  force to the ball</a:t>
            </a:r>
          </a:p>
        </p:txBody>
      </p:sp>
      <p:sp>
        <p:nvSpPr>
          <p:cNvPr id="14" name="下矢印 13"/>
          <p:cNvSpPr/>
          <p:nvPr/>
        </p:nvSpPr>
        <p:spPr>
          <a:xfrm rot="16200000">
            <a:off x="4076497" y="1123750"/>
            <a:ext cx="484632" cy="1949616"/>
          </a:xfrm>
          <a:prstGeom prst="downArrow">
            <a:avLst/>
          </a:prstGeom>
          <a:solidFill>
            <a:srgbClr val="00B0F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47109" y="2315954"/>
            <a:ext cx="2143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Stokes     (1851)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128" y="2946338"/>
            <a:ext cx="1612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Kirkwood’s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formula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(1946)</a:t>
            </a:r>
          </a:p>
        </p:txBody>
      </p:sp>
      <p:sp>
        <p:nvSpPr>
          <p:cNvPr id="17" name="下矢印 16"/>
          <p:cNvSpPr/>
          <p:nvPr/>
        </p:nvSpPr>
        <p:spPr>
          <a:xfrm rot="14034571">
            <a:off x="4817648" y="2416377"/>
            <a:ext cx="484632" cy="1949616"/>
          </a:xfrm>
          <a:prstGeom prst="downArrow">
            <a:avLst/>
          </a:prstGeom>
          <a:solidFill>
            <a:srgbClr val="00B0F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0530" y="5266073"/>
            <a:ext cx="8132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How do you calculate the fluctuation intensity ?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Trajectories of particles     interacting with the ball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0836"/>
            <a:ext cx="4608512" cy="428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Decomposition of the force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50184" name="Picture 8" descr="\begin{align*}&#10;\gamma = \frac{\tau}{2k_{\rm B}T} \left\langle \left( \bar{F}^{z} \right)^2 \right\rangle_{\rm eq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" y="5463343"/>
            <a:ext cx="3078485" cy="6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 descr="\begin{align*}&#10; F^{z} (\Gamma) &#10; = \mathcal{R}^2 \int d\Omega \;&#10;  \left[ \cos \theta\; \sigma^{rr}_{\rm B}(\mathcal{R},\Omega;\Gamma)&#10;   -\sin \theta\; \sigma^{\theta r}_{\rm B}(\mathcal{R},\Omega;\Gamma)&#10;    \right]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" y="1412776"/>
            <a:ext cx="7871632" cy="7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\begin{align*}&#10; \sigma_{*}(\Gamma) \equiv \frac{1}{4\pi} \int d\Omega \; \left[ \cos \theta\; \sigma^{rr}_{\rm B}(\mathcal{R},\Omega; \Gamma) - \sin \theta\; \sigma^{\theta r}_{\rm B}(\mathcal{R},\Omega; \Gamma)\right]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" y="2204864"/>
            <a:ext cx="7200800" cy="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\begin{align*}&#10;\gamma = \frac{(4\pi \mathcal{R}^2)^2 \tau}{2k_{\rm B}T} \left\langle\left( \bar{\sigma}_{*} \right)^2 \right\rangle_{\rm eq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44581"/>
            <a:ext cx="3480342" cy="764739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12" name="テキスト ボックス 11"/>
          <p:cNvSpPr txBox="1"/>
          <p:nvPr/>
        </p:nvSpPr>
        <p:spPr>
          <a:xfrm>
            <a:off x="611560" y="3029016"/>
            <a:ext cx="6961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z-component of the force  per unit area on the surface</a:t>
            </a:r>
          </a:p>
          <a:p>
            <a:r>
              <a:rPr lang="en-US" altLang="ja-JP" sz="2400" dirty="0" smtClean="0"/>
              <a:t>(= average stress) </a:t>
            </a:r>
          </a:p>
        </p:txBody>
      </p:sp>
      <p:pic>
        <p:nvPicPr>
          <p:cNvPr id="2050" name="Picture 2" descr="\begin{align*}&#10;F^z(\Gamma)=4 \pi \mathcal{R}^2\sigma_*(\Gamma)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7" y="4176143"/>
            <a:ext cx="34385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矢印 2"/>
          <p:cNvSpPr/>
          <p:nvPr/>
        </p:nvSpPr>
        <p:spPr>
          <a:xfrm>
            <a:off x="3549842" y="55762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5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Random collisions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283" y="1484784"/>
            <a:ext cx="7145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average stress  obeys the  central limiting theorem :</a:t>
            </a:r>
          </a:p>
        </p:txBody>
      </p:sp>
      <p:pic>
        <p:nvPicPr>
          <p:cNvPr id="6" name="Picture 2" descr="\begin{align*}&#10;&#10;\left\langle \left( \bar{\sigma}_{*} \right)^2 \right\rangle_{\rm eq}&#10;\propto  \frac{1} {4\pi \mathcal{R}^2 \tau}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3200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begin{align*}&#10;\gamma = c  \rho \mathcal{R}^2\sqrt{mk_{\rm B}T}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95" y="5208606"/>
            <a:ext cx="3114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79512" y="3225882"/>
            <a:ext cx="6073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dimensional analysis</a:t>
            </a:r>
            <a:r>
              <a:rPr lang="ja-JP" altLang="en-US" sz="2400" dirty="0"/>
              <a:t>　</a:t>
            </a:r>
            <a:r>
              <a:rPr lang="en-US" altLang="ja-JP" sz="2400" dirty="0" smtClean="0"/>
              <a:t>(with some physics)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93362" y="5208606"/>
            <a:ext cx="273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v</a:t>
            </a:r>
            <a:r>
              <a:rPr lang="en-US" altLang="ja-JP" sz="2400" dirty="0" smtClean="0"/>
              <a:t>alid for dilute gases</a:t>
            </a:r>
          </a:p>
        </p:txBody>
      </p:sp>
      <p:pic>
        <p:nvPicPr>
          <p:cNvPr id="10" name="Picture 8" descr="\begin{align*}&#10;\gamma = \frac{(4\pi \mathcal{R}^2)^2 \tau}{2k_{\rm B}T} \left\langle\left( \bar{\sigma}_{*} \right)^2 \right\rangle_{\rm eq}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21" y="3756360"/>
            <a:ext cx="42481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右矢印 10"/>
          <p:cNvSpPr/>
          <p:nvPr/>
        </p:nvSpPr>
        <p:spPr>
          <a:xfrm>
            <a:off x="363363" y="52554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25461" y="5877272"/>
            <a:ext cx="2181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Area law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045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Nontrivial nature of Stokes’ law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14" name="Picture 12" descr="\begin{align*}&#10;\gamma =  6 \pi \eta \mathcal{R}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283360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411760" y="2088093"/>
            <a:ext cx="2418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l</a:t>
            </a:r>
            <a:r>
              <a:rPr lang="en-US" altLang="ja-JP" sz="4400" dirty="0" smtClean="0"/>
              <a:t>inear </a:t>
            </a:r>
            <a:r>
              <a:rPr kumimoji="1" lang="en-US" altLang="ja-JP" sz="4400" dirty="0" smtClean="0"/>
              <a:t>law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4718" y="2872135"/>
            <a:ext cx="409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  Central  Limiting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Theorem 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1" y="3645024"/>
            <a:ext cx="732925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/>
              <a:t>It indicates the existence of </a:t>
            </a:r>
          </a:p>
          <a:p>
            <a:r>
              <a:rPr kumimoji="1" lang="en-US" altLang="ja-JP" sz="4400" dirty="0"/>
              <a:t> </a:t>
            </a:r>
            <a:r>
              <a:rPr kumimoji="1" lang="en-US" altLang="ja-JP" sz="4400" dirty="0" smtClean="0"/>
              <a:t>    the </a:t>
            </a:r>
            <a:r>
              <a:rPr kumimoji="1" lang="en-US" altLang="ja-JP" sz="4400" dirty="0" smtClean="0">
                <a:solidFill>
                  <a:srgbClr val="00B050"/>
                </a:solidFill>
              </a:rPr>
              <a:t>long-range correlation</a:t>
            </a:r>
          </a:p>
          <a:p>
            <a:r>
              <a:rPr lang="en-US" altLang="ja-JP" sz="4400" dirty="0" smtClean="0"/>
              <a:t>       of the time-averaged stress</a:t>
            </a:r>
          </a:p>
          <a:p>
            <a:r>
              <a:rPr lang="en-US" altLang="ja-JP" sz="4400" dirty="0"/>
              <a:t> </a:t>
            </a:r>
            <a:r>
              <a:rPr lang="en-US" altLang="ja-JP" sz="4400" dirty="0" smtClean="0"/>
              <a:t>         at the </a:t>
            </a:r>
            <a:r>
              <a:rPr lang="en-US" altLang="ja-JP" sz="4400" dirty="0" smtClean="0">
                <a:solidFill>
                  <a:srgbClr val="00B050"/>
                </a:solidFill>
              </a:rPr>
              <a:t>surface</a:t>
            </a:r>
            <a:r>
              <a:rPr lang="en-US" altLang="ja-JP" sz="4400" dirty="0" smtClean="0"/>
              <a:t> ! 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034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Trajectories of particles     interacting with the ball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0836"/>
            <a:ext cx="4608512" cy="428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3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mtClean="0"/>
              <a:t>Thermodynamics</a:t>
            </a:r>
            <a:endParaRPr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755650" y="1557338"/>
            <a:ext cx="3455988" cy="3455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132138" y="1524000"/>
            <a:ext cx="3887787" cy="34559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1187450" y="2206625"/>
            <a:ext cx="2085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Thermology</a:t>
            </a:r>
            <a:endParaRPr lang="ja-JP" altLang="en-US"/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4356100" y="2195513"/>
            <a:ext cx="170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dynamics</a:t>
            </a:r>
            <a:endParaRPr lang="ja-JP" altLang="en-US"/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1722438" y="305435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heat</a:t>
            </a:r>
            <a:endParaRPr lang="ja-JP" altLang="en-US" sz="2400"/>
          </a:p>
        </p:txBody>
      </p:sp>
      <p:sp>
        <p:nvSpPr>
          <p:cNvPr id="11" name="テキスト ボックス 9"/>
          <p:cNvSpPr txBox="1">
            <a:spLocks noChangeArrowheads="1"/>
          </p:cNvSpPr>
          <p:nvPr/>
        </p:nvSpPr>
        <p:spPr bwMode="auto">
          <a:xfrm>
            <a:off x="1235075" y="3811588"/>
            <a:ext cx="184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temperature</a:t>
            </a:r>
            <a:endParaRPr lang="ja-JP" altLang="en-US" sz="2400"/>
          </a:p>
        </p:txBody>
      </p: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4816475" y="3021013"/>
            <a:ext cx="83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work</a:t>
            </a:r>
            <a:endParaRPr lang="ja-JP" altLang="en-US" sz="2400"/>
          </a:p>
        </p:txBody>
      </p:sp>
      <p:sp>
        <p:nvSpPr>
          <p:cNvPr id="13" name="テキスト ボックス 11"/>
          <p:cNvSpPr txBox="1">
            <a:spLocks noChangeArrowheads="1"/>
          </p:cNvSpPr>
          <p:nvPr/>
        </p:nvSpPr>
        <p:spPr bwMode="auto">
          <a:xfrm>
            <a:off x="4676775" y="3811588"/>
            <a:ext cx="138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/>
              <a:t>pressure</a:t>
            </a:r>
            <a:endParaRPr lang="ja-JP" altLang="en-US" sz="2400"/>
          </a:p>
        </p:txBody>
      </p:sp>
      <p:sp>
        <p:nvSpPr>
          <p:cNvPr id="14" name="テキスト ボックス 12"/>
          <p:cNvSpPr txBox="1">
            <a:spLocks noChangeArrowheads="1"/>
          </p:cNvSpPr>
          <p:nvPr/>
        </p:nvSpPr>
        <p:spPr bwMode="auto">
          <a:xfrm>
            <a:off x="567852" y="5307082"/>
            <a:ext cx="7287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/>
              <a:t>Unified theory of heat and work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109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key to solve the problem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5" name="Picture 12" descr="\begin{align*}&#10;\gamma =  6 \pi \eta \mathcal{R}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283360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7504" y="226071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solidFill>
                  <a:srgbClr val="FF0000"/>
                </a:solidFill>
              </a:rPr>
              <a:t>How is the viscosity related to fluctuations at the surface?  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Green-Kubo formula (1954)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7" name="Picture 2" descr="\begin{align*}&#10;\eta = \frac{1}{k_{\rm B}T} \int_{0}^{\tau} dt\; \int d^{3} \bm{r} &#10;\left\langle\sigma^{xy}(\bm{r}_{0};\Gamma) \sigma^{xy}(\bm{r};\Gamma_t)\right\rangle_{\rm eq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1" y="1916832"/>
            <a:ext cx="7972425" cy="933450"/>
          </a:xfrm>
          <a:prstGeom prst="rect">
            <a:avLst/>
          </a:prstGeom>
          <a:solidFill>
            <a:srgbClr val="FFC000"/>
          </a:solidFill>
          <a:extLst/>
        </p:spPr>
      </p:pic>
      <p:pic>
        <p:nvPicPr>
          <p:cNvPr id="8" name="Picture 12" descr="\begin{align*}&#10;&#10;\tau_{\rm micro}^{\rm fluid} \ll \tau\ll \tau_{\rm macro}^{\rm fluid}&#10;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83" y="3573016"/>
            <a:ext cx="34099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538025" y="4048239"/>
            <a:ext cx="22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c</a:t>
            </a:r>
            <a:r>
              <a:rPr lang="en-US" altLang="ja-JP" sz="1600" dirty="0" smtClean="0"/>
              <a:t>orrelation time </a:t>
            </a:r>
          </a:p>
          <a:p>
            <a:r>
              <a:rPr lang="en-US" altLang="ja-JP" sz="1600" dirty="0" smtClean="0"/>
              <a:t> of the stress fluctuation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30313" y="4048239"/>
            <a:ext cx="1712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</a:t>
            </a:r>
            <a:r>
              <a:rPr lang="en-US" altLang="ja-JP" sz="1600" dirty="0" smtClean="0"/>
              <a:t>elaxation time </a:t>
            </a:r>
          </a:p>
          <a:p>
            <a:r>
              <a:rPr lang="en-US" altLang="ja-JP" sz="1600" dirty="0" smtClean="0"/>
              <a:t>of the momentum</a:t>
            </a:r>
          </a:p>
          <a:p>
            <a:r>
              <a:rPr lang="en-US" altLang="ja-JP" sz="1600" dirty="0" smtClean="0"/>
              <a:t>density field </a:t>
            </a:r>
          </a:p>
        </p:txBody>
      </p:sp>
    </p:spTree>
    <p:extLst>
      <p:ext uri="{BB962C8B-B14F-4D97-AF65-F5344CB8AC3E}">
        <p14:creationId xmlns:p14="http://schemas.microsoft.com/office/powerpoint/2010/main" val="9168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左右矢印 19"/>
          <p:cNvSpPr/>
          <p:nvPr/>
        </p:nvSpPr>
        <p:spPr>
          <a:xfrm>
            <a:off x="3137737" y="5215201"/>
            <a:ext cx="2744685" cy="484632"/>
          </a:xfrm>
          <a:prstGeom prst="leftRightArrow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>
            <a:off x="3203848" y="1987401"/>
            <a:ext cx="2744685" cy="484632"/>
          </a:xfrm>
          <a:prstGeom prst="leftRightArrow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Landscape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5" y="2410782"/>
            <a:ext cx="1879600" cy="419100"/>
          </a:xfrm>
          <a:prstGeom prst="rect">
            <a:avLst/>
          </a:prstGeom>
        </p:spPr>
      </p:pic>
      <p:pic>
        <p:nvPicPr>
          <p:cNvPr id="9" name="Picture 2" descr="\begin{align*}&#10;\eta \nabla^2 \bm{u}=\nabla p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5" y="1787006"/>
            <a:ext cx="2437861" cy="5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76076" y="1268759"/>
            <a:ext cx="333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hydrodynamic equations </a:t>
            </a:r>
          </a:p>
        </p:txBody>
      </p:sp>
      <p:pic>
        <p:nvPicPr>
          <p:cNvPr id="13" name="Picture 2" descr="\begin{align*}&#10;\bm{F}=-\gamma \bv{V}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3" y="5215201"/>
            <a:ext cx="2105924" cy="4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3698001" y="1629552"/>
            <a:ext cx="1756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Green-Kubo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formula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(1954)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48533" y="1787006"/>
            <a:ext cx="2357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Stress fluctuation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in the bulk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48534" y="5018576"/>
            <a:ext cx="2357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Stress fluctuation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at the surface 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12759" y="4835424"/>
            <a:ext cx="1612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Kirkwood’s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formula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(1946)</a:t>
            </a:r>
          </a:p>
        </p:txBody>
      </p:sp>
      <p:sp>
        <p:nvSpPr>
          <p:cNvPr id="21" name="下矢印 20"/>
          <p:cNvSpPr/>
          <p:nvPr/>
        </p:nvSpPr>
        <p:spPr>
          <a:xfrm>
            <a:off x="1336195" y="2989282"/>
            <a:ext cx="484632" cy="1949616"/>
          </a:xfrm>
          <a:prstGeom prst="downArrow">
            <a:avLst/>
          </a:prstGeom>
          <a:solidFill>
            <a:srgbClr val="00B0F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9506" y="3502424"/>
            <a:ext cx="2143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Stokes     (1851)</a:t>
            </a:r>
          </a:p>
        </p:txBody>
      </p:sp>
    </p:spTree>
    <p:extLst>
      <p:ext uri="{BB962C8B-B14F-4D97-AF65-F5344CB8AC3E}">
        <p14:creationId xmlns:p14="http://schemas.microsoft.com/office/powerpoint/2010/main" val="32904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左右矢印 23"/>
          <p:cNvSpPr/>
          <p:nvPr/>
        </p:nvSpPr>
        <p:spPr>
          <a:xfrm rot="5400000">
            <a:off x="5979564" y="3548849"/>
            <a:ext cx="2454825" cy="484632"/>
          </a:xfrm>
          <a:prstGeom prst="leftRightArrow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右矢印 19"/>
          <p:cNvSpPr/>
          <p:nvPr/>
        </p:nvSpPr>
        <p:spPr>
          <a:xfrm>
            <a:off x="3137737" y="5215201"/>
            <a:ext cx="2744685" cy="484632"/>
          </a:xfrm>
          <a:prstGeom prst="leftRightArrow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>
            <a:off x="3203848" y="1987401"/>
            <a:ext cx="2744685" cy="484632"/>
          </a:xfrm>
          <a:prstGeom prst="leftRightArrow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heart of the problem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5" y="2410782"/>
            <a:ext cx="1879600" cy="419100"/>
          </a:xfrm>
          <a:prstGeom prst="rect">
            <a:avLst/>
          </a:prstGeom>
        </p:spPr>
      </p:pic>
      <p:pic>
        <p:nvPicPr>
          <p:cNvPr id="9" name="Picture 2" descr="\begin{align*}&#10;\eta \nabla^2 \bm{u}=\nabla p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5" y="1787006"/>
            <a:ext cx="2437861" cy="5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76076" y="1268759"/>
            <a:ext cx="333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hydrodynamic equations </a:t>
            </a:r>
          </a:p>
        </p:txBody>
      </p:sp>
      <p:pic>
        <p:nvPicPr>
          <p:cNvPr id="13" name="Picture 2" descr="\begin{align*}&#10;\bm{F}=-\gamma \bv{V}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3" y="5215201"/>
            <a:ext cx="2105924" cy="4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3698001" y="1629552"/>
            <a:ext cx="1756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Green-Kubo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formula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(1954)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48533" y="1787006"/>
            <a:ext cx="2357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Stress fluctuation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in the bulk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48534" y="5018576"/>
            <a:ext cx="2357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Stress fluctuation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at the surface 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12759" y="4835424"/>
            <a:ext cx="1612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Kirkwood’s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formula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(1946)</a:t>
            </a:r>
          </a:p>
        </p:txBody>
      </p:sp>
      <p:sp>
        <p:nvSpPr>
          <p:cNvPr id="21" name="下矢印 20"/>
          <p:cNvSpPr/>
          <p:nvPr/>
        </p:nvSpPr>
        <p:spPr>
          <a:xfrm>
            <a:off x="1336195" y="2989282"/>
            <a:ext cx="484632" cy="1949616"/>
          </a:xfrm>
          <a:prstGeom prst="downArrow">
            <a:avLst/>
          </a:prstGeom>
          <a:solidFill>
            <a:srgbClr val="00B0F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9506" y="3502424"/>
            <a:ext cx="2143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Stokes     (1851)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67111" y="3025370"/>
            <a:ext cx="4117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Formulate the connection </a:t>
            </a:r>
          </a:p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between  bulk and surface</a:t>
            </a:r>
          </a:p>
        </p:txBody>
      </p:sp>
      <p:pic>
        <p:nvPicPr>
          <p:cNvPr id="26" name="Picture 10" descr="\begin{align*}&#10;\nabla \cdot \overleftrightarrow{\hat{\bm{\sigma}}}(\bm{r}) = \bm{0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4" y="5872320"/>
            <a:ext cx="23526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2636912"/>
            <a:ext cx="493942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600" dirty="0" smtClean="0"/>
              <a:t>PART  </a:t>
            </a:r>
            <a:r>
              <a:rPr lang="en-US" altLang="ja-JP" sz="9600" dirty="0"/>
              <a:t>V</a:t>
            </a:r>
            <a:endParaRPr lang="en-US" altLang="ja-JP" sz="9600" dirty="0" smtClean="0"/>
          </a:p>
          <a:p>
            <a:r>
              <a:rPr lang="en-US" altLang="ja-JP" sz="5400" dirty="0" smtClean="0"/>
              <a:t>  effective theory</a:t>
            </a:r>
          </a:p>
          <a:p>
            <a:r>
              <a:rPr lang="en-US" altLang="ja-JP" sz="5400" dirty="0" smtClean="0"/>
              <a:t>     in the bulk 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7471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Two fluctuation</a:t>
            </a:r>
            <a:r>
              <a:rPr kumimoji="1" lang="en-US" altLang="ja-JP" dirty="0" smtClean="0"/>
              <a:t> formulas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52226" name="Picture 2" descr="\begin{align*}&#10;\eta = \frac{1}{k_{\rm B}T} \int_{0}^{\tau} dt\; \int d^{3} \bm{r} &#10;\left\langle\sigma^{xy}(\bm{r}_{0};\Gamma) \sigma^{xy}(\bm{r};\Gamma_t)\right\rangle_{\rm eq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8" y="1484784"/>
            <a:ext cx="79724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\begin{align*}&#10;\tau_{\rm micro}\ll \tau \ll \tau_{\rm macro}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48" y="4174474"/>
            <a:ext cx="34194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6" name="Picture 12" descr="\begin{align*}&#10;&#10;\tau_{\rm micro}^{\rm fluid} \ll \tau\ll \tau_{\rm macro}^{\rm fluid}&#10;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02" y="2472835"/>
            <a:ext cx="34099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067944" y="2948058"/>
            <a:ext cx="220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c</a:t>
            </a:r>
            <a:r>
              <a:rPr lang="en-US" altLang="ja-JP" sz="1600" dirty="0" smtClean="0"/>
              <a:t>orrelation time </a:t>
            </a:r>
          </a:p>
          <a:p>
            <a:r>
              <a:rPr lang="en-US" altLang="ja-JP" sz="1600" dirty="0" smtClean="0"/>
              <a:t> of the stress fluctuation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60232" y="2948058"/>
            <a:ext cx="1712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</a:t>
            </a:r>
            <a:r>
              <a:rPr lang="en-US" altLang="ja-JP" sz="1600" dirty="0" smtClean="0"/>
              <a:t>elaxation time </a:t>
            </a:r>
          </a:p>
          <a:p>
            <a:r>
              <a:rPr lang="en-US" altLang="ja-JP" sz="1600" dirty="0" smtClean="0"/>
              <a:t>of the momentum</a:t>
            </a:r>
          </a:p>
          <a:p>
            <a:r>
              <a:rPr lang="en-US" altLang="ja-JP" sz="1600" dirty="0" smtClean="0"/>
              <a:t>density field </a:t>
            </a:r>
          </a:p>
        </p:txBody>
      </p:sp>
      <p:pic>
        <p:nvPicPr>
          <p:cNvPr id="16" name="Picture 8" descr="\begin{align*}&#10;\gamma = \frac{(4\pi \mathcal{R}^2)^2 \tau}{2k_{\rm B}T} \left\langle\left( \bar{\sigma}_{*} \right)^2 \right\rangle_{\rm eq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5" y="4003024"/>
            <a:ext cx="42481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481254" y="4603336"/>
            <a:ext cx="157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c</a:t>
            </a:r>
            <a:r>
              <a:rPr lang="en-US" altLang="ja-JP" sz="1600" dirty="0" smtClean="0"/>
              <a:t>orrelation time </a:t>
            </a:r>
          </a:p>
          <a:p>
            <a:r>
              <a:rPr lang="en-US" altLang="ja-JP" sz="1600" dirty="0" smtClean="0"/>
              <a:t>   of the force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6002" y="5714240"/>
            <a:ext cx="7222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The basic assumption</a:t>
            </a:r>
            <a:r>
              <a:rPr lang="en-US" altLang="ja-JP" sz="2800" dirty="0" smtClean="0"/>
              <a:t>:  </a:t>
            </a:r>
          </a:p>
          <a:p>
            <a:r>
              <a:rPr lang="en-US" altLang="ja-JP" sz="2800" dirty="0" smtClean="0"/>
              <a:t>The same       can be  found in the two formulas 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72199" y="4644086"/>
            <a:ext cx="2056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r</a:t>
            </a:r>
            <a:r>
              <a:rPr lang="en-US" altLang="ja-JP" sz="1600" dirty="0" smtClean="0"/>
              <a:t>elaxation time </a:t>
            </a:r>
          </a:p>
          <a:p>
            <a:r>
              <a:rPr lang="en-US" altLang="ja-JP" sz="1600" dirty="0" smtClean="0"/>
              <a:t>of the ball momentum</a:t>
            </a:r>
          </a:p>
        </p:txBody>
      </p:sp>
      <p:pic>
        <p:nvPicPr>
          <p:cNvPr id="52238" name="Picture 14" descr="\begin{align*}&#10;&#10;\tau&#10;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43" y="6286770"/>
            <a:ext cx="332520" cy="2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14615" y="1464325"/>
            <a:ext cx="8157624" cy="2294271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40739" y="3779055"/>
            <a:ext cx="8131500" cy="1934158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7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Coarse-grained description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52228" name="Picture 4" descr="\begin{align*}&#10;\xi_{\rm micro} \ll \Lambda \ll \xi_{\rm macro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034582" cy="4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\begin{align*}&#10;\hat \sigma^{ab}(\bm{r}) = \frac{1}{\Lambda^3}\int_{\mathcal{V}({\bm{r}})} &#10;d^3 \bm{r}'\; \bar{\sigma}^{ab}(\bm{r}')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1" y="3789040"/>
            <a:ext cx="4914148" cy="9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\begin{align*}&#10;\mathcal{V}(\bm{r}) \equiv \prod_{a}\left[ r^{a}-\Lambda /2, r^{a}+\Lambda /2\right]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434441"/>
            <a:ext cx="4313239" cy="67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\begin{align*}&#10;\eta = \frac{\tau \Lambda^3 }{2k_{\rm B}T} \left\langle (\hat \sigma^{xy}(\bm{r}))^2  \right\rangle_{\rm eq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02" y="5517232"/>
            <a:ext cx="4124325" cy="933450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10" name="テキスト ボックス 9"/>
          <p:cNvSpPr txBox="1"/>
          <p:nvPr/>
        </p:nvSpPr>
        <p:spPr>
          <a:xfrm>
            <a:off x="179512" y="2000609"/>
            <a:ext cx="171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c</a:t>
            </a:r>
            <a:r>
              <a:rPr lang="en-US" altLang="ja-JP" sz="1600" dirty="0" smtClean="0"/>
              <a:t>orrelation length</a:t>
            </a:r>
          </a:p>
          <a:p>
            <a:r>
              <a:rPr lang="en-US" altLang="ja-JP" sz="1600" dirty="0" smtClean="0"/>
              <a:t>   of the stress </a:t>
            </a:r>
          </a:p>
        </p:txBody>
      </p:sp>
      <p:pic>
        <p:nvPicPr>
          <p:cNvPr id="67586" name="Picture 2" descr="\begin{align*}&#10;\mathcal{R}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40" y="2000609"/>
            <a:ext cx="3333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17249" y="3278484"/>
            <a:ext cx="691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Coarse-grained and time-averaged stress field 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7248" y="4994012"/>
            <a:ext cx="394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The Green-Kubo formula 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5" name="右矢印 4"/>
          <p:cNvSpPr/>
          <p:nvPr/>
        </p:nvSpPr>
        <p:spPr>
          <a:xfrm>
            <a:off x="1037375" y="57416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Macroscopic fluctuation theory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53250" name="Picture 2" descr="\begin{align*}&#10;\left\langle \hat{\sigma}^{xy}({\bm{r}}) \hat{\sigma}^{xy}({\bm{r}'})\right\rangle_{\rm eq} &#10;=\frac{2k_{\rm B}T \eta}{\tau \Lambda^3} \mathcal{S}(\vert {\bm{r}}-{\bm{r}'}\vert )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6543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\begin{align*}&#10;\mathcal{S}(d)=1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84561"/>
            <a:ext cx="14859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\begin{align*}&#10;\mathcal{S}(d)=0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1504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\begin{align*}&#10;d \ll \Lambda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54752"/>
            <a:ext cx="10763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\begin{align*}&#10;d \gg \Lambda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90383"/>
            <a:ext cx="10763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 descr="\begin{align*}&#10;$\mathcal{S}(\vert \bm{r}-\bm{r}' \vert) /\Lambda^3 \to \delta (\bm{r}-\bm{r}')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10" y="4775188"/>
            <a:ext cx="45339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2" name="Picture 14" descr="\begin{align*}&#10;\left\langle \hat{\sigma}^{xy}({\bm{r}}) \hat{\sigma}^{xy}({\bm{r}'})\right\rangle_{\rm eq}&#10;= \frac{2k_{\rm B}T \eta}{\tau} \delta({\bm{r}}-{\bm{r}'})&#10;\end{align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06" y="5445223"/>
            <a:ext cx="6248400" cy="819151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5" name="テキスト ボックス 4"/>
          <p:cNvSpPr txBox="1"/>
          <p:nvPr/>
        </p:nvSpPr>
        <p:spPr>
          <a:xfrm>
            <a:off x="6253023" y="2627738"/>
            <a:ext cx="600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for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53022" y="3110416"/>
            <a:ext cx="600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for</a:t>
            </a:r>
            <a:endParaRPr kumimoji="1" lang="ja-JP" altLang="en-US" sz="2800" dirty="0"/>
          </a:p>
        </p:txBody>
      </p:sp>
      <p:pic>
        <p:nvPicPr>
          <p:cNvPr id="53264" name="Picture 16" descr="\begin{align*}&#10;\Lambda&#10;\end{align*}&#10;&#10;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90" y="3861531"/>
            <a:ext cx="2571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\begin{align*}&#10;\xi_{\rm micro} \ll \Lambda \ll \xi_{\rm macro}&#10;\end{align*}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9" y="3137456"/>
            <a:ext cx="2699792" cy="28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675782" y="3778337"/>
            <a:ext cx="666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i</a:t>
            </a:r>
            <a:r>
              <a:rPr lang="en-US" altLang="ja-JP" sz="2400" dirty="0" smtClean="0"/>
              <a:t>s a  ultraviolet cut-off in  a macroscopic  description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>
            <a:off x="286287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95736" y="4162433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(space mesh)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70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Statistical properties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54274" name="Picture 2" descr="\begin{align*}&#10;\hat{\sigma}^{ab}(\bm{r}) = - \hat{p}(\bm{r}) \delta^{ab} + \hat{s}^{ab}(\bm{r})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2994"/>
            <a:ext cx="4657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\begin{align*}&#10;\hat{s}^{xx}(\bm{r})+\hat{s}^{yy}(\bm{r})+\hat{s}^{zz}(\bm{r})=0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27" y="2722467"/>
            <a:ext cx="3583458" cy="2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\begin{align*}&#10;\left\langle\hat{s}^{ab}(\bm{r})\hat{s}^{a'b'}(\bm{r}')\right\rangle_{\rm eq} &#10;= \frac{2k_{\rm B}T\eta}{\tau} \Delta^{aba'b'}\delta (\bm{r}-\bm{r}')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" y="4442193"/>
            <a:ext cx="7111137" cy="8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\begin{align*}&#10;\Delta^{aba'b'} = &#10;\delta^{aa'}\delta^{bb'} + \delta^{ab'}\delta^{ba'} &#10;- \frac{2}{3}\delta^{ab}\delta^{a'b'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64" y="5267830"/>
            <a:ext cx="5904656" cy="7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940830" y="2190263"/>
            <a:ext cx="215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t</a:t>
            </a:r>
            <a:r>
              <a:rPr lang="en-US" altLang="ja-JP" sz="2800" dirty="0" smtClean="0"/>
              <a:t>raceless part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27694" y="2177206"/>
            <a:ext cx="1736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Scalar part</a:t>
            </a:r>
            <a:endParaRPr kumimoji="1" lang="ja-JP" altLang="en-US" sz="2800" dirty="0"/>
          </a:p>
        </p:txBody>
      </p:sp>
      <p:sp>
        <p:nvSpPr>
          <p:cNvPr id="13" name="角丸四角形 12"/>
          <p:cNvSpPr/>
          <p:nvPr/>
        </p:nvSpPr>
        <p:spPr>
          <a:xfrm>
            <a:off x="206851" y="3933056"/>
            <a:ext cx="8157624" cy="2294271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下矢印 2"/>
          <p:cNvSpPr/>
          <p:nvPr/>
        </p:nvSpPr>
        <p:spPr>
          <a:xfrm>
            <a:off x="3664323" y="3022251"/>
            <a:ext cx="484632" cy="828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7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Statistical property of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49</a:t>
            </a:fld>
            <a:endParaRPr kumimoji="1" lang="ja-JP" altLang="en-US"/>
          </a:p>
        </p:txBody>
      </p:sp>
      <p:pic>
        <p:nvPicPr>
          <p:cNvPr id="54282" name="Picture 10" descr="\begin{align*}&#10;\nabla \cdot \overleftrightarrow{\hat{\bm{\sigma}}}(\bm{r}) = \bm{0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89" y="2902351"/>
            <a:ext cx="3442441" cy="864096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12" name="テキスト ボックス 11"/>
          <p:cNvSpPr txBox="1"/>
          <p:nvPr/>
        </p:nvSpPr>
        <p:spPr>
          <a:xfrm>
            <a:off x="-19323" y="1484784"/>
            <a:ext cx="8330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Fundamental assumption:</a:t>
            </a:r>
          </a:p>
          <a:p>
            <a:r>
              <a:rPr kumimoji="1" lang="en-US" altLang="ja-JP" sz="2800" dirty="0" smtClean="0"/>
              <a:t>The fluctuating stress </a:t>
            </a:r>
            <a:r>
              <a:rPr lang="en-US" altLang="ja-JP" sz="2800" dirty="0" smtClean="0"/>
              <a:t>fields are  balanced in each region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87468" y="5004699"/>
            <a:ext cx="4652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scalar  part            is determined</a:t>
            </a:r>
            <a:endParaRPr lang="en-US" altLang="ja-JP" sz="2400" dirty="0"/>
          </a:p>
          <a:p>
            <a:r>
              <a:rPr lang="en-US" altLang="ja-JP" sz="2400" dirty="0"/>
              <a:t>f</a:t>
            </a:r>
            <a:r>
              <a:rPr lang="en-US" altLang="ja-JP" sz="2400" dirty="0" smtClean="0"/>
              <a:t>rom  the traceless part               !</a:t>
            </a:r>
          </a:p>
        </p:txBody>
      </p:sp>
      <p:pic>
        <p:nvPicPr>
          <p:cNvPr id="4098" name="Picture 2" descr="\begin{align*}&#10;\hat p(\bm{r})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864096" cy="5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begin{align*}&#10;\hat p(\bm{r})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87" y="5127301"/>
            <a:ext cx="504056" cy="2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begin{align*}&#10;\hat s^{ab}(\bm{r})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40" y="5444663"/>
            <a:ext cx="792088" cy="3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下矢印 2"/>
          <p:cNvSpPr/>
          <p:nvPr/>
        </p:nvSpPr>
        <p:spPr>
          <a:xfrm>
            <a:off x="3275856" y="4077072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is it unified?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641084"/>
            <a:ext cx="2698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Entropy  </a:t>
            </a:r>
            <a:endParaRPr kumimoji="1" lang="ja-JP" altLang="en-US" sz="5400" dirty="0"/>
          </a:p>
        </p:txBody>
      </p:sp>
      <p:pic>
        <p:nvPicPr>
          <p:cNvPr id="6146" name="Picture 2" descr="\begin{align*}&#10;S(E,V,N,\cdots)&#10;\end{align*}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59685"/>
            <a:ext cx="4589246" cy="75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Probabilit</a:t>
            </a:r>
            <a:r>
              <a:rPr lang="en-US" altLang="ja-JP" dirty="0" smtClean="0"/>
              <a:t>y density of stresses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50</a:t>
            </a:fld>
            <a:endParaRPr kumimoji="1" lang="ja-JP" altLang="en-US"/>
          </a:p>
        </p:txBody>
      </p:sp>
      <p:pic>
        <p:nvPicPr>
          <p:cNvPr id="55298" name="Picture 2" descr="\begin{align*}&#10; \mathcal{P}\left( \{ \hat{p}(\bm{r}), \hat{\sigma}^{\alpha \beta}(\bm{r})\} \right) &amp;&#10; = C'' \exp \left[ - \tau \mathcal{I} \left( \{ \hat{p}(\bm{r}), \hat{\sigma}^{\alpha \beta}(\bm{r})\} \right) \right]&#10;  \notag&#10; \\&#10; &amp; \times &#10;\prod_{\bm{r}}\delta \Big( \hat{\sigma}^{rr}(\bm{r}) + \hat{\sigma}^{\theta\theta}(\bm{r}) + \hat{\sigma}^{\phi\phi}(\bm{r}) + 3\hat{p}(\bm{r}) \Big) \delta \Big( \nabla \cdot \overleftrightarrow{\hat{\bm{\sigma}}}(\bm{r})\Big) 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8136904" cy="10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\begin{align*}&#10; \mathcal{I}\left( \{ \hat{p}(\bm{r}), \hat{\sigma}^{\alpha \beta}(\bm{r})\right) &amp;= \frac{1}{4k_{\rm B}T\eta } \int_{\mathcal{R}}^{\infty} dr \int_{0}^{\pi} d\theta \int_{0}^{2\pi} d\phi\; r^2 \sin \theta&#10; \notag&#10; \\&#10; &amp; \times \left( \hat{\sigma}^{{\alpha}{\beta}}(\bm{r})+\hat{p}(\bm{r})\delta^{{\alpha}{\beta}}\right)&#10;  (\tilde \Delta^{-1})^{{\alpha}{\beta}{\alpha}'{\beta}'} \left( \hat{\sigma}^{{\alpha}'{\beta}'}(\bm{r}) +\hat{p}(\bm{r})&#10;  \delta^{{\alpha}'{\beta}'} \right)&#10;\end{align*}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4" y="3493394"/>
            <a:ext cx="7879605" cy="11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\begin{align*}&#10;\hat \sigma^{\theta r}(\mathcal{R},\Omega)&#10;= \hat \sigma^{\phi r}(\mathcal{R},\Omega) = 0&#10;\end{align*}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833100"/>
            <a:ext cx="4248471" cy="4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644008" y="4605472"/>
            <a:ext cx="224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:s</a:t>
            </a:r>
            <a:r>
              <a:rPr kumimoji="1" lang="en-US" altLang="ja-JP" dirty="0" smtClean="0"/>
              <a:t>pherical coordinates</a:t>
            </a:r>
            <a:endParaRPr kumimoji="1" lang="ja-JP" altLang="en-US" dirty="0"/>
          </a:p>
        </p:txBody>
      </p:sp>
      <p:pic>
        <p:nvPicPr>
          <p:cNvPr id="55306" name="Picture 10" descr="\begin{align*}&#10;\alpha,\beta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622378"/>
            <a:ext cx="6477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79513" y="5316016"/>
            <a:ext cx="28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Boundary conditions: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08058" y="5839124"/>
            <a:ext cx="3153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(spherical symmetric potential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between the ball and particles)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9" y="3124062"/>
            <a:ext cx="2908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l</a:t>
            </a:r>
            <a:r>
              <a:rPr kumimoji="1" lang="en-US" altLang="ja-JP" sz="2000" b="1" dirty="0" smtClean="0"/>
              <a:t>arge deviation functional</a:t>
            </a:r>
            <a:endParaRPr kumimoji="1" lang="ja-JP" altLang="en-US" sz="20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32040" y="2546320"/>
            <a:ext cx="2898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sz="2000" b="1" dirty="0" smtClean="0"/>
              <a:t>l</a:t>
            </a:r>
            <a:r>
              <a:rPr kumimoji="1" lang="en-US" altLang="ja-JP" sz="2000" b="1" dirty="0" smtClean="0"/>
              <a:t>arge deviation principle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97145" y="1196752"/>
            <a:ext cx="8301639" cy="1830057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43834" y="3026809"/>
            <a:ext cx="8354949" cy="2183114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2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2636912"/>
            <a:ext cx="42656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600" dirty="0" smtClean="0"/>
              <a:t>PART  VI</a:t>
            </a:r>
          </a:p>
          <a:p>
            <a:r>
              <a:rPr lang="en-US" altLang="ja-JP" sz="9600" dirty="0"/>
              <a:t> </a:t>
            </a:r>
            <a:r>
              <a:rPr lang="en-US" altLang="ja-JP" sz="9600" dirty="0" smtClean="0"/>
              <a:t> </a:t>
            </a:r>
            <a:r>
              <a:rPr lang="en-US" altLang="ja-JP" sz="5400" dirty="0" smtClean="0"/>
              <a:t>Highlight</a:t>
            </a:r>
            <a:r>
              <a:rPr lang="en-US" altLang="ja-JP" sz="9600" dirty="0" smtClean="0"/>
              <a:t> 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1223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</a:t>
            </a:r>
            <a:r>
              <a:rPr kumimoji="1" lang="en-US" altLang="ja-JP" dirty="0" smtClean="0"/>
              <a:t>at the surface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9" name="Picture 4" descr="\begin{align*}&#10; \sigma_{*}(\Gamma) \equiv \frac{1}{4\pi} \int d\Omega \; \left[ \cos \theta\; \sigma^{rr}_{\rm B}(\mathcal{R},\Omega; \Gamma) - \sin \theta\; \sigma^{\theta r}_{\rm B}(\mathcal{R},\Omega; \Gamma)\right]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5" y="1966319"/>
            <a:ext cx="7200800" cy="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6" name="Picture 2" descr="\begin{align*}&#10;\bar{\sigma}^{\alpha\beta}_{\rm B}(\mathcal{R},\Omega)= \hat{\sigma}^{\alpha\beta}(\mathcal{R},\Omega)&#10;\end{align*}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28" y="2662711"/>
            <a:ext cx="3672408" cy="4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\begin{align*}&#10;\bar \sigma_{*} &amp;= \frac{1}{4\pi} \int d\Omega \; \left[ \cos \theta\; \hat \sigma^{rr}(\mathcal{R},\Omega) - \sin \theta\; \hat \sigma^{r\theta}(\mathcal{R},\Omega)\right]&#10;\end{align*}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5" y="3861048"/>
            <a:ext cx="7560518" cy="7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\begin{align*}&#10; P(\bar{\sigma}_{*}) = \int_{\bar{\sigma}_{*}\text{:fix}} \mathcal{D}\hat{p} \mathcal{D} \hat{\sigma}^{\alpha \beta} \; \mathcal{P} \left( \{ \hat{p}(\bm{r}), \hat{\sigma}_{\alpha \beta}(\bm{r})\} \right)&#10;\end{align*}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0" y="5373216"/>
            <a:ext cx="7343775" cy="942976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13" name="テキスト ボックス 12"/>
          <p:cNvSpPr txBox="1"/>
          <p:nvPr/>
        </p:nvSpPr>
        <p:spPr>
          <a:xfrm>
            <a:off x="343956" y="1141232"/>
            <a:ext cx="6961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z-component of the force  per unit area on the surface</a:t>
            </a:r>
          </a:p>
          <a:p>
            <a:r>
              <a:rPr lang="en-US" altLang="ja-JP" sz="2400" dirty="0" smtClean="0"/>
              <a:t>(= average stress)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54869" y="3142699"/>
            <a:ext cx="295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(continuity of the total stress)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4174" y="3327365"/>
            <a:ext cx="3175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</a:t>
            </a:r>
            <a:r>
              <a:rPr kumimoji="1" lang="en-US" altLang="ja-JP" sz="2400" dirty="0" smtClean="0"/>
              <a:t>acroscopic fluctuation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3956" y="4911551"/>
            <a:ext cx="5379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p</a:t>
            </a:r>
            <a:r>
              <a:rPr lang="en-US" altLang="ja-JP" sz="2400" b="1" dirty="0" smtClean="0"/>
              <a:t>robability density  of  the average stress</a:t>
            </a:r>
            <a:endParaRPr kumimoji="1" lang="ja-JP" altLang="en-US" sz="2400" b="1" dirty="0"/>
          </a:p>
        </p:txBody>
      </p:sp>
      <p:pic>
        <p:nvPicPr>
          <p:cNvPr id="17" name="Picture 4" descr="\begin{align*}&#10;\bar \sigma_{*} &amp;= \frac{1}{4\pi} \int d\Omega \; \left[ \cos \theta\; \hat \sigma^{rr}(\mathcal{R},\Omega) - \sin \theta\; \hat \sigma^{r\theta}(\mathcal{R},\Omega)\right]&#10;\end{align*}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40" y="6311536"/>
            <a:ext cx="4101437" cy="42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矢印コネクタ 13"/>
          <p:cNvCxnSpPr/>
          <p:nvPr/>
        </p:nvCxnSpPr>
        <p:spPr>
          <a:xfrm>
            <a:off x="2011034" y="6525344"/>
            <a:ext cx="1067381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Saddle point estimation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53</a:t>
            </a:fld>
            <a:endParaRPr kumimoji="1" lang="ja-JP" altLang="en-US"/>
          </a:p>
        </p:txBody>
      </p:sp>
      <p:pic>
        <p:nvPicPr>
          <p:cNvPr id="56322" name="Picture 2" descr="\begin{align*}&#10;P(\bar{\sigma}_{*}) = C''' \exp \left[ -\tau I(\bar{\sigma}_{*}) \right]&#10;\end{align*}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8" y="2579381"/>
            <a:ext cx="45053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\begin{align*}&#10;I(\bar{\sigma}_{*}) = \min_{\substack{ \{ \hat{\sigma}^{\alpha \beta}(\bm{r})\} \\ \bar{\sigma}_{*}\text{:fix} }}\; \frac{1}{4k_{\rm B}T\eta}\int_{\mathcal{R}}^{\infty}dr \int_{0}^{\pi} d\theta \int_{0}^{2\pi} d\phi\; \mathcal{L}\left( \{ \hat{\sigma}^{\alpha \beta}(\bm{r})\} \right)&#10;\end{align*}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7" y="3210562"/>
            <a:ext cx="7767904" cy="9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begin{align*}&#10; P(\bar{\sigma}_{*}) = \int_{\bar{\sigma}_{*}\text{:fix}} \mathcal{D}\hat{p} \mathcal{D} \hat{\sigma}^{\alpha \beta} \; \mathcal{P} \left( \{ \hat{p}(\bm{r}), \hat{\sigma}_{\alpha \beta}(\bm{r})\} \right)&#10;\end{align*}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7" y="1412776"/>
            <a:ext cx="6892340" cy="8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\begin{align*}&#10;\mathcal{L}\left( \{ \hat{\sigma}^{\alpha \beta}(\bm{r})\} \right) = r^2 \sin\theta \; \Big[ \hat{s}^{{\alpha}{\beta}}(\bm{r}) (\tilde \Delta^{-1})^{{\alpha}{\beta}{\alpha}'{\beta}'} \hat{s}^{{\alpha}'{\beta}'}(\bm{r}) + &#10;\bm{\lambda}(\bm{r})\cdot \left( \nabla \cdot &#10;\overleftrightarrow{\hat{\bm{\sigma}}}(\bm{r})\right) \Big]&#10;\end{align*}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" y="4929506"/>
            <a:ext cx="8364397" cy="4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\begin{align*}&#10;\hat{s}^{{\alpha}{\beta}}(\bm{r}) =\hat{\sigma}^{{\alpha}{\beta}}(\bm{r})+\hat{p}(\bm{r}) \delta^{{\alpha}{\beta}}&#10;\end{align*}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25081"/>
            <a:ext cx="3432912" cy="3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167635" y="2612510"/>
            <a:ext cx="263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b="1" dirty="0" smtClean="0"/>
              <a:t>large deviation property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71221" y="4001401"/>
            <a:ext cx="230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b="1" dirty="0" smtClean="0"/>
              <a:t>contraction principle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1216" y="4491549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v</a:t>
            </a:r>
            <a:r>
              <a:rPr kumimoji="1" lang="en-US" altLang="ja-JP" b="1" dirty="0" err="1" smtClean="0"/>
              <a:t>ariational</a:t>
            </a:r>
            <a:r>
              <a:rPr kumimoji="1" lang="en-US" altLang="ja-JP" b="1" dirty="0" smtClean="0"/>
              <a:t>  function (</a:t>
            </a:r>
            <a:r>
              <a:rPr kumimoji="1" lang="en-US" altLang="ja-JP" b="1" dirty="0" err="1" smtClean="0"/>
              <a:t>Lagragian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3074" name="Picture 2" descr="\begin{align*}&#10;\bm{\lambda}(\bm{r})&#10;\end{align*}&#10;&#10;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83" y="6021288"/>
            <a:ext cx="7524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703651" y="6013731"/>
            <a:ext cx="2596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Lagrange multiplier</a:t>
            </a:r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149097" y="2412531"/>
            <a:ext cx="8157624" cy="2103598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6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Variational</a:t>
            </a:r>
            <a:r>
              <a:rPr lang="en-US" altLang="ja-JP" dirty="0" smtClean="0"/>
              <a:t> problem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54</a:t>
            </a:fld>
            <a:endParaRPr kumimoji="1" lang="ja-JP" altLang="en-US"/>
          </a:p>
        </p:txBody>
      </p:sp>
      <p:pic>
        <p:nvPicPr>
          <p:cNvPr id="58370" name="Picture 2" descr="\begin{align*}&#10; \delta \hat{\sigma}^{r\theta} = \delta \hat{\sigma}^{\phi r} = 0&#10;\end{align*}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5" y="1596437"/>
            <a:ext cx="2800350" cy="361951"/>
          </a:xfrm>
          <a:prstGeom prst="rect">
            <a:avLst/>
          </a:prstGeom>
          <a:solidFill>
            <a:srgbClr val="FFC000"/>
          </a:solidFill>
          <a:extLst/>
        </p:spPr>
      </p:pic>
      <p:pic>
        <p:nvPicPr>
          <p:cNvPr id="58372" name="Picture 4" descr="\begin{align*}&#10;\frac{\partial \mathcal{L}}{\partial \left( \partial^{r} \hat{\sigma}^{rr }\right)} \bigg\vert_{r=\mathcal{R}}= 0&#10;\end{align*}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37975"/>
            <a:ext cx="31718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\begin{align*}&#10; \lambda^{r}(\mathcal{R},\Omega) = 0&#10;\end{align*}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45" y="2962756"/>
            <a:ext cx="2209800" cy="409575"/>
          </a:xfrm>
          <a:prstGeom prst="rect">
            <a:avLst/>
          </a:prstGeom>
          <a:solidFill>
            <a:srgbClr val="FFC000"/>
          </a:solidFill>
          <a:extLst/>
        </p:spPr>
      </p:pic>
      <p:pic>
        <p:nvPicPr>
          <p:cNvPr id="58376" name="Picture 8" descr="\begin{align*}&#10; \frac{\partial \mathcal{L}}{\partial \hat{\sigma}^{\alpha \beta}} - \partial^{\alpha'} \left( \frac{\partial \mathcal{L}}{\partial \left( \partial^{\alpha'}\hat{\sigma}^{\alpha \beta}\right)}\right) = 0&#10;\end{align*}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39" y="5229200"/>
            <a:ext cx="5276850" cy="952500"/>
          </a:xfrm>
          <a:prstGeom prst="rect">
            <a:avLst/>
          </a:prstGeom>
          <a:solidFill>
            <a:srgbClr val="FFC000"/>
          </a:solidFill>
          <a:extLst/>
        </p:spPr>
      </p:pic>
      <p:pic>
        <p:nvPicPr>
          <p:cNvPr id="12" name="Picture 6" descr="\begin{align*}&#10;\hat \sigma^{\theta r}(\mathcal{R},\Omega)&#10;= \hat \sigma^{\phi r}(\mathcal{R},\Omega) = 0&#10;\end{align*}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33" y="1897885"/>
            <a:ext cx="3626271" cy="3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605412" y="1377088"/>
            <a:ext cx="275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 smtClean="0"/>
              <a:t>oundary conditions</a:t>
            </a:r>
            <a:endParaRPr kumimoji="1" lang="ja-JP" altLang="en-US" sz="2400" dirty="0"/>
          </a:p>
        </p:txBody>
      </p:sp>
      <p:sp>
        <p:nvSpPr>
          <p:cNvPr id="9" name="右矢印 8"/>
          <p:cNvSpPr/>
          <p:nvPr/>
        </p:nvSpPr>
        <p:spPr>
          <a:xfrm rot="10800000">
            <a:off x="3351697" y="15964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2492896"/>
            <a:ext cx="130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We impose 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85762" y="3643910"/>
            <a:ext cx="300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(natural boundary condition)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11" name="下矢印 10"/>
          <p:cNvSpPr/>
          <p:nvPr/>
        </p:nvSpPr>
        <p:spPr>
          <a:xfrm>
            <a:off x="3351697" y="4221088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右矢印 12"/>
          <p:cNvSpPr/>
          <p:nvPr/>
        </p:nvSpPr>
        <p:spPr>
          <a:xfrm>
            <a:off x="4316064" y="2870769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0723" y="6309320"/>
            <a:ext cx="344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Euler-Lagrange  equation 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14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Euler-Lagrange   equations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55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86701"/>
            <a:ext cx="4230493" cy="4176464"/>
          </a:xfrm>
          <a:prstGeom prst="rect">
            <a:avLst/>
          </a:prstGeom>
        </p:spPr>
      </p:pic>
      <p:pic>
        <p:nvPicPr>
          <p:cNvPr id="59394" name="Picture 2" descr="\begin{align*}&#10; \nabla \cdot \bm{\lambda}=0&#10;\end{align*}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62504"/>
            <a:ext cx="15906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\begin{align*}&#10;\bm{\lambda}(\bm{r})=2\eta \bm{u}(\bm{r})&#10;\end{align*}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80" y="5767787"/>
            <a:ext cx="24860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445511" y="6195485"/>
            <a:ext cx="495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(equivalent to the Stokes equations !)</a:t>
            </a:r>
            <a:endParaRPr kumimoji="1" lang="ja-JP" altLang="en-US" sz="2400" b="1" dirty="0"/>
          </a:p>
        </p:txBody>
      </p:sp>
      <p:pic>
        <p:nvPicPr>
          <p:cNvPr id="8" name="Picture 10" descr="\begin{align*}&#10;\nabla \cdot \overleftrightarrow{\hat{\bm{\sigma}}}(\bm{r}) = \bm{0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60170"/>
            <a:ext cx="1971675" cy="49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56</a:t>
            </a:fld>
            <a:endParaRPr kumimoji="1" lang="ja-JP" altLang="en-US"/>
          </a:p>
        </p:txBody>
      </p:sp>
      <p:pic>
        <p:nvPicPr>
          <p:cNvPr id="60420" name="Picture 4" descr="\begin{align*}&#10; I(\bar{\sigma}_{*}) &amp;= \frac{1}{4k_{\rm B}T\eta}\int_{\mathcal{R}}^{\infty}dr\; r^2 \int d\Omega \; 3\left( \frac{\mathcal{R}^2 \bar{\sigma}_{*}\cos\theta}{r^2}\right)^2&#10; \notag&#10; \\&#10; &amp;= \frac{(\bar{\sigma}_{*})^2}{2}\frac{2\pi \mathcal{R}^3}{k_{\rm B}T\eta}&#10;\end{align*}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272808" cy="18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\begin{align*}&#10;\left\langle&#10;(\bar{\sigma}_{*})^2 &#10;\right\rangle_{\rm eq}&#10; = \frac{k_{\rm B}T\eta}{2\pi \mathcal{R}^3 \tau}&#10;\end{align*}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3" y="3525392"/>
            <a:ext cx="32956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\begin{align*}&#10; \gamma = \frac{(4\pi \mathcal{R}^2)^2 \tau}{2k_{\rm B}T}\left\langle(\bar{\sigma}_{*})^2\right\rangle_{\rm eq}=4\pi \eta \mathcal{R}&#10;\end{align*}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5667375" cy="923925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5" name="右矢印 4"/>
          <p:cNvSpPr/>
          <p:nvPr/>
        </p:nvSpPr>
        <p:spPr>
          <a:xfrm>
            <a:off x="323528" y="51580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85797" y="5949280"/>
            <a:ext cx="58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Stokes’ law for the slip BC in hydrodynamics 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79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Rough surface of the ball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57</a:t>
            </a:fld>
            <a:endParaRPr kumimoji="1" lang="ja-JP" altLang="en-US"/>
          </a:p>
        </p:txBody>
      </p:sp>
      <p:pic>
        <p:nvPicPr>
          <p:cNvPr id="61442" name="Picture 2" descr="\begin{align*}&#10; \bm{\lambda} = \bm{0}&#10;\end{align*}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15" y="2999806"/>
            <a:ext cx="180764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\begin{align*}&#10; \left\langle (\bar{\sigma}_{*})^2 \right\rangle_{\rm eq} = \frac{3k_{\rm B}T\eta}{4\pi \mathcal{R}^3 \tau}&#10;\end{align*}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70" y="4020349"/>
            <a:ext cx="32956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\begin{align*}&#10; \gamma = \frac{(4\pi \mathcal{R}^2)^2 \tau}{2k_{\rm B}T}\left\langle(\bar{\sigma}_{*})^2\right\rangle_{\rm eq}=6\pi \eta \mathcal{R}&#10;\end{align*}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30" y="5078931"/>
            <a:ext cx="5667375" cy="923925"/>
          </a:xfrm>
          <a:prstGeom prst="rect">
            <a:avLst/>
          </a:prstGeom>
          <a:solidFill>
            <a:srgbClr val="FFC000"/>
          </a:solidFill>
          <a:extLst/>
        </p:spPr>
      </p:pic>
      <p:pic>
        <p:nvPicPr>
          <p:cNvPr id="8" name="Picture 6" descr="\begin{align*}&#10;\hat \sigma^{\theta r}(\mathcal{R},\Omega)&#10;= \hat \sigma^{\phi r}(\mathcal{R},\Omega) = 0&#10;\end{align*}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5" y="1755358"/>
            <a:ext cx="3626271" cy="3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46955" y="1290297"/>
            <a:ext cx="275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 smtClean="0"/>
              <a:t>oundary conditions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110783" y="1119554"/>
            <a:ext cx="1080120" cy="12974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1888302" y="1149181"/>
            <a:ext cx="1270387" cy="110091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44760" y="2856338"/>
            <a:ext cx="3768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r>
              <a:rPr lang="en-US" altLang="ja-JP" sz="2400" dirty="0" smtClean="0"/>
              <a:t>atural boundary conditions</a:t>
            </a:r>
          </a:p>
          <a:p>
            <a:r>
              <a:rPr kumimoji="1" lang="en-US" altLang="ja-JP" sz="2400" dirty="0"/>
              <a:t>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so that the E-L is obtained  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28184" y="3630215"/>
            <a:ext cx="1897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at the surface</a:t>
            </a:r>
            <a:endParaRPr kumimoji="1" lang="ja-JP" altLang="en-US" sz="2400" dirty="0"/>
          </a:p>
        </p:txBody>
      </p:sp>
      <p:sp>
        <p:nvSpPr>
          <p:cNvPr id="16" name="右矢印 15"/>
          <p:cNvSpPr/>
          <p:nvPr/>
        </p:nvSpPr>
        <p:spPr>
          <a:xfrm>
            <a:off x="4323948" y="30636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457751" y="54153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10783" y="6180112"/>
            <a:ext cx="5948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Stokes’ law for the stick BC in hydrodynamics 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62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左右矢印 23"/>
          <p:cNvSpPr/>
          <p:nvPr/>
        </p:nvSpPr>
        <p:spPr>
          <a:xfrm rot="5400000">
            <a:off x="5913453" y="3377146"/>
            <a:ext cx="2454825" cy="484632"/>
          </a:xfrm>
          <a:prstGeom prst="leftRightArrow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右矢印 19"/>
          <p:cNvSpPr/>
          <p:nvPr/>
        </p:nvSpPr>
        <p:spPr>
          <a:xfrm>
            <a:off x="3071626" y="5043498"/>
            <a:ext cx="2744685" cy="484632"/>
          </a:xfrm>
          <a:prstGeom prst="leftRightArrow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>
            <a:off x="3137737" y="1815698"/>
            <a:ext cx="2744685" cy="484632"/>
          </a:xfrm>
          <a:prstGeom prst="leftRightArrow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r>
              <a:rPr lang="ja-JP" altLang="en-US" dirty="0"/>
              <a:t> </a:t>
            </a:r>
            <a:r>
              <a:rPr lang="en-US" altLang="ja-JP" dirty="0" smtClean="0"/>
              <a:t>of the result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58</a:t>
            </a:fld>
            <a:endParaRPr kumimoji="1" lang="ja-JP" altLang="en-US"/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4" y="2239079"/>
            <a:ext cx="1879600" cy="419100"/>
          </a:xfrm>
          <a:prstGeom prst="rect">
            <a:avLst/>
          </a:prstGeom>
        </p:spPr>
      </p:pic>
      <p:pic>
        <p:nvPicPr>
          <p:cNvPr id="9" name="Picture 2" descr="\begin{align*}&#10;\eta \nabla^2 \bm{u}=\nabla p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4" y="1615303"/>
            <a:ext cx="2437861" cy="5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09965" y="1097056"/>
            <a:ext cx="333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hydrodynamic equations </a:t>
            </a:r>
          </a:p>
        </p:txBody>
      </p:sp>
      <p:pic>
        <p:nvPicPr>
          <p:cNvPr id="13" name="Picture 2" descr="\begin{align*}&#10;\bm{F}=-\gamma \bv{V}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" y="5043498"/>
            <a:ext cx="2105924" cy="4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3631890" y="1457849"/>
            <a:ext cx="1756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Green-Kubo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formula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(1954)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82422" y="1615303"/>
            <a:ext cx="2357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Stress fluctuation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in the bulk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82423" y="4846873"/>
            <a:ext cx="2357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Stress fluctuation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at the surface 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46648" y="4663721"/>
            <a:ext cx="1612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Kirkwood’s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formula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(1946)</a:t>
            </a:r>
          </a:p>
        </p:txBody>
      </p:sp>
      <p:sp>
        <p:nvSpPr>
          <p:cNvPr id="21" name="下矢印 20"/>
          <p:cNvSpPr/>
          <p:nvPr/>
        </p:nvSpPr>
        <p:spPr>
          <a:xfrm>
            <a:off x="1270084" y="2817579"/>
            <a:ext cx="484632" cy="1949616"/>
          </a:xfrm>
          <a:prstGeom prst="downArrow">
            <a:avLst/>
          </a:prstGeom>
          <a:solidFill>
            <a:srgbClr val="00B0F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395" y="3330721"/>
            <a:ext cx="2143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Stokes     (1851)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01000" y="2853667"/>
            <a:ext cx="4117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Formulate the connection </a:t>
            </a:r>
          </a:p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between  bulk and surface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16564" y="3789610"/>
            <a:ext cx="2351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Itami-Sasa</a:t>
            </a:r>
            <a:r>
              <a:rPr lang="en-US" altLang="ja-JP" sz="2400" dirty="0" smtClean="0"/>
              <a:t> (2015)</a:t>
            </a:r>
          </a:p>
          <a:p>
            <a:r>
              <a:rPr lang="en-US" altLang="ja-JP" sz="2000" dirty="0" smtClean="0"/>
              <a:t>  Arxiv:1505.01691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1871" y="5864050"/>
            <a:ext cx="7918258" cy="8309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We have re-derived Stokes’ law  from Kirkwood’s formula and </a:t>
            </a:r>
          </a:p>
          <a:p>
            <a:r>
              <a:rPr lang="en-US" altLang="ja-JP" sz="2400" dirty="0" smtClean="0"/>
              <a:t>Green-Kubo formula  with the aid of large deviation theory. 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24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prediction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59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83810"/>
            <a:ext cx="1752779" cy="163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65652" y="6176441"/>
            <a:ext cx="161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at</a:t>
            </a:r>
            <a:r>
              <a:rPr kumimoji="1" lang="en-US" altLang="ja-JP" sz="2000" dirty="0" smtClean="0"/>
              <a:t> the surface</a:t>
            </a:r>
            <a:endParaRPr kumimoji="1" lang="ja-JP" altLang="en-US" sz="2000" dirty="0"/>
          </a:p>
        </p:txBody>
      </p:sp>
      <p:pic>
        <p:nvPicPr>
          <p:cNvPr id="9220" name="Picture 4" descr="\begin{align*}&#10;\xi_{\rm micro} \ll |\bv{r} -\bv{r}'| \ll \xi_{\rm macro} ={\cal R}&#10;\end{align*}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699111"/>
            <a:ext cx="3240360" cy="2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\begin{align*}&#10;\left \langle (\bar \sigma_*)^2  \right \rangle &#10;= \frac{1}{\tau} &#10;\left( A \frac{1}{{\cal R}^2}+ B\frac{1}{{\cal R}^3}+\cdots \right)&#10;\end{align*}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1268760"/>
            <a:ext cx="5962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\begin{align*}&#10;A=0&#10;\end{align*}&#10;&#10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58122"/>
            <a:ext cx="10001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\begin{align*}&#10;B= \frac{k_{\rm B} T \eta}{2 \pi}&#10;\end{align*}&#10;&#10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94" y="2341578"/>
            <a:ext cx="1591826" cy="7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495297" y="3050890"/>
            <a:ext cx="2209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Violation of CLT</a:t>
            </a:r>
          </a:p>
          <a:p>
            <a:r>
              <a:rPr lang="en-US" altLang="ja-JP" sz="2400" dirty="0" smtClean="0"/>
              <a:t>(NO divergence)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50495" y="3072857"/>
            <a:ext cx="1572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Stokes’ law</a:t>
            </a:r>
            <a:endParaRPr kumimoji="1" lang="ja-JP" altLang="en-US" sz="2400" dirty="0"/>
          </a:p>
        </p:txBody>
      </p:sp>
      <p:pic>
        <p:nvPicPr>
          <p:cNvPr id="9228" name="Picture 12" descr="\begin{align*}&#10;\left \langle \bar p (\bm{r}) \bar p (\bm{r'}) \right \rangle &#10;\simeq  -\frac{1}{\tau} \frac{1}{|\bm{r} -\bm{r}'|^{3}} &#10;\end{align*}&#10;&#10;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11" y="4812080"/>
            <a:ext cx="4025637" cy="8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540170" y="4442748"/>
            <a:ext cx="672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Short-range disorder is exactly cancelled by the long range correlation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442811" y="3881887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04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下矢印 22"/>
          <p:cNvSpPr/>
          <p:nvPr/>
        </p:nvSpPr>
        <p:spPr>
          <a:xfrm>
            <a:off x="4162352" y="3326606"/>
            <a:ext cx="484187" cy="71278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103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Simple Example</a:t>
            </a:r>
            <a:endParaRPr lang="ja-JP" altLang="en-US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801688" y="1557338"/>
            <a:ext cx="1682750" cy="10795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5" name="正方形/長方形 4"/>
          <p:cNvSpPr/>
          <p:nvPr/>
        </p:nvSpPr>
        <p:spPr>
          <a:xfrm>
            <a:off x="2490788" y="1557338"/>
            <a:ext cx="1643062" cy="1079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graphicFrame>
        <p:nvGraphicFramePr>
          <p:cNvPr id="51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141571"/>
              </p:ext>
            </p:extLst>
          </p:nvPr>
        </p:nvGraphicFramePr>
        <p:xfrm>
          <a:off x="1350963" y="1735138"/>
          <a:ext cx="5064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" name="数式" r:id="rId4" imgW="177480" imgH="215640" progId="Equation.3">
                  <p:embed/>
                </p:oleObj>
              </mc:Choice>
              <mc:Fallback>
                <p:oleObj name="数式" r:id="rId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1735138"/>
                        <a:ext cx="50641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657505"/>
              </p:ext>
            </p:extLst>
          </p:nvPr>
        </p:nvGraphicFramePr>
        <p:xfrm>
          <a:off x="3065463" y="1700213"/>
          <a:ext cx="5429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name="数式" r:id="rId6" imgW="190440" imgH="215640" progId="Equation.3">
                  <p:embed/>
                </p:oleObj>
              </mc:Choice>
              <mc:Fallback>
                <p:oleObj name="数式" r:id="rId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700213"/>
                        <a:ext cx="54292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フローチャート : 分類 8"/>
          <p:cNvSpPr/>
          <p:nvPr/>
        </p:nvSpPr>
        <p:spPr>
          <a:xfrm>
            <a:off x="2339975" y="1412875"/>
            <a:ext cx="287338" cy="287338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10" name="フローチャート : 分類 9"/>
          <p:cNvSpPr/>
          <p:nvPr/>
        </p:nvSpPr>
        <p:spPr>
          <a:xfrm>
            <a:off x="2339975" y="2492375"/>
            <a:ext cx="287338" cy="288925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5130" name="テキスト ボックス 10"/>
          <p:cNvSpPr txBox="1">
            <a:spLocks noChangeArrowheads="1"/>
          </p:cNvSpPr>
          <p:nvPr/>
        </p:nvSpPr>
        <p:spPr bwMode="auto">
          <a:xfrm>
            <a:off x="3232150" y="2781300"/>
            <a:ext cx="2364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dirty="0"/>
              <a:t>Thermally </a:t>
            </a:r>
            <a:r>
              <a:rPr lang="en-US" altLang="ja-JP" sz="1800" dirty="0" smtClean="0"/>
              <a:t>insulating </a:t>
            </a:r>
            <a:endParaRPr lang="ja-JP" altLang="en-US" sz="1800" dirty="0"/>
          </a:p>
        </p:txBody>
      </p:sp>
      <p:cxnSp>
        <p:nvCxnSpPr>
          <p:cNvPr id="13" name="直線矢印コネクタ 12"/>
          <p:cNvCxnSpPr>
            <a:stCxn id="5130" idx="1"/>
          </p:cNvCxnSpPr>
          <p:nvPr/>
        </p:nvCxnSpPr>
        <p:spPr>
          <a:xfrm flipH="1" flipV="1">
            <a:off x="2609850" y="2719388"/>
            <a:ext cx="622300" cy="246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テキスト ボックス 13"/>
          <p:cNvSpPr txBox="1">
            <a:spLocks noChangeArrowheads="1"/>
          </p:cNvSpPr>
          <p:nvPr/>
        </p:nvSpPr>
        <p:spPr bwMode="auto">
          <a:xfrm>
            <a:off x="4670425" y="1314450"/>
            <a:ext cx="121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dirty="0" smtClean="0"/>
              <a:t>material-2</a:t>
            </a:r>
            <a:endParaRPr lang="ja-JP" altLang="en-US" sz="1800" dirty="0"/>
          </a:p>
        </p:txBody>
      </p:sp>
      <p:sp>
        <p:nvSpPr>
          <p:cNvPr id="5133" name="テキスト ボックス 14"/>
          <p:cNvSpPr txBox="1">
            <a:spLocks noChangeArrowheads="1"/>
          </p:cNvSpPr>
          <p:nvPr/>
        </p:nvSpPr>
        <p:spPr bwMode="auto">
          <a:xfrm>
            <a:off x="323850" y="1125538"/>
            <a:ext cx="121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dirty="0" smtClean="0"/>
              <a:t>material-1</a:t>
            </a:r>
            <a:endParaRPr lang="ja-JP" altLang="en-US" sz="1800" dirty="0"/>
          </a:p>
        </p:txBody>
      </p:sp>
      <p:cxnSp>
        <p:nvCxnSpPr>
          <p:cNvPr id="19" name="直線矢印コネクタ 18"/>
          <p:cNvCxnSpPr/>
          <p:nvPr/>
        </p:nvCxnSpPr>
        <p:spPr>
          <a:xfrm rot="10800000" flipV="1">
            <a:off x="4016375" y="1697038"/>
            <a:ext cx="719138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611188" y="1557338"/>
            <a:ext cx="50482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テキスト ボックス 21"/>
          <p:cNvSpPr txBox="1">
            <a:spLocks noChangeArrowheads="1"/>
          </p:cNvSpPr>
          <p:nvPr/>
        </p:nvSpPr>
        <p:spPr bwMode="auto">
          <a:xfrm>
            <a:off x="773113" y="3095625"/>
            <a:ext cx="342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/>
              <a:t>Remove the constraints</a:t>
            </a:r>
            <a:endParaRPr lang="ja-JP" altLang="en-US" sz="2400" dirty="0"/>
          </a:p>
        </p:txBody>
      </p:sp>
      <p:graphicFrame>
        <p:nvGraphicFramePr>
          <p:cNvPr id="5137" name="Object 6"/>
          <p:cNvGraphicFramePr>
            <a:graphicFrameLocks noChangeAspect="1"/>
          </p:cNvGraphicFramePr>
          <p:nvPr/>
        </p:nvGraphicFramePr>
        <p:xfrm>
          <a:off x="1473200" y="5630863"/>
          <a:ext cx="5445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name="数式" r:id="rId8" imgW="190335" imgH="215713" progId="Equation.3">
                  <p:embed/>
                </p:oleObj>
              </mc:Choice>
              <mc:Fallback>
                <p:oleObj name="数式" r:id="rId8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630863"/>
                        <a:ext cx="5445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線矢印コネクタ 31"/>
          <p:cNvCxnSpPr/>
          <p:nvPr/>
        </p:nvCxnSpPr>
        <p:spPr>
          <a:xfrm flipH="1">
            <a:off x="2504282" y="4384073"/>
            <a:ext cx="808038" cy="846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808038" y="5486400"/>
            <a:ext cx="503237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788988" y="5416550"/>
            <a:ext cx="2106612" cy="10795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38" name="正方形/長方形 37"/>
          <p:cNvSpPr/>
          <p:nvPr/>
        </p:nvSpPr>
        <p:spPr>
          <a:xfrm>
            <a:off x="2490789" y="5416550"/>
            <a:ext cx="1643062" cy="1077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graphicFrame>
        <p:nvGraphicFramePr>
          <p:cNvPr id="51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432897"/>
              </p:ext>
            </p:extLst>
          </p:nvPr>
        </p:nvGraphicFramePr>
        <p:xfrm>
          <a:off x="1350963" y="5610225"/>
          <a:ext cx="6143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" name="数式" r:id="rId10" imgW="215640" imgH="215640" progId="Equation.3">
                  <p:embed/>
                </p:oleObj>
              </mc:Choice>
              <mc:Fallback>
                <p:oleObj name="数式" r:id="rId10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5610225"/>
                        <a:ext cx="61436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4" name="テキスト ボックス 10"/>
          <p:cNvSpPr txBox="1">
            <a:spLocks noChangeArrowheads="1"/>
          </p:cNvSpPr>
          <p:nvPr/>
        </p:nvSpPr>
        <p:spPr bwMode="auto">
          <a:xfrm>
            <a:off x="3297263" y="4046025"/>
            <a:ext cx="2501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dirty="0"/>
              <a:t> Thermally </a:t>
            </a:r>
            <a:r>
              <a:rPr lang="en-US" altLang="ja-JP" sz="1800" dirty="0" smtClean="0"/>
              <a:t>conducting</a:t>
            </a:r>
            <a:endParaRPr lang="ja-JP" altLang="en-US" sz="1800" dirty="0"/>
          </a:p>
        </p:txBody>
      </p:sp>
      <p:graphicFrame>
        <p:nvGraphicFramePr>
          <p:cNvPr id="5145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59380"/>
              </p:ext>
            </p:extLst>
          </p:nvPr>
        </p:nvGraphicFramePr>
        <p:xfrm>
          <a:off x="3030537" y="5630862"/>
          <a:ext cx="652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" name="数式" r:id="rId12" imgW="228600" imgH="215640" progId="Equation.3">
                  <p:embed/>
                </p:oleObj>
              </mc:Choice>
              <mc:Fallback>
                <p:oleObj name="数式" r:id="rId12" imgW="228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7" y="5630862"/>
                        <a:ext cx="65246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6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22742"/>
              </p:ext>
            </p:extLst>
          </p:nvPr>
        </p:nvGraphicFramePr>
        <p:xfrm>
          <a:off x="3600619" y="4602444"/>
          <a:ext cx="39925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" name="数式" r:id="rId14" imgW="1663560" imgH="215640" progId="Equation.3">
                  <p:embed/>
                </p:oleObj>
              </mc:Choice>
              <mc:Fallback>
                <p:oleObj name="数式" r:id="rId14" imgW="1663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619" y="4602444"/>
                        <a:ext cx="399256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下矢印 50"/>
          <p:cNvSpPr/>
          <p:nvPr/>
        </p:nvSpPr>
        <p:spPr>
          <a:xfrm>
            <a:off x="1252538" y="3857906"/>
            <a:ext cx="484187" cy="74453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2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DEA2978B-1B85-4073-B1D3-5B9BF49AAB3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0" name="テキスト ボックス 21"/>
          <p:cNvSpPr txBox="1">
            <a:spLocks noChangeArrowheads="1"/>
          </p:cNvSpPr>
          <p:nvPr/>
        </p:nvSpPr>
        <p:spPr bwMode="auto">
          <a:xfrm>
            <a:off x="4367132" y="5507090"/>
            <a:ext cx="3693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What is </a:t>
            </a:r>
          </a:p>
          <a:p>
            <a:pPr eaLnBrk="1" hangingPunct="1"/>
            <a:r>
              <a:rPr lang="en-US" altLang="ja-JP" sz="2400" dirty="0"/>
              <a:t> </a:t>
            </a:r>
            <a:r>
              <a:rPr lang="en-US" altLang="ja-JP" sz="2400" dirty="0" smtClean="0"/>
              <a:t>     the equilibrium value?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73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Remark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60</a:t>
            </a:fld>
            <a:endParaRPr kumimoji="1" lang="ja-JP" altLang="en-US"/>
          </a:p>
        </p:txBody>
      </p:sp>
      <p:pic>
        <p:nvPicPr>
          <p:cNvPr id="6" name="Picture 2" descr="\begin{align*}&#10;P(\bar{\sigma}_{*}) = C''' \exp \left[ -\tau I(\bar{\sigma}_{*}) \right]&#10;\end{align*}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9" y="1493576"/>
            <a:ext cx="45053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begin{align*}&#10;I(\bar{\sigma}_{*}) = \min_{\substack{ \{ \hat{\sigma}^{\alpha \beta}(\bm{r})\} \\ \bar{\sigma}_{*}\text{:fix} }}\; \frac{1}{4k_{\rm B}T\eta}\int_{\mathcal{R}}^{\infty}dr \int_{0}^{\pi} d\theta \int_{0}^{2\pi} d\phi\; \mathcal{L}\left( \{ \hat{\sigma}^{\alpha \beta}(\bm{r})\} \right)&#10;\end{align*}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8" y="2124757"/>
            <a:ext cx="7767904" cy="9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156166" y="1526705"/>
            <a:ext cx="26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(large deviation property)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59752" y="2915596"/>
            <a:ext cx="230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(contraction principle)</a:t>
            </a:r>
            <a:endParaRPr kumimoji="1" lang="ja-JP" altLang="en-US" b="1" dirty="0"/>
          </a:p>
        </p:txBody>
      </p:sp>
      <p:sp>
        <p:nvSpPr>
          <p:cNvPr id="10" name="左右矢印 9"/>
          <p:cNvSpPr/>
          <p:nvPr/>
        </p:nvSpPr>
        <p:spPr>
          <a:xfrm rot="5400000">
            <a:off x="3501078" y="3894221"/>
            <a:ext cx="946089" cy="484632"/>
          </a:xfrm>
          <a:prstGeom prst="leftRightArrow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2284" y="4653136"/>
            <a:ext cx="76081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Additivity principle</a:t>
            </a:r>
            <a:r>
              <a:rPr kumimoji="1" lang="en-US" altLang="ja-JP" sz="2400" dirty="0" smtClean="0"/>
              <a:t>: </a:t>
            </a:r>
          </a:p>
          <a:p>
            <a:r>
              <a:rPr kumimoji="1" lang="en-US" altLang="ja-JP" sz="2400" dirty="0" smtClean="0"/>
              <a:t> A </a:t>
            </a:r>
            <a:r>
              <a:rPr kumimoji="1" lang="en-US" altLang="ja-JP" sz="2400" dirty="0" err="1" smtClean="0"/>
              <a:t>variational</a:t>
            </a:r>
            <a:r>
              <a:rPr kumimoji="1" lang="en-US" altLang="ja-JP" sz="2400" dirty="0" smtClean="0"/>
              <a:t> principle determining  the large deviation of </a:t>
            </a:r>
          </a:p>
          <a:p>
            <a:r>
              <a:rPr kumimoji="1" lang="en-US" altLang="ja-JP" sz="2400" dirty="0" smtClean="0"/>
              <a:t> the time averaged current  </a:t>
            </a:r>
            <a:r>
              <a:rPr lang="en-US" altLang="ja-JP" sz="2400" dirty="0" smtClean="0"/>
              <a:t>for non-equilibrium lattice gases</a:t>
            </a:r>
          </a:p>
          <a:p>
            <a:r>
              <a:rPr lang="en-US" altLang="ja-JP" sz="2400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Bodinue</a:t>
            </a:r>
            <a:r>
              <a:rPr lang="en-US" altLang="ja-JP" dirty="0" smtClean="0"/>
              <a:t> and Derrida, 2004;</a:t>
            </a:r>
            <a:r>
              <a:rPr kumimoji="1" lang="en-US" altLang="ja-JP" dirty="0" smtClean="0"/>
              <a:t>Beritini,Sole, </a:t>
            </a:r>
            <a:r>
              <a:rPr kumimoji="1" lang="en-US" altLang="ja-JP" dirty="0" err="1" smtClean="0"/>
              <a:t>Gabrielli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Jona-Lasino,Landim</a:t>
            </a:r>
            <a:r>
              <a:rPr kumimoji="1" lang="en-US" altLang="ja-JP" dirty="0" smtClean="0"/>
              <a:t>, 2005) 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137628" y="1268761"/>
            <a:ext cx="8157624" cy="216024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37627" y="4689368"/>
            <a:ext cx="8157624" cy="1843754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4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2636912"/>
            <a:ext cx="45766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600" dirty="0" smtClean="0"/>
              <a:t>PART  VII</a:t>
            </a:r>
          </a:p>
          <a:p>
            <a:r>
              <a:rPr lang="en-US" altLang="ja-JP" sz="9600" dirty="0"/>
              <a:t> </a:t>
            </a:r>
            <a:r>
              <a:rPr lang="en-US" altLang="ja-JP" sz="9600" dirty="0" smtClean="0"/>
              <a:t>  </a:t>
            </a:r>
            <a:r>
              <a:rPr lang="en-US" altLang="ja-JP" sz="5400" dirty="0" smtClean="0"/>
              <a:t>Epilog</a:t>
            </a:r>
            <a:r>
              <a:rPr lang="en-US" altLang="ja-JP" sz="9600" dirty="0" smtClean="0"/>
              <a:t> 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9504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r>
              <a:rPr kumimoji="1" lang="en-US" altLang="ja-JP" dirty="0" smtClean="0"/>
              <a:t> of my talk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48" y="1580202"/>
            <a:ext cx="7620163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ja-JP" sz="2400" dirty="0" smtClean="0"/>
              <a:t>Basic concepts in non-equilibrium statistical mechanics 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                                             (20-th century 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lang="en-US" altLang="ja-JP" sz="2400" dirty="0" smtClean="0">
                <a:solidFill>
                  <a:srgbClr val="FF0000"/>
                </a:solidFill>
              </a:rPr>
              <a:t>large deviation theory 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4"/>
          <p:cNvSpPr txBox="1"/>
          <p:nvPr/>
        </p:nvSpPr>
        <p:spPr>
          <a:xfrm>
            <a:off x="55048" y="3127434"/>
            <a:ext cx="8363688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 startAt="2"/>
            </a:pPr>
            <a:r>
              <a:rPr lang="en-US" altLang="ja-JP" sz="2400" dirty="0" smtClean="0"/>
              <a:t>Recent developments in non-equilibrium statistical mechanics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                                              (for last two decades)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</a:t>
            </a:r>
            <a:r>
              <a:rPr lang="en-US" altLang="ja-JP" sz="2400" dirty="0" smtClean="0">
                <a:solidFill>
                  <a:srgbClr val="FF0000"/>
                </a:solidFill>
              </a:rPr>
              <a:t>symmetry and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variational</a:t>
            </a:r>
            <a:r>
              <a:rPr lang="en-US" altLang="ja-JP" sz="2400" dirty="0" smtClean="0">
                <a:solidFill>
                  <a:srgbClr val="FF0000"/>
                </a:solidFill>
              </a:rPr>
              <a:t> principle </a:t>
            </a:r>
            <a:r>
              <a:rPr lang="en-US" altLang="ja-JP" sz="2400" dirty="0" smtClean="0"/>
              <a:t>in large deviation theory  </a:t>
            </a:r>
            <a:endParaRPr kumimoji="1" lang="ja-JP" altLang="en-US" sz="2400" dirty="0"/>
          </a:p>
        </p:txBody>
      </p:sp>
      <p:sp>
        <p:nvSpPr>
          <p:cNvPr id="7" name="テキスト ボックス 4"/>
          <p:cNvSpPr txBox="1"/>
          <p:nvPr/>
        </p:nvSpPr>
        <p:spPr>
          <a:xfrm>
            <a:off x="37423" y="4653136"/>
            <a:ext cx="8162684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3</a:t>
            </a:r>
            <a:r>
              <a:rPr lang="en-US" altLang="ja-JP" sz="2400" dirty="0" smtClean="0"/>
              <a:t>) Presentation of our recent work (2015)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en-US" altLang="ja-JP" sz="2400" dirty="0" smtClean="0">
                <a:solidFill>
                  <a:srgbClr val="FF0000"/>
                </a:solidFill>
              </a:rPr>
              <a:t>a Surface-Bulk correspondence  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                 in non-equilibrium statistical mechanics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950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Last message 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63</a:t>
            </a:fld>
            <a:endParaRPr kumimoji="1" lang="ja-JP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3222982" cy="299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07504" y="3573014"/>
            <a:ext cx="80468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Non-trivial correlation at the surface 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         </a:t>
            </a:r>
            <a:r>
              <a:rPr kumimoji="1" lang="en-US" altLang="ja-JP" sz="2800" dirty="0" smtClean="0"/>
              <a:t>can be calculated by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                   the </a:t>
            </a:r>
            <a:r>
              <a:rPr lang="en-US" altLang="ja-JP" sz="2800" dirty="0" err="1" smtClean="0"/>
              <a:t>variational</a:t>
            </a:r>
            <a:r>
              <a:rPr lang="en-US" altLang="ja-JP" sz="2800" dirty="0" smtClean="0"/>
              <a:t> principle in the bulk </a:t>
            </a:r>
            <a:endParaRPr kumimoji="1"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0091" y="5229200"/>
            <a:ext cx="8310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Are there any relations with </a:t>
            </a:r>
            <a:r>
              <a:rPr lang="en-US" altLang="ja-JP" sz="5400" dirty="0"/>
              <a:t> </a:t>
            </a:r>
            <a:r>
              <a:rPr lang="en-US" altLang="ja-JP" sz="5400" dirty="0" smtClean="0"/>
              <a:t>holography</a:t>
            </a:r>
            <a:r>
              <a:rPr kumimoji="1" lang="en-US" altLang="ja-JP" sz="5400" dirty="0" smtClean="0"/>
              <a:t> </a:t>
            </a:r>
            <a:r>
              <a:rPr kumimoji="1" lang="en-US" altLang="ja-JP" sz="4000" dirty="0" smtClean="0"/>
              <a:t>? </a:t>
            </a: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676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Answer (Thermodynamics)</a:t>
            </a:r>
            <a:endParaRPr lang="ja-JP" altLang="en-US" dirty="0" smtClean="0"/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1612900" y="1858963"/>
          <a:ext cx="5445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数式" r:id="rId3" imgW="190335" imgH="215713" progId="Equation.3">
                  <p:embed/>
                </p:oleObj>
              </mc:Choice>
              <mc:Fallback>
                <p:oleObj name="数式" r:id="rId3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1858963"/>
                        <a:ext cx="5445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線矢印コネクタ 31"/>
          <p:cNvCxnSpPr/>
          <p:nvPr/>
        </p:nvCxnSpPr>
        <p:spPr>
          <a:xfrm flipH="1" flipV="1">
            <a:off x="2963863" y="2722563"/>
            <a:ext cx="531812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テキスト ボックス 32"/>
          <p:cNvSpPr txBox="1">
            <a:spLocks noChangeArrowheads="1"/>
          </p:cNvSpPr>
          <p:nvPr/>
        </p:nvSpPr>
        <p:spPr bwMode="auto">
          <a:xfrm>
            <a:off x="4932363" y="1506538"/>
            <a:ext cx="121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dirty="0" smtClean="0"/>
              <a:t>material-2</a:t>
            </a:r>
            <a:endParaRPr lang="ja-JP" altLang="en-US" sz="1800" dirty="0"/>
          </a:p>
        </p:txBody>
      </p:sp>
      <p:sp>
        <p:nvSpPr>
          <p:cNvPr id="7174" name="テキスト ボックス 33"/>
          <p:cNvSpPr txBox="1">
            <a:spLocks noChangeArrowheads="1"/>
          </p:cNvSpPr>
          <p:nvPr/>
        </p:nvSpPr>
        <p:spPr bwMode="auto">
          <a:xfrm>
            <a:off x="468313" y="1181100"/>
            <a:ext cx="121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dirty="0" smtClean="0"/>
              <a:t>material-1</a:t>
            </a:r>
            <a:endParaRPr lang="ja-JP" altLang="en-US" sz="1800" dirty="0"/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947738" y="1714500"/>
            <a:ext cx="503237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943318" y="1643063"/>
            <a:ext cx="2108200" cy="10795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38" name="正方形/長方形 37"/>
          <p:cNvSpPr/>
          <p:nvPr/>
        </p:nvSpPr>
        <p:spPr>
          <a:xfrm>
            <a:off x="2771800" y="1643063"/>
            <a:ext cx="1944663" cy="1079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graphicFrame>
        <p:nvGraphicFramePr>
          <p:cNvPr id="7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767523"/>
              </p:ext>
            </p:extLst>
          </p:nvPr>
        </p:nvGraphicFramePr>
        <p:xfrm>
          <a:off x="1490663" y="1838325"/>
          <a:ext cx="6143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数式" r:id="rId6" imgW="215640" imgH="215640" progId="Equation.3">
                  <p:embed/>
                </p:oleObj>
              </mc:Choice>
              <mc:Fallback>
                <p:oleObj name="数式" r:id="rId6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1838325"/>
                        <a:ext cx="61436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直線矢印コネクタ 44"/>
          <p:cNvCxnSpPr/>
          <p:nvPr/>
        </p:nvCxnSpPr>
        <p:spPr>
          <a:xfrm rot="10800000" flipV="1">
            <a:off x="4210050" y="1800225"/>
            <a:ext cx="719138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804863" y="1660525"/>
            <a:ext cx="50482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テキスト ボックス 10"/>
          <p:cNvSpPr txBox="1">
            <a:spLocks noChangeArrowheads="1"/>
          </p:cNvSpPr>
          <p:nvPr/>
        </p:nvSpPr>
        <p:spPr bwMode="auto">
          <a:xfrm>
            <a:off x="2603500" y="3011488"/>
            <a:ext cx="2501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dirty="0"/>
              <a:t> Thermally </a:t>
            </a:r>
            <a:r>
              <a:rPr lang="en-US" altLang="ja-JP" sz="1800" dirty="0" smtClean="0"/>
              <a:t>conducting</a:t>
            </a:r>
            <a:endParaRPr lang="ja-JP" altLang="en-US" sz="1800" dirty="0"/>
          </a:p>
        </p:txBody>
      </p:sp>
      <p:graphicFrame>
        <p:nvGraphicFramePr>
          <p:cNvPr id="7183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586499"/>
              </p:ext>
            </p:extLst>
          </p:nvPr>
        </p:nvGraphicFramePr>
        <p:xfrm>
          <a:off x="3492500" y="1844675"/>
          <a:ext cx="652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" name="数式" r:id="rId8" imgW="228600" imgH="215640" progId="Equation.3">
                  <p:embed/>
                </p:oleObj>
              </mc:Choice>
              <mc:Fallback>
                <p:oleObj name="数式" r:id="rId8" imgW="228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844675"/>
                        <a:ext cx="65246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76537"/>
              </p:ext>
            </p:extLst>
          </p:nvPr>
        </p:nvGraphicFramePr>
        <p:xfrm>
          <a:off x="3806825" y="4221163"/>
          <a:ext cx="2324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" name="数式" r:id="rId10" imgW="1358640" imgH="228600" progId="Equation.3">
                  <p:embed/>
                </p:oleObj>
              </mc:Choice>
              <mc:Fallback>
                <p:oleObj name="数式" r:id="rId10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4221163"/>
                        <a:ext cx="2324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280753"/>
              </p:ext>
            </p:extLst>
          </p:nvPr>
        </p:nvGraphicFramePr>
        <p:xfrm>
          <a:off x="1435100" y="3381375"/>
          <a:ext cx="55467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" name="数式" r:id="rId12" imgW="2641320" imgH="355320" progId="Equation.3">
                  <p:embed/>
                </p:oleObj>
              </mc:Choice>
              <mc:Fallback>
                <p:oleObj name="数式" r:id="rId12" imgW="2641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3381375"/>
                        <a:ext cx="5546725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DEA2978B-1B85-4073-B1D3-5B9BF49AAB3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25" name="テキスト ボックス 21"/>
          <p:cNvSpPr txBox="1">
            <a:spLocks noChangeArrowheads="1"/>
          </p:cNvSpPr>
          <p:nvPr/>
        </p:nvSpPr>
        <p:spPr bwMode="auto">
          <a:xfrm>
            <a:off x="812717" y="4941168"/>
            <a:ext cx="7067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err="1" smtClean="0"/>
              <a:t>Variational</a:t>
            </a:r>
            <a:r>
              <a:rPr lang="en-US" altLang="ja-JP" sz="2400" dirty="0" smtClean="0"/>
              <a:t> principle      </a:t>
            </a:r>
          </a:p>
          <a:p>
            <a:pPr eaLnBrk="1" hangingPunct="1"/>
            <a:r>
              <a:rPr lang="en-US" altLang="ja-JP" sz="2400" dirty="0"/>
              <a:t> </a:t>
            </a:r>
            <a:r>
              <a:rPr lang="en-US" altLang="ja-JP" sz="2400" dirty="0" smtClean="0"/>
              <a:t>                 (which comes from </a:t>
            </a:r>
          </a:p>
          <a:p>
            <a:pPr eaLnBrk="1" hangingPunct="1"/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the second law of thermodynamics)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52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844824"/>
            <a:ext cx="81569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 smtClean="0">
                <a:solidFill>
                  <a:srgbClr val="FF0000"/>
                </a:solidFill>
              </a:rPr>
              <a:t>Can 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you</a:t>
            </a:r>
            <a:r>
              <a:rPr kumimoji="1" lang="en-US" altLang="ja-JP" sz="4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obtain </a:t>
            </a:r>
          </a:p>
          <a:p>
            <a:r>
              <a:rPr lang="en-US" altLang="ja-JP" sz="4800" b="1" dirty="0">
                <a:solidFill>
                  <a:srgbClr val="FF0000"/>
                </a:solidFill>
              </a:rPr>
              <a:t> 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       the equilibrium value</a:t>
            </a:r>
            <a:r>
              <a:rPr kumimoji="1" lang="en-US" altLang="ja-JP" sz="4800" b="1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en-US" altLang="ja-JP" sz="4800" b="1" dirty="0">
                <a:solidFill>
                  <a:srgbClr val="FF0000"/>
                </a:solidFill>
              </a:rPr>
              <a:t> 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           without </a:t>
            </a:r>
          </a:p>
          <a:p>
            <a:r>
              <a:rPr lang="en-US" altLang="ja-JP" sz="4800" b="1" dirty="0" smtClean="0">
                <a:solidFill>
                  <a:srgbClr val="FF0000"/>
                </a:solidFill>
              </a:rPr>
              <a:t>   thermodynamics (entropy) ?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Quick answer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978B-1B85-4073-B1D3-5B9BF49AAB36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21"/>
          <p:cNvSpPr txBox="1">
            <a:spLocks noChangeArrowheads="1"/>
          </p:cNvSpPr>
          <p:nvPr/>
        </p:nvSpPr>
        <p:spPr bwMode="auto">
          <a:xfrm>
            <a:off x="179512" y="1700808"/>
            <a:ext cx="81188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600" dirty="0" smtClean="0"/>
              <a:t>Yes, the equilibrium value is given as   </a:t>
            </a:r>
          </a:p>
          <a:p>
            <a:pPr eaLnBrk="1" hangingPunct="1"/>
            <a:r>
              <a:rPr lang="en-US" altLang="ja-JP" sz="3600" dirty="0"/>
              <a:t> </a:t>
            </a:r>
            <a:r>
              <a:rPr lang="en-US" altLang="ja-JP" sz="3600" dirty="0" smtClean="0"/>
              <a:t>the most probable (typical)  value </a:t>
            </a:r>
          </a:p>
          <a:p>
            <a:pPr eaLnBrk="1" hangingPunct="1"/>
            <a:r>
              <a:rPr lang="en-US" altLang="ja-JP" sz="3600" dirty="0" smtClean="0"/>
              <a:t> almost all microscopic states show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341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ナチュラル">
  <a:themeElements>
    <a:clrScheme name="ナチュラル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ナチュラル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31602</TotalTime>
  <Words>1457</Words>
  <Application>Microsoft Office PowerPoint</Application>
  <PresentationFormat>画面に合わせる (4:3)</PresentationFormat>
  <Paragraphs>418</Paragraphs>
  <Slides>63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63</vt:i4>
      </vt:variant>
    </vt:vector>
  </HeadingPairs>
  <TitlesOfParts>
    <vt:vector size="65" baseType="lpstr">
      <vt:lpstr>ナチュラル</vt:lpstr>
      <vt:lpstr>数式</vt:lpstr>
      <vt:lpstr>A fresh look at   hydrodynamics from fluctuation formulas</vt:lpstr>
      <vt:lpstr>Purpose of my talk</vt:lpstr>
      <vt:lpstr>PowerPoint プレゼンテーション</vt:lpstr>
      <vt:lpstr>PowerPoint プレゼンテーション</vt:lpstr>
      <vt:lpstr>How is it unified?</vt:lpstr>
      <vt:lpstr>Simple Example</vt:lpstr>
      <vt:lpstr>Answer (Thermodynamics)</vt:lpstr>
      <vt:lpstr>Question</vt:lpstr>
      <vt:lpstr>Quick answer </vt:lpstr>
      <vt:lpstr>Example : the most probable value (throwing many coins)</vt:lpstr>
      <vt:lpstr>Probability “density” of   X</vt:lpstr>
      <vt:lpstr>Asymptotic form of  </vt:lpstr>
      <vt:lpstr>Large deviation theory</vt:lpstr>
      <vt:lpstr>Remark:  central limiting theorem </vt:lpstr>
      <vt:lpstr>Energy distribution</vt:lpstr>
      <vt:lpstr>Large deviation and entropy</vt:lpstr>
      <vt:lpstr>PowerPoint プレゼンテーション</vt:lpstr>
      <vt:lpstr>A simple example </vt:lpstr>
      <vt:lpstr>PowerPoint プレゼンテーション</vt:lpstr>
      <vt:lpstr>Hydrodynamics :Stokes (1851) </vt:lpstr>
      <vt:lpstr>Question</vt:lpstr>
      <vt:lpstr>Microscopic setup</vt:lpstr>
      <vt:lpstr>Basic assumptions</vt:lpstr>
      <vt:lpstr>Large deviation</vt:lpstr>
      <vt:lpstr>Symmetry</vt:lpstr>
      <vt:lpstr>Brief history</vt:lpstr>
      <vt:lpstr>Response formula</vt:lpstr>
      <vt:lpstr>Kirkwood(1946)</vt:lpstr>
      <vt:lpstr>PowerPoint プレゼンテーション</vt:lpstr>
      <vt:lpstr>Time dependent                  probability density</vt:lpstr>
      <vt:lpstr>Identity</vt:lpstr>
      <vt:lpstr>Probability density of               time-averaged force</vt:lpstr>
      <vt:lpstr>PowerPoint プレゼンテーション</vt:lpstr>
      <vt:lpstr>Where are you ?</vt:lpstr>
      <vt:lpstr>Trajectories of particles     interacting with the ball  </vt:lpstr>
      <vt:lpstr>Decomposition of the force </vt:lpstr>
      <vt:lpstr>Random collisions</vt:lpstr>
      <vt:lpstr>Nontrivial nature of Stokes’ law</vt:lpstr>
      <vt:lpstr>Trajectories of particles     interacting with the ball  </vt:lpstr>
      <vt:lpstr>A key to solve the problem</vt:lpstr>
      <vt:lpstr>Green-Kubo formula (1954)</vt:lpstr>
      <vt:lpstr>Landscape </vt:lpstr>
      <vt:lpstr>The heart of the problem </vt:lpstr>
      <vt:lpstr>PowerPoint プレゼンテーション</vt:lpstr>
      <vt:lpstr>Two fluctuation formulas</vt:lpstr>
      <vt:lpstr>Coarse-grained description</vt:lpstr>
      <vt:lpstr>Macroscopic fluctuation theory</vt:lpstr>
      <vt:lpstr>Statistical properties</vt:lpstr>
      <vt:lpstr>Statistical property of </vt:lpstr>
      <vt:lpstr>Probability density of stresses</vt:lpstr>
      <vt:lpstr>PowerPoint プレゼンテーション</vt:lpstr>
      <vt:lpstr>Stress at the surface</vt:lpstr>
      <vt:lpstr>Saddle point estimation</vt:lpstr>
      <vt:lpstr>Variational problem</vt:lpstr>
      <vt:lpstr>Euler-Lagrange   equations</vt:lpstr>
      <vt:lpstr>Result</vt:lpstr>
      <vt:lpstr>Rough surface of the ball</vt:lpstr>
      <vt:lpstr>Summary of the result </vt:lpstr>
      <vt:lpstr>New prediction</vt:lpstr>
      <vt:lpstr>Remark</vt:lpstr>
      <vt:lpstr>PowerPoint プレゼンテーション</vt:lpstr>
      <vt:lpstr>Summary of my talk</vt:lpstr>
      <vt:lpstr>Last message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非平衡理論は役にたつのか？</dc:title>
  <dc:creator>sasa</dc:creator>
  <cp:lastModifiedBy>sasa</cp:lastModifiedBy>
  <cp:revision>445</cp:revision>
  <dcterms:created xsi:type="dcterms:W3CDTF">2013-12-12T03:15:52Z</dcterms:created>
  <dcterms:modified xsi:type="dcterms:W3CDTF">2015-05-28T04:40:10Z</dcterms:modified>
</cp:coreProperties>
</file>