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741" r:id="rId3"/>
    <p:sldId id="839" r:id="rId4"/>
    <p:sldId id="840" r:id="rId5"/>
    <p:sldId id="742" r:id="rId6"/>
    <p:sldId id="743" r:id="rId7"/>
    <p:sldId id="745" r:id="rId8"/>
    <p:sldId id="746" r:id="rId9"/>
    <p:sldId id="744" r:id="rId10"/>
    <p:sldId id="747" r:id="rId11"/>
    <p:sldId id="748" r:id="rId12"/>
    <p:sldId id="749" r:id="rId13"/>
    <p:sldId id="750" r:id="rId14"/>
    <p:sldId id="755" r:id="rId15"/>
    <p:sldId id="751" r:id="rId16"/>
    <p:sldId id="752" r:id="rId17"/>
    <p:sldId id="753" r:id="rId18"/>
    <p:sldId id="821" r:id="rId19"/>
    <p:sldId id="754" r:id="rId20"/>
    <p:sldId id="756" r:id="rId21"/>
    <p:sldId id="757" r:id="rId22"/>
    <p:sldId id="759" r:id="rId23"/>
    <p:sldId id="760" r:id="rId24"/>
    <p:sldId id="761" r:id="rId25"/>
    <p:sldId id="762" r:id="rId26"/>
    <p:sldId id="763" r:id="rId27"/>
    <p:sldId id="842" r:id="rId28"/>
    <p:sldId id="841" r:id="rId29"/>
    <p:sldId id="764" r:id="rId30"/>
    <p:sldId id="765" r:id="rId31"/>
    <p:sldId id="766" r:id="rId32"/>
    <p:sldId id="767" r:id="rId33"/>
    <p:sldId id="824" r:id="rId34"/>
    <p:sldId id="777" r:id="rId35"/>
    <p:sldId id="778" r:id="rId36"/>
    <p:sldId id="783" r:id="rId37"/>
    <p:sldId id="771" r:id="rId38"/>
    <p:sldId id="770" r:id="rId39"/>
    <p:sldId id="768" r:id="rId40"/>
    <p:sldId id="823" r:id="rId41"/>
    <p:sldId id="825" r:id="rId42"/>
    <p:sldId id="780" r:id="rId43"/>
    <p:sldId id="781" r:id="rId44"/>
    <p:sldId id="784" r:id="rId45"/>
    <p:sldId id="785" r:id="rId46"/>
    <p:sldId id="786" r:id="rId47"/>
    <p:sldId id="787" r:id="rId48"/>
    <p:sldId id="790" r:id="rId49"/>
    <p:sldId id="789" r:id="rId50"/>
    <p:sldId id="791" r:id="rId51"/>
    <p:sldId id="792" r:id="rId52"/>
    <p:sldId id="837" r:id="rId53"/>
    <p:sldId id="793" r:id="rId54"/>
    <p:sldId id="794" r:id="rId55"/>
    <p:sldId id="795" r:id="rId56"/>
    <p:sldId id="797" r:id="rId57"/>
    <p:sldId id="798" r:id="rId58"/>
    <p:sldId id="799" r:id="rId59"/>
    <p:sldId id="826" r:id="rId60"/>
    <p:sldId id="796" r:id="rId61"/>
    <p:sldId id="838" r:id="rId62"/>
    <p:sldId id="800" r:id="rId63"/>
    <p:sldId id="827" r:id="rId64"/>
    <p:sldId id="833" r:id="rId65"/>
    <p:sldId id="802" r:id="rId66"/>
    <p:sldId id="804" r:id="rId67"/>
    <p:sldId id="805" r:id="rId68"/>
    <p:sldId id="806" r:id="rId69"/>
    <p:sldId id="828" r:id="rId70"/>
    <p:sldId id="808" r:id="rId71"/>
    <p:sldId id="807" r:id="rId72"/>
    <p:sldId id="809" r:id="rId73"/>
    <p:sldId id="829" r:id="rId74"/>
    <p:sldId id="810" r:id="rId75"/>
    <p:sldId id="811" r:id="rId76"/>
    <p:sldId id="816" r:id="rId77"/>
    <p:sldId id="812" r:id="rId78"/>
    <p:sldId id="831" r:id="rId79"/>
    <p:sldId id="830" r:id="rId80"/>
    <p:sldId id="814" r:id="rId81"/>
    <p:sldId id="815" r:id="rId82"/>
    <p:sldId id="817" r:id="rId83"/>
    <p:sldId id="832" r:id="rId84"/>
    <p:sldId id="834" r:id="rId85"/>
    <p:sldId id="835" r:id="rId86"/>
    <p:sldId id="836" r:id="rId87"/>
    <p:sldId id="818" r:id="rId88"/>
  </p:sldIdLst>
  <p:sldSz cx="9144000" cy="6858000" type="screen4x3"/>
  <p:notesSz cx="6858000" cy="9144000"/>
  <p:custDataLst>
    <p:tags r:id="rId9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6600"/>
    <a:srgbClr val="9900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6" autoAdjust="0"/>
    <p:restoredTop sz="94747" autoAdjust="0"/>
  </p:normalViewPr>
  <p:slideViewPr>
    <p:cSldViewPr>
      <p:cViewPr>
        <p:scale>
          <a:sx n="75" d="100"/>
          <a:sy n="75" d="100"/>
        </p:scale>
        <p:origin x="-148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tags" Target="tags/tag1.xml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281C531-1F6B-439F-8A72-813C4B357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76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0C80A0-4D81-4BD2-8504-A500935D7A7B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With</a:t>
            </a:r>
            <a:r>
              <a:rPr lang="en-US" altLang="ks-Arab" smtClean="0"/>
              <a:t> </a:t>
            </a:r>
            <a:r>
              <a:rPr lang="en-US" smtClean="0"/>
              <a:t>Nori Iizuka</a:t>
            </a:r>
          </a:p>
          <a:p>
            <a:pPr eaLnBrk="1" hangingPunct="1"/>
            <a:r>
              <a:rPr lang="en-US" smtClean="0"/>
              <a:t>Based on earlier work with kachru Kallosh, Linde, Maldacena and </a:t>
            </a:r>
          </a:p>
          <a:p>
            <a:pPr eaLnBrk="1" hangingPunct="1"/>
            <a:r>
              <a:rPr lang="en-US" smtClean="0"/>
              <a:t> MacAllsiter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C5565-E561-4F82-9078-9D034324B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0BB87-443B-4250-BF28-89200D355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37C30-DB20-494D-A3A7-EF1836FDF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5C03-E648-42E6-B21C-5C129E581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B48C5-265C-40E3-8A19-14F758D24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D2665-87B3-4623-84B2-E077EF416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23EA1-2752-4257-8CF3-B4FC47D33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1C1C-3AF0-4CCC-B058-A5DB65752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EB980-28E8-4B96-97BC-E75BCEB53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39AC0-9A5E-413F-A365-B4031EB01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2F372-2D0F-40B4-AED7-27E4BD80D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55E54D4-BB7F-4AFE-AAA5-A692A2CDB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Relationship Id="rId3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emf"/><Relationship Id="rId3" Type="http://schemas.openxmlformats.org/officeDocument/2006/relationships/image" Target="../media/image5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6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4" Type="http://schemas.openxmlformats.org/officeDocument/2006/relationships/image" Target="../media/image88.emf"/><Relationship Id="rId5" Type="http://schemas.openxmlformats.org/officeDocument/2006/relationships/image" Target="../media/image7.em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4" Type="http://schemas.openxmlformats.org/officeDocument/2006/relationships/image" Target="../media/image92.emf"/><Relationship Id="rId5" Type="http://schemas.openxmlformats.org/officeDocument/2006/relationships/image" Target="../media/image9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99.emf"/><Relationship Id="rId5" Type="http://schemas.openxmlformats.org/officeDocument/2006/relationships/image" Target="../media/image10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4" Type="http://schemas.openxmlformats.org/officeDocument/2006/relationships/image" Target="../media/image10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104.emf"/><Relationship Id="rId5" Type="http://schemas.openxmlformats.org/officeDocument/2006/relationships/image" Target="../media/image10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emf"/><Relationship Id="rId3" Type="http://schemas.openxmlformats.org/officeDocument/2006/relationships/image" Target="../media/image10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4" Type="http://schemas.openxmlformats.org/officeDocument/2006/relationships/image" Target="../media/image1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4" Type="http://schemas.openxmlformats.org/officeDocument/2006/relationships/image" Target="../media/image1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4" Type="http://schemas.openxmlformats.org/officeDocument/2006/relationships/image" Target="../media/image1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7.emf"/><Relationship Id="rId3" Type="http://schemas.openxmlformats.org/officeDocument/2006/relationships/image" Target="../media/image118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4" Type="http://schemas.openxmlformats.org/officeDocument/2006/relationships/image" Target="../media/image1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2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3.emf"/><Relationship Id="rId3" Type="http://schemas.openxmlformats.org/officeDocument/2006/relationships/image" Target="../media/image124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emf"/><Relationship Id="rId3" Type="http://schemas.openxmlformats.org/officeDocument/2006/relationships/image" Target="../media/image126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emf"/><Relationship Id="rId3" Type="http://schemas.openxmlformats.org/officeDocument/2006/relationships/image" Target="../media/image128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0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1.emf"/><Relationship Id="rId3" Type="http://schemas.openxmlformats.org/officeDocument/2006/relationships/image" Target="../media/image132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3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4" Type="http://schemas.openxmlformats.org/officeDocument/2006/relationships/image" Target="../media/image13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5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7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4" Type="http://schemas.openxmlformats.org/officeDocument/2006/relationships/image" Target="../media/image14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8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1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2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3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4" Type="http://schemas.openxmlformats.org/officeDocument/2006/relationships/image" Target="../media/image146.emf"/><Relationship Id="rId5" Type="http://schemas.openxmlformats.org/officeDocument/2006/relationships/image" Target="../media/image14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153400" cy="3505200"/>
          </a:xfrm>
          <a:ln w="254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4000" dirty="0" smtClean="0"/>
              <a:t>Entanglement Entropy In Gauge Theories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0"/>
            <a:ext cx="8001000" cy="17526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Sandip Trivedi</a:t>
            </a:r>
          </a:p>
          <a:p>
            <a:pPr eaLnBrk="1" hangingPunct="1"/>
            <a:r>
              <a:rPr lang="en-US" smtClean="0"/>
              <a:t>Tata Institute of Fundamental Research, Mumbai, India.</a:t>
            </a:r>
          </a:p>
        </p:txBody>
      </p:sp>
      <p:pic>
        <p:nvPicPr>
          <p:cNvPr id="4" name="Picture 3" descr="tifr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86"/>
          <a:stretch/>
        </p:blipFill>
        <p:spPr>
          <a:xfrm>
            <a:off x="3276600" y="5715000"/>
            <a:ext cx="1752600" cy="100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924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in a spin syste</a:t>
            </a:r>
            <a:r>
              <a:rPr lang="en-US" dirty="0"/>
              <a:t>m</a:t>
            </a:r>
          </a:p>
        </p:txBody>
      </p:sp>
      <p:pic>
        <p:nvPicPr>
          <p:cNvPr id="4" name="Picture 3" descr="spinsyste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2514600"/>
            <a:ext cx="7086600" cy="9920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114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Spin System: single </a:t>
            </a:r>
            <a:r>
              <a:rPr lang="en-US" dirty="0" err="1" smtClean="0"/>
              <a:t>qubit</a:t>
            </a:r>
            <a:r>
              <a:rPr lang="en-US" dirty="0" smtClean="0"/>
              <a:t> at each   site                </a:t>
            </a:r>
          </a:p>
          <a:p>
            <a:endParaRPr lang="en-US" dirty="0" smtClean="0"/>
          </a:p>
          <a:p>
            <a:r>
              <a:rPr lang="en-US" dirty="0" smtClean="0"/>
              <a:t>2- dim Hilbert space at site </a:t>
            </a:r>
            <a:r>
              <a:rPr lang="en-US" dirty="0" err="1" smtClean="0"/>
              <a:t>i</a:t>
            </a:r>
            <a:r>
              <a:rPr lang="en-US" dirty="0" smtClean="0"/>
              <a:t>: 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0"/>
            <a:ext cx="469900" cy="393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17" y="4777317"/>
            <a:ext cx="8763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67400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9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Hilbert space: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81200"/>
            <a:ext cx="2260600" cy="64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352800"/>
            <a:ext cx="8610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Interested in the entanglement between a subset of spins, called the  ``inside’’  with the rest,  the ``outside’’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486400"/>
            <a:ext cx="4013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1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4013200" cy="4699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4800600" cy="43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3429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Von Neumann entropy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19400" y="2743200"/>
            <a:ext cx="990600" cy="609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0" y="1905000"/>
            <a:ext cx="55626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2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924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Entanglement In A Gauge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924800" cy="4524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 as simple to define. </a:t>
            </a:r>
          </a:p>
          <a:p>
            <a:r>
              <a:rPr lang="en-US" dirty="0" smtClean="0"/>
              <a:t>Because there are non-local degrees of freedom, e.g., Wilson loops, or loops of electric flux. </a:t>
            </a:r>
          </a:p>
          <a:p>
            <a:endParaRPr lang="en-US" dirty="0" smtClean="0"/>
          </a:p>
          <a:p>
            <a:pPr marL="571500" indent="-571500">
              <a:buFont typeface="Arial"/>
              <a:buChar char="•"/>
            </a:pPr>
            <a:endParaRPr lang="en-US" dirty="0" smtClean="0"/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495800"/>
            <a:ext cx="7620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Hilbert space of states does not admit a tensor product decomposition between 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1866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2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Entanglement Entropy In  Gauge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686800" cy="5078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Lattice Gauge Theory</a:t>
            </a:r>
          </a:p>
          <a:p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Hamiltonian Framework: time continuous, Spatial lattice</a:t>
            </a:r>
          </a:p>
          <a:p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For concreteness 2+1 dimensions</a:t>
            </a:r>
          </a:p>
          <a:p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Conclusions extend to other dimensions as well.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162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Entanglement Entropy In A    Gauge Theory :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0"/>
            <a:ext cx="469900" cy="393700"/>
          </a:xfrm>
          <a:prstGeom prst="rect">
            <a:avLst/>
          </a:prstGeom>
        </p:spPr>
      </p:pic>
      <p:pic>
        <p:nvPicPr>
          <p:cNvPr id="4" name="Picture 3" descr="gaugetheo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22500"/>
            <a:ext cx="62484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4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14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Degrees of freedom live on links.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469900" cy="39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2514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qubit</a:t>
            </a:r>
            <a:r>
              <a:rPr lang="en-US" dirty="0" smtClean="0"/>
              <a:t> :  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67000"/>
            <a:ext cx="8763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828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case: </a:t>
            </a:r>
            <a:endParaRPr lang="en-US" dirty="0"/>
          </a:p>
        </p:txBody>
      </p:sp>
      <p:pic>
        <p:nvPicPr>
          <p:cNvPr id="7" name="Picture 6" descr="a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81400"/>
            <a:ext cx="3799367" cy="850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72000"/>
            <a:ext cx="2819400" cy="469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5638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Hilbert space on the link        : 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791200"/>
            <a:ext cx="584200" cy="469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660400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838200"/>
            <a:ext cx="8305800" cy="5632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2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Gauge Transformations defined on vertices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81200"/>
            <a:ext cx="2984500" cy="109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0480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Physical states must be Gauge Invariant 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(Gauss’ Law) 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95800"/>
            <a:ext cx="35687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09600"/>
            <a:ext cx="8382000" cy="5632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3200" y="990600"/>
            <a:ext cx="5486400" cy="3107267"/>
            <a:chOff x="4724400" y="1540933"/>
            <a:chExt cx="4130133" cy="2573867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5486400" y="2209800"/>
              <a:ext cx="0" cy="8382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5486400" y="3048000"/>
              <a:ext cx="0" cy="10668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5638800" y="3124200"/>
              <a:ext cx="609600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4724400" y="3124200"/>
              <a:ext cx="914400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669867" y="1540933"/>
              <a:ext cx="1846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52800"/>
            <a:ext cx="355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7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696200" cy="6186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Physical Operators Must be Gauge Invariant: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38400"/>
            <a:ext cx="2768600" cy="63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44168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 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Wilson Loops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Also                 (analogue of electric flux) 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8600"/>
            <a:ext cx="2133600" cy="1054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791200"/>
            <a:ext cx="990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5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772400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 The Entanglement Entropy For Gauge Theories, </a:t>
            </a:r>
            <a:r>
              <a:rPr lang="en-US" dirty="0" err="1" smtClean="0"/>
              <a:t>arXiv</a:t>
            </a:r>
            <a:r>
              <a:rPr lang="en-US" dirty="0" smtClean="0"/>
              <a:t>: 1501.2593</a:t>
            </a:r>
          </a:p>
          <a:p>
            <a:endParaRPr lang="en-US" dirty="0" smtClean="0"/>
          </a:p>
          <a:p>
            <a:r>
              <a:rPr lang="en-US" dirty="0" err="1" smtClean="0"/>
              <a:t>Sudip</a:t>
            </a:r>
            <a:r>
              <a:rPr lang="en-US" dirty="0" smtClean="0"/>
              <a:t> </a:t>
            </a:r>
            <a:r>
              <a:rPr lang="en-US" dirty="0" err="1" smtClean="0"/>
              <a:t>Ghosh</a:t>
            </a:r>
            <a:r>
              <a:rPr lang="en-US" dirty="0" smtClean="0"/>
              <a:t>, </a:t>
            </a:r>
            <a:r>
              <a:rPr lang="en-US" dirty="0" err="1" smtClean="0"/>
              <a:t>Ronak</a:t>
            </a:r>
            <a:r>
              <a:rPr lang="en-US" dirty="0" smtClean="0"/>
              <a:t> </a:t>
            </a:r>
            <a:r>
              <a:rPr lang="en-US" dirty="0" err="1" smtClean="0"/>
              <a:t>Soni</a:t>
            </a:r>
            <a:r>
              <a:rPr lang="en-US" dirty="0" smtClean="0"/>
              <a:t> and Sandip Trivedi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87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ugetheo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6248400" cy="410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343400"/>
            <a:ext cx="8534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interested in the entanglement of the solid links,  the ``inside’’ links, with the rest the ``outside’’ links.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99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792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a boundary vertex, on which some inside and some outside links terminate.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will apply to a general set of ``Inside’’ links. They  need not fill out a rectangle, or even be a connected set.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419600" y="3581400"/>
            <a:ext cx="5486400" cy="3107267"/>
            <a:chOff x="4724400" y="1540933"/>
            <a:chExt cx="4130133" cy="257386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486400" y="2209800"/>
              <a:ext cx="0" cy="83820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486400" y="3048000"/>
              <a:ext cx="0" cy="10668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38800" y="3124200"/>
              <a:ext cx="609600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724400" y="3124200"/>
              <a:ext cx="914400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669867" y="1540933"/>
              <a:ext cx="1846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77000" y="5334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619473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4800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4191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80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Gauss’ Law: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6438900" cy="52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0480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means the state of the links on the inside and outside are not independent. Thus the Hilbert space of gauge invariant states does not admit a tensor product decomposition.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752600"/>
            <a:ext cx="69342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81000"/>
            <a:ext cx="8229600" cy="6186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862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772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Definition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9248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 in an extended Hilbert Space</a:t>
            </a:r>
          </a:p>
          <a:p>
            <a:r>
              <a:rPr lang="en-US" dirty="0" smtClean="0"/>
              <a:t>Obtained by taking the tensor product of the Hilbert spaces on each link.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86000"/>
            <a:ext cx="355600" cy="342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19600"/>
            <a:ext cx="2413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68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3400"/>
            <a:ext cx="21209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143000"/>
            <a:ext cx="6477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Moreover a gauge invariant state has a unique embedding in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355600" cy="342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0"/>
            <a:ext cx="3797300" cy="596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267200" y="3733800"/>
            <a:ext cx="381000" cy="304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2200" y="3962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Orthogonal complement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86400"/>
            <a:ext cx="24130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10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69342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admits a tensor product decomposition.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355600" cy="342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33" y="2468033"/>
            <a:ext cx="3276600" cy="1092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10000"/>
            <a:ext cx="3644900" cy="1092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7" y="5467350"/>
            <a:ext cx="35052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76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5438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Definition:</a:t>
            </a:r>
          </a:p>
          <a:p>
            <a:endParaRPr lang="en-US" dirty="0" smtClean="0"/>
          </a:p>
          <a:p>
            <a:r>
              <a:rPr lang="en-US" dirty="0" smtClean="0"/>
              <a:t>Regard           as a state in       </a:t>
            </a:r>
          </a:p>
          <a:p>
            <a:endParaRPr lang="en-US" dirty="0"/>
          </a:p>
          <a:p>
            <a:r>
              <a:rPr lang="en-US" dirty="0" smtClean="0"/>
              <a:t>Construct  </a:t>
            </a:r>
          </a:p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838200" cy="469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00200"/>
            <a:ext cx="355600" cy="342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40132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43400"/>
            <a:ext cx="4800600" cy="431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953000"/>
            <a:ext cx="36830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715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Renyi</a:t>
            </a:r>
            <a:r>
              <a:rPr lang="en-US" dirty="0" smtClean="0"/>
              <a:t> Entropies can be defined similarly.)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962400"/>
            <a:ext cx="7543800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69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Properties: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534400" cy="4524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unambiguous.</a:t>
            </a:r>
          </a:p>
          <a:p>
            <a:endParaRPr lang="en-US" dirty="0"/>
          </a:p>
          <a:p>
            <a:r>
              <a:rPr lang="en-US" dirty="0" smtClean="0"/>
              <a:t>          Gives rise to a unique state in  </a:t>
            </a:r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nd after tracing out over          to a unique </a:t>
            </a:r>
          </a:p>
          <a:p>
            <a:r>
              <a:rPr lang="en-US" dirty="0" smtClean="0"/>
              <a:t>     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8382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590800"/>
            <a:ext cx="355600" cy="342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33800"/>
            <a:ext cx="914400" cy="393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343400"/>
            <a:ext cx="228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24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Properties: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5344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gives rise to the correct expectation values for any gauge invariant operator</a:t>
            </a:r>
          </a:p>
          <a:p>
            <a:r>
              <a:rPr lang="en-US" dirty="0"/>
              <a:t> </a:t>
            </a:r>
            <a:r>
              <a:rPr lang="en-US" dirty="0" smtClean="0"/>
              <a:t>     which acts on the inside links alone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228600" cy="3175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330200" cy="4572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9000"/>
            <a:ext cx="7112000" cy="9906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724400" y="4267200"/>
            <a:ext cx="533400" cy="45720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" y="4876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gauge invariant states contribute in the sum.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41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610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Properties: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6106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Endowed </a:t>
            </a:r>
            <a:r>
              <a:rPr lang="en-US" dirty="0" smtClean="0"/>
              <a:t>with a natural inner product from that on       . Meets positivity condition.</a:t>
            </a:r>
          </a:p>
          <a:p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355600" cy="342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57400"/>
            <a:ext cx="660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4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458200" cy="61247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References :</a:t>
            </a:r>
          </a:p>
          <a:p>
            <a:endParaRPr lang="en-US" sz="3200" dirty="0"/>
          </a:p>
          <a:p>
            <a:pPr marL="742950" indent="-742950">
              <a:buFont typeface="+mj-lt"/>
              <a:buAutoNum type="arabicPeriod"/>
            </a:pPr>
            <a:r>
              <a:rPr lang="en-US" sz="3200" dirty="0" err="1" smtClean="0"/>
              <a:t>Casini</a:t>
            </a:r>
            <a:r>
              <a:rPr lang="en-US" sz="3200" dirty="0" smtClean="0"/>
              <a:t>, Huerta, </a:t>
            </a:r>
            <a:r>
              <a:rPr lang="en-US" sz="3200" dirty="0" err="1" smtClean="0"/>
              <a:t>Rosabal</a:t>
            </a:r>
            <a:r>
              <a:rPr lang="en-US" sz="3200" dirty="0" smtClean="0"/>
              <a:t>: Phys. Rev. D. 89, 085012 (2014)</a:t>
            </a:r>
          </a:p>
          <a:p>
            <a:endParaRPr lang="en-US" sz="3200" dirty="0" smtClean="0"/>
          </a:p>
          <a:p>
            <a:r>
              <a:rPr lang="en-US" sz="3200" dirty="0" smtClean="0"/>
              <a:t>    (CHR) </a:t>
            </a:r>
          </a:p>
          <a:p>
            <a:endParaRPr lang="en-US" sz="3200" dirty="0"/>
          </a:p>
          <a:p>
            <a:r>
              <a:rPr lang="en-US" sz="3200" dirty="0" smtClean="0"/>
              <a:t>2. D. </a:t>
            </a:r>
            <a:r>
              <a:rPr lang="en-US" sz="3200" dirty="0" err="1" smtClean="0"/>
              <a:t>Radicevic</a:t>
            </a:r>
            <a:r>
              <a:rPr lang="en-US" sz="3200" dirty="0" smtClean="0"/>
              <a:t>, arXiv:1404.1391</a:t>
            </a:r>
          </a:p>
          <a:p>
            <a:endParaRPr lang="en-US" sz="3200" dirty="0" smtClean="0"/>
          </a:p>
          <a:p>
            <a:r>
              <a:rPr lang="en-US" sz="3200" dirty="0" smtClean="0"/>
              <a:t>3. S. Aoki, T. </a:t>
            </a:r>
            <a:r>
              <a:rPr lang="en-US" sz="3200" dirty="0" err="1" smtClean="0"/>
              <a:t>Iritani</a:t>
            </a:r>
            <a:r>
              <a:rPr lang="en-US" sz="3200" dirty="0" smtClean="0"/>
              <a:t>, M. Nozaki, T. </a:t>
            </a:r>
            <a:r>
              <a:rPr lang="en-US" sz="3200" dirty="0" err="1" smtClean="0"/>
              <a:t>Numasawa</a:t>
            </a:r>
            <a:r>
              <a:rPr lang="en-US" sz="3200" dirty="0" smtClean="0"/>
              <a:t>, N. </a:t>
            </a:r>
            <a:r>
              <a:rPr lang="en-US" sz="3200" dirty="0" err="1" smtClean="0"/>
              <a:t>Shiba</a:t>
            </a:r>
            <a:r>
              <a:rPr lang="en-US" sz="3200" dirty="0" smtClean="0"/>
              <a:t>, H. Tasaki, </a:t>
            </a:r>
            <a:r>
              <a:rPr lang="en-US" sz="3200" dirty="0" err="1" smtClean="0"/>
              <a:t>arXiv</a:t>
            </a:r>
            <a:r>
              <a:rPr lang="en-US" sz="3200" dirty="0" smtClean="0"/>
              <a:t>: 1502.04267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40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7086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Properties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70866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Thus          meets strong </a:t>
            </a:r>
            <a:r>
              <a:rPr lang="en-US" dirty="0" err="1" smtClean="0"/>
              <a:t>subadditivity</a:t>
            </a:r>
            <a:r>
              <a:rPr lang="en-US" dirty="0" smtClean="0"/>
              <a:t> condition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7400"/>
            <a:ext cx="812800" cy="40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733800"/>
            <a:ext cx="6781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A, B, C three sets of links that do not share any links in common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5655733"/>
            <a:ext cx="60071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8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315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5438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is gauge invariant.</a:t>
            </a:r>
          </a:p>
          <a:p>
            <a:endParaRPr lang="en-US" dirty="0"/>
          </a:p>
          <a:p>
            <a:r>
              <a:rPr lang="en-US" dirty="0" smtClean="0"/>
              <a:t>             is gauge invariant</a:t>
            </a:r>
          </a:p>
          <a:p>
            <a:endParaRPr lang="en-US" dirty="0"/>
          </a:p>
          <a:p>
            <a:r>
              <a:rPr lang="en-US" dirty="0" smtClean="0"/>
              <a:t>Embedding of           in       gauge invariant. 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812800" cy="406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71800"/>
            <a:ext cx="8382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67200"/>
            <a:ext cx="355600" cy="342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91000"/>
            <a:ext cx="838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34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772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Properties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7924800" cy="4524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But let us understand the gauge invariance  some more.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How can the resulting answer be expressed in terms of  gauge invariant data?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70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772400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essential obstacle to having a tensor product decomposition of the Hilbert space of gauge invariant states             is Gauss’ law which  ties the inside and outside together.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14600"/>
            <a:ext cx="1092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114800"/>
            <a:ext cx="7772400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It then follows that             can  be written as a sum of tensor</a:t>
            </a:r>
          </a:p>
          <a:p>
            <a:r>
              <a:rPr lang="en-US" dirty="0" smtClean="0"/>
              <a:t>products: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67200"/>
            <a:ext cx="1092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94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680200" cy="9906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5400000">
            <a:off x="4838700" y="571500"/>
            <a:ext cx="914400" cy="2971800"/>
          </a:xfrm>
          <a:prstGeom prst="rightBrace">
            <a:avLst>
              <a:gd name="adj1" fmla="val 8333"/>
              <a:gd name="adj2" fmla="val 5634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28956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Decomposition gauge invariant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Definition of                                  </a:t>
            </a:r>
          </a:p>
          <a:p>
            <a:r>
              <a:rPr lang="en-US" dirty="0" smtClean="0"/>
              <a:t>     Gauge invariant 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038600"/>
            <a:ext cx="1574800" cy="596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14800"/>
            <a:ext cx="1739900" cy="59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7467600" cy="120032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58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6802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438400"/>
            <a:ext cx="73914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Different values of      label different </a:t>
            </a:r>
            <a:r>
              <a:rPr lang="en-US" dirty="0" err="1" smtClean="0"/>
              <a:t>superselection</a:t>
            </a:r>
            <a:r>
              <a:rPr lang="en-US" dirty="0" smtClean="0"/>
              <a:t> sector. </a:t>
            </a:r>
          </a:p>
          <a:p>
            <a:pPr marL="571500" indent="-571500">
              <a:buFont typeface="Arial"/>
              <a:buChar char="•"/>
            </a:pPr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No gauge invariant operator acting on the inside or outside links alone can change 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90800"/>
            <a:ext cx="266700" cy="33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33400"/>
            <a:ext cx="7391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76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696200" cy="5078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Follows that: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2019300" cy="990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2857500"/>
            <a:ext cx="5016500" cy="685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48200"/>
            <a:ext cx="6527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9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848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More details: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7924800" cy="5632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Define:  </a:t>
            </a:r>
          </a:p>
          <a:p>
            <a:endParaRPr lang="en-US" u="sng" dirty="0"/>
          </a:p>
          <a:p>
            <a:r>
              <a:rPr lang="en-US" u="sng" dirty="0" smtClean="0"/>
              <a:t>Inside vertices  </a:t>
            </a:r>
            <a:r>
              <a:rPr lang="en-US" dirty="0" smtClean="0"/>
              <a:t>to be those on which only inside links end</a:t>
            </a:r>
          </a:p>
          <a:p>
            <a:endParaRPr lang="en-US" dirty="0" smtClean="0"/>
          </a:p>
          <a:p>
            <a:r>
              <a:rPr lang="en-US" u="sng" dirty="0" smtClean="0"/>
              <a:t>Outside vertices</a:t>
            </a:r>
            <a:r>
              <a:rPr lang="en-US" dirty="0" smtClean="0"/>
              <a:t>: only outside vertices end</a:t>
            </a:r>
          </a:p>
          <a:p>
            <a:endParaRPr lang="en-US" dirty="0" smtClean="0"/>
          </a:p>
          <a:p>
            <a:r>
              <a:rPr lang="en-US" u="sng" dirty="0" smtClean="0"/>
              <a:t>Boundary vertices</a:t>
            </a:r>
            <a:r>
              <a:rPr lang="en-US" dirty="0" smtClean="0"/>
              <a:t>: some inside and some outside links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4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superselection</a:t>
            </a:r>
            <a:r>
              <a:rPr lang="en-US" dirty="0" smtClean="0"/>
              <a:t> sectors are defined as follow.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At boundary vertex      Let the total electric flux going outside be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355600" cy="393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962400"/>
            <a:ext cx="330200" cy="406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33" y="4536017"/>
            <a:ext cx="6553200" cy="6477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3000" y="5105400"/>
            <a:ext cx="2514600" cy="1752600"/>
            <a:chOff x="4724400" y="1540933"/>
            <a:chExt cx="4130133" cy="2573867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486400" y="2209800"/>
              <a:ext cx="0" cy="83820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486400" y="3048000"/>
              <a:ext cx="0" cy="10668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638800" y="3124200"/>
              <a:ext cx="609600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724400" y="3124200"/>
              <a:ext cx="914400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669867" y="1540933"/>
              <a:ext cx="1846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462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772400" cy="4524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Define the electric flux vector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where      is the total electric flux going out at the       boundary vertex.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3657600" cy="469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90800"/>
            <a:ext cx="330200" cy="406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24200"/>
            <a:ext cx="355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3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972297"/>
            <a:ext cx="8382000" cy="52424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W. Donnelly, Phys. </a:t>
            </a:r>
            <a:r>
              <a:rPr lang="fr-FR" sz="3200" dirty="0" err="1"/>
              <a:t>Rev</a:t>
            </a:r>
            <a:r>
              <a:rPr lang="fr-FR" sz="3200" dirty="0"/>
              <a:t>. D 77, 104006 (2008) </a:t>
            </a:r>
          </a:p>
          <a:p>
            <a:endParaRPr lang="fr-FR" sz="3200" baseline="30000" dirty="0" smtClean="0"/>
          </a:p>
          <a:p>
            <a:endParaRPr lang="fr-FR" sz="3200" baseline="30000" dirty="0"/>
          </a:p>
          <a:p>
            <a:r>
              <a:rPr lang="fr-FR" sz="3200" dirty="0"/>
              <a:t>W. Donnelly, Phys. </a:t>
            </a:r>
            <a:r>
              <a:rPr lang="fr-FR" sz="3200" dirty="0" err="1"/>
              <a:t>Rev</a:t>
            </a:r>
            <a:r>
              <a:rPr lang="fr-FR" sz="3200" dirty="0"/>
              <a:t>. D 85, 085004 (2012</a:t>
            </a:r>
            <a:r>
              <a:rPr lang="fr-FR" sz="3200" dirty="0" smtClean="0"/>
              <a:t>)</a:t>
            </a:r>
          </a:p>
          <a:p>
            <a:r>
              <a:rPr lang="fr-FR" sz="3200" dirty="0" smtClean="0"/>
              <a:t> </a:t>
            </a:r>
          </a:p>
          <a:p>
            <a:r>
              <a:rPr lang="en-US" sz="3200" dirty="0"/>
              <a:t>W. Donnelly and A. C. Wall, Phys. Rev. D 86, 064042 (</a:t>
            </a:r>
            <a:r>
              <a:rPr lang="en-US" sz="3200" dirty="0" smtClean="0"/>
              <a:t>2012)</a:t>
            </a:r>
          </a:p>
          <a:p>
            <a:endParaRPr lang="en-US" sz="3200" dirty="0" smtClean="0"/>
          </a:p>
          <a:p>
            <a:r>
              <a:rPr lang="fr-FR" sz="3200" dirty="0"/>
              <a:t>W. Donnelly, Class. Quant. </a:t>
            </a:r>
            <a:r>
              <a:rPr lang="fr-FR" sz="3200" dirty="0" err="1"/>
              <a:t>Grav</a:t>
            </a:r>
            <a:r>
              <a:rPr lang="fr-FR" sz="3200" dirty="0"/>
              <a:t>. 31, no. 21, 214003 (2014</a:t>
            </a:r>
            <a:r>
              <a:rPr lang="fr-FR" sz="3200" dirty="0" smtClean="0"/>
              <a:t>)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1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763000" cy="6740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Then</a:t>
            </a:r>
          </a:p>
          <a:p>
            <a:r>
              <a:rPr lang="en-US" dirty="0" smtClean="0"/>
              <a:t> 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Gauge invariant with respect to gauge </a:t>
            </a:r>
            <a:r>
              <a:rPr lang="en-US" dirty="0" err="1" smtClean="0"/>
              <a:t>tranformations</a:t>
            </a:r>
            <a:r>
              <a:rPr lang="en-US" dirty="0" smtClean="0"/>
              <a:t> at the outside vertices</a:t>
            </a:r>
          </a:p>
          <a:p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  </a:t>
            </a:r>
            <a:r>
              <a:rPr lang="en-US" dirty="0"/>
              <a:t>W</a:t>
            </a:r>
            <a:r>
              <a:rPr lang="en-US" dirty="0" smtClean="0"/>
              <a:t>ith     specifying the electric flux     at the boundary vertices.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Similarly </a:t>
            </a:r>
          </a:p>
          <a:p>
            <a:r>
              <a:rPr lang="en-US" dirty="0" smtClean="0"/>
              <a:t>           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57600"/>
            <a:ext cx="266700" cy="330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14400"/>
            <a:ext cx="3289300" cy="596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83" y="5137150"/>
            <a:ext cx="29337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6200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essentially reason why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,                  appear</a:t>
            </a:r>
          </a:p>
          <a:p>
            <a:endParaRPr lang="en-US" dirty="0" smtClean="0"/>
          </a:p>
          <a:p>
            <a:r>
              <a:rPr lang="en-US" dirty="0" smtClean="0"/>
              <a:t>Is that             is orthogonal to any state in               </a:t>
            </a:r>
          </a:p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1574800" cy="4572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33600"/>
            <a:ext cx="1739900" cy="457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2880783"/>
            <a:ext cx="8382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67" y="3511550"/>
            <a:ext cx="10922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02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53042"/>
            <a:ext cx="4953000" cy="1349375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90800"/>
            <a:ext cx="2933700" cy="596900"/>
          </a:xfrm>
          <a:prstGeom prst="rect">
            <a:avLst/>
          </a:prstGeom>
          <a:ln w="28575" cmpd="sng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66800" y="3962400"/>
            <a:ext cx="6858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Subspace invariant with respect to gauge transformations on the inside vertices.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48000" y="32766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6172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Similarly 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0"/>
            <a:ext cx="3289300" cy="59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81000"/>
            <a:ext cx="7010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77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64008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9718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state                 where the flux </a:t>
            </a:r>
          </a:p>
          <a:p>
            <a:r>
              <a:rPr lang="en-US" dirty="0" smtClean="0"/>
              <a:t>Going outside from a boundary vertex is not equal to the flux going inside is lies in  </a:t>
            </a:r>
          </a:p>
          <a:p>
            <a:endParaRPr lang="en-US" dirty="0"/>
          </a:p>
          <a:p>
            <a:r>
              <a:rPr lang="en-US" dirty="0" smtClean="0"/>
              <a:t>So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124200"/>
            <a:ext cx="1409700" cy="495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48200"/>
            <a:ext cx="1092200" cy="596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15000"/>
            <a:ext cx="3568700" cy="50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33400"/>
            <a:ext cx="6781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80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90600"/>
            <a:ext cx="2019300" cy="990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2857500"/>
            <a:ext cx="5016500" cy="685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410200"/>
            <a:ext cx="65278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114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Giving the final result: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"/>
            <a:ext cx="7467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0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8077200" cy="4524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definition can be shown to be equivalent to the electric center prescription of CHR, in the </a:t>
            </a:r>
          </a:p>
          <a:p>
            <a:r>
              <a:rPr lang="en-US" dirty="0"/>
              <a:t> </a:t>
            </a:r>
            <a:r>
              <a:rPr lang="en-US" dirty="0" smtClean="0"/>
              <a:t>      and more generally </a:t>
            </a:r>
            <a:r>
              <a:rPr lang="en-US" dirty="0" err="1" smtClean="0"/>
              <a:t>abelian</a:t>
            </a:r>
            <a:r>
              <a:rPr lang="en-US" dirty="0" smtClean="0"/>
              <a:t> case. </a:t>
            </a:r>
          </a:p>
          <a:p>
            <a:endParaRPr lang="en-US" dirty="0"/>
          </a:p>
          <a:p>
            <a:r>
              <a:rPr lang="en-US" dirty="0" smtClean="0"/>
              <a:t>But our definition can be easily  </a:t>
            </a:r>
            <a:r>
              <a:rPr lang="en-US" dirty="0" err="1" smtClean="0"/>
              <a:t>generalised</a:t>
            </a:r>
            <a:r>
              <a:rPr lang="en-US" dirty="0" smtClean="0"/>
              <a:t> also to the Non-</a:t>
            </a:r>
            <a:r>
              <a:rPr lang="en-US" dirty="0" err="1" smtClean="0"/>
              <a:t>Abelian</a:t>
            </a:r>
            <a:r>
              <a:rPr lang="en-US" dirty="0" smtClean="0"/>
              <a:t> case and to  theories with matter.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67000"/>
            <a:ext cx="4699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5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696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         Theory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83" y="899583"/>
            <a:ext cx="876300" cy="46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905000"/>
            <a:ext cx="7543800" cy="4524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Link variable : angle</a:t>
            </a:r>
          </a:p>
          <a:p>
            <a:r>
              <a:rPr lang="en-US" dirty="0" smtClean="0"/>
              <a:t>(oriented links)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 each link Hilbert space</a:t>
            </a:r>
          </a:p>
          <a:p>
            <a:endParaRPr lang="en-US" dirty="0"/>
          </a:p>
          <a:p>
            <a:r>
              <a:rPr lang="en-US" dirty="0" smtClean="0"/>
              <a:t>Conjugate momentum: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33600"/>
            <a:ext cx="2222500" cy="482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657600"/>
            <a:ext cx="660400" cy="457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571500" cy="571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562600"/>
            <a:ext cx="2679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6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288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Gauge Transformation at vertex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Electric flux operator</a:t>
            </a:r>
          </a:p>
          <a:p>
            <a:endParaRPr lang="en-US" dirty="0"/>
          </a:p>
          <a:p>
            <a:r>
              <a:rPr lang="en-US" dirty="0" smtClean="0"/>
              <a:t>Gauge invariant 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057400"/>
            <a:ext cx="355600" cy="393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43200"/>
            <a:ext cx="3149600" cy="6350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14800"/>
            <a:ext cx="571500" cy="57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219200"/>
            <a:ext cx="8001000" cy="5078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78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8001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Entanglement Entropy:  U(1) Case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124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Embed          in  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76600"/>
            <a:ext cx="838200" cy="469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2800"/>
            <a:ext cx="355600" cy="342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5575300" cy="6477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67200"/>
            <a:ext cx="4013200" cy="469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86400"/>
            <a:ext cx="3683000" cy="46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410200"/>
            <a:ext cx="8001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05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924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 be expressed as a sum over different flux sectors.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17" y="2491317"/>
            <a:ext cx="3086100" cy="469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81400"/>
            <a:ext cx="5016500" cy="685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410200"/>
            <a:ext cx="6527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3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467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7467600" cy="5632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Introduction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The Definition In       Gauge Theory 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Properties</a:t>
            </a:r>
          </a:p>
          <a:p>
            <a:pPr marL="571500" indent="-571500">
              <a:buFont typeface="Arial"/>
              <a:buChar char="•"/>
            </a:pPr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 err="1" smtClean="0"/>
              <a:t>Generalisation</a:t>
            </a:r>
            <a:r>
              <a:rPr lang="en-US" dirty="0" smtClean="0"/>
              <a:t> to </a:t>
            </a:r>
            <a:r>
              <a:rPr lang="en-US" dirty="0" err="1" smtClean="0"/>
              <a:t>Abelian</a:t>
            </a:r>
            <a:r>
              <a:rPr lang="en-US" dirty="0" smtClean="0"/>
              <a:t> and Non-</a:t>
            </a:r>
            <a:r>
              <a:rPr lang="en-US" dirty="0" err="1" smtClean="0"/>
              <a:t>Abelian</a:t>
            </a:r>
            <a:r>
              <a:rPr lang="en-US" dirty="0" smtClean="0"/>
              <a:t> Theories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4699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95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162800" cy="5078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Abelian</a:t>
            </a:r>
            <a:r>
              <a:rPr lang="en-US" dirty="0" smtClean="0"/>
              <a:t> Theories : </a:t>
            </a:r>
          </a:p>
          <a:p>
            <a:endParaRPr lang="en-US" dirty="0"/>
          </a:p>
          <a:p>
            <a:r>
              <a:rPr lang="en-US" dirty="0" smtClean="0"/>
              <a:t>Link variable </a:t>
            </a:r>
          </a:p>
          <a:p>
            <a:endParaRPr lang="en-US" dirty="0"/>
          </a:p>
          <a:p>
            <a:r>
              <a:rPr lang="en-US" dirty="0" smtClean="0"/>
              <a:t>Hilbert space on each link is that of a rigid rotor. </a:t>
            </a:r>
          </a:p>
          <a:p>
            <a:endParaRPr lang="en-US" dirty="0"/>
          </a:p>
          <a:p>
            <a:r>
              <a:rPr lang="en-US" dirty="0" smtClean="0"/>
              <a:t>Two operators </a:t>
            </a:r>
          </a:p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62000"/>
            <a:ext cx="11938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05000"/>
            <a:ext cx="2374900" cy="482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495800"/>
            <a:ext cx="2616200" cy="431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81600"/>
            <a:ext cx="2717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55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3352800" y="1447800"/>
            <a:ext cx="182880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200400" y="1295400"/>
            <a:ext cx="381000" cy="381000"/>
          </a:xfrm>
          <a:prstGeom prst="ellipse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1295400"/>
            <a:ext cx="381000" cy="381000"/>
          </a:xfrm>
          <a:prstGeom prst="ellipse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1981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905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2882900"/>
            <a:ext cx="6870700" cy="9398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86200"/>
            <a:ext cx="6959600" cy="9398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05400"/>
            <a:ext cx="2324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65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8001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Rigid Body Quantum Mechanics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2616200" cy="43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:  generates rotations with respect to body fixed axis.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</a:t>
            </a:r>
            <a:endParaRPr lang="en-US" dirty="0"/>
          </a:p>
          <a:p>
            <a:r>
              <a:rPr lang="en-US" dirty="0" smtClean="0"/>
              <a:t>                             : generates rotations with respect to space fixed axis.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2717800" cy="431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91000"/>
            <a:ext cx="16383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105400"/>
            <a:ext cx="8305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specified by</a:t>
            </a:r>
          </a:p>
          <a:p>
            <a:r>
              <a:rPr lang="en-US" dirty="0" smtClean="0"/>
              <a:t>                        </a:t>
            </a:r>
          </a:p>
          <a:p>
            <a:r>
              <a:rPr lang="en-US" sz="3200" dirty="0" smtClean="0"/>
              <a:t>(</a:t>
            </a:r>
            <a:r>
              <a:rPr lang="en-US" sz="3200" dirty="0" err="1" smtClean="0"/>
              <a:t>Kogut</a:t>
            </a:r>
            <a:r>
              <a:rPr lang="en-US" sz="3200" dirty="0" smtClean="0"/>
              <a:t>, Susskind, PRD, Jan 1975)</a:t>
            </a:r>
            <a:endParaRPr lang="en-US" sz="32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181600"/>
            <a:ext cx="25400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68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6962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Gauge transformations are generated by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Gauge invariant state: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17" y="2510367"/>
            <a:ext cx="1231900" cy="10414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410200" y="29718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24400" y="1540933"/>
            <a:ext cx="4130133" cy="2573867"/>
            <a:chOff x="4724400" y="1540933"/>
            <a:chExt cx="4130133" cy="257386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486400" y="2209800"/>
              <a:ext cx="0" cy="8382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5486400" y="3048000"/>
              <a:ext cx="0" cy="10668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38800" y="3124200"/>
              <a:ext cx="609600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724400" y="3124200"/>
              <a:ext cx="914400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8669867" y="1540933"/>
              <a:ext cx="1846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29000"/>
            <a:ext cx="355600" cy="3937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638800"/>
            <a:ext cx="4076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08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7620000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Again embed           in the extended Hilbert space,     , which admits a tensor product decomposition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0"/>
            <a:ext cx="4013200" cy="469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62400"/>
            <a:ext cx="36830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90600"/>
            <a:ext cx="8382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0200"/>
            <a:ext cx="355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64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705600" cy="6186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One </a:t>
            </a:r>
            <a:r>
              <a:rPr lang="en-US" dirty="0" err="1" smtClean="0"/>
              <a:t>subtleity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Electric flux on link given by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However different sectors are specified by giving the value of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 each vertex.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14600"/>
            <a:ext cx="2819400" cy="43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200"/>
            <a:ext cx="3086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44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6184900" cy="3975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343400"/>
            <a:ext cx="2946400" cy="457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19400" y="26670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19400" y="22098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286000" y="266700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19400" y="27432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5268383"/>
            <a:ext cx="2768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5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be expressed as a sum over different flux sectors.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17" y="2491317"/>
            <a:ext cx="3086100" cy="469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81400"/>
            <a:ext cx="5016500" cy="685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410200"/>
            <a:ext cx="6527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243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543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Further </a:t>
            </a:r>
            <a:r>
              <a:rPr lang="en-US" dirty="0" err="1" smtClean="0"/>
              <a:t>generalisations</a:t>
            </a:r>
            <a:r>
              <a:rPr lang="en-US" dirty="0" smtClean="0"/>
              <a:t> with matter also straightforward.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276600"/>
            <a:ext cx="7620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Why take this definition seriously?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495800"/>
            <a:ext cx="7620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will give three reasons below.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906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(Related to </a:t>
            </a:r>
            <a:r>
              <a:rPr lang="en-US" dirty="0" err="1" smtClean="0"/>
              <a:t>Toric</a:t>
            </a:r>
            <a:r>
              <a:rPr lang="en-US" dirty="0" smtClean="0"/>
              <a:t> Code, </a:t>
            </a:r>
            <a:r>
              <a:rPr lang="en-US" dirty="0" err="1" smtClean="0"/>
              <a:t>Kitaev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2004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Lattice we can impose gauge invariance weakly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gauge theory.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76800"/>
            <a:ext cx="6477000" cy="1041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0"/>
            <a:ext cx="15240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286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      case: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8400"/>
            <a:ext cx="469900" cy="393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04800"/>
            <a:ext cx="7696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1) Physical 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0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467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Outline (Continued)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467600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Replica Trick</a:t>
            </a:r>
          </a:p>
          <a:p>
            <a:r>
              <a:rPr lang="en-US" dirty="0" smtClean="0"/>
              <a:t> 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Measuring The Entanglement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239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391400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general         to compute the entanglement we would work in the extended Hilbert space        </a:t>
            </a:r>
          </a:p>
          <a:p>
            <a:endParaRPr lang="en-US" dirty="0"/>
          </a:p>
          <a:p>
            <a:r>
              <a:rPr lang="en-US" dirty="0" smtClean="0"/>
              <a:t>The  gauge theory is the</a:t>
            </a:r>
          </a:p>
          <a:p>
            <a:endParaRPr lang="en-US" dirty="0"/>
          </a:p>
          <a:p>
            <a:r>
              <a:rPr lang="en-US" dirty="0" smtClean="0"/>
              <a:t>This is exactly our definition.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342900" cy="2794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05000"/>
            <a:ext cx="355600" cy="342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0"/>
            <a:ext cx="152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21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Non-</a:t>
            </a:r>
            <a:r>
              <a:rPr lang="en-US" dirty="0" err="1" smtClean="0"/>
              <a:t>Abelian</a:t>
            </a:r>
            <a:r>
              <a:rPr lang="en-US" dirty="0" smtClean="0"/>
              <a:t> Theory replace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442633"/>
            <a:ext cx="32512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766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76962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       case,  for certain topological states (no long range correlations) the  topological entanglement can be calculated using this definition.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09600" cy="393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3810000"/>
            <a:ext cx="1447800" cy="762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4572000"/>
            <a:ext cx="2438400" cy="609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3810000"/>
            <a:ext cx="9906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38800"/>
            <a:ext cx="7543801" cy="461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4572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3886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3886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886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Kitaev</a:t>
            </a:r>
            <a:r>
              <a:rPr lang="en-US" dirty="0" smtClean="0"/>
              <a:t>, </a:t>
            </a:r>
            <a:r>
              <a:rPr lang="en-US" dirty="0" err="1" smtClean="0"/>
              <a:t>Preskill</a:t>
            </a:r>
            <a:endParaRPr lang="en-US" dirty="0" smtClean="0"/>
          </a:p>
          <a:p>
            <a:r>
              <a:rPr lang="en-US" dirty="0" smtClean="0"/>
              <a:t>Levin, Wen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486400"/>
            <a:ext cx="8305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81000"/>
            <a:ext cx="7696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2) Topological Entanglement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102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7924800" cy="4524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Resulting answer  for       is  </a:t>
            </a:r>
          </a:p>
          <a:p>
            <a:pPr marL="571500" indent="-571500">
              <a:buFont typeface="Arial"/>
              <a:buChar char="•"/>
            </a:pPr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This is the ``correct answer’’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In general expect it to be       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D: Quantum Dimension</a:t>
            </a:r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"/>
            <a:ext cx="15240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469900" cy="393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38400"/>
            <a:ext cx="1689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776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7924800" cy="4524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In this case </a:t>
            </a:r>
            <a:r>
              <a:rPr lang="en-US" dirty="0"/>
              <a:t> </a:t>
            </a:r>
            <a:r>
              <a:rPr lang="en-US" dirty="0" smtClean="0"/>
              <a:t>          .</a:t>
            </a:r>
          </a:p>
          <a:p>
            <a:pPr marL="571500" indent="-5715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Corresponding to 2 particles (electric charge and magnetic charge) which are mutually anionic.</a:t>
            </a:r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   And 4 sectors on the torus.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11938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705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85800"/>
            <a:ext cx="7696200" cy="4524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Similarly for             we get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is the correct answer, since the quantum dimension is N. </a:t>
            </a:r>
          </a:p>
          <a:p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47800"/>
            <a:ext cx="609600" cy="3937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62200"/>
            <a:ext cx="40005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579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543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3) Connection To Replica Trick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543800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Euclidean Path Integral method to calculate entanglement.</a:t>
            </a:r>
          </a:p>
          <a:p>
            <a:endParaRPr lang="en-US" dirty="0"/>
          </a:p>
          <a:p>
            <a:r>
              <a:rPr lang="en-US" dirty="0" smtClean="0"/>
              <a:t>Agrees with our definition </a:t>
            </a:r>
          </a:p>
          <a:p>
            <a:endParaRPr lang="en-US" dirty="0"/>
          </a:p>
          <a:p>
            <a:r>
              <a:rPr lang="en-US" dirty="0" smtClean="0"/>
              <a:t>First calculate                            </a:t>
            </a:r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7" y="4455583"/>
            <a:ext cx="25400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67" y="5166783"/>
            <a:ext cx="4749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972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82000" cy="5632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To calculate           in 2+1 dim. We work on an n-fold cover of         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Obtained by introducing a branch cut at a particular instant of ``time’’  along the spatial region of interest</a:t>
            </a:r>
          </a:p>
          <a:p>
            <a:pPr marL="571500" indent="-571500">
              <a:buFont typeface="Arial"/>
              <a:buChar char="•"/>
            </a:pPr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And identifying values of fields at bottom of branch cut in one copy with their values above the cut in the next.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85800"/>
            <a:ext cx="558800" cy="3937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19200"/>
            <a:ext cx="508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46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914400"/>
            <a:ext cx="4114800" cy="289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114800" cy="289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048000" y="5486400"/>
            <a:ext cx="7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43600" y="2438400"/>
            <a:ext cx="1143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1800" y="5562600"/>
            <a:ext cx="15240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7400" y="2514600"/>
            <a:ext cx="15240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71800" y="5638800"/>
            <a:ext cx="1524000" cy="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67400" y="2438400"/>
            <a:ext cx="1524000" cy="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5800" y="55626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914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76400" y="55626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95800" y="25146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1983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315200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is obtained by carrying out the path integral on this n-fold cover.</a:t>
            </a:r>
          </a:p>
          <a:p>
            <a:endParaRPr lang="en-US" dirty="0"/>
          </a:p>
          <a:p>
            <a:r>
              <a:rPr lang="en-US" dirty="0" smtClean="0"/>
              <a:t>(Minor point: </a:t>
            </a:r>
            <a:r>
              <a:rPr lang="en-US" dirty="0" err="1" smtClean="0"/>
              <a:t>Normalisation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1346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8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086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7086600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Entanglement has emerged as an  important way to quantify the quantum correlations.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038600"/>
            <a:ext cx="7162800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Gauge Theories are central to our understanding of the physics and mathematics of the universe!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667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848600" cy="5632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This can be done also for a lattice gauge theory.</a:t>
            </a:r>
          </a:p>
          <a:p>
            <a:pPr marL="571500" indent="-571500">
              <a:buFont typeface="Arial"/>
              <a:buChar char="•"/>
            </a:pPr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In the Hamiltonian formulation time is continuous, and for each instance of time we have a spatial lattice. 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Each link          an independent variable.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33" y="5359400"/>
            <a:ext cx="558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255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83" y="1132417"/>
            <a:ext cx="4686300" cy="1155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83" y="3238500"/>
            <a:ext cx="4737100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85800"/>
            <a:ext cx="8839200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117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7467600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The path integral automatically gives                embedded in the extended Hilbert space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/>
              <a:t>Since each link variable is </a:t>
            </a:r>
            <a:r>
              <a:rPr lang="en-US" dirty="0" smtClean="0"/>
              <a:t>an independent degree of freedom.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838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80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1628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Starting with a gauge invariant state in the far past (or in effect the vacuum) we get a gauge invariant state at  </a:t>
            </a:r>
          </a:p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9779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333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001000" cy="5632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further identification at t=0 of link variables outside the branch cut (black line) gives the density matrix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the Path Integral over the N-fold cover then gives                             </a:t>
            </a:r>
          </a:p>
          <a:p>
            <a:endParaRPr lang="en-US" dirty="0"/>
          </a:p>
          <a:p>
            <a:r>
              <a:rPr lang="en-US" dirty="0" smtClean="0"/>
              <a:t>So that 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914650"/>
            <a:ext cx="40132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724400"/>
            <a:ext cx="32004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5657850"/>
            <a:ext cx="3911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17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001000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 in the end what the path integral calculates from the replica trick is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Which is exactly our definition. 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3911600" cy="46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733800"/>
            <a:ext cx="8001000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Of course the manipulations are formal. Strictly speaking, agreement is  in the continuum limit, when suitable counter-terms dependent on the boundary of the region of interest are added.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42075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2296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Connection With Quantum Information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590800"/>
            <a:ext cx="81534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Entanglement quantified by comparison with a reference system of N Bell pairs. 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Comparison done by entanglement distillation or entanglement dilution.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149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4676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Connection with Quantum Information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7391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Entanglement Distillation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4114800"/>
            <a:ext cx="1371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4114800"/>
            <a:ext cx="1371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4343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4343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124200" y="4419600"/>
            <a:ext cx="8382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4572000"/>
            <a:ext cx="8382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4200" y="4724400"/>
            <a:ext cx="8382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4876800"/>
            <a:ext cx="8382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057400" y="56388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09800" y="57912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62200" y="59436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14600" y="60960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67000" y="62484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19400" y="64008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419600" y="55626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72000" y="57150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24400" y="58674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76800" y="60198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029200" y="61722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81600" y="63246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019800" y="5257800"/>
            <a:ext cx="28956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2N </a:t>
            </a:r>
            <a:r>
              <a:rPr lang="en-US" sz="2800" dirty="0" err="1" smtClean="0"/>
              <a:t>unentangled</a:t>
            </a:r>
            <a:r>
              <a:rPr lang="en-US" sz="2800" dirty="0" smtClean="0"/>
              <a:t> </a:t>
            </a:r>
            <a:r>
              <a:rPr lang="en-US" sz="2800" dirty="0" err="1" smtClean="0"/>
              <a:t>qubits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62386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28800"/>
            <a:ext cx="7239000" cy="4524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Carry Out Transformations involving Local Operations and Classical Communication</a:t>
            </a:r>
          </a:p>
          <a:p>
            <a:endParaRPr lang="en-US" dirty="0"/>
          </a:p>
          <a:p>
            <a:r>
              <a:rPr lang="en-US" dirty="0"/>
              <a:t>Local operations act on A and one set of N </a:t>
            </a:r>
            <a:r>
              <a:rPr lang="en-US" dirty="0" err="1"/>
              <a:t>qubits</a:t>
            </a:r>
            <a:r>
              <a:rPr lang="en-US" dirty="0"/>
              <a:t>. Or B and the other set.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239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Entanglement Distillation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400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467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finally arrive at the situation: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514600"/>
            <a:ext cx="1371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2514600"/>
            <a:ext cx="1371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2895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0" y="5638800"/>
            <a:ext cx="8382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29000" y="6477000"/>
            <a:ext cx="8382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4200" y="5867400"/>
            <a:ext cx="8382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6172200"/>
            <a:ext cx="8382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057400" y="56388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09800" y="57912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62200" y="59436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14600" y="60960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67000" y="62484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19400" y="64008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419600" y="55626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72000" y="57150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24400" y="58674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76800" y="60198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029200" y="61722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81600" y="6324600"/>
            <a:ext cx="3048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019800" y="5257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 entangled Bell pairs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724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162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71628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It is therefore worth trying to give a precise definition of entanglement entropy in a gauge theory.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941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153400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Let N be  the maximum number of Bell pairs we can produce.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Then     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5600"/>
            <a:ext cx="30861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114800"/>
            <a:ext cx="81534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(Actually in an asymptotic sense with         copies       in the                 </a:t>
            </a:r>
          </a:p>
          <a:p>
            <a:r>
              <a:rPr lang="en-US" dirty="0" smtClean="0"/>
              <a:t>Limit.)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800600"/>
            <a:ext cx="469900" cy="393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800600"/>
            <a:ext cx="16129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425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162800" cy="4524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our case we have </a:t>
            </a:r>
            <a:r>
              <a:rPr lang="en-US" dirty="0" err="1" smtClean="0"/>
              <a:t>superselection</a:t>
            </a:r>
            <a:r>
              <a:rPr lang="en-US" dirty="0" smtClean="0"/>
              <a:t> sectors </a:t>
            </a:r>
            <a:r>
              <a:rPr lang="en-US" dirty="0" err="1" smtClean="0"/>
              <a:t>labelled</a:t>
            </a:r>
            <a:r>
              <a:rPr lang="en-US" dirty="0" smtClean="0"/>
              <a:t> by</a:t>
            </a:r>
          </a:p>
          <a:p>
            <a:r>
              <a:rPr lang="en-US" dirty="0" smtClean="0"/>
              <a:t>The flux </a:t>
            </a:r>
          </a:p>
          <a:p>
            <a:endParaRPr lang="en-US" dirty="0"/>
          </a:p>
          <a:p>
            <a:r>
              <a:rPr lang="en-US" dirty="0" smtClean="0"/>
              <a:t>We cannot do local operations, involving gauge invariant operators,  and change the </a:t>
            </a:r>
            <a:r>
              <a:rPr lang="en-US" dirty="0" err="1" smtClean="0"/>
              <a:t>superselection</a:t>
            </a:r>
            <a:r>
              <a:rPr lang="en-US" dirty="0" smtClean="0"/>
              <a:t> sector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799"/>
            <a:ext cx="307732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981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83" y="774700"/>
            <a:ext cx="49403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362200"/>
            <a:ext cx="7543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Cannot obtain this full entanglement through distillation or dilution.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267200"/>
            <a:ext cx="7620000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general  difference between gauge theories and say spin systems.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527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620000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 how </a:t>
            </a:r>
            <a:r>
              <a:rPr lang="en-US" dirty="0"/>
              <a:t>w</a:t>
            </a:r>
            <a:r>
              <a:rPr lang="en-US" dirty="0" smtClean="0"/>
              <a:t>ell can we do?</a:t>
            </a:r>
          </a:p>
          <a:p>
            <a:endParaRPr lang="en-US" dirty="0"/>
          </a:p>
          <a:p>
            <a:r>
              <a:rPr lang="en-US" dirty="0" smtClean="0"/>
              <a:t>(Still in progress).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915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7848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848600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We have proposed a definition for entanglement entropy in gauge theories.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The definition is applicable to </a:t>
            </a:r>
            <a:r>
              <a:rPr lang="en-US" dirty="0" err="1" smtClean="0"/>
              <a:t>Abelian</a:t>
            </a:r>
            <a:r>
              <a:rPr lang="en-US" dirty="0" smtClean="0"/>
              <a:t> and Non-</a:t>
            </a:r>
            <a:r>
              <a:rPr lang="en-US" dirty="0" err="1" smtClean="0"/>
              <a:t>Abelian</a:t>
            </a:r>
            <a:r>
              <a:rPr lang="en-US" dirty="0" smtClean="0"/>
              <a:t> Theories, and also to theories with matter.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618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7848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848600" cy="4524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It has many nice properties. 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i</a:t>
            </a:r>
            <a:r>
              <a:rPr lang="en-US" dirty="0" smtClean="0"/>
              <a:t>) It is gauge invariant. </a:t>
            </a:r>
          </a:p>
          <a:p>
            <a:r>
              <a:rPr lang="en-US" dirty="0" smtClean="0"/>
              <a:t>     ii) Agrees with the Replica trick. 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But it does not agree with an operational definition based on entanglement distillation and/or dilution.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034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angledroo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0104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867400"/>
            <a:ext cx="7010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570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how well can we do?</a:t>
            </a:r>
          </a:p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4241800" cy="6350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57600"/>
            <a:ext cx="2717800" cy="635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17" y="4684183"/>
            <a:ext cx="2146300" cy="520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62600"/>
            <a:ext cx="8369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1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620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7543800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a system with local degrees of freedom the entanglement entropy is straightforward to define.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5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37745</TotalTime>
  <Words>1965</Words>
  <Application>Microsoft Macintosh PowerPoint</Application>
  <PresentationFormat>On-screen Show (4:3)</PresentationFormat>
  <Paragraphs>429</Paragraphs>
  <Slides>87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Default Design</vt:lpstr>
      <vt:lpstr>Entanglement Entropy In Gauge Theories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Inflationary Model  In  String Theory</dc:title>
  <dc:creator>sandip</dc:creator>
  <cp:lastModifiedBy>Sandip Trivedi</cp:lastModifiedBy>
  <cp:revision>471</cp:revision>
  <cp:lastPrinted>2014-11-03T20:18:03Z</cp:lastPrinted>
  <dcterms:created xsi:type="dcterms:W3CDTF">2004-06-05T05:24:37Z</dcterms:created>
  <dcterms:modified xsi:type="dcterms:W3CDTF">2015-05-27T22:41:07Z</dcterms:modified>
</cp:coreProperties>
</file>