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2" r:id="rId2"/>
    <p:sldId id="359" r:id="rId3"/>
    <p:sldId id="282" r:id="rId4"/>
    <p:sldId id="333" r:id="rId5"/>
    <p:sldId id="387" r:id="rId6"/>
    <p:sldId id="414" r:id="rId7"/>
    <p:sldId id="376" r:id="rId8"/>
    <p:sldId id="375" r:id="rId9"/>
    <p:sldId id="340" r:id="rId10"/>
    <p:sldId id="385" r:id="rId11"/>
    <p:sldId id="410" r:id="rId12"/>
    <p:sldId id="411" r:id="rId13"/>
    <p:sldId id="412" r:id="rId14"/>
    <p:sldId id="405" r:id="rId15"/>
    <p:sldId id="347" r:id="rId16"/>
    <p:sldId id="4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9166B2"/>
    <a:srgbClr val="66FFFF"/>
    <a:srgbClr val="FFFF99"/>
    <a:srgbClr val="66FF99"/>
    <a:srgbClr val="9900CC"/>
    <a:srgbClr val="FFCC99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99E5-B4B0-4060-9589-B9A7341B3C06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8F5F-9F91-48E5-B6FE-00E6DDE87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3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BD74-9E24-409D-A67C-E4754D541BBE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D4DF-B9B8-4E2D-AA00-CDE41FD6A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>
            <a:lvl1pPr>
              <a:defRPr sz="3200" b="1" i="1">
                <a:latin typeface="Vrinda" panose="020B0502040204020203" pitchFamily="34" charset="0"/>
                <a:cs typeface="Vrinda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67744" y="6453336"/>
            <a:ext cx="457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-1463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264696"/>
          </a:xfrm>
        </p:spPr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000" b="1">
                <a:solidFill>
                  <a:srgbClr val="0000FF"/>
                </a:solidFill>
                <a:latin typeface="Vrinda" panose="020B0502040204020203" pitchFamily="34" charset="0"/>
                <a:cs typeface="Vrinda" panose="020B0502040204020203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1900" b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68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2238506" y="6561445"/>
            <a:ext cx="4668416" cy="251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–      –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8505" y="6345421"/>
            <a:ext cx="4667703" cy="251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0" i="0" cap="none" baseline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</p:spPr>
        <p:txBody>
          <a:bodyPr>
            <a:norm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7792" y="6561251"/>
            <a:ext cx="4669129" cy="251931"/>
          </a:xfrm>
          <a:noFill/>
          <a:ln>
            <a:noFill/>
          </a:ln>
        </p:spPr>
        <p:txBody>
          <a:bodyPr/>
          <a:lstStyle>
            <a:lvl1pPr algn="ctr"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/>
              <a:pPr/>
              <a:t>‹#›</a:t>
            </a:fld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38505" y="6309320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37792" y="692696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79512" y="692696"/>
            <a:ext cx="8856984" cy="5544616"/>
          </a:xfrm>
        </p:spPr>
        <p:txBody>
          <a:bodyPr>
            <a:normAutofit/>
          </a:bodyPr>
          <a:lstStyle>
            <a:lvl1pPr marL="342900" indent="-342900">
              <a:buClrTx/>
              <a:buSzPct val="120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Wingdings 3" panose="05040102010807070707" pitchFamily="18" charset="2"/>
              <a:buChar char="u"/>
              <a:defRPr sz="1800" b="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5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3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120680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100000"/>
              <a:buFont typeface="ZapfDingbats" pitchFamily="82" charset="2"/>
              <a:buChar char=""/>
              <a:defRPr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SzPct val="120000"/>
              <a:buFont typeface="Wingdings" panose="05000000000000000000" pitchFamily="2" charset="2"/>
              <a:buChar char="F"/>
              <a:defRPr sz="1800"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buSzPct val="120000"/>
              <a:buFont typeface="Wingdings" panose="05000000000000000000" pitchFamily="2" charset="2"/>
              <a:buChar char="§"/>
              <a:defRPr sz="1600">
                <a:latin typeface="Times" pitchFamily="18" charset="0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4pPr>
            <a:lvl5pPr marL="2057400" indent="-228600">
              <a:buSzPct val="120000"/>
              <a:buFont typeface="Wingdings" panose="05000000000000000000" pitchFamily="2" charset="2"/>
              <a:buChar char="§"/>
              <a:defRPr sz="1400">
                <a:latin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2238506" y="6561445"/>
            <a:ext cx="4668416" cy="2519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–      –</a:t>
            </a:r>
            <a:endParaRPr lang="en-GB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8505" y="6345421"/>
            <a:ext cx="4667703" cy="251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0" i="0" cap="none" baseline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7792" y="6561251"/>
            <a:ext cx="4669129" cy="251931"/>
          </a:xfrm>
          <a:noFill/>
          <a:ln>
            <a:noFill/>
          </a:ln>
        </p:spPr>
        <p:txBody>
          <a:bodyPr/>
          <a:lstStyle>
            <a:lvl1pPr algn="ctr"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/>
              <a:pPr/>
              <a:t>‹#›</a:t>
            </a:fld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38505" y="6309320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4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 magnetized muon range detector for TITUS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6" y="11370"/>
            <a:ext cx="9144000" cy="4785783"/>
            <a:chOff x="6626" y="11370"/>
            <a:chExt cx="9144000" cy="4785783"/>
          </a:xfrm>
        </p:grpSpPr>
        <p:pic>
          <p:nvPicPr>
            <p:cNvPr id="1026" name="Picture 2" descr="http://www.hyperk.org/wp-content/uploads/2013/10/Detector.png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" t="14764" r="23242" b="20798"/>
            <a:stretch/>
          </p:blipFill>
          <p:spPr bwMode="auto">
            <a:xfrm>
              <a:off x="6626" y="11370"/>
              <a:ext cx="9144000" cy="441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26" y="11371"/>
              <a:ext cx="9144000" cy="47857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188132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 Rayner (Université de Genève)</a:t>
            </a:r>
          </a:p>
          <a:p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6th Open Meeting for the Hyper-Kamiokande </a:t>
            </a:r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Near Detector / Flux Pre-meeting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28-31 January 2015,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Kavli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IPMU, University of Tokyo, Kashiwa</a:t>
            </a:r>
            <a:endParaRPr lang="en-GB" sz="1800" u="sng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7774" y="5700510"/>
            <a:ext cx="3038402" cy="608810"/>
            <a:chOff x="6322274" y="6525344"/>
            <a:chExt cx="1274062" cy="255286"/>
          </a:xfrm>
        </p:grpSpPr>
        <p:pic>
          <p:nvPicPr>
            <p:cNvPr id="10" name="Picture 2" descr="C:\Users\mark\Dropbox\Tikhonov talk\Uni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00" y="6525344"/>
              <a:ext cx="883836" cy="25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4"/>
            <p:cNvSpPr/>
            <p:nvPr/>
          </p:nvSpPr>
          <p:spPr>
            <a:xfrm>
              <a:off x="6322274" y="6525344"/>
              <a:ext cx="346150" cy="2552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37792" y="5373216"/>
            <a:ext cx="4668416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37792" y="5445224"/>
            <a:ext cx="4668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40960" cy="1470025"/>
          </a:xfrm>
          <a:noFill/>
        </p:spPr>
        <p:txBody>
          <a:bodyPr>
            <a:noAutofit/>
          </a:bodyPr>
          <a:lstStyle/>
          <a:p>
            <a:r>
              <a:rPr lang="en-GB" sz="330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 Considerations for a </a:t>
            </a:r>
            <a:br>
              <a:rPr lang="en-GB" sz="330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300" i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Magnetized MRD for TITUS</a:t>
            </a:r>
            <a:endParaRPr lang="en-GB" sz="1600" i="0" u="sng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+mn-lt"/>
              <a:ea typeface="Segoe UI" panose="020B05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465" y="6474822"/>
            <a:ext cx="531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N.B. Lots of work here by </a:t>
            </a:r>
            <a:r>
              <a:rPr lang="en-GB" sz="1400" dirty="0" err="1" smtClean="0">
                <a:solidFill>
                  <a:srgbClr val="FF0000"/>
                </a:solidFill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Etam</a:t>
            </a:r>
            <a:r>
              <a:rPr lang="en-GB" sz="1400" dirty="0" smtClean="0">
                <a:solidFill>
                  <a:srgbClr val="FF0000"/>
                </a:solidFill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Noah and Alain </a:t>
            </a:r>
            <a:r>
              <a:rPr lang="en-GB" sz="1400" dirty="0" err="1" smtClean="0">
                <a:solidFill>
                  <a:srgbClr val="FF0000"/>
                </a:solidFill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Blondel</a:t>
            </a:r>
            <a:endParaRPr lang="en-GB" sz="1400" dirty="0">
              <a:solidFill>
                <a:srgbClr val="FF0000"/>
              </a:solidFill>
              <a:latin typeface="Segoe Print" panose="020006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Reconstruction with </a:t>
            </a:r>
            <a:r>
              <a:rPr lang="en-GB" u="sng" dirty="0" smtClean="0"/>
              <a:t>just three</a:t>
            </a:r>
            <a:r>
              <a:rPr lang="en-GB" dirty="0" smtClean="0"/>
              <a:t> 5cm magnetized planes (L=10cm)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10</a:t>
            </a:fld>
            <a:r>
              <a:rPr lang="en-GB" smtClean="0"/>
              <a:t>  </a:t>
            </a:r>
            <a:endParaRPr lang="en-GB" dirty="0"/>
          </a:p>
        </p:txBody>
      </p:sp>
      <p:pic>
        <p:nvPicPr>
          <p:cNvPr id="3074" name="Picture 2" descr="D:\big\PLOTS\eff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" y="836712"/>
            <a:ext cx="90062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499" y="4726885"/>
            <a:ext cx="301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muons which stop in or </a:t>
            </a:r>
          </a:p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 the </a:t>
            </a:r>
            <a:r>
              <a:rPr lang="en-GB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fourth iron plane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389" y="4859868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muons with </a:t>
            </a:r>
            <a:r>
              <a:rPr lang="en-GB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υ</a:t>
            </a:r>
            <a:r>
              <a:rPr lang="en-GB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&lt; 2 </a:t>
            </a:r>
            <a:r>
              <a:rPr lang="en-GB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GeV</a:t>
            </a:r>
            <a:endParaRPr lang="en-GB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80" y="2708920"/>
            <a:ext cx="2160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8048" y="3241306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stops in first </a:t>
            </a:r>
          </a:p>
          <a:p>
            <a:pPr algn="ctr"/>
            <a:r>
              <a:rPr lang="en-GB" dirty="0" smtClean="0"/>
              <a:t>iron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028" y="5517232"/>
            <a:ext cx="8041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Estimated 94% charge reconstruction efficiency in the oscillation region</a:t>
            </a: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Need to demonstrate this with a detailed Monte Carlo 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12360" y="371703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812360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95936" y="539388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96336" y="1556792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0800" y="191857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~100%</a:t>
            </a:r>
          </a:p>
          <a:p>
            <a:pPr algn="ctr"/>
            <a:r>
              <a:rPr lang="en-GB" dirty="0" smtClean="0">
                <a:sym typeface="Wingdings" panose="05000000000000000000" pitchFamily="2" charset="2"/>
              </a:rPr>
              <a:t>with &gt;3 planes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7183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97" name="Rectangle 296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463018" y="3696029"/>
                <a:ext cx="1795462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2428875"/>
                  <a:gd name="connsiteY0" fmla="*/ 404813 h 404813"/>
                  <a:gd name="connsiteX1" fmla="*/ 1409700 w 2428875"/>
                  <a:gd name="connsiteY1" fmla="*/ 142875 h 404813"/>
                  <a:gd name="connsiteX2" fmla="*/ 2428875 w 2428875"/>
                  <a:gd name="connsiteY2" fmla="*/ 0 h 404813"/>
                  <a:gd name="connsiteX3" fmla="*/ 1590675 w 2428875"/>
                  <a:gd name="connsiteY3" fmla="*/ 395288 h 404813"/>
                  <a:gd name="connsiteX4" fmla="*/ 0 w 2428875"/>
                  <a:gd name="connsiteY4" fmla="*/ 404813 h 404813"/>
                  <a:gd name="connsiteX0" fmla="*/ 0 w 2428875"/>
                  <a:gd name="connsiteY0" fmla="*/ 404813 h 785813"/>
                  <a:gd name="connsiteX1" fmla="*/ 1409700 w 2428875"/>
                  <a:gd name="connsiteY1" fmla="*/ 142875 h 785813"/>
                  <a:gd name="connsiteX2" fmla="*/ 2428875 w 2428875"/>
                  <a:gd name="connsiteY2" fmla="*/ 0 h 785813"/>
                  <a:gd name="connsiteX3" fmla="*/ 766762 w 2428875"/>
                  <a:gd name="connsiteY3" fmla="*/ 785813 h 785813"/>
                  <a:gd name="connsiteX4" fmla="*/ 0 w 2428875"/>
                  <a:gd name="connsiteY4" fmla="*/ 404813 h 785813"/>
                  <a:gd name="connsiteX0" fmla="*/ 0 w 1795462"/>
                  <a:gd name="connsiteY0" fmla="*/ 261938 h 642938"/>
                  <a:gd name="connsiteX1" fmla="*/ 1409700 w 1795462"/>
                  <a:gd name="connsiteY1" fmla="*/ 0 h 642938"/>
                  <a:gd name="connsiteX2" fmla="*/ 1795462 w 1795462"/>
                  <a:gd name="connsiteY2" fmla="*/ 490538 h 642938"/>
                  <a:gd name="connsiteX3" fmla="*/ 766762 w 1795462"/>
                  <a:gd name="connsiteY3" fmla="*/ 642938 h 642938"/>
                  <a:gd name="connsiteX4" fmla="*/ 0 w 1795462"/>
                  <a:gd name="connsiteY4" fmla="*/ 261938 h 642938"/>
                  <a:gd name="connsiteX0" fmla="*/ 0 w 1795462"/>
                  <a:gd name="connsiteY0" fmla="*/ 0 h 381000"/>
                  <a:gd name="connsiteX1" fmla="*/ 938212 w 1795462"/>
                  <a:gd name="connsiteY1" fmla="*/ 61912 h 381000"/>
                  <a:gd name="connsiteX2" fmla="*/ 1795462 w 1795462"/>
                  <a:gd name="connsiteY2" fmla="*/ 228600 h 381000"/>
                  <a:gd name="connsiteX3" fmla="*/ 766762 w 1795462"/>
                  <a:gd name="connsiteY3" fmla="*/ 381000 h 381000"/>
                  <a:gd name="connsiteX4" fmla="*/ 0 w 1795462"/>
                  <a:gd name="connsiteY4" fmla="*/ 0 h 381000"/>
                  <a:gd name="connsiteX0" fmla="*/ 0 w 1795462"/>
                  <a:gd name="connsiteY0" fmla="*/ 147638 h 528638"/>
                  <a:gd name="connsiteX1" fmla="*/ 1042987 w 1795462"/>
                  <a:gd name="connsiteY1" fmla="*/ 0 h 528638"/>
                  <a:gd name="connsiteX2" fmla="*/ 1795462 w 1795462"/>
                  <a:gd name="connsiteY2" fmla="*/ 376238 h 528638"/>
                  <a:gd name="connsiteX3" fmla="*/ 766762 w 1795462"/>
                  <a:gd name="connsiteY3" fmla="*/ 528638 h 528638"/>
                  <a:gd name="connsiteX4" fmla="*/ 0 w 1795462"/>
                  <a:gd name="connsiteY4" fmla="*/ 147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5462" h="528638">
                    <a:moveTo>
                      <a:pt x="0" y="147638"/>
                    </a:moveTo>
                    <a:lnTo>
                      <a:pt x="1042987" y="0"/>
                    </a:lnTo>
                    <a:lnTo>
                      <a:pt x="1795462" y="376238"/>
                    </a:lnTo>
                    <a:lnTo>
                      <a:pt x="766762" y="528638"/>
                    </a:lnTo>
                    <a:lnTo>
                      <a:pt x="0" y="147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5661" y="2353144"/>
                <a:ext cx="1824038" cy="528638"/>
              </a:xfrm>
              <a:custGeom>
                <a:avLst/>
                <a:gdLst>
                  <a:gd name="connsiteX0" fmla="*/ 0 w 1824038"/>
                  <a:gd name="connsiteY0" fmla="*/ 528638 h 528638"/>
                  <a:gd name="connsiteX1" fmla="*/ 795338 w 1824038"/>
                  <a:gd name="connsiteY1" fmla="*/ 138113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  <a:gd name="connsiteX0" fmla="*/ 0 w 1824038"/>
                  <a:gd name="connsiteY0" fmla="*/ 528638 h 528638"/>
                  <a:gd name="connsiteX1" fmla="*/ 804863 w 1824038"/>
                  <a:gd name="connsiteY1" fmla="*/ 142875 h 528638"/>
                  <a:gd name="connsiteX2" fmla="*/ 1824038 w 1824038"/>
                  <a:gd name="connsiteY2" fmla="*/ 0 h 528638"/>
                  <a:gd name="connsiteX3" fmla="*/ 985838 w 1824038"/>
                  <a:gd name="connsiteY3" fmla="*/ 395288 h 528638"/>
                  <a:gd name="connsiteX4" fmla="*/ 0 w 1824038"/>
                  <a:gd name="connsiteY4" fmla="*/ 528638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038" h="528638">
                    <a:moveTo>
                      <a:pt x="0" y="528638"/>
                    </a:moveTo>
                    <a:lnTo>
                      <a:pt x="804863" y="142875"/>
                    </a:lnTo>
                    <a:lnTo>
                      <a:pt x="1824038" y="0"/>
                    </a:lnTo>
                    <a:lnTo>
                      <a:pt x="985838" y="395288"/>
                    </a:lnTo>
                    <a:lnTo>
                      <a:pt x="0" y="52863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4223374" y="2251575"/>
                <a:ext cx="1017665" cy="625368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  <a:gd name="connsiteX0" fmla="*/ 1654629 w 1660855"/>
                  <a:gd name="connsiteY0" fmla="*/ 0 h 1055914"/>
                  <a:gd name="connsiteX1" fmla="*/ 1660855 w 1660855"/>
                  <a:gd name="connsiteY1" fmla="*/ 405616 h 1055914"/>
                  <a:gd name="connsiteX2" fmla="*/ 359229 w 1660855"/>
                  <a:gd name="connsiteY2" fmla="*/ 1055914 h 1055914"/>
                  <a:gd name="connsiteX3" fmla="*/ 0 w 1660855"/>
                  <a:gd name="connsiteY3" fmla="*/ 838200 h 1055914"/>
                  <a:gd name="connsiteX4" fmla="*/ 1654629 w 1660855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55914">
                    <a:moveTo>
                      <a:pt x="1654629" y="0"/>
                    </a:moveTo>
                    <a:cubicBezTo>
                      <a:pt x="1656704" y="135205"/>
                      <a:pt x="1658780" y="270411"/>
                      <a:pt x="1660855" y="405616"/>
                    </a:cubicBez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10035" y="3831114"/>
                <a:ext cx="1035766" cy="634893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  <a:gd name="connsiteX0" fmla="*/ 0 w 1690398"/>
                  <a:gd name="connsiteY0" fmla="*/ 217714 h 1071997"/>
                  <a:gd name="connsiteX1" fmla="*/ 391886 w 1690398"/>
                  <a:gd name="connsiteY1" fmla="*/ 0 h 1071997"/>
                  <a:gd name="connsiteX2" fmla="*/ 1676400 w 1690398"/>
                  <a:gd name="connsiteY2" fmla="*/ 664029 h 1071997"/>
                  <a:gd name="connsiteX3" fmla="*/ 1690398 w 1690398"/>
                  <a:gd name="connsiteY3" fmla="*/ 1071997 h 1071997"/>
                  <a:gd name="connsiteX4" fmla="*/ 0 w 1690398"/>
                  <a:gd name="connsiteY4" fmla="*/ 217714 h 107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398" h="1071997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0398" y="1071997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7671"/>
                <a:chOff x="5847817" y="2961219"/>
                <a:chExt cx="2263567" cy="222767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0588" y="4647260"/>
                  <a:ext cx="1280796" cy="541630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8" h="925286">
                      <a:moveTo>
                        <a:pt x="1654628" y="87086"/>
                      </a:moveTo>
                      <a:lnTo>
                        <a:pt x="2188028" y="0"/>
                      </a:lnTo>
                      <a:lnTo>
                        <a:pt x="511628" y="838200"/>
                      </a:lnTo>
                      <a:lnTo>
                        <a:pt x="0" y="925286"/>
                      </a:lnTo>
                      <a:lnTo>
                        <a:pt x="1654628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5246529" y="2120224"/>
                <a:ext cx="2006056" cy="63323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  <a:gd name="connsiteX0" fmla="*/ 0 w 3378201"/>
                  <a:gd name="connsiteY0" fmla="*/ 232682 h 914400"/>
                  <a:gd name="connsiteX1" fmla="*/ 1712686 w 3378201"/>
                  <a:gd name="connsiteY1" fmla="*/ 0 h 914400"/>
                  <a:gd name="connsiteX2" fmla="*/ 3378201 w 3378201"/>
                  <a:gd name="connsiteY2" fmla="*/ 827314 h 914400"/>
                  <a:gd name="connsiteX3" fmla="*/ 2877458 w 3378201"/>
                  <a:gd name="connsiteY3" fmla="*/ 914400 h 914400"/>
                  <a:gd name="connsiteX4" fmla="*/ 0 w 3378201"/>
                  <a:gd name="connsiteY4" fmla="*/ 232682 h 914400"/>
                  <a:gd name="connsiteX0" fmla="*/ 0 w 3378201"/>
                  <a:gd name="connsiteY0" fmla="*/ 232682 h 1081769"/>
                  <a:gd name="connsiteX1" fmla="*/ 1712686 w 3378201"/>
                  <a:gd name="connsiteY1" fmla="*/ 0 h 1081769"/>
                  <a:gd name="connsiteX2" fmla="*/ 3378201 w 3378201"/>
                  <a:gd name="connsiteY2" fmla="*/ 827314 h 1081769"/>
                  <a:gd name="connsiteX3" fmla="*/ 1743075 w 3378201"/>
                  <a:gd name="connsiteY3" fmla="*/ 1081769 h 1081769"/>
                  <a:gd name="connsiteX4" fmla="*/ 0 w 3378201"/>
                  <a:gd name="connsiteY4" fmla="*/ 232682 h 1081769"/>
                  <a:gd name="connsiteX0" fmla="*/ 0 w 3427017"/>
                  <a:gd name="connsiteY0" fmla="*/ 232682 h 1081769"/>
                  <a:gd name="connsiteX1" fmla="*/ 1712686 w 3427017"/>
                  <a:gd name="connsiteY1" fmla="*/ 0 h 1081769"/>
                  <a:gd name="connsiteX2" fmla="*/ 3427017 w 3427017"/>
                  <a:gd name="connsiteY2" fmla="*/ 851723 h 1081769"/>
                  <a:gd name="connsiteX3" fmla="*/ 1743075 w 3427017"/>
                  <a:gd name="connsiteY3" fmla="*/ 1081769 h 1081769"/>
                  <a:gd name="connsiteX4" fmla="*/ 0 w 3427017"/>
                  <a:gd name="connsiteY4" fmla="*/ 232682 h 108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7017" h="1081769">
                    <a:moveTo>
                      <a:pt x="0" y="232682"/>
                    </a:moveTo>
                    <a:lnTo>
                      <a:pt x="1712686" y="0"/>
                    </a:lnTo>
                    <a:lnTo>
                      <a:pt x="3427017" y="851723"/>
                    </a:lnTo>
                    <a:lnTo>
                      <a:pt x="1743075" y="1081769"/>
                    </a:lnTo>
                    <a:lnTo>
                      <a:pt x="0" y="2326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266626" y="2618473"/>
                <a:ext cx="974405" cy="1377705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  <a:gd name="connsiteX0" fmla="*/ 9 w 1672328"/>
                  <a:gd name="connsiteY0" fmla="*/ 251279 h 2111829"/>
                  <a:gd name="connsiteX1" fmla="*/ 1672328 w 1672328"/>
                  <a:gd name="connsiteY1" fmla="*/ 0 h 2111829"/>
                  <a:gd name="connsiteX2" fmla="*/ 1672328 w 1672328"/>
                  <a:gd name="connsiteY2" fmla="*/ 2024743 h 2111829"/>
                  <a:gd name="connsiteX3" fmla="*/ 1160699 w 1672328"/>
                  <a:gd name="connsiteY3" fmla="*/ 2111829 h 2111829"/>
                  <a:gd name="connsiteX4" fmla="*/ 9 w 1672328"/>
                  <a:gd name="connsiteY4" fmla="*/ 251279 h 2111829"/>
                  <a:gd name="connsiteX0" fmla="*/ 274 w 1672593"/>
                  <a:gd name="connsiteY0" fmla="*/ 251279 h 2372179"/>
                  <a:gd name="connsiteX1" fmla="*/ 1672593 w 1672593"/>
                  <a:gd name="connsiteY1" fmla="*/ 0 h 2372179"/>
                  <a:gd name="connsiteX2" fmla="*/ 1672593 w 1672593"/>
                  <a:gd name="connsiteY2" fmla="*/ 2024743 h 2372179"/>
                  <a:gd name="connsiteX3" fmla="*/ 26580 w 1672593"/>
                  <a:gd name="connsiteY3" fmla="*/ 2372179 h 2372179"/>
                  <a:gd name="connsiteX4" fmla="*/ 274 w 1672593"/>
                  <a:gd name="connsiteY4" fmla="*/ 251279 h 2372179"/>
                  <a:gd name="connsiteX0" fmla="*/ 571 w 1672890"/>
                  <a:gd name="connsiteY0" fmla="*/ 251279 h 2353582"/>
                  <a:gd name="connsiteX1" fmla="*/ 1672890 w 1672890"/>
                  <a:gd name="connsiteY1" fmla="*/ 0 h 2353582"/>
                  <a:gd name="connsiteX2" fmla="*/ 1672890 w 1672890"/>
                  <a:gd name="connsiteY2" fmla="*/ 2024743 h 2353582"/>
                  <a:gd name="connsiteX3" fmla="*/ 8280 w 1672890"/>
                  <a:gd name="connsiteY3" fmla="*/ 2353582 h 2353582"/>
                  <a:gd name="connsiteX4" fmla="*/ 571 w 1672890"/>
                  <a:gd name="connsiteY4" fmla="*/ 251279 h 2353582"/>
                  <a:gd name="connsiteX0" fmla="*/ 573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3 w 1672892"/>
                  <a:gd name="connsiteY4" fmla="*/ 251279 h 2353582"/>
                  <a:gd name="connsiteX0" fmla="*/ 572 w 1672892"/>
                  <a:gd name="connsiteY0" fmla="*/ 251279 h 2353582"/>
                  <a:gd name="connsiteX1" fmla="*/ 1672892 w 1672892"/>
                  <a:gd name="connsiteY1" fmla="*/ 0 h 2353582"/>
                  <a:gd name="connsiteX2" fmla="*/ 1672892 w 1672892"/>
                  <a:gd name="connsiteY2" fmla="*/ 2024743 h 2353582"/>
                  <a:gd name="connsiteX3" fmla="*/ 8282 w 1672892"/>
                  <a:gd name="connsiteY3" fmla="*/ 2353582 h 2353582"/>
                  <a:gd name="connsiteX4" fmla="*/ 572 w 1672892"/>
                  <a:gd name="connsiteY4" fmla="*/ 251279 h 2353582"/>
                  <a:gd name="connsiteX0" fmla="*/ 8562 w 1664610"/>
                  <a:gd name="connsiteY0" fmla="*/ 235007 h 2353582"/>
                  <a:gd name="connsiteX1" fmla="*/ 1664610 w 1664610"/>
                  <a:gd name="connsiteY1" fmla="*/ 0 h 2353582"/>
                  <a:gd name="connsiteX2" fmla="*/ 1664610 w 1664610"/>
                  <a:gd name="connsiteY2" fmla="*/ 2024743 h 2353582"/>
                  <a:gd name="connsiteX3" fmla="*/ 0 w 1664610"/>
                  <a:gd name="connsiteY3" fmla="*/ 2353582 h 2353582"/>
                  <a:gd name="connsiteX4" fmla="*/ 8562 w 1664610"/>
                  <a:gd name="connsiteY4" fmla="*/ 235007 h 23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610" h="2353582">
                    <a:moveTo>
                      <a:pt x="8562" y="235007"/>
                    </a:moveTo>
                    <a:lnTo>
                      <a:pt x="1664610" y="0"/>
                    </a:lnTo>
                    <a:lnTo>
                      <a:pt x="1664610" y="2024743"/>
                    </a:lnTo>
                    <a:lnTo>
                      <a:pt x="0" y="2353582"/>
                    </a:lnTo>
                    <a:cubicBezTo>
                      <a:pt x="3629" y="1671411"/>
                      <a:pt x="4933" y="917178"/>
                      <a:pt x="8562" y="23500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239132" y="2258022"/>
                <a:ext cx="1025281" cy="636286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  <a:gd name="connsiteX0" fmla="*/ 0 w 1665514"/>
                  <a:gd name="connsiteY0" fmla="*/ 381000 h 1082391"/>
                  <a:gd name="connsiteX1" fmla="*/ 0 w 1665514"/>
                  <a:gd name="connsiteY1" fmla="*/ 0 h 1082391"/>
                  <a:gd name="connsiteX2" fmla="*/ 1665514 w 1665514"/>
                  <a:gd name="connsiteY2" fmla="*/ 838200 h 1082391"/>
                  <a:gd name="connsiteX3" fmla="*/ 1338942 w 1665514"/>
                  <a:gd name="connsiteY3" fmla="*/ 1082391 h 1082391"/>
                  <a:gd name="connsiteX4" fmla="*/ 0 w 1665514"/>
                  <a:gd name="connsiteY4" fmla="*/ 381000 h 1082391"/>
                  <a:gd name="connsiteX0" fmla="*/ 0 w 1665514"/>
                  <a:gd name="connsiteY0" fmla="*/ 381000 h 1074349"/>
                  <a:gd name="connsiteX1" fmla="*/ 0 w 1665514"/>
                  <a:gd name="connsiteY1" fmla="*/ 0 h 1074349"/>
                  <a:gd name="connsiteX2" fmla="*/ 1665514 w 1665514"/>
                  <a:gd name="connsiteY2" fmla="*/ 838200 h 1074349"/>
                  <a:gd name="connsiteX3" fmla="*/ 1315625 w 1665514"/>
                  <a:gd name="connsiteY3" fmla="*/ 1074349 h 1074349"/>
                  <a:gd name="connsiteX4" fmla="*/ 0 w 1665514"/>
                  <a:gd name="connsiteY4" fmla="*/ 381000 h 1074349"/>
                  <a:gd name="connsiteX0" fmla="*/ 0 w 1673286"/>
                  <a:gd name="connsiteY0" fmla="*/ 397082 h 1074349"/>
                  <a:gd name="connsiteX1" fmla="*/ 7772 w 1673286"/>
                  <a:gd name="connsiteY1" fmla="*/ 0 h 1074349"/>
                  <a:gd name="connsiteX2" fmla="*/ 1673286 w 1673286"/>
                  <a:gd name="connsiteY2" fmla="*/ 838200 h 1074349"/>
                  <a:gd name="connsiteX3" fmla="*/ 1323397 w 1673286"/>
                  <a:gd name="connsiteY3" fmla="*/ 1074349 h 1074349"/>
                  <a:gd name="connsiteX4" fmla="*/ 0 w 1673286"/>
                  <a:gd name="connsiteY4" fmla="*/ 397082 h 107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86" h="1074349">
                    <a:moveTo>
                      <a:pt x="0" y="397082"/>
                    </a:moveTo>
                    <a:lnTo>
                      <a:pt x="7772" y="0"/>
                    </a:lnTo>
                    <a:lnTo>
                      <a:pt x="1673286" y="838200"/>
                    </a:lnTo>
                    <a:lnTo>
                      <a:pt x="1323397" y="1074349"/>
                    </a:lnTo>
                    <a:lnTo>
                      <a:pt x="0" y="39708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057641" y="2748002"/>
                <a:ext cx="208586" cy="1231396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  <a:gd name="connsiteX0" fmla="*/ 326571 w 340419"/>
                  <a:gd name="connsiteY0" fmla="*/ 0 h 2079172"/>
                  <a:gd name="connsiteX1" fmla="*/ 7772 w 340419"/>
                  <a:gd name="connsiteY1" fmla="*/ 241837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7772" y="241837"/>
                    </a:lnTo>
                    <a:cubicBezTo>
                      <a:pt x="5181" y="774453"/>
                      <a:pt x="2591" y="1307070"/>
                      <a:pt x="0" y="1839686"/>
                    </a:cubicBez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5241988" y="3831114"/>
                <a:ext cx="1017666" cy="633210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  <a:gd name="connsiteX0" fmla="*/ 0 w 1668628"/>
                  <a:gd name="connsiteY0" fmla="*/ 1069154 h 1069154"/>
                  <a:gd name="connsiteX1" fmla="*/ 3114 w 1668628"/>
                  <a:gd name="connsiteY1" fmla="*/ 653143 h 1069154"/>
                  <a:gd name="connsiteX2" fmla="*/ 1331171 w 1668628"/>
                  <a:gd name="connsiteY2" fmla="*/ 0 h 1069154"/>
                  <a:gd name="connsiteX3" fmla="*/ 1668628 w 1668628"/>
                  <a:gd name="connsiteY3" fmla="*/ 239486 h 1069154"/>
                  <a:gd name="connsiteX4" fmla="*/ 0 w 1668628"/>
                  <a:gd name="connsiteY4" fmla="*/ 1069154 h 1069154"/>
                  <a:gd name="connsiteX0" fmla="*/ 0 w 1660855"/>
                  <a:gd name="connsiteY0" fmla="*/ 1069154 h 1069154"/>
                  <a:gd name="connsiteX1" fmla="*/ 3114 w 1660855"/>
                  <a:gd name="connsiteY1" fmla="*/ 653143 h 1069154"/>
                  <a:gd name="connsiteX2" fmla="*/ 1331171 w 1660855"/>
                  <a:gd name="connsiteY2" fmla="*/ 0 h 1069154"/>
                  <a:gd name="connsiteX3" fmla="*/ 1660855 w 1660855"/>
                  <a:gd name="connsiteY3" fmla="*/ 263610 h 1069154"/>
                  <a:gd name="connsiteX4" fmla="*/ 0 w 1660855"/>
                  <a:gd name="connsiteY4" fmla="*/ 1069154 h 10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0855" h="1069154">
                    <a:moveTo>
                      <a:pt x="0" y="1069154"/>
                    </a:moveTo>
                    <a:lnTo>
                      <a:pt x="3114" y="653143"/>
                    </a:lnTo>
                    <a:lnTo>
                      <a:pt x="1331171" y="0"/>
                    </a:lnTo>
                    <a:lnTo>
                      <a:pt x="1660855" y="263610"/>
                    </a:lnTo>
                    <a:lnTo>
                      <a:pt x="0" y="106915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228037" y="3802062"/>
                <a:ext cx="2033270" cy="655931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  <a:gd name="connsiteX0" fmla="*/ 2842476 w 3375876"/>
                  <a:gd name="connsiteY0" fmla="*/ 87086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2842476 w 3375876"/>
                  <a:gd name="connsiteY4" fmla="*/ 87086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699476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375876"/>
                  <a:gd name="connsiteY0" fmla="*/ 306757 h 1096142"/>
                  <a:gd name="connsiteX1" fmla="*/ 3375876 w 3375876"/>
                  <a:gd name="connsiteY1" fmla="*/ 0 h 1096142"/>
                  <a:gd name="connsiteX2" fmla="*/ 1788973 w 3375876"/>
                  <a:gd name="connsiteY2" fmla="*/ 838200 h 1096142"/>
                  <a:gd name="connsiteX3" fmla="*/ 0 w 3375876"/>
                  <a:gd name="connsiteY3" fmla="*/ 1096142 h 1096142"/>
                  <a:gd name="connsiteX4" fmla="*/ 1744124 w 3375876"/>
                  <a:gd name="connsiteY4" fmla="*/ 306757 h 1096142"/>
                  <a:gd name="connsiteX0" fmla="*/ 1744124 w 3449099"/>
                  <a:gd name="connsiteY0" fmla="*/ 306757 h 1096142"/>
                  <a:gd name="connsiteX1" fmla="*/ 3449099 w 3449099"/>
                  <a:gd name="connsiteY1" fmla="*/ 0 h 1096142"/>
                  <a:gd name="connsiteX2" fmla="*/ 1788973 w 3449099"/>
                  <a:gd name="connsiteY2" fmla="*/ 838200 h 1096142"/>
                  <a:gd name="connsiteX3" fmla="*/ 0 w 3449099"/>
                  <a:gd name="connsiteY3" fmla="*/ 1096142 h 1096142"/>
                  <a:gd name="connsiteX4" fmla="*/ 1744124 w 3449099"/>
                  <a:gd name="connsiteY4" fmla="*/ 306757 h 1096142"/>
                  <a:gd name="connsiteX0" fmla="*/ 1744124 w 3473506"/>
                  <a:gd name="connsiteY0" fmla="*/ 331166 h 1120551"/>
                  <a:gd name="connsiteX1" fmla="*/ 3473506 w 3473506"/>
                  <a:gd name="connsiteY1" fmla="*/ 0 h 1120551"/>
                  <a:gd name="connsiteX2" fmla="*/ 1788973 w 3473506"/>
                  <a:gd name="connsiteY2" fmla="*/ 862609 h 1120551"/>
                  <a:gd name="connsiteX3" fmla="*/ 0 w 3473506"/>
                  <a:gd name="connsiteY3" fmla="*/ 1120551 h 1120551"/>
                  <a:gd name="connsiteX4" fmla="*/ 1744124 w 3473506"/>
                  <a:gd name="connsiteY4" fmla="*/ 331166 h 112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506" h="1120551">
                    <a:moveTo>
                      <a:pt x="1744124" y="331166"/>
                    </a:moveTo>
                    <a:lnTo>
                      <a:pt x="3473506" y="0"/>
                    </a:lnTo>
                    <a:lnTo>
                      <a:pt x="1788973" y="862609"/>
                    </a:lnTo>
                    <a:lnTo>
                      <a:pt x="0" y="1120551"/>
                    </a:lnTo>
                    <a:lnTo>
                      <a:pt x="1744124" y="33116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2" idx="2"/>
              </p:cNvCxnSpPr>
              <p:nvPr/>
            </p:nvCxnSpPr>
            <p:spPr>
              <a:xfrm>
                <a:off x="6275240" y="4307003"/>
                <a:ext cx="0" cy="5855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5649815" y="2533158"/>
                <a:ext cx="629476" cy="825881"/>
                <a:chOff x="5649815" y="2533158"/>
                <a:chExt cx="629476" cy="825881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84628" y="2754706"/>
                  <a:ext cx="168275" cy="604333"/>
                  <a:chOff x="6084628" y="2754706"/>
                  <a:chExt cx="168275" cy="604333"/>
                </a:xfrm>
                <a:grpFill/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6084628" y="2872181"/>
                    <a:ext cx="0" cy="480461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6151303" y="2824556"/>
                    <a:ext cx="0" cy="5313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>
                    <a:off x="6233853" y="2767406"/>
                    <a:ext cx="0" cy="5884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rot="17782684" flipV="1">
                  <a:off x="5813855" y="2369118"/>
                  <a:ext cx="279317" cy="607398"/>
                  <a:chOff x="6084628" y="2754706"/>
                  <a:chExt cx="279317" cy="607398"/>
                </a:xfrm>
                <a:grpFill/>
              </p:grpSpPr>
              <p:cxnSp>
                <p:nvCxnSpPr>
                  <p:cNvPr id="287" name="Straight Connector 286"/>
                  <p:cNvCxnSpPr/>
                  <p:nvPr/>
                </p:nvCxnSpPr>
                <p:spPr>
                  <a:xfrm>
                    <a:off x="6084628" y="2872181"/>
                    <a:ext cx="0" cy="48992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6106853" y="2849956"/>
                    <a:ext cx="0" cy="5090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>
                    <a:off x="6129078" y="2837256"/>
                    <a:ext cx="0" cy="52178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>
                    <a:off x="6151303" y="2824556"/>
                    <a:ext cx="0" cy="53754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>
                    <a:off x="6173528" y="2808681"/>
                    <a:ext cx="0" cy="55035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6195753" y="2789631"/>
                    <a:ext cx="0" cy="5694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6214803" y="2776931"/>
                    <a:ext cx="0" cy="582108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7782684" flipH="1">
                    <a:off x="5971533" y="2930120"/>
                    <a:ext cx="524640" cy="260184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6252903" y="2754706"/>
                    <a:ext cx="0" cy="604333"/>
                  </a:xfrm>
                  <a:prstGeom prst="line">
                    <a:avLst/>
                  </a:prstGeom>
                  <a:grpFill/>
                  <a:ln w="63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6" name="Straight Connector 295"/>
                <p:cNvCxnSpPr/>
                <p:nvPr/>
              </p:nvCxnSpPr>
              <p:spPr>
                <a:xfrm rot="17782684" flipV="1">
                  <a:off x="5977125" y="2332994"/>
                  <a:ext cx="0" cy="604333"/>
                </a:xfrm>
                <a:prstGeom prst="line">
                  <a:avLst/>
                </a:prstGeom>
                <a:grpFill/>
                <a:ln w="63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6793459" y="2270802"/>
                <a:ext cx="726141" cy="919834"/>
                <a:chOff x="6793459" y="2270802"/>
                <a:chExt cx="726141" cy="91983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grpSp>
              <p:nvGrpSpPr>
                <p:cNvPr id="352" name="Group 351"/>
                <p:cNvGrpSpPr/>
                <p:nvPr/>
              </p:nvGrpSpPr>
              <p:grpSpPr>
                <a:xfrm>
                  <a:off x="7265600" y="2574923"/>
                  <a:ext cx="254000" cy="615713"/>
                  <a:chOff x="7268775" y="2574923"/>
                  <a:chExt cx="254000" cy="615713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7268775" y="2579642"/>
                    <a:ext cx="168275" cy="610994"/>
                    <a:chOff x="6084628" y="2837256"/>
                    <a:chExt cx="168275" cy="610994"/>
                  </a:xfrm>
                  <a:grpFill/>
                </p:grpSpPr>
                <p:cxnSp>
                  <p:nvCxnSpPr>
                    <p:cNvPr id="320" name="Straight Connector 319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" name="Straight Connector 320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6173528" y="2860884"/>
                      <a:ext cx="0" cy="56999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6195753" y="2849956"/>
                      <a:ext cx="0" cy="58092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>
                      <a:off x="6214803" y="2849956"/>
                      <a:ext cx="0" cy="57278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>
                      <a:off x="6233853" y="2843668"/>
                      <a:ext cx="0" cy="57597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>
                      <a:off x="6252903" y="2837256"/>
                      <a:ext cx="0" cy="57931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7456100" y="2574923"/>
                    <a:ext cx="66675" cy="590313"/>
                    <a:chOff x="6084628" y="2857937"/>
                    <a:chExt cx="66675" cy="590313"/>
                  </a:xfrm>
                  <a:grpFill/>
                </p:grpSpPr>
                <p:cxnSp>
                  <p:nvCxnSpPr>
                    <p:cNvPr id="343" name="Straight Connector 342"/>
                    <p:cNvCxnSpPr/>
                    <p:nvPr/>
                  </p:nvCxnSpPr>
                  <p:spPr>
                    <a:xfrm>
                      <a:off x="6084628" y="2872181"/>
                      <a:ext cx="0" cy="5760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>
                      <a:off x="6106853" y="2857937"/>
                      <a:ext cx="0" cy="57770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6129078" y="2857937"/>
                      <a:ext cx="0" cy="58077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>
                      <a:off x="6151303" y="2860884"/>
                      <a:ext cx="0" cy="573061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3" name="Group 372"/>
                <p:cNvGrpSpPr/>
                <p:nvPr/>
              </p:nvGrpSpPr>
              <p:grpSpPr>
                <a:xfrm rot="17813615">
                  <a:off x="6944189" y="2120072"/>
                  <a:ext cx="395699" cy="697159"/>
                  <a:chOff x="7058563" y="2413196"/>
                  <a:chExt cx="668735" cy="697159"/>
                </a:xfrm>
                <a:grpFill/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7058563" y="2413196"/>
                    <a:ext cx="590387" cy="629078"/>
                    <a:chOff x="5874416" y="2670810"/>
                    <a:chExt cx="590387" cy="629078"/>
                  </a:xfrm>
                  <a:grpFill/>
                </p:grpSpPr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3786385">
                      <a:off x="5839385" y="2705841"/>
                      <a:ext cx="490484" cy="42042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3786385">
                      <a:off x="5868991" y="2727484"/>
                      <a:ext cx="475726" cy="40776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3786385">
                      <a:off x="5881681" y="2734549"/>
                      <a:ext cx="494794" cy="424114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 rot="3786385">
                      <a:off x="5902661" y="2758027"/>
                      <a:ext cx="497281" cy="42624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/>
                    <p:nvPr/>
                  </p:nvCxnSpPr>
                  <p:spPr>
                    <a:xfrm rot="3786385">
                      <a:off x="5928312" y="2783054"/>
                      <a:ext cx="490433" cy="420376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3786385">
                      <a:off x="5948474" y="2795418"/>
                      <a:ext cx="494559" cy="42391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3786385">
                      <a:off x="5969653" y="2817080"/>
                      <a:ext cx="490300" cy="42026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3786385">
                      <a:off x="5988986" y="2833285"/>
                      <a:ext cx="489732" cy="41977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3786385">
                      <a:off x="6005690" y="2840775"/>
                      <a:ext cx="494427" cy="423799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7245504" y="2569894"/>
                    <a:ext cx="481794" cy="540461"/>
                    <a:chOff x="5874032" y="2852908"/>
                    <a:chExt cx="481794" cy="540461"/>
                  </a:xfrm>
                  <a:grpFill/>
                </p:grpSpPr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rot="3786385">
                      <a:off x="5838935" y="2888005"/>
                      <a:ext cx="491386" cy="421192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rot="3786385">
                      <a:off x="5864482" y="2913052"/>
                      <a:ext cx="484742" cy="41549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Straight Connector 377"/>
                    <p:cNvCxnSpPr/>
                    <p:nvPr/>
                  </p:nvCxnSpPr>
                  <p:spPr>
                    <a:xfrm rot="3786385">
                      <a:off x="5888181" y="2921561"/>
                      <a:ext cx="481794" cy="41297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3786385">
                      <a:off x="5912696" y="2950240"/>
                      <a:ext cx="477211" cy="409048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1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11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908720"/>
            <a:ext cx="690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 fully enclosed tank is very difficult to justify because of cost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403648" y="5589240"/>
            <a:ext cx="631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take advantage of the symmetry along the z-axis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3" name="Rectangle 242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72782" y="1443417"/>
              <a:ext cx="6274113" cy="3894164"/>
              <a:chOff x="1272782" y="1443417"/>
              <a:chExt cx="6274113" cy="3894164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83328" y="2078073"/>
                <a:ext cx="2263567" cy="2220230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5238967" y="2119452"/>
                <a:ext cx="2013618" cy="775944"/>
                <a:chOff x="5238967" y="2119452"/>
                <a:chExt cx="2013618" cy="77594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299" name="Freeform 298"/>
                <p:cNvSpPr/>
                <p:nvPr/>
              </p:nvSpPr>
              <p:spPr>
                <a:xfrm>
                  <a:off x="5238967" y="2121959"/>
                  <a:ext cx="1021556" cy="37147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276226 h 276226"/>
                    <a:gd name="connsiteX1" fmla="*/ 183356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021556"/>
                    <a:gd name="connsiteY0" fmla="*/ 371476 h 371476"/>
                    <a:gd name="connsiteX1" fmla="*/ 14287 w 1021556"/>
                    <a:gd name="connsiteY1" fmla="*/ 133350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12031 w 1021556"/>
                    <a:gd name="connsiteY3" fmla="*/ 247650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38125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26219 h 371476"/>
                    <a:gd name="connsiteX4" fmla="*/ 0 w 1021556"/>
                    <a:gd name="connsiteY4" fmla="*/ 371476 h 37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556" h="371476">
                      <a:moveTo>
                        <a:pt x="0" y="371476"/>
                      </a:moveTo>
                      <a:lnTo>
                        <a:pt x="7143" y="135731"/>
                      </a:lnTo>
                      <a:lnTo>
                        <a:pt x="1021556" y="0"/>
                      </a:lnTo>
                      <a:lnTo>
                        <a:pt x="1009650" y="226219"/>
                      </a:lnTo>
                      <a:lnTo>
                        <a:pt x="0" y="3714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39132" y="2258022"/>
                  <a:ext cx="1025281" cy="636286"/>
                </a:xfrm>
                <a:custGeom>
                  <a:avLst/>
                  <a:gdLst>
                    <a:gd name="connsiteX0" fmla="*/ 0 w 1665514"/>
                    <a:gd name="connsiteY0" fmla="*/ 381000 h 1034143"/>
                    <a:gd name="connsiteX1" fmla="*/ 0 w 1665514"/>
                    <a:gd name="connsiteY1" fmla="*/ 0 h 1034143"/>
                    <a:gd name="connsiteX2" fmla="*/ 1665514 w 1665514"/>
                    <a:gd name="connsiteY2" fmla="*/ 838200 h 1034143"/>
                    <a:gd name="connsiteX3" fmla="*/ 1338943 w 1665514"/>
                    <a:gd name="connsiteY3" fmla="*/ 1034143 h 1034143"/>
                    <a:gd name="connsiteX4" fmla="*/ 0 w 1665514"/>
                    <a:gd name="connsiteY4" fmla="*/ 381000 h 1034143"/>
                    <a:gd name="connsiteX0" fmla="*/ 0 w 1665514"/>
                    <a:gd name="connsiteY0" fmla="*/ 381000 h 1082391"/>
                    <a:gd name="connsiteX1" fmla="*/ 0 w 1665514"/>
                    <a:gd name="connsiteY1" fmla="*/ 0 h 1082391"/>
                    <a:gd name="connsiteX2" fmla="*/ 1665514 w 1665514"/>
                    <a:gd name="connsiteY2" fmla="*/ 838200 h 1082391"/>
                    <a:gd name="connsiteX3" fmla="*/ 1338942 w 1665514"/>
                    <a:gd name="connsiteY3" fmla="*/ 1082391 h 1082391"/>
                    <a:gd name="connsiteX4" fmla="*/ 0 w 1665514"/>
                    <a:gd name="connsiteY4" fmla="*/ 381000 h 1082391"/>
                    <a:gd name="connsiteX0" fmla="*/ 0 w 1665514"/>
                    <a:gd name="connsiteY0" fmla="*/ 381000 h 1074349"/>
                    <a:gd name="connsiteX1" fmla="*/ 0 w 1665514"/>
                    <a:gd name="connsiteY1" fmla="*/ 0 h 1074349"/>
                    <a:gd name="connsiteX2" fmla="*/ 1665514 w 1665514"/>
                    <a:gd name="connsiteY2" fmla="*/ 838200 h 1074349"/>
                    <a:gd name="connsiteX3" fmla="*/ 1315625 w 1665514"/>
                    <a:gd name="connsiteY3" fmla="*/ 1074349 h 1074349"/>
                    <a:gd name="connsiteX4" fmla="*/ 0 w 1665514"/>
                    <a:gd name="connsiteY4" fmla="*/ 381000 h 1074349"/>
                    <a:gd name="connsiteX0" fmla="*/ 0 w 1673286"/>
                    <a:gd name="connsiteY0" fmla="*/ 397082 h 1074349"/>
                    <a:gd name="connsiteX1" fmla="*/ 7772 w 1673286"/>
                    <a:gd name="connsiteY1" fmla="*/ 0 h 1074349"/>
                    <a:gd name="connsiteX2" fmla="*/ 1673286 w 1673286"/>
                    <a:gd name="connsiteY2" fmla="*/ 838200 h 1074349"/>
                    <a:gd name="connsiteX3" fmla="*/ 1323397 w 1673286"/>
                    <a:gd name="connsiteY3" fmla="*/ 1074349 h 1074349"/>
                    <a:gd name="connsiteX4" fmla="*/ 0 w 1673286"/>
                    <a:gd name="connsiteY4" fmla="*/ 397082 h 107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286" h="1074349">
                      <a:moveTo>
                        <a:pt x="0" y="397082"/>
                      </a:moveTo>
                      <a:lnTo>
                        <a:pt x="7772" y="0"/>
                      </a:lnTo>
                      <a:lnTo>
                        <a:pt x="1673286" y="838200"/>
                      </a:lnTo>
                      <a:lnTo>
                        <a:pt x="1323397" y="1074349"/>
                      </a:lnTo>
                      <a:lnTo>
                        <a:pt x="0" y="3970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6249414" y="2119452"/>
                  <a:ext cx="992981" cy="647700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773907 h 773907"/>
                    <a:gd name="connsiteX1" fmla="*/ 204787 w 1190625"/>
                    <a:gd name="connsiteY1" fmla="*/ 0 h 773907"/>
                    <a:gd name="connsiteX2" fmla="*/ 1190625 w 1190625"/>
                    <a:gd name="connsiteY2" fmla="*/ 497681 h 773907"/>
                    <a:gd name="connsiteX3" fmla="*/ 950119 w 1190625"/>
                    <a:gd name="connsiteY3" fmla="*/ 647700 h 773907"/>
                    <a:gd name="connsiteX4" fmla="*/ 0 w 1190625"/>
                    <a:gd name="connsiteY4" fmla="*/ 773907 h 773907"/>
                    <a:gd name="connsiteX0" fmla="*/ 85725 w 985838"/>
                    <a:gd name="connsiteY0" fmla="*/ 438151 h 647700"/>
                    <a:gd name="connsiteX1" fmla="*/ 0 w 985838"/>
                    <a:gd name="connsiteY1" fmla="*/ 0 h 647700"/>
                    <a:gd name="connsiteX2" fmla="*/ 985838 w 985838"/>
                    <a:gd name="connsiteY2" fmla="*/ 497681 h 647700"/>
                    <a:gd name="connsiteX3" fmla="*/ 745332 w 985838"/>
                    <a:gd name="connsiteY3" fmla="*/ 647700 h 647700"/>
                    <a:gd name="connsiteX4" fmla="*/ 85725 w 985838"/>
                    <a:gd name="connsiteY4" fmla="*/ 438151 h 647700"/>
                    <a:gd name="connsiteX0" fmla="*/ 0 w 992981"/>
                    <a:gd name="connsiteY0" fmla="*/ 230982 h 647700"/>
                    <a:gd name="connsiteX1" fmla="*/ 7143 w 992981"/>
                    <a:gd name="connsiteY1" fmla="*/ 0 h 647700"/>
                    <a:gd name="connsiteX2" fmla="*/ 992981 w 992981"/>
                    <a:gd name="connsiteY2" fmla="*/ 497681 h 647700"/>
                    <a:gd name="connsiteX3" fmla="*/ 752475 w 992981"/>
                    <a:gd name="connsiteY3" fmla="*/ 647700 h 647700"/>
                    <a:gd name="connsiteX4" fmla="*/ 0 w 992981"/>
                    <a:gd name="connsiteY4" fmla="*/ 230982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647700">
                      <a:moveTo>
                        <a:pt x="0" y="230982"/>
                      </a:moveTo>
                      <a:lnTo>
                        <a:pt x="7143" y="0"/>
                      </a:lnTo>
                      <a:lnTo>
                        <a:pt x="992981" y="497681"/>
                      </a:lnTo>
                      <a:lnTo>
                        <a:pt x="752475" y="647700"/>
                      </a:lnTo>
                      <a:lnTo>
                        <a:pt x="0" y="2309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055757" y="2619170"/>
                  <a:ext cx="1190625" cy="27622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625" h="276226">
                      <a:moveTo>
                        <a:pt x="0" y="276226"/>
                      </a:moveTo>
                      <a:lnTo>
                        <a:pt x="216694" y="133350"/>
                      </a:lnTo>
                      <a:lnTo>
                        <a:pt x="1190625" y="0"/>
                      </a:lnTo>
                      <a:lnTo>
                        <a:pt x="950119" y="150019"/>
                      </a:lnTo>
                      <a:lnTo>
                        <a:pt x="0" y="2762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246529" y="2120224"/>
                  <a:ext cx="2006056" cy="633230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  <a:gd name="connsiteX0" fmla="*/ 0 w 3378201"/>
                    <a:gd name="connsiteY0" fmla="*/ 232682 h 914400"/>
                    <a:gd name="connsiteX1" fmla="*/ 1712686 w 3378201"/>
                    <a:gd name="connsiteY1" fmla="*/ 0 h 914400"/>
                    <a:gd name="connsiteX2" fmla="*/ 3378201 w 3378201"/>
                    <a:gd name="connsiteY2" fmla="*/ 827314 h 914400"/>
                    <a:gd name="connsiteX3" fmla="*/ 2877458 w 3378201"/>
                    <a:gd name="connsiteY3" fmla="*/ 914400 h 914400"/>
                    <a:gd name="connsiteX4" fmla="*/ 0 w 3378201"/>
                    <a:gd name="connsiteY4" fmla="*/ 232682 h 914400"/>
                    <a:gd name="connsiteX0" fmla="*/ 0 w 3378201"/>
                    <a:gd name="connsiteY0" fmla="*/ 232682 h 1081769"/>
                    <a:gd name="connsiteX1" fmla="*/ 1712686 w 3378201"/>
                    <a:gd name="connsiteY1" fmla="*/ 0 h 1081769"/>
                    <a:gd name="connsiteX2" fmla="*/ 3378201 w 3378201"/>
                    <a:gd name="connsiteY2" fmla="*/ 827314 h 1081769"/>
                    <a:gd name="connsiteX3" fmla="*/ 1743075 w 3378201"/>
                    <a:gd name="connsiteY3" fmla="*/ 1081769 h 1081769"/>
                    <a:gd name="connsiteX4" fmla="*/ 0 w 3378201"/>
                    <a:gd name="connsiteY4" fmla="*/ 232682 h 1081769"/>
                    <a:gd name="connsiteX0" fmla="*/ 0 w 3427017"/>
                    <a:gd name="connsiteY0" fmla="*/ 232682 h 1081769"/>
                    <a:gd name="connsiteX1" fmla="*/ 1712686 w 3427017"/>
                    <a:gd name="connsiteY1" fmla="*/ 0 h 1081769"/>
                    <a:gd name="connsiteX2" fmla="*/ 3427017 w 3427017"/>
                    <a:gd name="connsiteY2" fmla="*/ 851723 h 1081769"/>
                    <a:gd name="connsiteX3" fmla="*/ 1743075 w 3427017"/>
                    <a:gd name="connsiteY3" fmla="*/ 1081769 h 1081769"/>
                    <a:gd name="connsiteX4" fmla="*/ 0 w 3427017"/>
                    <a:gd name="connsiteY4" fmla="*/ 232682 h 108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7017" h="1081769">
                      <a:moveTo>
                        <a:pt x="0" y="232682"/>
                      </a:moveTo>
                      <a:lnTo>
                        <a:pt x="1712686" y="0"/>
                      </a:lnTo>
                      <a:lnTo>
                        <a:pt x="3427017" y="851723"/>
                      </a:lnTo>
                      <a:lnTo>
                        <a:pt x="1743075" y="1081769"/>
                      </a:lnTo>
                      <a:lnTo>
                        <a:pt x="0" y="2326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02" name="TextBox 301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2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12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2048018" y="908720"/>
            <a:ext cx="5332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There is also approximate azimuthal symmetry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935485" y="5589240"/>
            <a:ext cx="738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chemeClr val="bg1"/>
                </a:solidFill>
              </a:rPr>
              <a:t>Saving</a:t>
            </a:r>
            <a:r>
              <a:rPr lang="en-GB" sz="2000" b="1" dirty="0" smtClean="0">
                <a:solidFill>
                  <a:schemeClr val="bg1"/>
                </a:solidFill>
              </a:rPr>
              <a:t>, and still reduced systematics on high-angle </a:t>
            </a:r>
            <a:r>
              <a:rPr lang="en-GB" sz="2000" b="1" smtClean="0">
                <a:solidFill>
                  <a:schemeClr val="bg1"/>
                </a:solidFill>
              </a:rPr>
              <a:t>cross sections?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5179" y="805542"/>
            <a:ext cx="7710364" cy="5246915"/>
            <a:chOff x="715179" y="805542"/>
            <a:chExt cx="7710364" cy="5246915"/>
          </a:xfrm>
        </p:grpSpPr>
        <p:sp>
          <p:nvSpPr>
            <p:cNvPr id="249" name="Rectangle 248"/>
            <p:cNvSpPr/>
            <p:nvPr/>
          </p:nvSpPr>
          <p:spPr>
            <a:xfrm>
              <a:off x="715179" y="805542"/>
              <a:ext cx="7710364" cy="5246915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72782" y="1443417"/>
              <a:ext cx="5997384" cy="3894164"/>
              <a:chOff x="1272782" y="1443417"/>
              <a:chExt cx="5997384" cy="3894164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216705" y="2741555"/>
                <a:ext cx="226782" cy="1224949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CC"/>
              </a:solidFill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60058" y="2349505"/>
                <a:ext cx="1710108" cy="1677366"/>
                <a:chOff x="5847817" y="2961219"/>
                <a:chExt cx="2263567" cy="2220230"/>
              </a:xfrm>
              <a:solidFill>
                <a:schemeClr val="accent2">
                  <a:lumMod val="60000"/>
                  <a:lumOff val="40000"/>
                  <a:alpha val="80000"/>
                </a:schemeClr>
              </a:solidFill>
            </p:grpSpPr>
            <p:sp>
              <p:nvSpPr>
                <p:cNvPr id="41" name="Hexagon 40"/>
                <p:cNvSpPr/>
                <p:nvPr/>
              </p:nvSpPr>
              <p:spPr>
                <a:xfrm rot="5400000">
                  <a:off x="6039210" y="3070725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Hexagon 41"/>
                <p:cNvSpPr/>
                <p:nvPr/>
              </p:nvSpPr>
              <p:spPr>
                <a:xfrm rot="5400000">
                  <a:off x="6272419" y="3276200"/>
                  <a:ext cx="1721187" cy="154811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58955" y="3276199"/>
                  <a:ext cx="1548118" cy="1548117"/>
                </a:xfrm>
                <a:prstGeom prst="ellipse">
                  <a:avLst/>
                </a:prstGeom>
                <a:grpFill/>
                <a:ln w="12700">
                  <a:solidFill>
                    <a:srgbClr val="1A1A4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Hexagon 30"/>
                <p:cNvSpPr/>
                <p:nvPr/>
              </p:nvSpPr>
              <p:spPr>
                <a:xfrm rot="5400000">
                  <a:off x="5738311" y="3112876"/>
                  <a:ext cx="2178079" cy="1959067"/>
                </a:xfrm>
                <a:prstGeom prst="hexagon">
                  <a:avLst/>
                </a:pr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824216" y="2965022"/>
                  <a:ext cx="1280796" cy="535258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029" h="914400">
                      <a:moveTo>
                        <a:pt x="0" y="65314"/>
                      </a:moveTo>
                      <a:lnTo>
                        <a:pt x="522514" y="0"/>
                      </a:lnTo>
                      <a:lnTo>
                        <a:pt x="2188029" y="827314"/>
                      </a:lnTo>
                      <a:lnTo>
                        <a:pt x="1687286" y="914400"/>
                      </a:lnTo>
                      <a:lnTo>
                        <a:pt x="0" y="653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7805522" y="3462047"/>
                  <a:ext cx="299490" cy="1236191"/>
                </a:xfrm>
                <a:custGeom>
                  <a:avLst/>
                  <a:gdLst>
                    <a:gd name="connsiteX0" fmla="*/ 10886 w 511629"/>
                    <a:gd name="connsiteY0" fmla="*/ 65315 h 2111829"/>
                    <a:gd name="connsiteX1" fmla="*/ 511629 w 511629"/>
                    <a:gd name="connsiteY1" fmla="*/ 0 h 2111829"/>
                    <a:gd name="connsiteX2" fmla="*/ 511629 w 511629"/>
                    <a:gd name="connsiteY2" fmla="*/ 2024743 h 2111829"/>
                    <a:gd name="connsiteX3" fmla="*/ 0 w 511629"/>
                    <a:gd name="connsiteY3" fmla="*/ 2111829 h 2111829"/>
                    <a:gd name="connsiteX4" fmla="*/ 10886 w 511629"/>
                    <a:gd name="connsiteY4" fmla="*/ 65315 h 211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1629" h="2111829">
                      <a:moveTo>
                        <a:pt x="10886" y="65315"/>
                      </a:moveTo>
                      <a:lnTo>
                        <a:pt x="511629" y="0"/>
                      </a:lnTo>
                      <a:lnTo>
                        <a:pt x="511629" y="2024743"/>
                      </a:lnTo>
                      <a:lnTo>
                        <a:pt x="0" y="2111829"/>
                      </a:lnTo>
                      <a:cubicBezTo>
                        <a:pt x="3629" y="1429658"/>
                        <a:pt x="7257" y="747486"/>
                        <a:pt x="10886" y="65315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6835351" y="4647260"/>
                  <a:ext cx="1276033" cy="529724"/>
                </a:xfrm>
                <a:custGeom>
                  <a:avLst/>
                  <a:gdLst>
                    <a:gd name="connsiteX0" fmla="*/ 1654628 w 2188028"/>
                    <a:gd name="connsiteY0" fmla="*/ 87086 h 925286"/>
                    <a:gd name="connsiteX1" fmla="*/ 2188028 w 2188028"/>
                    <a:gd name="connsiteY1" fmla="*/ 0 h 925286"/>
                    <a:gd name="connsiteX2" fmla="*/ 511628 w 2188028"/>
                    <a:gd name="connsiteY2" fmla="*/ 838200 h 925286"/>
                    <a:gd name="connsiteX3" fmla="*/ 0 w 2188028"/>
                    <a:gd name="connsiteY3" fmla="*/ 925286 h 925286"/>
                    <a:gd name="connsiteX4" fmla="*/ 1654628 w 2188028"/>
                    <a:gd name="connsiteY4" fmla="*/ 87086 h 925286"/>
                    <a:gd name="connsiteX0" fmla="*/ 1646491 w 2179891"/>
                    <a:gd name="connsiteY0" fmla="*/ 87086 h 904947"/>
                    <a:gd name="connsiteX1" fmla="*/ 2179891 w 2179891"/>
                    <a:gd name="connsiteY1" fmla="*/ 0 h 904947"/>
                    <a:gd name="connsiteX2" fmla="*/ 503491 w 2179891"/>
                    <a:gd name="connsiteY2" fmla="*/ 838200 h 904947"/>
                    <a:gd name="connsiteX3" fmla="*/ 0 w 2179891"/>
                    <a:gd name="connsiteY3" fmla="*/ 904947 h 904947"/>
                    <a:gd name="connsiteX4" fmla="*/ 1646491 w 2179891"/>
                    <a:gd name="connsiteY4" fmla="*/ 87086 h 90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9891" h="904947">
                      <a:moveTo>
                        <a:pt x="1646491" y="87086"/>
                      </a:moveTo>
                      <a:lnTo>
                        <a:pt x="2179891" y="0"/>
                      </a:lnTo>
                      <a:lnTo>
                        <a:pt x="503491" y="838200"/>
                      </a:lnTo>
                      <a:lnTo>
                        <a:pt x="0" y="904947"/>
                      </a:lnTo>
                      <a:lnTo>
                        <a:pt x="1646491" y="8708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5490248" y="2433536"/>
                <a:ext cx="1551702" cy="1551702"/>
              </a:xfrm>
              <a:prstGeom prst="ellips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>
                <a:stCxn id="44" idx="2"/>
                <a:endCxn id="44" idx="6"/>
              </p:cNvCxnSpPr>
              <p:nvPr/>
            </p:nvCxnSpPr>
            <p:spPr>
              <a:xfrm>
                <a:off x="5490248" y="3209387"/>
                <a:ext cx="1551702" cy="0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4" idx="0"/>
                <a:endCxn id="44" idx="4"/>
              </p:cNvCxnSpPr>
              <p:nvPr/>
            </p:nvCxnSpPr>
            <p:spPr>
              <a:xfrm>
                <a:off x="6266099" y="2433536"/>
                <a:ext cx="0" cy="1551702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185242" y="3209387"/>
                <a:ext cx="3065412" cy="418011"/>
              </a:xfrm>
              <a:prstGeom prst="line">
                <a:avLst/>
              </a:prstGeom>
              <a:ln w="12700">
                <a:solidFill>
                  <a:srgbClr val="1A1A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lowchart: Direct Access Storage 70"/>
              <p:cNvSpPr/>
              <p:nvPr/>
            </p:nvSpPr>
            <p:spPr>
              <a:xfrm rot="10333271">
                <a:off x="2390520" y="2654922"/>
                <a:ext cx="4673215" cy="1536637"/>
              </a:xfrm>
              <a:prstGeom prst="flowChartMagneticDrum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9050">
                <a:solidFill>
                  <a:srgbClr val="1A1A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97198" y="2853391"/>
                <a:ext cx="1576088" cy="1563896"/>
              </a:xfrm>
              <a:prstGeom prst="ellipse">
                <a:avLst/>
              </a:prstGeom>
              <a:gradFill>
                <a:gsLst>
                  <a:gs pos="0">
                    <a:srgbClr val="2B65AB"/>
                  </a:gs>
                  <a:gs pos="25000">
                    <a:schemeClr val="tx2">
                      <a:lumMod val="60000"/>
                      <a:lumOff val="40000"/>
                    </a:schemeClr>
                  </a:gs>
                  <a:gs pos="75000">
                    <a:srgbClr val="72A2DC"/>
                  </a:gs>
                  <a:gs pos="100000">
                    <a:srgbClr val="005CBF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889808" y="3017988"/>
                <a:ext cx="0" cy="15517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184145" y="4683592"/>
                <a:ext cx="3065412" cy="41801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1695441" y="2865584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85242" y="4417286"/>
                <a:ext cx="0" cy="920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5240" y="3993901"/>
                <a:ext cx="0" cy="8986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1695437" y="4422278"/>
                <a:ext cx="1328554" cy="1811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605081" y="4603444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11 m</a:t>
                </a:r>
                <a:endParaRPr lang="en-GB" sz="16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31715" y="4933295"/>
                <a:ext cx="603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22 m</a:t>
                </a:r>
                <a:endParaRPr lang="en-GB" sz="1600" dirty="0"/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21109344">
                <a:off x="1272782" y="3681186"/>
                <a:ext cx="427406" cy="333648"/>
              </a:xfrm>
              <a:prstGeom prst="rightArrow">
                <a:avLst/>
              </a:prstGeom>
              <a:solidFill>
                <a:srgbClr val="FF7C8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5260905" y="1869067"/>
                <a:ext cx="999328" cy="13627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241988" y="1869067"/>
                <a:ext cx="0" cy="3612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64144" y="1759283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568948" y="1726621"/>
                <a:ext cx="0" cy="3079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6245685" y="1825519"/>
                <a:ext cx="319352" cy="4354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522368" y="1530509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7 m</a:t>
                </a:r>
                <a:endParaRPr lang="en-GB" sz="16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42866" y="1443417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2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cxnSp>
            <p:nvCxnSpPr>
              <p:cNvPr id="100" name="Straight Connector 99"/>
              <p:cNvCxnSpPr>
                <a:endCxn id="54" idx="1"/>
              </p:cNvCxnSpPr>
              <p:nvPr/>
            </p:nvCxnSpPr>
            <p:spPr>
              <a:xfrm>
                <a:off x="4716851" y="2002632"/>
                <a:ext cx="527043" cy="2553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604657" y="2182481"/>
                <a:ext cx="650119" cy="3150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 rot="1800000">
                <a:off x="4784866" y="1811040"/>
                <a:ext cx="1189" cy="691115"/>
                <a:chOff x="4676006" y="1310284"/>
                <a:chExt cx="1189" cy="691115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4676010" y="1778386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H="1">
                  <a:off x="4676006" y="1310284"/>
                  <a:ext cx="1185" cy="2230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/>
              <p:cNvSpPr txBox="1"/>
              <p:nvPr/>
            </p:nvSpPr>
            <p:spPr>
              <a:xfrm>
                <a:off x="4176784" y="1788836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1</a:t>
                </a:r>
                <a:r>
                  <a:rPr lang="en-GB" sz="1600" dirty="0" smtClean="0"/>
                  <a:t> m</a:t>
                </a:r>
                <a:endParaRPr lang="en-GB" sz="16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366801" y="2922146"/>
                <a:ext cx="1951607" cy="1256049"/>
                <a:chOff x="3382450" y="2922146"/>
                <a:chExt cx="1951607" cy="1256049"/>
              </a:xfrm>
              <a:solidFill>
                <a:srgbClr val="FFFF99">
                  <a:alpha val="40000"/>
                </a:srgbClr>
              </a:solidFill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006627" y="330806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016137" y="341283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011358" y="352712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992290" y="364142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963696" y="3746193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982732" y="3193669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939849" y="3088867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3887440" y="2993591"/>
                  <a:ext cx="1317920" cy="227321"/>
                  <a:chOff x="4006627" y="3308061"/>
                  <a:chExt cx="1317920" cy="227321"/>
                </a:xfrm>
                <a:grpFill/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263995" y="330806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3920813" y="3855742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8" name="Group 197"/>
                <p:cNvGrpSpPr/>
                <p:nvPr/>
              </p:nvGrpSpPr>
              <p:grpSpPr>
                <a:xfrm>
                  <a:off x="3858878" y="3998632"/>
                  <a:ext cx="860704" cy="165370"/>
                  <a:chOff x="4006627" y="3370012"/>
                  <a:chExt cx="860704" cy="165370"/>
                </a:xfrm>
                <a:grpFill/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830268" y="2922146"/>
                  <a:ext cx="1203624" cy="213016"/>
                  <a:chOff x="4006627" y="3322366"/>
                  <a:chExt cx="1203624" cy="213016"/>
                </a:xfrm>
                <a:grpFill/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4006627" y="347483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4120923" y="346052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4235219" y="3446220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349547" y="342718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463843" y="341287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578139" y="339857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4692483" y="33843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4806779" y="337001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4921075" y="335570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5035403" y="3336671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>
                  <a:xfrm>
                    <a:off x="5149699" y="332236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420602" y="3631833"/>
                  <a:ext cx="508338" cy="103483"/>
                  <a:chOff x="3420602" y="3631833"/>
                  <a:chExt cx="508338" cy="103483"/>
                </a:xfrm>
                <a:grpFill/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868388" y="367476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3754060" y="3665222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3639732" y="365091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3530167" y="364137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3420602" y="3631833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406297" y="3741366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29" name="Oval 228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3396755" y="385566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3382450" y="3969958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3482473" y="4093796"/>
                  <a:ext cx="284445" cy="84399"/>
                  <a:chOff x="3530151" y="3765197"/>
                  <a:chExt cx="284445" cy="84399"/>
                </a:xfrm>
                <a:grpFill/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430048" y="3522204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3439558" y="3417402"/>
                  <a:ext cx="508338" cy="103483"/>
                  <a:chOff x="3420586" y="3755655"/>
                  <a:chExt cx="508338" cy="103483"/>
                </a:xfrm>
                <a:grpFill/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868372" y="3798586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449068" y="3307837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458578" y="3203035"/>
                  <a:ext cx="394010" cy="93941"/>
                  <a:chOff x="3420586" y="3755655"/>
                  <a:chExt cx="394010" cy="93941"/>
                </a:xfrm>
                <a:grpFill/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54044" y="3789044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3420586" y="3755655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3577653" y="3107775"/>
                  <a:ext cx="170117" cy="70094"/>
                  <a:chOff x="3530151" y="3765197"/>
                  <a:chExt cx="170117" cy="70094"/>
                </a:xfrm>
                <a:grpFill/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3639716" y="3774739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3530151" y="3765197"/>
                    <a:ext cx="60552" cy="60552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" name="Group 1"/>
              <p:cNvGrpSpPr/>
              <p:nvPr/>
            </p:nvGrpSpPr>
            <p:grpSpPr>
              <a:xfrm>
                <a:off x="5238967" y="2119452"/>
                <a:ext cx="2013618" cy="775944"/>
                <a:chOff x="5238967" y="2119452"/>
                <a:chExt cx="2013618" cy="775944"/>
              </a:xfrm>
              <a:solidFill>
                <a:schemeClr val="accent2">
                  <a:lumMod val="60000"/>
                  <a:lumOff val="40000"/>
                  <a:alpha val="90000"/>
                </a:schemeClr>
              </a:solidFill>
            </p:grpSpPr>
            <p:sp>
              <p:nvSpPr>
                <p:cNvPr id="299" name="Freeform 298"/>
                <p:cNvSpPr/>
                <p:nvPr/>
              </p:nvSpPr>
              <p:spPr>
                <a:xfrm>
                  <a:off x="5238967" y="2121959"/>
                  <a:ext cx="1021556" cy="37147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276226 h 276226"/>
                    <a:gd name="connsiteX1" fmla="*/ 183356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021556"/>
                    <a:gd name="connsiteY0" fmla="*/ 371476 h 371476"/>
                    <a:gd name="connsiteX1" fmla="*/ 14287 w 1021556"/>
                    <a:gd name="connsiteY1" fmla="*/ 133350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781050 w 1021556"/>
                    <a:gd name="connsiteY3" fmla="*/ 150019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12031 w 1021556"/>
                    <a:gd name="connsiteY3" fmla="*/ 247650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38125 h 371476"/>
                    <a:gd name="connsiteX4" fmla="*/ 0 w 1021556"/>
                    <a:gd name="connsiteY4" fmla="*/ 371476 h 371476"/>
                    <a:gd name="connsiteX0" fmla="*/ 0 w 1021556"/>
                    <a:gd name="connsiteY0" fmla="*/ 371476 h 371476"/>
                    <a:gd name="connsiteX1" fmla="*/ 7143 w 1021556"/>
                    <a:gd name="connsiteY1" fmla="*/ 135731 h 371476"/>
                    <a:gd name="connsiteX2" fmla="*/ 1021556 w 1021556"/>
                    <a:gd name="connsiteY2" fmla="*/ 0 h 371476"/>
                    <a:gd name="connsiteX3" fmla="*/ 1009650 w 1021556"/>
                    <a:gd name="connsiteY3" fmla="*/ 226219 h 371476"/>
                    <a:gd name="connsiteX4" fmla="*/ 0 w 1021556"/>
                    <a:gd name="connsiteY4" fmla="*/ 371476 h 37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556" h="371476">
                      <a:moveTo>
                        <a:pt x="0" y="371476"/>
                      </a:moveTo>
                      <a:lnTo>
                        <a:pt x="7143" y="135731"/>
                      </a:lnTo>
                      <a:lnTo>
                        <a:pt x="1021556" y="0"/>
                      </a:lnTo>
                      <a:lnTo>
                        <a:pt x="1009650" y="226219"/>
                      </a:lnTo>
                      <a:lnTo>
                        <a:pt x="0" y="37147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39132" y="2258022"/>
                  <a:ext cx="1025281" cy="636286"/>
                </a:xfrm>
                <a:custGeom>
                  <a:avLst/>
                  <a:gdLst>
                    <a:gd name="connsiteX0" fmla="*/ 0 w 1665514"/>
                    <a:gd name="connsiteY0" fmla="*/ 381000 h 1034143"/>
                    <a:gd name="connsiteX1" fmla="*/ 0 w 1665514"/>
                    <a:gd name="connsiteY1" fmla="*/ 0 h 1034143"/>
                    <a:gd name="connsiteX2" fmla="*/ 1665514 w 1665514"/>
                    <a:gd name="connsiteY2" fmla="*/ 838200 h 1034143"/>
                    <a:gd name="connsiteX3" fmla="*/ 1338943 w 1665514"/>
                    <a:gd name="connsiteY3" fmla="*/ 1034143 h 1034143"/>
                    <a:gd name="connsiteX4" fmla="*/ 0 w 1665514"/>
                    <a:gd name="connsiteY4" fmla="*/ 381000 h 1034143"/>
                    <a:gd name="connsiteX0" fmla="*/ 0 w 1665514"/>
                    <a:gd name="connsiteY0" fmla="*/ 381000 h 1082391"/>
                    <a:gd name="connsiteX1" fmla="*/ 0 w 1665514"/>
                    <a:gd name="connsiteY1" fmla="*/ 0 h 1082391"/>
                    <a:gd name="connsiteX2" fmla="*/ 1665514 w 1665514"/>
                    <a:gd name="connsiteY2" fmla="*/ 838200 h 1082391"/>
                    <a:gd name="connsiteX3" fmla="*/ 1338942 w 1665514"/>
                    <a:gd name="connsiteY3" fmla="*/ 1082391 h 1082391"/>
                    <a:gd name="connsiteX4" fmla="*/ 0 w 1665514"/>
                    <a:gd name="connsiteY4" fmla="*/ 381000 h 1082391"/>
                    <a:gd name="connsiteX0" fmla="*/ 0 w 1665514"/>
                    <a:gd name="connsiteY0" fmla="*/ 381000 h 1074349"/>
                    <a:gd name="connsiteX1" fmla="*/ 0 w 1665514"/>
                    <a:gd name="connsiteY1" fmla="*/ 0 h 1074349"/>
                    <a:gd name="connsiteX2" fmla="*/ 1665514 w 1665514"/>
                    <a:gd name="connsiteY2" fmla="*/ 838200 h 1074349"/>
                    <a:gd name="connsiteX3" fmla="*/ 1315625 w 1665514"/>
                    <a:gd name="connsiteY3" fmla="*/ 1074349 h 1074349"/>
                    <a:gd name="connsiteX4" fmla="*/ 0 w 1665514"/>
                    <a:gd name="connsiteY4" fmla="*/ 381000 h 1074349"/>
                    <a:gd name="connsiteX0" fmla="*/ 0 w 1673286"/>
                    <a:gd name="connsiteY0" fmla="*/ 397082 h 1074349"/>
                    <a:gd name="connsiteX1" fmla="*/ 7772 w 1673286"/>
                    <a:gd name="connsiteY1" fmla="*/ 0 h 1074349"/>
                    <a:gd name="connsiteX2" fmla="*/ 1673286 w 1673286"/>
                    <a:gd name="connsiteY2" fmla="*/ 838200 h 1074349"/>
                    <a:gd name="connsiteX3" fmla="*/ 1323397 w 1673286"/>
                    <a:gd name="connsiteY3" fmla="*/ 1074349 h 1074349"/>
                    <a:gd name="connsiteX4" fmla="*/ 0 w 1673286"/>
                    <a:gd name="connsiteY4" fmla="*/ 397082 h 1074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3286" h="1074349">
                      <a:moveTo>
                        <a:pt x="0" y="397082"/>
                      </a:moveTo>
                      <a:lnTo>
                        <a:pt x="7772" y="0"/>
                      </a:lnTo>
                      <a:lnTo>
                        <a:pt x="1673286" y="838200"/>
                      </a:lnTo>
                      <a:lnTo>
                        <a:pt x="1323397" y="1074349"/>
                      </a:lnTo>
                      <a:lnTo>
                        <a:pt x="0" y="3970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0" name="Freeform 299"/>
                <p:cNvSpPr/>
                <p:nvPr/>
              </p:nvSpPr>
              <p:spPr>
                <a:xfrm>
                  <a:off x="6249414" y="2119452"/>
                  <a:ext cx="992981" cy="647700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  <a:gd name="connsiteX0" fmla="*/ 0 w 1190625"/>
                    <a:gd name="connsiteY0" fmla="*/ 773907 h 773907"/>
                    <a:gd name="connsiteX1" fmla="*/ 204787 w 1190625"/>
                    <a:gd name="connsiteY1" fmla="*/ 0 h 773907"/>
                    <a:gd name="connsiteX2" fmla="*/ 1190625 w 1190625"/>
                    <a:gd name="connsiteY2" fmla="*/ 497681 h 773907"/>
                    <a:gd name="connsiteX3" fmla="*/ 950119 w 1190625"/>
                    <a:gd name="connsiteY3" fmla="*/ 647700 h 773907"/>
                    <a:gd name="connsiteX4" fmla="*/ 0 w 1190625"/>
                    <a:gd name="connsiteY4" fmla="*/ 773907 h 773907"/>
                    <a:gd name="connsiteX0" fmla="*/ 85725 w 985838"/>
                    <a:gd name="connsiteY0" fmla="*/ 438151 h 647700"/>
                    <a:gd name="connsiteX1" fmla="*/ 0 w 985838"/>
                    <a:gd name="connsiteY1" fmla="*/ 0 h 647700"/>
                    <a:gd name="connsiteX2" fmla="*/ 985838 w 985838"/>
                    <a:gd name="connsiteY2" fmla="*/ 497681 h 647700"/>
                    <a:gd name="connsiteX3" fmla="*/ 745332 w 985838"/>
                    <a:gd name="connsiteY3" fmla="*/ 647700 h 647700"/>
                    <a:gd name="connsiteX4" fmla="*/ 85725 w 985838"/>
                    <a:gd name="connsiteY4" fmla="*/ 438151 h 647700"/>
                    <a:gd name="connsiteX0" fmla="*/ 0 w 992981"/>
                    <a:gd name="connsiteY0" fmla="*/ 230982 h 647700"/>
                    <a:gd name="connsiteX1" fmla="*/ 7143 w 992981"/>
                    <a:gd name="connsiteY1" fmla="*/ 0 h 647700"/>
                    <a:gd name="connsiteX2" fmla="*/ 992981 w 992981"/>
                    <a:gd name="connsiteY2" fmla="*/ 497681 h 647700"/>
                    <a:gd name="connsiteX3" fmla="*/ 752475 w 992981"/>
                    <a:gd name="connsiteY3" fmla="*/ 647700 h 647700"/>
                    <a:gd name="connsiteX4" fmla="*/ 0 w 992981"/>
                    <a:gd name="connsiteY4" fmla="*/ 230982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2981" h="647700">
                      <a:moveTo>
                        <a:pt x="0" y="230982"/>
                      </a:moveTo>
                      <a:lnTo>
                        <a:pt x="7143" y="0"/>
                      </a:lnTo>
                      <a:lnTo>
                        <a:pt x="992981" y="497681"/>
                      </a:lnTo>
                      <a:lnTo>
                        <a:pt x="752475" y="647700"/>
                      </a:lnTo>
                      <a:lnTo>
                        <a:pt x="0" y="2309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055757" y="2619170"/>
                  <a:ext cx="1190625" cy="276226"/>
                </a:xfrm>
                <a:custGeom>
                  <a:avLst/>
                  <a:gdLst>
                    <a:gd name="connsiteX0" fmla="*/ 0 w 1824038"/>
                    <a:gd name="connsiteY0" fmla="*/ 528638 h 528638"/>
                    <a:gd name="connsiteX1" fmla="*/ 795338 w 1824038"/>
                    <a:gd name="connsiteY1" fmla="*/ 138113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04863 w 1824038"/>
                    <a:gd name="connsiteY1" fmla="*/ 142875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824038"/>
                    <a:gd name="connsiteY0" fmla="*/ 528638 h 528638"/>
                    <a:gd name="connsiteX1" fmla="*/ 850107 w 1824038"/>
                    <a:gd name="connsiteY1" fmla="*/ 133350 h 528638"/>
                    <a:gd name="connsiteX2" fmla="*/ 1824038 w 1824038"/>
                    <a:gd name="connsiteY2" fmla="*/ 0 h 528638"/>
                    <a:gd name="connsiteX3" fmla="*/ 985838 w 1824038"/>
                    <a:gd name="connsiteY3" fmla="*/ 395288 h 528638"/>
                    <a:gd name="connsiteX4" fmla="*/ 0 w 1824038"/>
                    <a:gd name="connsiteY4" fmla="*/ 528638 h 528638"/>
                    <a:gd name="connsiteX0" fmla="*/ 0 w 1147763"/>
                    <a:gd name="connsiteY0" fmla="*/ 347663 h 395288"/>
                    <a:gd name="connsiteX1" fmla="*/ 173832 w 1147763"/>
                    <a:gd name="connsiteY1" fmla="*/ 133350 h 395288"/>
                    <a:gd name="connsiteX2" fmla="*/ 1147763 w 1147763"/>
                    <a:gd name="connsiteY2" fmla="*/ 0 h 395288"/>
                    <a:gd name="connsiteX3" fmla="*/ 309563 w 1147763"/>
                    <a:gd name="connsiteY3" fmla="*/ 395288 h 395288"/>
                    <a:gd name="connsiteX4" fmla="*/ 0 w 1147763"/>
                    <a:gd name="connsiteY4" fmla="*/ 347663 h 395288"/>
                    <a:gd name="connsiteX0" fmla="*/ 0 w 1185863"/>
                    <a:gd name="connsiteY0" fmla="*/ 271463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1463 h 395288"/>
                    <a:gd name="connsiteX0" fmla="*/ 0 w 1185863"/>
                    <a:gd name="connsiteY0" fmla="*/ 278607 h 395288"/>
                    <a:gd name="connsiteX1" fmla="*/ 211932 w 1185863"/>
                    <a:gd name="connsiteY1" fmla="*/ 133350 h 395288"/>
                    <a:gd name="connsiteX2" fmla="*/ 1185863 w 1185863"/>
                    <a:gd name="connsiteY2" fmla="*/ 0 h 395288"/>
                    <a:gd name="connsiteX3" fmla="*/ 347663 w 1185863"/>
                    <a:gd name="connsiteY3" fmla="*/ 395288 h 395288"/>
                    <a:gd name="connsiteX4" fmla="*/ 0 w 1185863"/>
                    <a:gd name="connsiteY4" fmla="*/ 278607 h 395288"/>
                    <a:gd name="connsiteX0" fmla="*/ 0 w 1190625"/>
                    <a:gd name="connsiteY0" fmla="*/ 276226 h 395288"/>
                    <a:gd name="connsiteX1" fmla="*/ 216694 w 1190625"/>
                    <a:gd name="connsiteY1" fmla="*/ 133350 h 395288"/>
                    <a:gd name="connsiteX2" fmla="*/ 1190625 w 1190625"/>
                    <a:gd name="connsiteY2" fmla="*/ 0 h 395288"/>
                    <a:gd name="connsiteX3" fmla="*/ 352425 w 1190625"/>
                    <a:gd name="connsiteY3" fmla="*/ 395288 h 395288"/>
                    <a:gd name="connsiteX4" fmla="*/ 0 w 1190625"/>
                    <a:gd name="connsiteY4" fmla="*/ 276226 h 395288"/>
                    <a:gd name="connsiteX0" fmla="*/ 0 w 1190625"/>
                    <a:gd name="connsiteY0" fmla="*/ 276226 h 276226"/>
                    <a:gd name="connsiteX1" fmla="*/ 216694 w 1190625"/>
                    <a:gd name="connsiteY1" fmla="*/ 133350 h 276226"/>
                    <a:gd name="connsiteX2" fmla="*/ 1190625 w 1190625"/>
                    <a:gd name="connsiteY2" fmla="*/ 0 h 276226"/>
                    <a:gd name="connsiteX3" fmla="*/ 950119 w 1190625"/>
                    <a:gd name="connsiteY3" fmla="*/ 150019 h 276226"/>
                    <a:gd name="connsiteX4" fmla="*/ 0 w 1190625"/>
                    <a:gd name="connsiteY4" fmla="*/ 276226 h 276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625" h="276226">
                      <a:moveTo>
                        <a:pt x="0" y="276226"/>
                      </a:moveTo>
                      <a:lnTo>
                        <a:pt x="216694" y="133350"/>
                      </a:lnTo>
                      <a:lnTo>
                        <a:pt x="1190625" y="0"/>
                      </a:lnTo>
                      <a:lnTo>
                        <a:pt x="950119" y="150019"/>
                      </a:lnTo>
                      <a:lnTo>
                        <a:pt x="0" y="2762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246529" y="2120224"/>
                  <a:ext cx="2006056" cy="633230"/>
                </a:xfrm>
                <a:custGeom>
                  <a:avLst/>
                  <a:gdLst>
                    <a:gd name="connsiteX0" fmla="*/ 0 w 2188029"/>
                    <a:gd name="connsiteY0" fmla="*/ 65314 h 914400"/>
                    <a:gd name="connsiteX1" fmla="*/ 522514 w 2188029"/>
                    <a:gd name="connsiteY1" fmla="*/ 0 h 914400"/>
                    <a:gd name="connsiteX2" fmla="*/ 2188029 w 2188029"/>
                    <a:gd name="connsiteY2" fmla="*/ 827314 h 914400"/>
                    <a:gd name="connsiteX3" fmla="*/ 1687286 w 2188029"/>
                    <a:gd name="connsiteY3" fmla="*/ 914400 h 914400"/>
                    <a:gd name="connsiteX4" fmla="*/ 0 w 2188029"/>
                    <a:gd name="connsiteY4" fmla="*/ 65314 h 914400"/>
                    <a:gd name="connsiteX0" fmla="*/ 0 w 3378201"/>
                    <a:gd name="connsiteY0" fmla="*/ 232682 h 914400"/>
                    <a:gd name="connsiteX1" fmla="*/ 1712686 w 3378201"/>
                    <a:gd name="connsiteY1" fmla="*/ 0 h 914400"/>
                    <a:gd name="connsiteX2" fmla="*/ 3378201 w 3378201"/>
                    <a:gd name="connsiteY2" fmla="*/ 827314 h 914400"/>
                    <a:gd name="connsiteX3" fmla="*/ 2877458 w 3378201"/>
                    <a:gd name="connsiteY3" fmla="*/ 914400 h 914400"/>
                    <a:gd name="connsiteX4" fmla="*/ 0 w 3378201"/>
                    <a:gd name="connsiteY4" fmla="*/ 232682 h 914400"/>
                    <a:gd name="connsiteX0" fmla="*/ 0 w 3378201"/>
                    <a:gd name="connsiteY0" fmla="*/ 232682 h 1081769"/>
                    <a:gd name="connsiteX1" fmla="*/ 1712686 w 3378201"/>
                    <a:gd name="connsiteY1" fmla="*/ 0 h 1081769"/>
                    <a:gd name="connsiteX2" fmla="*/ 3378201 w 3378201"/>
                    <a:gd name="connsiteY2" fmla="*/ 827314 h 1081769"/>
                    <a:gd name="connsiteX3" fmla="*/ 1743075 w 3378201"/>
                    <a:gd name="connsiteY3" fmla="*/ 1081769 h 1081769"/>
                    <a:gd name="connsiteX4" fmla="*/ 0 w 3378201"/>
                    <a:gd name="connsiteY4" fmla="*/ 232682 h 1081769"/>
                    <a:gd name="connsiteX0" fmla="*/ 0 w 3427017"/>
                    <a:gd name="connsiteY0" fmla="*/ 232682 h 1081769"/>
                    <a:gd name="connsiteX1" fmla="*/ 1712686 w 3427017"/>
                    <a:gd name="connsiteY1" fmla="*/ 0 h 1081769"/>
                    <a:gd name="connsiteX2" fmla="*/ 3427017 w 3427017"/>
                    <a:gd name="connsiteY2" fmla="*/ 851723 h 1081769"/>
                    <a:gd name="connsiteX3" fmla="*/ 1743075 w 3427017"/>
                    <a:gd name="connsiteY3" fmla="*/ 1081769 h 1081769"/>
                    <a:gd name="connsiteX4" fmla="*/ 0 w 3427017"/>
                    <a:gd name="connsiteY4" fmla="*/ 232682 h 108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7017" h="1081769">
                      <a:moveTo>
                        <a:pt x="0" y="232682"/>
                      </a:moveTo>
                      <a:lnTo>
                        <a:pt x="1712686" y="0"/>
                      </a:lnTo>
                      <a:lnTo>
                        <a:pt x="3427017" y="851723"/>
                      </a:lnTo>
                      <a:lnTo>
                        <a:pt x="1743075" y="1081769"/>
                      </a:lnTo>
                      <a:lnTo>
                        <a:pt x="0" y="23268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1A1A4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43" name="TextBox 242"/>
          <p:cNvSpPr txBox="1"/>
          <p:nvPr/>
        </p:nvSpPr>
        <p:spPr>
          <a:xfrm>
            <a:off x="446320" y="41365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Option 3</a:t>
            </a: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13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253" name="TextBox 252"/>
          <p:cNvSpPr txBox="1"/>
          <p:nvPr/>
        </p:nvSpPr>
        <p:spPr>
          <a:xfrm rot="20913406">
            <a:off x="798354" y="1620211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Sensitivity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Study</a:t>
            </a:r>
          </a:p>
          <a:p>
            <a:pPr algn="ctr"/>
            <a:r>
              <a:rPr lang="en-GB" b="1" dirty="0" smtClean="0">
                <a:solidFill>
                  <a:srgbClr val="FFC000"/>
                </a:solidFill>
              </a:rPr>
              <a:t>Needed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123728" y="5589240"/>
            <a:ext cx="474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We can also tune the size of the end-MRD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</a:t>
            </a:r>
            <a:r>
              <a:rPr lang="en-GB" dirty="0" smtClean="0"/>
              <a:t>Estimates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14</a:t>
            </a:fld>
            <a:r>
              <a:rPr lang="en-GB" smtClean="0"/>
              <a:t>  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193009" y="332656"/>
            <a:ext cx="9877577" cy="5544616"/>
            <a:chOff x="-684584" y="260648"/>
            <a:chExt cx="9877577" cy="5544616"/>
          </a:xfrm>
        </p:grpSpPr>
        <p:pic>
          <p:nvPicPr>
            <p:cNvPr id="4105" name="Picture 9" descr="C:\Users\mark\Dropbox\TITUS diagram\titus3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708920"/>
              <a:ext cx="4548985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mark\Dropbox\TITUS diagram\titus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231" y="1484784"/>
              <a:ext cx="4548985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mark\Dropbox\TITUS diagram\titus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260648"/>
              <a:ext cx="4548985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68639" y="3114244"/>
            <a:ext cx="1942608" cy="923330"/>
            <a:chOff x="109112" y="3474284"/>
            <a:chExt cx="1942608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109112" y="3474284"/>
              <a:ext cx="1928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2.2 M€ for iron</a:t>
              </a:r>
            </a:p>
            <a:p>
              <a:r>
                <a:rPr lang="fr-CH" dirty="0" smtClean="0"/>
                <a:t>8.4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dirty="0" smtClean="0"/>
                <a:t>10.6 M</a:t>
              </a:r>
              <a:r>
                <a:rPr lang="en-GB" dirty="0" smtClean="0"/>
                <a:t>€ </a:t>
              </a:r>
              <a:endParaRPr lang="fr-CH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9112" y="4077072"/>
              <a:ext cx="19426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95223" y="4149080"/>
            <a:ext cx="1942608" cy="923330"/>
            <a:chOff x="1835696" y="4509120"/>
            <a:chExt cx="1942608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1849571" y="4509120"/>
              <a:ext cx="1928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1.5 M€ for iron</a:t>
              </a:r>
            </a:p>
            <a:p>
              <a:r>
                <a:rPr lang="fr-CH" dirty="0" smtClean="0"/>
                <a:t>2.5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dirty="0" smtClean="0"/>
                <a:t>4.0 M</a:t>
              </a:r>
              <a:r>
                <a:rPr lang="en-GB" dirty="0" smtClean="0"/>
                <a:t>€</a:t>
              </a:r>
              <a:endParaRPr lang="fr-CH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35696" y="5114801"/>
              <a:ext cx="19426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985063" y="5025950"/>
            <a:ext cx="1942608" cy="923330"/>
            <a:chOff x="2051720" y="4551511"/>
            <a:chExt cx="1942608" cy="923330"/>
          </a:xfrm>
        </p:grpSpPr>
        <p:sp>
          <p:nvSpPr>
            <p:cNvPr id="36" name="TextBox 35"/>
            <p:cNvSpPr txBox="1"/>
            <p:nvPr/>
          </p:nvSpPr>
          <p:spPr>
            <a:xfrm>
              <a:off x="2065595" y="4551511"/>
              <a:ext cx="1928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1.3 M€ for iron</a:t>
              </a:r>
            </a:p>
            <a:p>
              <a:r>
                <a:rPr lang="fr-CH" dirty="0" smtClean="0"/>
                <a:t>2.2 M</a:t>
              </a:r>
              <a:r>
                <a:rPr lang="en-GB" dirty="0" smtClean="0"/>
                <a:t>€</a:t>
              </a:r>
              <a:r>
                <a:rPr lang="fr-CH" dirty="0"/>
                <a:t> </a:t>
              </a:r>
              <a:r>
                <a:rPr lang="fr-CH" dirty="0" smtClean="0"/>
                <a:t>for </a:t>
              </a:r>
              <a:r>
                <a:rPr lang="fr-CH" dirty="0" err="1" smtClean="0"/>
                <a:t>readout</a:t>
              </a:r>
              <a:endParaRPr lang="fr-CH" dirty="0" smtClean="0"/>
            </a:p>
            <a:p>
              <a:r>
                <a:rPr lang="fr-CH" dirty="0" smtClean="0"/>
                <a:t>3.0 M</a:t>
              </a:r>
              <a:r>
                <a:rPr lang="en-GB" dirty="0" smtClean="0"/>
                <a:t>€</a:t>
              </a:r>
              <a:endParaRPr lang="fr-CH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1720" y="5157192"/>
              <a:ext cx="19426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255570" y="5877272"/>
            <a:ext cx="476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We will decide based on sensitivity studies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114826">
            <a:off x="1491622" y="256423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Rough, ballpark</a:t>
            </a:r>
            <a:endParaRPr lang="en-GB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latin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1.5 Tesla Magnetization of the MRD</a:t>
            </a:r>
            <a:endParaRPr lang="en-GB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latin typeface="Segoe UI Light" panose="020B0502040204020203" pitchFamily="34" charset="0"/>
              </a:rPr>
              <a:pPr/>
              <a:t>15</a:t>
            </a:fld>
            <a:endParaRPr lang="en-GB">
              <a:latin typeface="Segoe UI Light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92572" y="3861048"/>
            <a:ext cx="4226373" cy="2210697"/>
            <a:chOff x="107504" y="1135557"/>
            <a:chExt cx="8902204" cy="4656497"/>
          </a:xfrm>
        </p:grpSpPr>
        <p:grpSp>
          <p:nvGrpSpPr>
            <p:cNvPr id="45" name="Group 44"/>
            <p:cNvGrpSpPr/>
            <p:nvPr/>
          </p:nvGrpSpPr>
          <p:grpSpPr>
            <a:xfrm>
              <a:off x="5142778" y="1135557"/>
              <a:ext cx="3866930" cy="3805611"/>
              <a:chOff x="5142778" y="1052736"/>
              <a:chExt cx="3866930" cy="380561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656814" y="1052736"/>
                <a:ext cx="3346742" cy="3720892"/>
                <a:chOff x="2202810" y="825189"/>
                <a:chExt cx="4738378" cy="5268106"/>
              </a:xfrm>
              <a:solidFill>
                <a:srgbClr val="6666FF"/>
              </a:solidFill>
            </p:grpSpPr>
            <p:sp>
              <p:nvSpPr>
                <p:cNvPr id="67" name="Hexagon 66"/>
                <p:cNvSpPr/>
                <p:nvPr/>
              </p:nvSpPr>
              <p:spPr>
                <a:xfrm rot="5400000">
                  <a:off x="1937946" y="1090053"/>
                  <a:ext cx="5268106" cy="4738378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Hexagon 67"/>
                <p:cNvSpPr/>
                <p:nvPr/>
              </p:nvSpPr>
              <p:spPr>
                <a:xfrm rot="5400000">
                  <a:off x="2502008" y="1587034"/>
                  <a:ext cx="4163025" cy="3744416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2711313" y="1587030"/>
                  <a:ext cx="3744420" cy="3744420"/>
                </a:xfrm>
                <a:prstGeom prst="ellipse">
                  <a:avLst/>
                </a:prstGeom>
                <a:grpFill/>
                <a:ln w="57150">
                  <a:solidFill>
                    <a:srgbClr val="333399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Hexagon 49"/>
              <p:cNvSpPr/>
              <p:nvPr/>
            </p:nvSpPr>
            <p:spPr>
              <a:xfrm rot="5400000">
                <a:off x="4955703" y="1311819"/>
                <a:ext cx="3720892" cy="3346742"/>
              </a:xfrm>
              <a:prstGeom prst="hexagon">
                <a:avLst/>
              </a:pr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810794" y="1059233"/>
                <a:ext cx="2188029" cy="914400"/>
              </a:xfrm>
              <a:custGeom>
                <a:avLst/>
                <a:gdLst>
                  <a:gd name="connsiteX0" fmla="*/ 0 w 2188029"/>
                  <a:gd name="connsiteY0" fmla="*/ 65314 h 914400"/>
                  <a:gd name="connsiteX1" fmla="*/ 522514 w 2188029"/>
                  <a:gd name="connsiteY1" fmla="*/ 0 h 914400"/>
                  <a:gd name="connsiteX2" fmla="*/ 2188029 w 2188029"/>
                  <a:gd name="connsiteY2" fmla="*/ 827314 h 914400"/>
                  <a:gd name="connsiteX3" fmla="*/ 1687286 w 2188029"/>
                  <a:gd name="connsiteY3" fmla="*/ 914400 h 914400"/>
                  <a:gd name="connsiteX4" fmla="*/ 0 w 2188029"/>
                  <a:gd name="connsiteY4" fmla="*/ 65314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029" h="914400">
                    <a:moveTo>
                      <a:pt x="0" y="65314"/>
                    </a:moveTo>
                    <a:lnTo>
                      <a:pt x="522514" y="0"/>
                    </a:lnTo>
                    <a:lnTo>
                      <a:pt x="2188029" y="827314"/>
                    </a:lnTo>
                    <a:lnTo>
                      <a:pt x="1687286" y="914400"/>
                    </a:lnTo>
                    <a:lnTo>
                      <a:pt x="0" y="65314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8487194" y="1908318"/>
                <a:ext cx="511629" cy="2111829"/>
              </a:xfrm>
              <a:custGeom>
                <a:avLst/>
                <a:gdLst>
                  <a:gd name="connsiteX0" fmla="*/ 10886 w 511629"/>
                  <a:gd name="connsiteY0" fmla="*/ 65315 h 2111829"/>
                  <a:gd name="connsiteX1" fmla="*/ 511629 w 511629"/>
                  <a:gd name="connsiteY1" fmla="*/ 0 h 2111829"/>
                  <a:gd name="connsiteX2" fmla="*/ 511629 w 511629"/>
                  <a:gd name="connsiteY2" fmla="*/ 2024743 h 2111829"/>
                  <a:gd name="connsiteX3" fmla="*/ 0 w 511629"/>
                  <a:gd name="connsiteY3" fmla="*/ 2111829 h 2111829"/>
                  <a:gd name="connsiteX4" fmla="*/ 10886 w 511629"/>
                  <a:gd name="connsiteY4" fmla="*/ 65315 h 211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29" h="2111829">
                    <a:moveTo>
                      <a:pt x="10886" y="65315"/>
                    </a:moveTo>
                    <a:lnTo>
                      <a:pt x="511629" y="0"/>
                    </a:lnTo>
                    <a:lnTo>
                      <a:pt x="511629" y="2024743"/>
                    </a:lnTo>
                    <a:lnTo>
                      <a:pt x="0" y="2111829"/>
                    </a:lnTo>
                    <a:cubicBezTo>
                      <a:pt x="3629" y="1429658"/>
                      <a:pt x="7257" y="747486"/>
                      <a:pt x="10886" y="65315"/>
                    </a:cubicBez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821680" y="3933061"/>
                <a:ext cx="2188028" cy="925286"/>
              </a:xfrm>
              <a:custGeom>
                <a:avLst/>
                <a:gdLst>
                  <a:gd name="connsiteX0" fmla="*/ 1654628 w 2188028"/>
                  <a:gd name="connsiteY0" fmla="*/ 87086 h 925286"/>
                  <a:gd name="connsiteX1" fmla="*/ 2188028 w 2188028"/>
                  <a:gd name="connsiteY1" fmla="*/ 0 h 925286"/>
                  <a:gd name="connsiteX2" fmla="*/ 511628 w 2188028"/>
                  <a:gd name="connsiteY2" fmla="*/ 838200 h 925286"/>
                  <a:gd name="connsiteX3" fmla="*/ 0 w 2188028"/>
                  <a:gd name="connsiteY3" fmla="*/ 925286 h 925286"/>
                  <a:gd name="connsiteX4" fmla="*/ 1654628 w 2188028"/>
                  <a:gd name="connsiteY4" fmla="*/ 87086 h 9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028" h="925286">
                    <a:moveTo>
                      <a:pt x="1654628" y="87086"/>
                    </a:moveTo>
                    <a:lnTo>
                      <a:pt x="2188028" y="0"/>
                    </a:lnTo>
                    <a:lnTo>
                      <a:pt x="511628" y="838200"/>
                    </a:lnTo>
                    <a:lnTo>
                      <a:pt x="0" y="925286"/>
                    </a:lnTo>
                    <a:lnTo>
                      <a:pt x="1654628" y="87086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6823862" y="1460810"/>
                <a:ext cx="1338147" cy="1516566"/>
              </a:xfrm>
              <a:custGeom>
                <a:avLst/>
                <a:gdLst>
                  <a:gd name="connsiteX0" fmla="*/ 1338147 w 1338147"/>
                  <a:gd name="connsiteY0" fmla="*/ 0 h 1516566"/>
                  <a:gd name="connsiteX1" fmla="*/ 524108 w 1338147"/>
                  <a:gd name="connsiteY1" fmla="*/ 1427356 h 1516566"/>
                  <a:gd name="connsiteX2" fmla="*/ 0 w 1338147"/>
                  <a:gd name="connsiteY2" fmla="*/ 1516566 h 151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147" h="1516566">
                    <a:moveTo>
                      <a:pt x="1338147" y="0"/>
                    </a:moveTo>
                    <a:lnTo>
                      <a:pt x="524108" y="1427356"/>
                    </a:lnTo>
                    <a:lnTo>
                      <a:pt x="0" y="1516566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7066917" y="2048733"/>
                <a:ext cx="778538" cy="391689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732735" y="2907945"/>
                <a:ext cx="156118" cy="156118"/>
              </a:xfrm>
              <a:prstGeom prst="ellipse">
                <a:avLst/>
              </a:pr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152979" y="2907945"/>
                <a:ext cx="3847171" cy="78059"/>
              </a:xfrm>
              <a:custGeom>
                <a:avLst/>
                <a:gdLst>
                  <a:gd name="connsiteX0" fmla="*/ 3847171 w 3847171"/>
                  <a:gd name="connsiteY0" fmla="*/ 0 h 78059"/>
                  <a:gd name="connsiteX1" fmla="*/ 3323064 w 3847171"/>
                  <a:gd name="connsiteY1" fmla="*/ 78059 h 78059"/>
                  <a:gd name="connsiteX2" fmla="*/ 0 w 3847171"/>
                  <a:gd name="connsiteY2" fmla="*/ 78059 h 7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47171" h="78059">
                    <a:moveTo>
                      <a:pt x="3847171" y="0"/>
                    </a:moveTo>
                    <a:lnTo>
                      <a:pt x="3323064" y="78059"/>
                    </a:lnTo>
                    <a:lnTo>
                      <a:pt x="0" y="78059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978170" y="1525194"/>
                <a:ext cx="2174487" cy="2899317"/>
              </a:xfrm>
              <a:custGeom>
                <a:avLst/>
                <a:gdLst>
                  <a:gd name="connsiteX0" fmla="*/ 2174487 w 2174487"/>
                  <a:gd name="connsiteY0" fmla="*/ 2843561 h 2899317"/>
                  <a:gd name="connsiteX1" fmla="*/ 1672683 w 2174487"/>
                  <a:gd name="connsiteY1" fmla="*/ 2899317 h 2899317"/>
                  <a:gd name="connsiteX2" fmla="*/ 0 w 2174487"/>
                  <a:gd name="connsiteY2" fmla="*/ 0 h 289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4487" h="2899317">
                    <a:moveTo>
                      <a:pt x="2174487" y="2843561"/>
                    </a:moveTo>
                    <a:lnTo>
                      <a:pt x="1672683" y="2899317"/>
                    </a:ln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989321" y="1458287"/>
                <a:ext cx="2174488" cy="2977376"/>
              </a:xfrm>
              <a:custGeom>
                <a:avLst/>
                <a:gdLst>
                  <a:gd name="connsiteX0" fmla="*/ 2174488 w 2174488"/>
                  <a:gd name="connsiteY0" fmla="*/ 0 h 2977376"/>
                  <a:gd name="connsiteX1" fmla="*/ 1661532 w 2174488"/>
                  <a:gd name="connsiteY1" fmla="*/ 89210 h 2977376"/>
                  <a:gd name="connsiteX2" fmla="*/ 0 w 2174488"/>
                  <a:gd name="connsiteY2" fmla="*/ 2977376 h 2977376"/>
                  <a:gd name="connsiteX3" fmla="*/ 0 w 2174488"/>
                  <a:gd name="connsiteY3" fmla="*/ 2977376 h 297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4488" h="2977376">
                    <a:moveTo>
                      <a:pt x="2174488" y="0"/>
                    </a:moveTo>
                    <a:lnTo>
                      <a:pt x="1661532" y="89210"/>
                    </a:lnTo>
                    <a:lnTo>
                      <a:pt x="0" y="2977376"/>
                    </a:lnTo>
                    <a:lnTo>
                      <a:pt x="0" y="2977376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07504" y="1522005"/>
              <a:ext cx="6536473" cy="4270049"/>
              <a:chOff x="107504" y="1522005"/>
              <a:chExt cx="6536473" cy="4270049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488504" y="4210777"/>
                <a:ext cx="4484914" cy="1186543"/>
              </a:xfrm>
              <a:custGeom>
                <a:avLst/>
                <a:gdLst>
                  <a:gd name="connsiteX0" fmla="*/ 0 w 4484914"/>
                  <a:gd name="connsiteY0" fmla="*/ 533400 h 1186543"/>
                  <a:gd name="connsiteX1" fmla="*/ 3167743 w 4484914"/>
                  <a:gd name="connsiteY1" fmla="*/ 0 h 1186543"/>
                  <a:gd name="connsiteX2" fmla="*/ 4484914 w 4484914"/>
                  <a:gd name="connsiteY2" fmla="*/ 664028 h 1186543"/>
                  <a:gd name="connsiteX3" fmla="*/ 1306286 w 4484914"/>
                  <a:gd name="connsiteY3" fmla="*/ 1186543 h 1186543"/>
                  <a:gd name="connsiteX4" fmla="*/ 0 w 4484914"/>
                  <a:gd name="connsiteY4" fmla="*/ 533400 h 118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914" h="1186543">
                    <a:moveTo>
                      <a:pt x="0" y="533400"/>
                    </a:moveTo>
                    <a:lnTo>
                      <a:pt x="3167743" y="0"/>
                    </a:lnTo>
                    <a:lnTo>
                      <a:pt x="4484914" y="664028"/>
                    </a:lnTo>
                    <a:lnTo>
                      <a:pt x="1306286" y="1186543"/>
                    </a:lnTo>
                    <a:lnTo>
                      <a:pt x="0" y="5334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77618" y="2567034"/>
                <a:ext cx="3178629" cy="2166257"/>
              </a:xfrm>
              <a:custGeom>
                <a:avLst/>
                <a:gdLst>
                  <a:gd name="connsiteX0" fmla="*/ 0 w 3178629"/>
                  <a:gd name="connsiteY0" fmla="*/ 555171 h 2166257"/>
                  <a:gd name="connsiteX1" fmla="*/ 10886 w 3178629"/>
                  <a:gd name="connsiteY1" fmla="*/ 2166257 h 2166257"/>
                  <a:gd name="connsiteX2" fmla="*/ 3167743 w 3178629"/>
                  <a:gd name="connsiteY2" fmla="*/ 1643743 h 2166257"/>
                  <a:gd name="connsiteX3" fmla="*/ 3178629 w 3178629"/>
                  <a:gd name="connsiteY3" fmla="*/ 0 h 2166257"/>
                  <a:gd name="connsiteX4" fmla="*/ 0 w 3178629"/>
                  <a:gd name="connsiteY4" fmla="*/ 555171 h 216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629" h="2166257">
                    <a:moveTo>
                      <a:pt x="0" y="555171"/>
                    </a:moveTo>
                    <a:cubicBezTo>
                      <a:pt x="3629" y="1092200"/>
                      <a:pt x="7257" y="1629228"/>
                      <a:pt x="10886" y="2166257"/>
                    </a:cubicBezTo>
                    <a:lnTo>
                      <a:pt x="3167743" y="1643743"/>
                    </a:lnTo>
                    <a:cubicBezTo>
                      <a:pt x="3171372" y="1095829"/>
                      <a:pt x="3175000" y="547914"/>
                      <a:pt x="3178629" y="0"/>
                    </a:cubicBezTo>
                    <a:lnTo>
                      <a:pt x="0" y="555171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88504" y="1913891"/>
                <a:ext cx="4484914" cy="1197429"/>
              </a:xfrm>
              <a:custGeom>
                <a:avLst/>
                <a:gdLst>
                  <a:gd name="connsiteX0" fmla="*/ 0 w 4484914"/>
                  <a:gd name="connsiteY0" fmla="*/ 1197429 h 1197429"/>
                  <a:gd name="connsiteX1" fmla="*/ 3167743 w 4484914"/>
                  <a:gd name="connsiteY1" fmla="*/ 674914 h 1197429"/>
                  <a:gd name="connsiteX2" fmla="*/ 4484914 w 4484914"/>
                  <a:gd name="connsiteY2" fmla="*/ 0 h 1197429"/>
                  <a:gd name="connsiteX3" fmla="*/ 1328057 w 4484914"/>
                  <a:gd name="connsiteY3" fmla="*/ 555172 h 1197429"/>
                  <a:gd name="connsiteX4" fmla="*/ 0 w 4484914"/>
                  <a:gd name="connsiteY4" fmla="*/ 1197429 h 119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4914" h="1197429">
                    <a:moveTo>
                      <a:pt x="0" y="1197429"/>
                    </a:moveTo>
                    <a:lnTo>
                      <a:pt x="3167743" y="674914"/>
                    </a:lnTo>
                    <a:lnTo>
                      <a:pt x="4484914" y="0"/>
                    </a:lnTo>
                    <a:lnTo>
                      <a:pt x="1328057" y="555172"/>
                    </a:lnTo>
                    <a:lnTo>
                      <a:pt x="0" y="11974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794790" y="2077177"/>
                <a:ext cx="1665514" cy="1034143"/>
              </a:xfrm>
              <a:custGeom>
                <a:avLst/>
                <a:gdLst>
                  <a:gd name="connsiteX0" fmla="*/ 0 w 1665514"/>
                  <a:gd name="connsiteY0" fmla="*/ 381000 h 1034143"/>
                  <a:gd name="connsiteX1" fmla="*/ 0 w 1665514"/>
                  <a:gd name="connsiteY1" fmla="*/ 0 h 1034143"/>
                  <a:gd name="connsiteX2" fmla="*/ 1665514 w 1665514"/>
                  <a:gd name="connsiteY2" fmla="*/ 838200 h 1034143"/>
                  <a:gd name="connsiteX3" fmla="*/ 1338943 w 1665514"/>
                  <a:gd name="connsiteY3" fmla="*/ 1034143 h 1034143"/>
                  <a:gd name="connsiteX4" fmla="*/ 0 w 1665514"/>
                  <a:gd name="connsiteY4" fmla="*/ 381000 h 103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514" h="1034143">
                    <a:moveTo>
                      <a:pt x="0" y="381000"/>
                    </a:moveTo>
                    <a:lnTo>
                      <a:pt x="0" y="0"/>
                    </a:lnTo>
                    <a:lnTo>
                      <a:pt x="1665514" y="838200"/>
                    </a:lnTo>
                    <a:lnTo>
                      <a:pt x="1338943" y="1034143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122847" y="2904491"/>
                <a:ext cx="340419" cy="2079172"/>
              </a:xfrm>
              <a:custGeom>
                <a:avLst/>
                <a:gdLst>
                  <a:gd name="connsiteX0" fmla="*/ 326571 w 340419"/>
                  <a:gd name="connsiteY0" fmla="*/ 0 h 2079172"/>
                  <a:gd name="connsiteX1" fmla="*/ 0 w 340419"/>
                  <a:gd name="connsiteY1" fmla="*/ 217714 h 2079172"/>
                  <a:gd name="connsiteX2" fmla="*/ 0 w 340419"/>
                  <a:gd name="connsiteY2" fmla="*/ 1839686 h 2079172"/>
                  <a:gd name="connsiteX3" fmla="*/ 337457 w 340419"/>
                  <a:gd name="connsiteY3" fmla="*/ 2079172 h 2079172"/>
                  <a:gd name="connsiteX4" fmla="*/ 326571 w 340419"/>
                  <a:gd name="connsiteY4" fmla="*/ 0 h 20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419" h="2079172">
                    <a:moveTo>
                      <a:pt x="326571" y="0"/>
                    </a:moveTo>
                    <a:lnTo>
                      <a:pt x="0" y="217714"/>
                    </a:lnTo>
                    <a:lnTo>
                      <a:pt x="0" y="1839686"/>
                    </a:lnTo>
                    <a:lnTo>
                      <a:pt x="337457" y="2079172"/>
                    </a:lnTo>
                    <a:cubicBezTo>
                      <a:pt x="341086" y="1386115"/>
                      <a:pt x="344714" y="693057"/>
                      <a:pt x="326571" y="0"/>
                    </a:cubicBez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83904" y="4733291"/>
                <a:ext cx="1676400" cy="1045029"/>
              </a:xfrm>
              <a:custGeom>
                <a:avLst/>
                <a:gdLst>
                  <a:gd name="connsiteX0" fmla="*/ 0 w 1676400"/>
                  <a:gd name="connsiteY0" fmla="*/ 1045029 h 1045029"/>
                  <a:gd name="connsiteX1" fmla="*/ 10886 w 1676400"/>
                  <a:gd name="connsiteY1" fmla="*/ 653143 h 1045029"/>
                  <a:gd name="connsiteX2" fmla="*/ 1338943 w 1676400"/>
                  <a:gd name="connsiteY2" fmla="*/ 0 h 1045029"/>
                  <a:gd name="connsiteX3" fmla="*/ 1676400 w 1676400"/>
                  <a:gd name="connsiteY3" fmla="*/ 239486 h 1045029"/>
                  <a:gd name="connsiteX4" fmla="*/ 0 w 1676400"/>
                  <a:gd name="connsiteY4" fmla="*/ 1045029 h 104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045029">
                    <a:moveTo>
                      <a:pt x="0" y="1045029"/>
                    </a:moveTo>
                    <a:lnTo>
                      <a:pt x="10886" y="653143"/>
                    </a:lnTo>
                    <a:lnTo>
                      <a:pt x="1338943" y="0"/>
                    </a:lnTo>
                    <a:lnTo>
                      <a:pt x="1676400" y="239486"/>
                    </a:lnTo>
                    <a:lnTo>
                      <a:pt x="0" y="10450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29275" y="2066291"/>
                <a:ext cx="1676400" cy="1055914"/>
              </a:xfrm>
              <a:custGeom>
                <a:avLst/>
                <a:gdLst>
                  <a:gd name="connsiteX0" fmla="*/ 1654629 w 1676400"/>
                  <a:gd name="connsiteY0" fmla="*/ 0 h 1055914"/>
                  <a:gd name="connsiteX1" fmla="*/ 1676400 w 1676400"/>
                  <a:gd name="connsiteY1" fmla="*/ 413657 h 1055914"/>
                  <a:gd name="connsiteX2" fmla="*/ 359229 w 1676400"/>
                  <a:gd name="connsiteY2" fmla="*/ 1055914 h 1055914"/>
                  <a:gd name="connsiteX3" fmla="*/ 0 w 1676400"/>
                  <a:gd name="connsiteY3" fmla="*/ 838200 h 1055914"/>
                  <a:gd name="connsiteX4" fmla="*/ 1654629 w 1676400"/>
                  <a:gd name="connsiteY4" fmla="*/ 0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00" h="1055914">
                    <a:moveTo>
                      <a:pt x="1654629" y="0"/>
                    </a:moveTo>
                    <a:lnTo>
                      <a:pt x="1676400" y="413657"/>
                    </a:lnTo>
                    <a:lnTo>
                      <a:pt x="359229" y="1055914"/>
                    </a:lnTo>
                    <a:lnTo>
                      <a:pt x="0" y="838200"/>
                    </a:lnTo>
                    <a:lnTo>
                      <a:pt x="1654629" y="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18390" y="2893605"/>
                <a:ext cx="370114" cy="2068286"/>
              </a:xfrm>
              <a:custGeom>
                <a:avLst/>
                <a:gdLst>
                  <a:gd name="connsiteX0" fmla="*/ 0 w 370114"/>
                  <a:gd name="connsiteY0" fmla="*/ 0 h 2068286"/>
                  <a:gd name="connsiteX1" fmla="*/ 0 w 370114"/>
                  <a:gd name="connsiteY1" fmla="*/ 2068286 h 2068286"/>
                  <a:gd name="connsiteX2" fmla="*/ 370114 w 370114"/>
                  <a:gd name="connsiteY2" fmla="*/ 1850572 h 2068286"/>
                  <a:gd name="connsiteX3" fmla="*/ 359228 w 370114"/>
                  <a:gd name="connsiteY3" fmla="*/ 228600 h 2068286"/>
                  <a:gd name="connsiteX4" fmla="*/ 0 w 370114"/>
                  <a:gd name="connsiteY4" fmla="*/ 0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114" h="2068286">
                    <a:moveTo>
                      <a:pt x="0" y="0"/>
                    </a:moveTo>
                    <a:lnTo>
                      <a:pt x="0" y="2068286"/>
                    </a:lnTo>
                    <a:lnTo>
                      <a:pt x="370114" y="1850572"/>
                    </a:lnTo>
                    <a:cubicBezTo>
                      <a:pt x="366485" y="1309915"/>
                      <a:pt x="362857" y="769257"/>
                      <a:pt x="359228" y="228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07504" y="4733291"/>
                <a:ext cx="1698171" cy="1055914"/>
              </a:xfrm>
              <a:custGeom>
                <a:avLst/>
                <a:gdLst>
                  <a:gd name="connsiteX0" fmla="*/ 0 w 1698171"/>
                  <a:gd name="connsiteY0" fmla="*/ 217714 h 1055914"/>
                  <a:gd name="connsiteX1" fmla="*/ 391886 w 1698171"/>
                  <a:gd name="connsiteY1" fmla="*/ 0 h 1055914"/>
                  <a:gd name="connsiteX2" fmla="*/ 1676400 w 1698171"/>
                  <a:gd name="connsiteY2" fmla="*/ 664029 h 1055914"/>
                  <a:gd name="connsiteX3" fmla="*/ 1698171 w 1698171"/>
                  <a:gd name="connsiteY3" fmla="*/ 1055914 h 1055914"/>
                  <a:gd name="connsiteX4" fmla="*/ 0 w 1698171"/>
                  <a:gd name="connsiteY4" fmla="*/ 217714 h 105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171" h="1055914">
                    <a:moveTo>
                      <a:pt x="0" y="217714"/>
                    </a:moveTo>
                    <a:lnTo>
                      <a:pt x="391886" y="0"/>
                    </a:lnTo>
                    <a:lnTo>
                      <a:pt x="1676400" y="664029"/>
                    </a:lnTo>
                    <a:lnTo>
                      <a:pt x="1698171" y="1055914"/>
                    </a:lnTo>
                    <a:lnTo>
                      <a:pt x="0" y="217714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13656" y="2071162"/>
                <a:ext cx="3346742" cy="3720892"/>
                <a:chOff x="2202810" y="825189"/>
                <a:chExt cx="4738378" cy="5268106"/>
              </a:xfrm>
              <a:noFill/>
            </p:grpSpPr>
            <p:sp>
              <p:nvSpPr>
                <p:cNvPr id="93" name="Hexagon 92"/>
                <p:cNvSpPr/>
                <p:nvPr/>
              </p:nvSpPr>
              <p:spPr>
                <a:xfrm rot="5400000">
                  <a:off x="1937946" y="1090053"/>
                  <a:ext cx="5268106" cy="4738378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Hexagon 93"/>
                <p:cNvSpPr/>
                <p:nvPr/>
              </p:nvSpPr>
              <p:spPr>
                <a:xfrm rot="5400000">
                  <a:off x="2502008" y="1587034"/>
                  <a:ext cx="4163025" cy="3744416"/>
                </a:xfrm>
                <a:prstGeom prst="hexagon">
                  <a:avLst/>
                </a:prstGeom>
                <a:grpFill/>
                <a:ln w="57150">
                  <a:solidFill>
                    <a:srgbClr val="33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2" name="Freeform 81"/>
              <p:cNvSpPr/>
              <p:nvPr/>
            </p:nvSpPr>
            <p:spPr>
              <a:xfrm>
                <a:off x="1773018" y="1522005"/>
                <a:ext cx="4865915" cy="1393372"/>
              </a:xfrm>
              <a:custGeom>
                <a:avLst/>
                <a:gdLst>
                  <a:gd name="connsiteX0" fmla="*/ 0 w 4865915"/>
                  <a:gd name="connsiteY0" fmla="*/ 544286 h 1393372"/>
                  <a:gd name="connsiteX1" fmla="*/ 3200400 w 4865915"/>
                  <a:gd name="connsiteY1" fmla="*/ 0 h 1393372"/>
                  <a:gd name="connsiteX2" fmla="*/ 4865915 w 4865915"/>
                  <a:gd name="connsiteY2" fmla="*/ 859972 h 1393372"/>
                  <a:gd name="connsiteX3" fmla="*/ 1687286 w 4865915"/>
                  <a:gd name="connsiteY3" fmla="*/ 1393372 h 1393372"/>
                  <a:gd name="connsiteX4" fmla="*/ 0 w 4865915"/>
                  <a:gd name="connsiteY4" fmla="*/ 544286 h 13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5915" h="1393372">
                    <a:moveTo>
                      <a:pt x="0" y="544286"/>
                    </a:moveTo>
                    <a:lnTo>
                      <a:pt x="3200400" y="0"/>
                    </a:lnTo>
                    <a:lnTo>
                      <a:pt x="4865915" y="859972"/>
                    </a:lnTo>
                    <a:lnTo>
                      <a:pt x="1687286" y="1393372"/>
                    </a:lnTo>
                    <a:lnTo>
                      <a:pt x="0" y="544286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60304" y="2371091"/>
                <a:ext cx="3167743" cy="2601686"/>
              </a:xfrm>
              <a:custGeom>
                <a:avLst/>
                <a:gdLst>
                  <a:gd name="connsiteX0" fmla="*/ 0 w 3167743"/>
                  <a:gd name="connsiteY0" fmla="*/ 533400 h 2601686"/>
                  <a:gd name="connsiteX1" fmla="*/ 0 w 3167743"/>
                  <a:gd name="connsiteY1" fmla="*/ 2601686 h 2601686"/>
                  <a:gd name="connsiteX2" fmla="*/ 3167743 w 3167743"/>
                  <a:gd name="connsiteY2" fmla="*/ 2046514 h 2601686"/>
                  <a:gd name="connsiteX3" fmla="*/ 3167743 w 3167743"/>
                  <a:gd name="connsiteY3" fmla="*/ 0 h 2601686"/>
                  <a:gd name="connsiteX4" fmla="*/ 0 w 3167743"/>
                  <a:gd name="connsiteY4" fmla="*/ 533400 h 260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743" h="2601686">
                    <a:moveTo>
                      <a:pt x="0" y="533400"/>
                    </a:moveTo>
                    <a:lnTo>
                      <a:pt x="0" y="2601686"/>
                    </a:lnTo>
                    <a:lnTo>
                      <a:pt x="3167743" y="2046514"/>
                    </a:lnTo>
                    <a:lnTo>
                      <a:pt x="3167743" y="0"/>
                    </a:lnTo>
                    <a:lnTo>
                      <a:pt x="0" y="5334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783904" y="4428491"/>
                <a:ext cx="4855029" cy="1349829"/>
              </a:xfrm>
              <a:custGeom>
                <a:avLst/>
                <a:gdLst>
                  <a:gd name="connsiteX0" fmla="*/ 0 w 4855029"/>
                  <a:gd name="connsiteY0" fmla="*/ 1349829 h 1349829"/>
                  <a:gd name="connsiteX1" fmla="*/ 1687286 w 4855029"/>
                  <a:gd name="connsiteY1" fmla="*/ 522514 h 1349829"/>
                  <a:gd name="connsiteX2" fmla="*/ 4855029 w 4855029"/>
                  <a:gd name="connsiteY2" fmla="*/ 0 h 1349829"/>
                  <a:gd name="connsiteX3" fmla="*/ 3178629 w 4855029"/>
                  <a:gd name="connsiteY3" fmla="*/ 838200 h 1349829"/>
                  <a:gd name="connsiteX4" fmla="*/ 0 w 4855029"/>
                  <a:gd name="connsiteY4" fmla="*/ 1349829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5029" h="1349829">
                    <a:moveTo>
                      <a:pt x="0" y="1349829"/>
                    </a:moveTo>
                    <a:lnTo>
                      <a:pt x="1687286" y="522514"/>
                    </a:lnTo>
                    <a:lnTo>
                      <a:pt x="4855029" y="0"/>
                    </a:lnTo>
                    <a:lnTo>
                      <a:pt x="3178629" y="838200"/>
                    </a:lnTo>
                    <a:lnTo>
                      <a:pt x="0" y="1349829"/>
                    </a:lnTo>
                    <a:close/>
                  </a:path>
                </a:pathLst>
              </a:custGeom>
              <a:solidFill>
                <a:srgbClr val="6666FF"/>
              </a:solidFill>
              <a:ln w="5715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20192" y="3386649"/>
                <a:ext cx="3523785" cy="535258"/>
              </a:xfrm>
              <a:custGeom>
                <a:avLst/>
                <a:gdLst>
                  <a:gd name="connsiteX0" fmla="*/ 0 w 3523785"/>
                  <a:gd name="connsiteY0" fmla="*/ 535258 h 535258"/>
                  <a:gd name="connsiteX1" fmla="*/ 356839 w 3523785"/>
                  <a:gd name="connsiteY1" fmla="*/ 535258 h 535258"/>
                  <a:gd name="connsiteX2" fmla="*/ 3523785 w 3523785"/>
                  <a:gd name="connsiteY2" fmla="*/ 0 h 5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3785" h="535258">
                    <a:moveTo>
                      <a:pt x="0" y="535258"/>
                    </a:moveTo>
                    <a:lnTo>
                      <a:pt x="356839" y="535258"/>
                    </a:lnTo>
                    <a:lnTo>
                      <a:pt x="3523785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428816" y="1959293"/>
                <a:ext cx="3367668" cy="836341"/>
              </a:xfrm>
              <a:custGeom>
                <a:avLst/>
                <a:gdLst>
                  <a:gd name="connsiteX0" fmla="*/ 0 w 3367668"/>
                  <a:gd name="connsiteY0" fmla="*/ 836341 h 836341"/>
                  <a:gd name="connsiteX1" fmla="*/ 3200400 w 3367668"/>
                  <a:gd name="connsiteY1" fmla="*/ 301082 h 836341"/>
                  <a:gd name="connsiteX2" fmla="*/ 3367668 w 3367668"/>
                  <a:gd name="connsiteY2" fmla="*/ 0 h 83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668" h="836341">
                    <a:moveTo>
                      <a:pt x="0" y="836341"/>
                    </a:moveTo>
                    <a:lnTo>
                      <a:pt x="3200400" y="301082"/>
                    </a:lnTo>
                    <a:lnTo>
                      <a:pt x="3367668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945704" y="2472249"/>
                <a:ext cx="1204332" cy="334536"/>
              </a:xfrm>
              <a:custGeom>
                <a:avLst/>
                <a:gdLst>
                  <a:gd name="connsiteX0" fmla="*/ 0 w 1204332"/>
                  <a:gd name="connsiteY0" fmla="*/ 0 h 334536"/>
                  <a:gd name="connsiteX1" fmla="*/ 178420 w 1204332"/>
                  <a:gd name="connsiteY1" fmla="*/ 334536 h 334536"/>
                  <a:gd name="connsiteX2" fmla="*/ 1204332 w 1204332"/>
                  <a:gd name="connsiteY2" fmla="*/ 156117 h 33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4332" h="334536">
                    <a:moveTo>
                      <a:pt x="0" y="0"/>
                    </a:moveTo>
                    <a:lnTo>
                      <a:pt x="178420" y="334536"/>
                    </a:lnTo>
                    <a:lnTo>
                      <a:pt x="1204332" y="156117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109363" y="3542766"/>
                <a:ext cx="3010829" cy="390292"/>
              </a:xfrm>
              <a:custGeom>
                <a:avLst/>
                <a:gdLst>
                  <a:gd name="connsiteX0" fmla="*/ 0 w 3010829"/>
                  <a:gd name="connsiteY0" fmla="*/ 379141 h 390292"/>
                  <a:gd name="connsiteX1" fmla="*/ 367990 w 3010829"/>
                  <a:gd name="connsiteY1" fmla="*/ 390292 h 390292"/>
                  <a:gd name="connsiteX2" fmla="*/ 3010829 w 3010829"/>
                  <a:gd name="connsiteY2" fmla="*/ 0 h 3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0829" h="390292">
                    <a:moveTo>
                      <a:pt x="0" y="379141"/>
                    </a:moveTo>
                    <a:lnTo>
                      <a:pt x="367990" y="390292"/>
                    </a:lnTo>
                    <a:lnTo>
                      <a:pt x="3010829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34553" y="4713644"/>
                <a:ext cx="2185639" cy="657922"/>
              </a:xfrm>
              <a:custGeom>
                <a:avLst/>
                <a:gdLst>
                  <a:gd name="connsiteX0" fmla="*/ 0 w 2185639"/>
                  <a:gd name="connsiteY0" fmla="*/ 657922 h 657922"/>
                  <a:gd name="connsiteX1" fmla="*/ 223024 w 2185639"/>
                  <a:gd name="connsiteY1" fmla="*/ 323385 h 657922"/>
                  <a:gd name="connsiteX2" fmla="*/ 2185639 w 2185639"/>
                  <a:gd name="connsiteY2" fmla="*/ 0 h 65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5639" h="657922">
                    <a:moveTo>
                      <a:pt x="0" y="657922"/>
                    </a:moveTo>
                    <a:lnTo>
                      <a:pt x="223024" y="323385"/>
                    </a:lnTo>
                    <a:lnTo>
                      <a:pt x="2185639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2439967" y="4836307"/>
                <a:ext cx="3356517" cy="535259"/>
              </a:xfrm>
              <a:custGeom>
                <a:avLst/>
                <a:gdLst>
                  <a:gd name="connsiteX0" fmla="*/ 0 w 3356517"/>
                  <a:gd name="connsiteY0" fmla="*/ 234176 h 535259"/>
                  <a:gd name="connsiteX1" fmla="*/ 167269 w 3356517"/>
                  <a:gd name="connsiteY1" fmla="*/ 535259 h 535259"/>
                  <a:gd name="connsiteX2" fmla="*/ 3356517 w 3356517"/>
                  <a:gd name="connsiteY2" fmla="*/ 0 h 53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6517" h="535259">
                    <a:moveTo>
                      <a:pt x="0" y="234176"/>
                    </a:moveTo>
                    <a:lnTo>
                      <a:pt x="167269" y="535259"/>
                    </a:lnTo>
                    <a:lnTo>
                      <a:pt x="335651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3865470" y="2132856"/>
                <a:ext cx="778538" cy="391689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reeform 91"/>
              <p:cNvSpPr/>
              <p:nvPr/>
            </p:nvSpPr>
            <p:spPr>
              <a:xfrm>
                <a:off x="2439967" y="1959293"/>
                <a:ext cx="3356517" cy="825190"/>
              </a:xfrm>
              <a:custGeom>
                <a:avLst/>
                <a:gdLst>
                  <a:gd name="connsiteX0" fmla="*/ 0 w 3356517"/>
                  <a:gd name="connsiteY0" fmla="*/ 825190 h 825190"/>
                  <a:gd name="connsiteX1" fmla="*/ 178420 w 3356517"/>
                  <a:gd name="connsiteY1" fmla="*/ 512956 h 825190"/>
                  <a:gd name="connsiteX2" fmla="*/ 3356517 w 3356517"/>
                  <a:gd name="connsiteY2" fmla="*/ 0 h 82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6517" h="825190">
                    <a:moveTo>
                      <a:pt x="0" y="825190"/>
                    </a:moveTo>
                    <a:lnTo>
                      <a:pt x="178420" y="512956"/>
                    </a:lnTo>
                    <a:lnTo>
                      <a:pt x="3356517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5"/>
          <a:stretch/>
        </p:blipFill>
        <p:spPr bwMode="auto">
          <a:xfrm>
            <a:off x="251520" y="813169"/>
            <a:ext cx="3456384" cy="23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5" b="5716"/>
          <a:stretch/>
        </p:blipFill>
        <p:spPr bwMode="auto">
          <a:xfrm>
            <a:off x="4261440" y="773253"/>
            <a:ext cx="458960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31778" y="66531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 </a:t>
            </a:r>
            <a:r>
              <a:rPr lang="en-GB" dirty="0" err="1"/>
              <a:t>mT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7308304" y="1034644"/>
            <a:ext cx="662670" cy="59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baby-mind-magnet-power.pn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59967"/>
            <a:ext cx="4214215" cy="297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14028" y="4571836"/>
            <a:ext cx="220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~10 kW standard </a:t>
            </a:r>
            <a:r>
              <a:rPr lang="en-GB" dirty="0"/>
              <a:t>i</a:t>
            </a:r>
            <a:r>
              <a:rPr lang="en-GB" dirty="0" smtClean="0"/>
              <a:t>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16</a:t>
            </a:fld>
            <a:r>
              <a:rPr lang="en-GB" smtClean="0"/>
              <a:t> 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magnetized MRD would be a great complement to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Gd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great deal of synergy with the design for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Wagasci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Times New Roman" panose="02020603050405020304" pitchFamily="18" charset="0"/>
              <a:buChar char="─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sensitivity of several options needs to be investigated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779912" y="764704"/>
            <a:ext cx="5364089" cy="311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7" t="13009"/>
          <a:stretch/>
        </p:blipFill>
        <p:spPr bwMode="auto">
          <a:xfrm>
            <a:off x="1986785" y="1668721"/>
            <a:ext cx="5364088" cy="31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43660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There is a significant wrong-sign component in anti-neutrino mode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526113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Constraining this component by measuring the charge of the muons would be a great advantage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35696" y="2073042"/>
            <a:ext cx="1611339" cy="1296144"/>
            <a:chOff x="1952549" y="1844824"/>
            <a:chExt cx="1611339" cy="1296144"/>
          </a:xfrm>
        </p:grpSpPr>
        <p:sp>
          <p:nvSpPr>
            <p:cNvPr id="12" name="Oval 11"/>
            <p:cNvSpPr/>
            <p:nvPr/>
          </p:nvSpPr>
          <p:spPr>
            <a:xfrm>
              <a:off x="3203848" y="2780928"/>
              <a:ext cx="288032" cy="288032"/>
            </a:xfrm>
            <a:prstGeom prst="ellipse">
              <a:avLst/>
            </a:prstGeom>
            <a:solidFill>
              <a:srgbClr val="66CCFF"/>
            </a:solidFill>
            <a:ln w="57150"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52549" y="1844824"/>
              <a:ext cx="1611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ℓ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endParaRPr lang="fr-CH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52549" y="2617748"/>
              <a:ext cx="1611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ℓ</a:t>
              </a:r>
              <a:r>
                <a: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endParaRPr lang="fr-CH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1720" y="278092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Elbow Connector 15"/>
          <p:cNvCxnSpPr/>
          <p:nvPr/>
        </p:nvCxnSpPr>
        <p:spPr>
          <a:xfrm rot="16200000" flipV="1">
            <a:off x="3159003" y="3513202"/>
            <a:ext cx="576064" cy="43204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9770" y="4017258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with </a:t>
            </a:r>
            <a:r>
              <a:rPr lang="en-GB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</a:p>
          <a:p>
            <a:r>
              <a:rPr lang="el-G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≈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88% ???</a:t>
            </a:r>
            <a:endParaRPr lang="en-GB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35" y="404664"/>
            <a:ext cx="783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Gadolinium is exciting, but somewhat untested, and not 100% efficient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51" y="1201169"/>
            <a:ext cx="3384376" cy="21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5333146"/>
            <a:ext cx="848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magnetized MRD can achieve very high charge reconstruction efficiencies</a:t>
            </a:r>
          </a:p>
        </p:txBody>
      </p:sp>
    </p:spTree>
    <p:extLst>
      <p:ext uri="{BB962C8B-B14F-4D97-AF65-F5344CB8AC3E}">
        <p14:creationId xmlns:p14="http://schemas.microsoft.com/office/powerpoint/2010/main" val="25243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k\Downloads\FinalMuonPosition-R2vs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 bwMode="auto">
          <a:xfrm>
            <a:off x="2771800" y="1021432"/>
            <a:ext cx="635333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352" y="9807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</a:t>
            </a:r>
            <a:r>
              <a:rPr lang="en-GB" b="1" baseline="30000" dirty="0" smtClean="0"/>
              <a:t>2</a:t>
            </a:r>
            <a:r>
              <a:rPr lang="en-GB" b="1" dirty="0" smtClean="0"/>
              <a:t> (mm</a:t>
            </a:r>
            <a:r>
              <a:rPr lang="en-GB" b="1" baseline="30000" dirty="0" smtClean="0"/>
              <a:t>2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62460" y="521985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z</a:t>
            </a:r>
            <a:r>
              <a:rPr lang="en-GB" b="1" dirty="0" smtClean="0"/>
              <a:t> (mm)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26254" y="141277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CC00"/>
                </a:solidFill>
              </a:rPr>
              <a:t>courtesy of Matthew </a:t>
            </a:r>
            <a:r>
              <a:rPr lang="en-GB" sz="1400" b="1" dirty="0" err="1" smtClean="0">
                <a:solidFill>
                  <a:srgbClr val="00CC00"/>
                </a:solidFill>
              </a:rPr>
              <a:t>Malek</a:t>
            </a:r>
            <a:endParaRPr lang="en-GB" sz="14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8890" y="404664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18% of muons escape the tank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248" y="116632"/>
            <a:ext cx="248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red</a:t>
            </a:r>
            <a:r>
              <a:rPr lang="en-GB" sz="1600" dirty="0" smtClean="0"/>
              <a:t>: mu- leave tank</a:t>
            </a:r>
          </a:p>
          <a:p>
            <a:r>
              <a:rPr lang="en-GB" sz="1600" b="1" dirty="0" smtClean="0">
                <a:solidFill>
                  <a:srgbClr val="0000FF"/>
                </a:solidFill>
              </a:rPr>
              <a:t>blue</a:t>
            </a:r>
            <a:r>
              <a:rPr lang="en-GB" sz="1600" dirty="0" smtClean="0"/>
              <a:t>: </a:t>
            </a:r>
            <a:r>
              <a:rPr lang="en-GB" sz="1600" dirty="0"/>
              <a:t>mu+ </a:t>
            </a:r>
            <a:r>
              <a:rPr lang="en-GB" sz="1600" dirty="0" smtClean="0"/>
              <a:t>leave tank</a:t>
            </a:r>
          </a:p>
          <a:p>
            <a:r>
              <a:rPr lang="en-GB" sz="1600" b="1" dirty="0" smtClean="0">
                <a:solidFill>
                  <a:srgbClr val="00CC00"/>
                </a:solidFill>
              </a:rPr>
              <a:t>green</a:t>
            </a:r>
            <a:r>
              <a:rPr lang="en-GB" sz="1600" dirty="0" smtClean="0"/>
              <a:t>: mu- stop in tank</a:t>
            </a:r>
          </a:p>
          <a:p>
            <a:r>
              <a:rPr lang="en-GB" sz="1600" b="1" dirty="0" smtClean="0">
                <a:solidFill>
                  <a:srgbClr val="CC00CC"/>
                </a:solidFill>
              </a:rPr>
              <a:t>purple</a:t>
            </a:r>
            <a:r>
              <a:rPr lang="en-GB" sz="1600" dirty="0" smtClean="0"/>
              <a:t>: mu</a:t>
            </a:r>
            <a:r>
              <a:rPr lang="en-GB" sz="1600" dirty="0"/>
              <a:t>+ </a:t>
            </a:r>
            <a:r>
              <a:rPr lang="en-GB" sz="1600" dirty="0" smtClean="0"/>
              <a:t>stop in tank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589240"/>
            <a:ext cx="634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NB Many interesting muons don’t escape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(The nature of a large detector, and indeed by design…)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8766" y="2132856"/>
            <a:ext cx="4497570" cy="3487911"/>
            <a:chOff x="323528" y="1988840"/>
            <a:chExt cx="3528392" cy="2736304"/>
          </a:xfrm>
        </p:grpSpPr>
        <p:sp>
          <p:nvSpPr>
            <p:cNvPr id="2" name="Rectangle 1"/>
            <p:cNvSpPr/>
            <p:nvPr/>
          </p:nvSpPr>
          <p:spPr>
            <a:xfrm>
              <a:off x="323528" y="1988840"/>
              <a:ext cx="3285704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47906" y="2204864"/>
              <a:ext cx="3504014" cy="2448272"/>
              <a:chOff x="2209800" y="1647825"/>
              <a:chExt cx="5098504" cy="3562350"/>
            </a:xfrm>
            <a:solidFill>
              <a:srgbClr val="FFFFCC"/>
            </a:solidFill>
          </p:grpSpPr>
          <p:pic>
            <p:nvPicPr>
              <p:cNvPr id="13" name="Picture 2" descr="D:\big\csda_ran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647825"/>
                <a:ext cx="4724400" cy="3562350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4" name="TextBox 13"/>
              <p:cNvSpPr txBox="1"/>
              <p:nvPr/>
            </p:nvSpPr>
            <p:spPr>
              <a:xfrm rot="19561574">
                <a:off x="4366096" y="2685468"/>
                <a:ext cx="811441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FF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</a:t>
                </a:r>
                <a:endParaRPr lang="en-GB" sz="2000" b="1" dirty="0">
                  <a:solidFill>
                    <a:srgbClr val="00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9561574">
                <a:off x="4509802" y="3258308"/>
                <a:ext cx="136287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scintillator</a:t>
                </a:r>
                <a:endParaRPr lang="en-GB" sz="2000" b="1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73002" y="3933056"/>
                <a:ext cx="635302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iron</a:t>
                </a:r>
                <a:endParaRPr lang="en-GB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1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3" y="3140968"/>
            <a:ext cx="4699714" cy="30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413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Let’s optimize reconstruction in the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interesting </a:t>
            </a:r>
            <a:r>
              <a:rPr lang="en-GB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ν</a:t>
            </a:r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&lt; 2 GeV region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pPr/>
              <a:t>5</a:t>
            </a:fld>
            <a:endParaRPr lang="en-GB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77" y="260648"/>
            <a:ext cx="685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Reconstructing the charge of long, high energy, tracks is easy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D:\big\0.6Ge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9" b="50000"/>
          <a:stretch/>
        </p:blipFill>
        <p:spPr bwMode="auto">
          <a:xfrm>
            <a:off x="87999" y="649298"/>
            <a:ext cx="3403882" cy="3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5839" y="1628800"/>
            <a:ext cx="4296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Compare </a:t>
            </a:r>
            <a:r>
              <a:rPr lang="el-GR" sz="2000" b="1" dirty="0" smtClean="0">
                <a:solidFill>
                  <a:srgbClr val="FF0000"/>
                </a:solidFill>
              </a:rPr>
              <a:t>χ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 in the + and – hypotheses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(well known from past experiments)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3" y="3140968"/>
            <a:ext cx="4699714" cy="30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413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Let’s optimize reconstruction in the 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interesting </a:t>
            </a:r>
            <a:r>
              <a:rPr lang="en-GB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l-GR" sz="2000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ν</a:t>
            </a:r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&lt; 2 GeV region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 cap="none" baseline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t>A magnetized muon range detector for TITUS</a:t>
            </a:r>
            <a:endParaRPr lang="en-GB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EAAAAD92-BDE3-4BDF-BDD6-0303C382AD9F}" type="slidenum">
              <a:rPr lang="en-GB" smtClean="0">
                <a:solidFill>
                  <a:prstClr val="black"/>
                </a:solidFill>
                <a:latin typeface="Segoe UI Light" panose="020B0502040204020203" pitchFamily="34" charset="0"/>
              </a:rPr>
              <a:pPr/>
              <a:t>6</a:t>
            </a:fld>
            <a:endParaRPr lang="en-GB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77" y="260648"/>
            <a:ext cx="685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Reconstructing the charge of long, high energy, tracks is easy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D:\big\0.6Ge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9" b="50000"/>
          <a:stretch/>
        </p:blipFill>
        <p:spPr bwMode="auto">
          <a:xfrm>
            <a:off x="87999" y="649298"/>
            <a:ext cx="3403882" cy="3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5839" y="1628800"/>
            <a:ext cx="4296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Compare </a:t>
            </a:r>
            <a:r>
              <a:rPr lang="el-GR" sz="2000" b="1" dirty="0" smtClean="0">
                <a:solidFill>
                  <a:srgbClr val="FF0000"/>
                </a:solidFill>
              </a:rPr>
              <a:t>χ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 in the + and – hypotheses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(well known from past experiments)</a:t>
            </a:r>
            <a:endParaRPr lang="en-GB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048" y="4786334"/>
            <a:ext cx="4464495" cy="370858"/>
            <a:chOff x="5004048" y="5290388"/>
            <a:chExt cx="4464495" cy="154836"/>
          </a:xfrm>
        </p:grpSpPr>
        <p:sp>
          <p:nvSpPr>
            <p:cNvPr id="2" name="Left-Right Arrow 1"/>
            <p:cNvSpPr/>
            <p:nvPr/>
          </p:nvSpPr>
          <p:spPr>
            <a:xfrm>
              <a:off x="5004048" y="5301208"/>
              <a:ext cx="1152128" cy="144016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6156176" y="5301208"/>
              <a:ext cx="864096" cy="144016"/>
            </a:xfrm>
            <a:prstGeom prst="left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7020272" y="5296880"/>
              <a:ext cx="1008112" cy="148344"/>
            </a:xfrm>
            <a:prstGeom prst="left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8028384" y="5290388"/>
              <a:ext cx="1440159" cy="154835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68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7</a:t>
            </a:fld>
            <a:r>
              <a:rPr lang="en-GB" smtClean="0"/>
              <a:t> 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8800" y="1844824"/>
            <a:ext cx="9105200" cy="4408696"/>
            <a:chOff x="107504" y="1700808"/>
            <a:chExt cx="9105200" cy="4408696"/>
          </a:xfrm>
        </p:grpSpPr>
        <p:pic>
          <p:nvPicPr>
            <p:cNvPr id="2052" name="Picture 4" descr="D:\big\PLOTS\kinem_e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0080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big\PLOTS\kinem_s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104" y="170080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587778" y="3717032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Stopped by 30cm of iron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87624" y="3901698"/>
            <a:ext cx="400154" cy="463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40178" y="395454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5696" y="417056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dirty="0" smtClean="0"/>
              <a:t>0cm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8096" y="43865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4170566"/>
            <a:ext cx="505959" cy="585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23732" y="4463534"/>
            <a:ext cx="598977" cy="693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05298" y="4725144"/>
            <a:ext cx="559613" cy="64807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62526" y="-43590"/>
            <a:ext cx="2033210" cy="1816406"/>
            <a:chOff x="-2628800" y="1619508"/>
            <a:chExt cx="2033210" cy="1816406"/>
          </a:xfrm>
        </p:grpSpPr>
        <p:sp>
          <p:nvSpPr>
            <p:cNvPr id="37" name="Flowchart: Direct Access Storage 36"/>
            <p:cNvSpPr/>
            <p:nvPr/>
          </p:nvSpPr>
          <p:spPr>
            <a:xfrm>
              <a:off x="-2628800" y="2348880"/>
              <a:ext cx="1449379" cy="1087034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404664" y="2892397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-1404664" y="2562213"/>
              <a:ext cx="432048" cy="32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7" idx="0"/>
            </p:cNvCxnSpPr>
            <p:nvPr/>
          </p:nvCxnSpPr>
          <p:spPr>
            <a:xfrm flipV="1">
              <a:off x="-1904110" y="1817323"/>
              <a:ext cx="0" cy="5315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7" idx="0"/>
            </p:cNvCxnSpPr>
            <p:nvPr/>
          </p:nvCxnSpPr>
          <p:spPr>
            <a:xfrm flipV="1">
              <a:off x="-1904110" y="1921442"/>
              <a:ext cx="427438" cy="427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-2221626" y="1628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</a:t>
              </a:r>
              <a:endParaRPr lang="en-GB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997490" y="28529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</a:t>
              </a:r>
              <a:endParaRPr lang="en-GB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116632" y="21328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</a:t>
              </a:r>
              <a:endParaRPr lang="en-GB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1476672" y="17008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</a:t>
              </a:r>
              <a:endParaRPr lang="en-GB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1908720" y="161950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μ</a:t>
              </a:r>
              <a:endParaRPr lang="en-GB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-972616" y="2483604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μ</a:t>
              </a:r>
              <a:endParaRPr lang="en-GB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444028" y="2875002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20272" y="2875002"/>
            <a:ext cx="1249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SIDE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13114" y="491877"/>
            <a:ext cx="3155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Muon kinematics of </a:t>
            </a:r>
            <a:r>
              <a:rPr lang="el-GR" sz="2000" b="1" dirty="0" smtClean="0">
                <a:solidFill>
                  <a:srgbClr val="0000FF"/>
                </a:solidFill>
              </a:rPr>
              <a:t>υ</a:t>
            </a:r>
            <a:r>
              <a:rPr lang="el-GR" sz="2000" b="1" baseline="-25000" dirty="0" smtClean="0">
                <a:solidFill>
                  <a:srgbClr val="0000FF"/>
                </a:solidFill>
              </a:rPr>
              <a:t>μ</a:t>
            </a:r>
            <a:r>
              <a:rPr lang="en-GB" sz="2000" b="1" dirty="0" smtClean="0">
                <a:solidFill>
                  <a:srgbClr val="0000FF"/>
                </a:solidFill>
              </a:rPr>
              <a:t> CC 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events entering the MRD</a:t>
            </a:r>
            <a:endParaRPr lang="en-GB" sz="2000" b="1" dirty="0">
              <a:solidFill>
                <a:srgbClr val="0000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084168" y="213137"/>
            <a:ext cx="3035047" cy="1224136"/>
            <a:chOff x="-3050888" y="4131240"/>
            <a:chExt cx="2658100" cy="1224136"/>
          </a:xfrm>
        </p:grpSpPr>
        <p:sp>
          <p:nvSpPr>
            <p:cNvPr id="40" name="Rectangle 39"/>
            <p:cNvSpPr/>
            <p:nvPr/>
          </p:nvSpPr>
          <p:spPr>
            <a:xfrm>
              <a:off x="-3050888" y="4131240"/>
              <a:ext cx="2438312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3050888" y="4131240"/>
              <a:ext cx="2658100" cy="1224136"/>
              <a:chOff x="2051720" y="4365104"/>
              <a:chExt cx="2658100" cy="122413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237792" y="4365104"/>
                <a:ext cx="2462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 GeV &lt; E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0.6 GeV</a:t>
                </a:r>
                <a:endParaRPr lang="en-GB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1720" y="4643844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0.6 GeV &lt; E</a:t>
                </a:r>
                <a:r>
                  <a:rPr lang="el-GR" b="1" baseline="-250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1.0 GeV</a:t>
                </a:r>
                <a:endParaRPr lang="en-GB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51720" y="4931876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1.0 GeV &lt; E</a:t>
                </a:r>
                <a:r>
                  <a:rPr lang="el-GR" b="1" baseline="-25000" dirty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1.5 GeV</a:t>
                </a:r>
                <a:endParaRPr lang="en-GB" b="1" dirty="0">
                  <a:solidFill>
                    <a:srgbClr val="00CC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59832" y="521990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l-GR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&gt; 1.5 GeV</a:t>
                </a:r>
                <a:endParaRPr lang="en-GB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1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/>
              <a:pPr/>
              <a:t>8</a:t>
            </a:fld>
            <a:r>
              <a:rPr lang="en-GB" smtClean="0"/>
              <a:t> 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1828616"/>
            <a:ext cx="9105200" cy="4408696"/>
            <a:chOff x="163416" y="1334978"/>
            <a:chExt cx="9105200" cy="4408696"/>
          </a:xfrm>
        </p:grpSpPr>
        <p:pic>
          <p:nvPicPr>
            <p:cNvPr id="2050" name="Picture 2" descr="D:\big\PLOTS\KIN_en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16" y="133497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big\PLOTS\KIN_s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334978"/>
              <a:ext cx="4552600" cy="44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84168" y="213137"/>
            <a:ext cx="3035047" cy="1224136"/>
            <a:chOff x="-3050888" y="4131240"/>
            <a:chExt cx="2658100" cy="1224136"/>
          </a:xfrm>
        </p:grpSpPr>
        <p:sp>
          <p:nvSpPr>
            <p:cNvPr id="9" name="Rectangle 8"/>
            <p:cNvSpPr/>
            <p:nvPr/>
          </p:nvSpPr>
          <p:spPr>
            <a:xfrm>
              <a:off x="-3050888" y="4131240"/>
              <a:ext cx="2438312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3050888" y="4131240"/>
              <a:ext cx="2658100" cy="1224136"/>
              <a:chOff x="2051720" y="4365104"/>
              <a:chExt cx="265810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37792" y="4365104"/>
                <a:ext cx="2462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 GeV &lt; E</a:t>
                </a:r>
                <a:r>
                  <a:rPr lang="el-GR" b="1" baseline="-250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0.6 GeV</a:t>
                </a:r>
                <a:endParaRPr lang="en-GB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1720" y="4643844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0.6 GeV &lt; E</a:t>
                </a:r>
                <a:r>
                  <a:rPr lang="el-GR" b="1" baseline="-250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1.0 GeV</a:t>
                </a:r>
                <a:endParaRPr lang="en-GB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51720" y="4931876"/>
                <a:ext cx="265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1.0 GeV &lt; E</a:t>
                </a:r>
                <a:r>
                  <a:rPr lang="el-GR" b="1" baseline="-25000" dirty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solidFill>
                      <a:srgbClr val="00CC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&lt; 1.5 GeV</a:t>
                </a:r>
                <a:endParaRPr lang="en-GB" b="1" dirty="0">
                  <a:solidFill>
                    <a:srgbClr val="00CC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59832" y="521990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l-GR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υ</a:t>
                </a:r>
                <a:r>
                  <a:rPr lang="en-GB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&gt; 1.5 GeV</a:t>
                </a:r>
                <a:endParaRPr lang="en-GB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62526" y="-43590"/>
            <a:ext cx="2033210" cy="1816406"/>
            <a:chOff x="-2628800" y="1619508"/>
            <a:chExt cx="2033210" cy="1816406"/>
          </a:xfrm>
        </p:grpSpPr>
        <p:sp>
          <p:nvSpPr>
            <p:cNvPr id="21" name="Flowchart: Direct Access Storage 20"/>
            <p:cNvSpPr/>
            <p:nvPr/>
          </p:nvSpPr>
          <p:spPr>
            <a:xfrm>
              <a:off x="-2628800" y="2348880"/>
              <a:ext cx="1449379" cy="1087034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-1404664" y="2892397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-1404664" y="2562213"/>
              <a:ext cx="432048" cy="32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0"/>
            </p:cNvCxnSpPr>
            <p:nvPr/>
          </p:nvCxnSpPr>
          <p:spPr>
            <a:xfrm flipV="1">
              <a:off x="-1904110" y="1817323"/>
              <a:ext cx="0" cy="5315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0"/>
            </p:cNvCxnSpPr>
            <p:nvPr/>
          </p:nvCxnSpPr>
          <p:spPr>
            <a:xfrm flipV="1">
              <a:off x="-1904110" y="1921442"/>
              <a:ext cx="427438" cy="4274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-2221626" y="1628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</a:t>
              </a:r>
              <a:endParaRPr lang="en-GB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997490" y="28529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n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116632" y="21328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476672" y="17008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</a:t>
              </a:r>
              <a:endParaRPr lang="en-GB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908720" y="161950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μ</a:t>
              </a:r>
              <a:endParaRPr lang="en-GB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972616" y="2483604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μ</a:t>
              </a:r>
              <a:endParaRPr lang="en-GB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 rot="1187134">
            <a:off x="2617929" y="3982912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Stopped by </a:t>
            </a:r>
          </a:p>
          <a:p>
            <a:pPr algn="ctr"/>
            <a:r>
              <a:rPr lang="en-GB" sz="1600" dirty="0" smtClean="0"/>
              <a:t>30cm of iron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 rot="1187134">
            <a:off x="1986262" y="4314582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20cm</a:t>
            </a:r>
          </a:p>
        </p:txBody>
      </p:sp>
      <p:sp>
        <p:nvSpPr>
          <p:cNvPr id="34" name="TextBox 33"/>
          <p:cNvSpPr txBox="1"/>
          <p:nvPr/>
        </p:nvSpPr>
        <p:spPr>
          <a:xfrm rot="1187134">
            <a:off x="1835696" y="4674622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dirty="0" smtClean="0"/>
              <a:t>0cm</a:t>
            </a:r>
          </a:p>
        </p:txBody>
      </p:sp>
      <p:sp>
        <p:nvSpPr>
          <p:cNvPr id="35" name="TextBox 34"/>
          <p:cNvSpPr txBox="1"/>
          <p:nvPr/>
        </p:nvSpPr>
        <p:spPr>
          <a:xfrm rot="1187134">
            <a:off x="1752149" y="4962654"/>
            <a:ext cx="5389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5cm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808" y="3491716"/>
            <a:ext cx="1233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END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0312" y="2276872"/>
            <a:ext cx="1249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SIDE MRD</a:t>
            </a:r>
            <a:endParaRPr lang="en-GB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9774" y="491877"/>
            <a:ext cx="3201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Muon kinematics of </a:t>
            </a:r>
            <a:r>
              <a:rPr lang="el-GR" sz="2000" b="1" dirty="0" smtClean="0">
                <a:solidFill>
                  <a:srgbClr val="0000FF"/>
                </a:solidFill>
              </a:rPr>
              <a:t>υ</a:t>
            </a:r>
            <a:r>
              <a:rPr lang="el-GR" sz="2000" b="1" baseline="-25000" dirty="0" smtClean="0">
                <a:solidFill>
                  <a:srgbClr val="0000FF"/>
                </a:solidFill>
              </a:rPr>
              <a:t>μ</a:t>
            </a:r>
            <a:r>
              <a:rPr lang="en-GB" sz="2000" b="1" dirty="0" smtClean="0">
                <a:solidFill>
                  <a:srgbClr val="0000FF"/>
                </a:solidFill>
              </a:rPr>
              <a:t> CC </a:t>
            </a: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events entering the MRD</a:t>
            </a: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ZOOM to oscillation region</a:t>
            </a:r>
            <a:endParaRPr lang="en-GB" sz="2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A magnetized muon range detector for TITUS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AD92-BDE3-4BDF-BDD6-0303C382AD9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96536" y="5341518"/>
            <a:ext cx="323678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GB" sz="1600" baseline="-25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1.757 cm in Fe</a:t>
            </a: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= 50.31 cm in polyethylene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(X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/ X</a:t>
            </a:r>
            <a:r>
              <a:rPr lang="en-GB" sz="1600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r>
              <a:rPr lang="en-GB" sz="1600" baseline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½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= 1.9%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470" y="220578"/>
            <a:ext cx="8554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Scattering is the one unavoidable obstacle to charge reconstruction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545741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greatly improve the charge reconstruction of short tracks by including and optimizing a gap </a:t>
            </a:r>
            <a:r>
              <a:rPr lang="en-GB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initial few measurement planes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84" y="2726012"/>
            <a:ext cx="1924384" cy="7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1718313" y="1907540"/>
            <a:ext cx="2448272" cy="2529572"/>
            <a:chOff x="6228184" y="611396"/>
            <a:chExt cx="2448272" cy="2529572"/>
          </a:xfrm>
        </p:grpSpPr>
        <p:grpSp>
          <p:nvGrpSpPr>
            <p:cNvPr id="75" name="Group 74"/>
            <p:cNvGrpSpPr/>
            <p:nvPr/>
          </p:nvGrpSpPr>
          <p:grpSpPr>
            <a:xfrm>
              <a:off x="6228184" y="611396"/>
              <a:ext cx="2448272" cy="2529572"/>
              <a:chOff x="5796136" y="611396"/>
              <a:chExt cx="2448272" cy="252957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68144" y="980728"/>
                <a:ext cx="2304256" cy="2160240"/>
                <a:chOff x="5868144" y="980728"/>
                <a:chExt cx="2304256" cy="216024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6906921" y="993502"/>
                  <a:ext cx="265145" cy="163411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172067" y="993502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823804" y="980728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774349" y="980728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084168" y="980728"/>
                  <a:ext cx="132572" cy="1634118"/>
                </a:xfrm>
                <a:prstGeom prst="rect">
                  <a:avLst/>
                </a:prstGeom>
                <a:solidFill>
                  <a:srgbClr val="66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5868144" y="1788820"/>
                  <a:ext cx="2304256" cy="5532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5868144" y="2060848"/>
                  <a:ext cx="1171349" cy="2812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7020272" y="1180687"/>
                  <a:ext cx="1152128" cy="8792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7380312" y="1619508"/>
                  <a:ext cx="3337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/>
                    <a:t>Δ</a:t>
                  </a:r>
                  <a:endParaRPr lang="en-GB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7304639" y="2348880"/>
                  <a:ext cx="51916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7414622" y="2339588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L</a:t>
                  </a:r>
                  <a:endParaRPr lang="en-GB" dirty="0"/>
                </a:p>
              </p:txBody>
            </p: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6876256" y="2780928"/>
                  <a:ext cx="26585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6885550" y="2771636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t</a:t>
                  </a:r>
                  <a:endParaRPr lang="en-GB" dirty="0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150454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5796136" y="6113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 smtClean="0"/>
                  <a:t>1</a:t>
                </a:r>
                <a:endParaRPr lang="en-GB" baseline="-25000" dirty="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V="1">
                <a:off x="6840635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6486317" y="61139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2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V="1">
                <a:off x="7230574" y="764704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7232134" y="61139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3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7878646" y="773996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7880206" y="620688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baseline="-25000" dirty="0"/>
                  <a:t>4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 flipV="1">
              <a:off x="6300192" y="2339588"/>
              <a:ext cx="1171349" cy="92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948264" y="2060848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θ</a:t>
              </a:r>
              <a:endParaRPr lang="en-GB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883928" y="2915652"/>
            <a:ext cx="1202620" cy="1854039"/>
            <a:chOff x="6984268" y="-207404"/>
            <a:chExt cx="2592288" cy="3996444"/>
          </a:xfrm>
        </p:grpSpPr>
        <p:sp>
          <p:nvSpPr>
            <p:cNvPr id="92" name="Rectangle 91"/>
            <p:cNvSpPr/>
            <p:nvPr/>
          </p:nvSpPr>
          <p:spPr>
            <a:xfrm>
              <a:off x="8388424" y="220486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388424" y="256490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388424" y="2946973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395399" y="3326647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6984268" y="3506667"/>
              <a:ext cx="2268252" cy="282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984268" y="3126993"/>
              <a:ext cx="2592288" cy="379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984268" y="2564904"/>
              <a:ext cx="2412268" cy="941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984268" y="2060848"/>
              <a:ext cx="2159732" cy="1445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984268" y="1083081"/>
              <a:ext cx="2592288" cy="2423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8373936" y="723041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373936" y="1083081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373936" y="1465150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380911" y="184482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6984268" y="476672"/>
              <a:ext cx="2592288" cy="3029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984268" y="368660"/>
              <a:ext cx="2159732" cy="3138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984268" y="80628"/>
              <a:ext cx="2016224" cy="342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984268" y="-207404"/>
              <a:ext cx="1872209" cy="3714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732240" y="493187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(or RPCs…?)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685926" y="980728"/>
            <a:ext cx="7776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however, track sampling resolution is just as big an effect</a:t>
            </a:r>
          </a:p>
        </p:txBody>
      </p:sp>
    </p:spTree>
    <p:extLst>
      <p:ext uri="{BB962C8B-B14F-4D97-AF65-F5344CB8AC3E}">
        <p14:creationId xmlns:p14="http://schemas.microsoft.com/office/powerpoint/2010/main" val="2157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 Style #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13707</TotalTime>
  <Words>821</Words>
  <Application>Microsoft Office PowerPoint</Application>
  <PresentationFormat>On-screen Show (4:3)</PresentationFormat>
  <Paragraphs>185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Design Considerations for a  Magnetized MRD for TITUS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with just three 5cm magnetized planes (L=10cm)</vt:lpstr>
      <vt:lpstr>PowerPoint Presentation</vt:lpstr>
      <vt:lpstr>PowerPoint Presentation</vt:lpstr>
      <vt:lpstr>PowerPoint Presentation</vt:lpstr>
      <vt:lpstr>Cost Estimates</vt:lpstr>
      <vt:lpstr>1.5 Tesla Magnetization of the MRD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350</cp:revision>
  <dcterms:created xsi:type="dcterms:W3CDTF">2014-05-26T13:01:07Z</dcterms:created>
  <dcterms:modified xsi:type="dcterms:W3CDTF">2015-01-28T00:48:17Z</dcterms:modified>
</cp:coreProperties>
</file>