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72" r:id="rId2"/>
    <p:sldId id="359" r:id="rId3"/>
    <p:sldId id="282" r:id="rId4"/>
    <p:sldId id="333" r:id="rId5"/>
    <p:sldId id="387" r:id="rId6"/>
    <p:sldId id="414" r:id="rId7"/>
    <p:sldId id="376" r:id="rId8"/>
    <p:sldId id="375" r:id="rId9"/>
    <p:sldId id="340" r:id="rId10"/>
    <p:sldId id="385" r:id="rId11"/>
    <p:sldId id="410" r:id="rId12"/>
    <p:sldId id="416" r:id="rId13"/>
    <p:sldId id="417" r:id="rId14"/>
    <p:sldId id="418" r:id="rId15"/>
    <p:sldId id="411" r:id="rId16"/>
    <p:sldId id="412" r:id="rId17"/>
    <p:sldId id="415" r:id="rId18"/>
    <p:sldId id="419" r:id="rId19"/>
    <p:sldId id="405" r:id="rId20"/>
    <p:sldId id="347" r:id="rId21"/>
    <p:sldId id="413" r:id="rId22"/>
    <p:sldId id="420" r:id="rId23"/>
    <p:sldId id="424" r:id="rId24"/>
    <p:sldId id="421" r:id="rId25"/>
    <p:sldId id="423" r:id="rId26"/>
    <p:sldId id="422" r:id="rId27"/>
    <p:sldId id="42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00FF"/>
    <a:srgbClr val="EAEAEA"/>
    <a:srgbClr val="DED288"/>
    <a:srgbClr val="CEC698"/>
    <a:srgbClr val="FFCC66"/>
    <a:srgbClr val="FFFF99"/>
    <a:srgbClr val="FF9999"/>
    <a:srgbClr val="FF505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64" autoAdjust="0"/>
    <p:restoredTop sz="94660"/>
  </p:normalViewPr>
  <p:slideViewPr>
    <p:cSldViewPr snapToGrid="0">
      <p:cViewPr varScale="1">
        <p:scale>
          <a:sx n="87" d="100"/>
          <a:sy n="87" d="100"/>
        </p:scale>
        <p:origin x="-186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B99E5-B4B0-4060-9589-B9A7341B3C06}" type="datetimeFigureOut">
              <a:rPr lang="en-GB" smtClean="0"/>
              <a:t>31/01/2015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08F5F-9F91-48E5-B6FE-00E6DDE876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336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DBD74-9E24-409D-A67C-E4754D541BBE}" type="datetimeFigureOut">
              <a:rPr lang="en-GB" smtClean="0"/>
              <a:t>31/01/2015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DD4DF-B9B8-4E2D-AA00-CDE41FD6A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077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63031"/>
            <a:ext cx="7772400" cy="1470025"/>
          </a:xfrm>
        </p:spPr>
        <p:txBody>
          <a:bodyPr>
            <a:normAutofit/>
          </a:bodyPr>
          <a:lstStyle>
            <a:lvl1pPr>
              <a:defRPr sz="3200" b="1" i="1">
                <a:latin typeface="Vrinda" panose="020B0502040204020203" pitchFamily="34" charset="0"/>
                <a:cs typeface="Vrinda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77072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Times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64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 magnetized muon range detector for TITUS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AD92-BDE3-4BDF-BDD6-0303C382AD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61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 magnetized muon range detector for TITUS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AD92-BDE3-4BDF-BDD6-0303C382AD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035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67744" y="6453336"/>
            <a:ext cx="457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-14630" y="6492875"/>
            <a:ext cx="2133600" cy="365125"/>
          </a:xfrm>
        </p:spPr>
        <p:txBody>
          <a:bodyPr/>
          <a:lstStyle>
            <a:lvl1pPr>
              <a:defRPr i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 i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fld id="{EAAAAD92-BDE3-4BDF-BDD6-0303C382AD9F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 cap="none" baseline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GB" smtClean="0">
                <a:solidFill>
                  <a:prstClr val="black"/>
                </a:solidFill>
              </a:rPr>
              <a:t>A magnetized muon range detector for TITUS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264696"/>
          </a:xfrm>
        </p:spPr>
        <p:txBody>
          <a:bodyPr>
            <a:normAutofit/>
          </a:bodyPr>
          <a:lstStyle>
            <a:lvl1pPr marL="342900" indent="-342900">
              <a:buSzPct val="120000"/>
              <a:buFont typeface="Wingdings" panose="05000000000000000000" pitchFamily="2" charset="2"/>
              <a:buChar char="§"/>
              <a:defRPr sz="2000" b="1">
                <a:solidFill>
                  <a:srgbClr val="0000FF"/>
                </a:solidFill>
                <a:latin typeface="Vrinda" panose="020B0502040204020203" pitchFamily="34" charset="0"/>
                <a:cs typeface="Vrinda" panose="020B0502040204020203" pitchFamily="34" charset="0"/>
              </a:defRPr>
            </a:lvl1pPr>
            <a:lvl2pPr marL="742950" indent="-285750">
              <a:buSzPct val="120000"/>
              <a:buFont typeface="Arial" panose="020B0604020202020204" pitchFamily="34" charset="0"/>
              <a:buChar char="•"/>
              <a:defRPr sz="1900" b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defRPr>
            </a:lvl2pPr>
            <a:lvl3pPr marL="1143000" indent="-228600">
              <a:buSzPct val="120000"/>
              <a:buFont typeface="Wingdings" panose="05000000000000000000" pitchFamily="2" charset="2"/>
              <a:buChar char="§"/>
              <a:defRPr sz="1600">
                <a:latin typeface="Times" pitchFamily="18" charset="0"/>
              </a:defRPr>
            </a:lvl3pPr>
            <a:lvl4pPr marL="1600200" indent="-228600">
              <a:buSzPct val="120000"/>
              <a:buFont typeface="Wingdings" panose="05000000000000000000" pitchFamily="2" charset="2"/>
              <a:buChar char="§"/>
              <a:defRPr sz="1400">
                <a:latin typeface="Times" pitchFamily="18" charset="0"/>
              </a:defRPr>
            </a:lvl4pPr>
            <a:lvl5pPr marL="2057400" indent="-228600">
              <a:buSzPct val="120000"/>
              <a:buFont typeface="Wingdings" panose="05000000000000000000" pitchFamily="2" charset="2"/>
              <a:buChar char="§"/>
              <a:defRPr sz="1400">
                <a:latin typeface="Times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682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67744" y="6453336"/>
            <a:ext cx="457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-14630" y="6492875"/>
            <a:ext cx="2133600" cy="365125"/>
          </a:xfrm>
        </p:spPr>
        <p:txBody>
          <a:bodyPr/>
          <a:lstStyle>
            <a:lvl1pPr>
              <a:defRPr i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15 April 2014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 i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fld id="{EAAAAD92-BDE3-4BDF-BDD6-0303C382AD9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 cap="none" baseline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GB" smtClean="0"/>
              <a:t>ND280 upgrades: The AIDA baby-MIND and WAGASCI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264696"/>
          </a:xfrm>
        </p:spPr>
        <p:txBody>
          <a:bodyPr anchor="ctr" anchorCtr="0">
            <a:normAutofit/>
          </a:bodyPr>
          <a:lstStyle>
            <a:lvl1pPr marL="0" indent="0">
              <a:buSzPct val="120000"/>
              <a:buFontTx/>
              <a:buNone/>
              <a:defRPr sz="2000" b="0" i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buSzPct val="120000"/>
              <a:buFont typeface="Arial" panose="020B0604020202020204" pitchFamily="34" charset="0"/>
              <a:buChar char="•"/>
              <a:defRPr sz="1900" b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defRPr>
            </a:lvl2pPr>
            <a:lvl3pPr marL="1143000" indent="-228600">
              <a:buSzPct val="120000"/>
              <a:buFont typeface="Wingdings" panose="05000000000000000000" pitchFamily="2" charset="2"/>
              <a:buChar char="§"/>
              <a:defRPr sz="1600">
                <a:latin typeface="Times" pitchFamily="18" charset="0"/>
              </a:defRPr>
            </a:lvl3pPr>
            <a:lvl4pPr marL="1600200" indent="-228600">
              <a:buSzPct val="120000"/>
              <a:buFont typeface="Wingdings" panose="05000000000000000000" pitchFamily="2" charset="2"/>
              <a:buChar char="§"/>
              <a:defRPr sz="1400">
                <a:latin typeface="Times" pitchFamily="18" charset="0"/>
              </a:defRPr>
            </a:lvl4pPr>
            <a:lvl5pPr marL="2057400" indent="-228600">
              <a:buSzPct val="120000"/>
              <a:buFont typeface="Wingdings" panose="05000000000000000000" pitchFamily="2" charset="2"/>
              <a:buChar char="§"/>
              <a:defRPr sz="1400">
                <a:latin typeface="Times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7257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magnetized muon range detector for TITUS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C3E2-DFAA-4D32-B94B-D0E39C8812C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806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2238506" y="6561445"/>
            <a:ext cx="4668416" cy="25193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Segoe UI Light" panose="020B0502040204020203" pitchFamily="34" charset="0"/>
                <a:ea typeface="SimSun" panose="02010600030101010101" pitchFamily="2" charset="-122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–      –</a:t>
            </a:r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38505" y="6345421"/>
            <a:ext cx="4667703" cy="2519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 b="0" i="0" cap="none" baseline="0">
                <a:solidFill>
                  <a:schemeClr val="tx1"/>
                </a:solidFill>
                <a:latin typeface="Segoe UI Light" panose="020B0502040204020203" pitchFamily="34" charset="0"/>
                <a:ea typeface="SimSun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</a:rPr>
              <a:t>A magnetized muon range detector for TITUS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20688"/>
          </a:xfrm>
        </p:spPr>
        <p:txBody>
          <a:bodyPr>
            <a:normAutofit/>
          </a:bodyPr>
          <a:lstStyle>
            <a:lvl1pPr>
              <a:defRPr sz="2600" b="0" i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7792" y="6561251"/>
            <a:ext cx="4669129" cy="251931"/>
          </a:xfrm>
          <a:noFill/>
          <a:ln>
            <a:noFill/>
          </a:ln>
        </p:spPr>
        <p:txBody>
          <a:bodyPr/>
          <a:lstStyle>
            <a:lvl1pPr algn="ctr">
              <a:defRPr b="0">
                <a:solidFill>
                  <a:schemeClr val="tx1"/>
                </a:solidFill>
                <a:latin typeface="Segoe UI Light" panose="020B0502040204020203" pitchFamily="34" charset="0"/>
                <a:ea typeface="SimSun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fld id="{EAAAAD92-BDE3-4BDF-BDD6-0303C382AD9F}" type="slidenum">
              <a:rPr lang="en-GB" smtClean="0"/>
              <a:pPr/>
              <a:t>‹#›</a:t>
            </a:fld>
            <a:r>
              <a:rPr lang="en-GB" dirty="0" smtClean="0"/>
              <a:t>  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38505" y="6309320"/>
            <a:ext cx="46684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2237792" y="692696"/>
            <a:ext cx="46684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179512" y="692696"/>
            <a:ext cx="8856984" cy="5544616"/>
          </a:xfrm>
        </p:spPr>
        <p:txBody>
          <a:bodyPr>
            <a:normAutofit/>
          </a:bodyPr>
          <a:lstStyle>
            <a:lvl1pPr marL="342900" indent="-342900">
              <a:buClrTx/>
              <a:buSzPct val="120000"/>
              <a:buFont typeface="Wingdings" panose="05000000000000000000" pitchFamily="2" charset="2"/>
              <a:buChar char="§"/>
              <a:defRPr sz="20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buClr>
                <a:schemeClr val="bg1">
                  <a:lumMod val="75000"/>
                </a:schemeClr>
              </a:buClr>
              <a:buSzPct val="100000"/>
              <a:buFont typeface="Wingdings 3" panose="05040102010807070707" pitchFamily="18" charset="2"/>
              <a:buChar char="u"/>
              <a:defRPr sz="1800" b="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Times New Roman" panose="02020603050405020304" pitchFamily="18" charset="0"/>
              </a:defRPr>
            </a:lvl2pPr>
            <a:lvl3pPr marL="1143000" indent="-228600">
              <a:buSzPct val="120000"/>
              <a:buFont typeface="Wingdings" panose="05000000000000000000" pitchFamily="2" charset="2"/>
              <a:buChar char="§"/>
              <a:defRPr sz="1600">
                <a:latin typeface="Times" pitchFamily="18" charset="0"/>
              </a:defRPr>
            </a:lvl3pPr>
            <a:lvl4pPr marL="1600200" indent="-228600">
              <a:buSzPct val="120000"/>
              <a:buFont typeface="Wingdings" panose="05000000000000000000" pitchFamily="2" charset="2"/>
              <a:buChar char="§"/>
              <a:defRPr sz="1400">
                <a:latin typeface="Times" pitchFamily="18" charset="0"/>
              </a:defRPr>
            </a:lvl4pPr>
            <a:lvl5pPr marL="2057400" indent="-228600">
              <a:buSzPct val="120000"/>
              <a:buFont typeface="Wingdings" panose="05000000000000000000" pitchFamily="2" charset="2"/>
              <a:buChar char="§"/>
              <a:defRPr sz="1400">
                <a:latin typeface="Times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6857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 magnetized muon range detector for TITUS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AD92-BDE3-4BDF-BDD6-0303C382AD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871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 magnetized muon range detector for TITUS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AD92-BDE3-4BDF-BDD6-0303C382AD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599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 magnetized muon range detector for TITUS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AD92-BDE3-4BDF-BDD6-0303C382AD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69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 magnetized muon range detector for TITUS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AD92-BDE3-4BDF-BDD6-0303C382AD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538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120680"/>
          </a:xfrm>
        </p:spPr>
        <p:txBody>
          <a:bodyPr>
            <a:normAutofit/>
          </a:bodyPr>
          <a:lstStyle>
            <a:lvl1pPr marL="342900" indent="-342900">
              <a:buClr>
                <a:srgbClr val="FF0000"/>
              </a:buClr>
              <a:buSzPct val="100000"/>
              <a:buFont typeface="ZapfDingbats" pitchFamily="82" charset="2"/>
              <a:buChar char=""/>
              <a:defRPr sz="20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buSzPct val="120000"/>
              <a:buFont typeface="Wingdings" panose="05000000000000000000" pitchFamily="2" charset="2"/>
              <a:buChar char="F"/>
              <a:defRPr sz="1800" b="0">
                <a:solidFill>
                  <a:schemeClr val="tx1"/>
                </a:solidFill>
                <a:latin typeface="Segoe UI Light" panose="020B0502040204020203" pitchFamily="34" charset="0"/>
                <a:ea typeface="SimSun" panose="02010600030101010101" pitchFamily="2" charset="-122"/>
                <a:cs typeface="Times New Roman" panose="02020603050405020304" pitchFamily="18" charset="0"/>
              </a:defRPr>
            </a:lvl2pPr>
            <a:lvl3pPr marL="1143000" indent="-228600">
              <a:buSzPct val="120000"/>
              <a:buFont typeface="Wingdings" panose="05000000000000000000" pitchFamily="2" charset="2"/>
              <a:buChar char="§"/>
              <a:defRPr sz="1600">
                <a:latin typeface="Times" pitchFamily="18" charset="0"/>
              </a:defRPr>
            </a:lvl3pPr>
            <a:lvl4pPr marL="1600200" indent="-228600">
              <a:buSzPct val="120000"/>
              <a:buFont typeface="Wingdings" panose="05000000000000000000" pitchFamily="2" charset="2"/>
              <a:buChar char="§"/>
              <a:defRPr sz="1400">
                <a:latin typeface="Times" pitchFamily="18" charset="0"/>
              </a:defRPr>
            </a:lvl4pPr>
            <a:lvl5pPr marL="2057400" indent="-228600">
              <a:buSzPct val="120000"/>
              <a:buFont typeface="Wingdings" panose="05000000000000000000" pitchFamily="2" charset="2"/>
              <a:buChar char="§"/>
              <a:defRPr sz="1400">
                <a:latin typeface="Times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2238506" y="6561445"/>
            <a:ext cx="4668416" cy="25193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Segoe UI Light" panose="020B0502040204020203" pitchFamily="34" charset="0"/>
                <a:ea typeface="SimSun" panose="02010600030101010101" pitchFamily="2" charset="-122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–      –</a:t>
            </a:r>
            <a:endParaRPr lang="en-GB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38505" y="6345421"/>
            <a:ext cx="4667703" cy="2519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 b="0" i="0" cap="none" baseline="0">
                <a:solidFill>
                  <a:schemeClr val="tx1"/>
                </a:solidFill>
                <a:latin typeface="Segoe UI Light" panose="020B0502040204020203" pitchFamily="34" charset="0"/>
                <a:ea typeface="SimSun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</a:rPr>
              <a:t>A magnetized muon range detector for TITUS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7792" y="6561251"/>
            <a:ext cx="4669129" cy="251931"/>
          </a:xfrm>
          <a:noFill/>
          <a:ln>
            <a:noFill/>
          </a:ln>
        </p:spPr>
        <p:txBody>
          <a:bodyPr/>
          <a:lstStyle>
            <a:lvl1pPr algn="ctr">
              <a:defRPr b="0">
                <a:solidFill>
                  <a:schemeClr val="tx1"/>
                </a:solidFill>
                <a:latin typeface="Segoe UI Light" panose="020B0502040204020203" pitchFamily="34" charset="0"/>
                <a:ea typeface="SimSun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fld id="{EAAAAD92-BDE3-4BDF-BDD6-0303C382AD9F}" type="slidenum">
              <a:rPr lang="en-GB" smtClean="0"/>
              <a:pPr/>
              <a:t>‹#›</a:t>
            </a:fld>
            <a:r>
              <a:rPr lang="en-GB" dirty="0" smtClean="0"/>
              <a:t>  </a:t>
            </a:r>
            <a:endParaRPr lang="en-GB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2238505" y="6309320"/>
            <a:ext cx="46684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040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 magnetized muon range detector for TITUS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AD92-BDE3-4BDF-BDD6-0303C382AD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57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 magnetized muon range detector for TITUS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AD92-BDE3-4BDF-BDD6-0303C382AD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278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 magnetized muon range detector for TITUS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AAD92-BDE3-4BDF-BDD6-0303C382AD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7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9" r:id="rId12"/>
    <p:sldLayoutId id="2147483680" r:id="rId13"/>
    <p:sldLayoutId id="2147483681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626" y="11370"/>
            <a:ext cx="9144000" cy="4785783"/>
            <a:chOff x="6626" y="11370"/>
            <a:chExt cx="9144000" cy="4785783"/>
          </a:xfrm>
        </p:grpSpPr>
        <p:pic>
          <p:nvPicPr>
            <p:cNvPr id="1026" name="Picture 2" descr="http://www.hyperk.org/wp-content/uploads/2013/10/Detector.png"/>
            <p:cNvPicPr>
              <a:picLocks noChangeAspect="1" noChangeArrowheads="1"/>
            </p:cNvPicPr>
            <p:nvPr/>
          </p:nvPicPr>
          <p:blipFill rotWithShape="1"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19" t="14764" r="23242" b="20798"/>
            <a:stretch/>
          </p:blipFill>
          <p:spPr bwMode="auto">
            <a:xfrm>
              <a:off x="6626" y="11370"/>
              <a:ext cx="9144000" cy="4419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6626" y="11371"/>
              <a:ext cx="9144000" cy="47857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185084"/>
            <a:ext cx="9144000" cy="1188132"/>
          </a:xfrm>
        </p:spPr>
        <p:txBody>
          <a:bodyPr>
            <a:noAutofit/>
          </a:bodyPr>
          <a:lstStyle/>
          <a:p>
            <a:r>
              <a:rPr lang="en-GB" sz="1800" b="1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Mark Rayner (Université de Genève) for TITUS</a:t>
            </a:r>
          </a:p>
          <a:p>
            <a:r>
              <a:rPr lang="en-GB" sz="18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6th Open Meeting for the Hyper-Kamiokande </a:t>
            </a:r>
            <a:r>
              <a:rPr lang="en-GB" sz="18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Project</a:t>
            </a:r>
          </a:p>
          <a:p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31 January 2015, </a:t>
            </a:r>
            <a:r>
              <a:rPr lang="en-GB" sz="18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Kavli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IPMU, University of Tokyo, Kashiwa</a:t>
            </a:r>
            <a:endParaRPr lang="en-GB" sz="1800" u="sng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117774" y="5700510"/>
            <a:ext cx="3038402" cy="608810"/>
            <a:chOff x="6322274" y="6525344"/>
            <a:chExt cx="1274062" cy="255286"/>
          </a:xfrm>
        </p:grpSpPr>
        <p:pic>
          <p:nvPicPr>
            <p:cNvPr id="10" name="Picture 2" descr="C:\Users\mark\Dropbox\Tikhonov talk\UniG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2500" y="6525344"/>
              <a:ext cx="883836" cy="25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object 4"/>
            <p:cNvSpPr/>
            <p:nvPr/>
          </p:nvSpPr>
          <p:spPr>
            <a:xfrm>
              <a:off x="6322274" y="6525344"/>
              <a:ext cx="346150" cy="2552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237792" y="5373216"/>
            <a:ext cx="4668416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37792" y="5445224"/>
            <a:ext cx="46684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564904"/>
            <a:ext cx="8640960" cy="1470025"/>
          </a:xfrm>
          <a:noFill/>
        </p:spPr>
        <p:txBody>
          <a:bodyPr>
            <a:noAutofit/>
          </a:bodyPr>
          <a:lstStyle/>
          <a:p>
            <a:r>
              <a:rPr lang="en-GB" sz="3300" b="0" i="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pattFill prst="ltUpDiag">
                  <a:fgClr>
                    <a:schemeClr val="bg1">
                      <a:lumMod val="65000"/>
                    </a:schemeClr>
                  </a:fgClr>
                  <a:bgClr>
                    <a:schemeClr val="bg1">
                      <a:lumMod val="75000"/>
                    </a:schemeClr>
                  </a:bgClr>
                </a:patt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Magnetized Muon Range Detector </a:t>
            </a:r>
            <a:r>
              <a:rPr lang="en-GB" sz="3300" b="0" i="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pattFill prst="ltUpDiag">
                  <a:fgClr>
                    <a:schemeClr val="bg1">
                      <a:lumMod val="65000"/>
                    </a:schemeClr>
                  </a:fgClr>
                  <a:bgClr>
                    <a:schemeClr val="bg1">
                      <a:lumMod val="75000"/>
                    </a:schemeClr>
                  </a:bgClr>
                </a:patt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sz="3300" b="0" i="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pattFill prst="ltUpDiag">
                  <a:fgClr>
                    <a:schemeClr val="bg1">
                      <a:lumMod val="65000"/>
                    </a:schemeClr>
                  </a:fgClr>
                  <a:bgClr>
                    <a:schemeClr val="bg1">
                      <a:lumMod val="75000"/>
                    </a:schemeClr>
                  </a:bgClr>
                </a:patt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3300" b="0" i="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pattFill prst="ltUpDiag">
                  <a:fgClr>
                    <a:schemeClr val="bg1">
                      <a:lumMod val="65000"/>
                    </a:schemeClr>
                  </a:fgClr>
                  <a:bgClr>
                    <a:schemeClr val="bg1">
                      <a:lumMod val="75000"/>
                    </a:schemeClr>
                  </a:bgClr>
                </a:patt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</a:t>
            </a:r>
            <a:r>
              <a:rPr lang="en-GB" sz="3300" b="0" i="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pattFill prst="ltUpDiag">
                  <a:fgClr>
                    <a:schemeClr val="bg1">
                      <a:lumMod val="65000"/>
                    </a:schemeClr>
                  </a:fgClr>
                  <a:bgClr>
                    <a:schemeClr val="bg1">
                      <a:lumMod val="75000"/>
                    </a:schemeClr>
                  </a:bgClr>
                </a:patt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TITUS</a:t>
            </a:r>
            <a:endParaRPr lang="en-GB" sz="1600" b="0" i="0" u="sng" dirty="0">
              <a:ln>
                <a:solidFill>
                  <a:schemeClr val="bg1">
                    <a:lumMod val="50000"/>
                  </a:schemeClr>
                </a:solidFill>
              </a:ln>
              <a:pattFill prst="ltUp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75000"/>
                  </a:schemeClr>
                </a:bgClr>
              </a:pattFill>
              <a:latin typeface="+mn-lt"/>
              <a:ea typeface="Segoe UI" panose="020B0502040204020203" pitchFamily="34" charset="0"/>
              <a:cs typeface="MV Boli" panose="0200050003020009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6474822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Segoe Print" panose="020006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N.B. Lots of work here by </a:t>
            </a:r>
            <a:r>
              <a:rPr lang="en-GB" sz="1400" dirty="0" err="1" smtClean="0">
                <a:latin typeface="Segoe Print" panose="020006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Etam</a:t>
            </a:r>
            <a:r>
              <a:rPr lang="en-GB" sz="1400" dirty="0" smtClean="0">
                <a:latin typeface="Segoe Print" panose="020006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Noah and Alain </a:t>
            </a:r>
            <a:r>
              <a:rPr lang="en-GB" sz="1400" dirty="0" err="1" smtClean="0">
                <a:latin typeface="Segoe Print" panose="020006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Blondel</a:t>
            </a:r>
            <a:endParaRPr lang="en-GB" sz="1400" dirty="0">
              <a:latin typeface="Segoe Print" panose="02000600000000000000" pitchFamily="2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06208" y="5774082"/>
            <a:ext cx="1850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AMDG</a:t>
            </a:r>
          </a:p>
          <a:p>
            <a:pPr algn="ctr"/>
            <a:r>
              <a:rPr lang="en-GB" sz="12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Our Lady, </a:t>
            </a:r>
            <a:r>
              <a:rPr lang="en-GB" sz="12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untier</a:t>
            </a:r>
            <a:r>
              <a:rPr lang="en-GB" sz="12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of knots</a:t>
            </a:r>
            <a:endParaRPr lang="en-GB" sz="12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47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A magnetized muon range detector for TITUS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Reconstruction with </a:t>
            </a:r>
            <a:r>
              <a:rPr lang="en-GB" u="sng" dirty="0" smtClean="0"/>
              <a:t>just three</a:t>
            </a:r>
            <a:r>
              <a:rPr lang="en-GB" dirty="0" smtClean="0"/>
              <a:t> 5cm magnetized planes (L=10cm)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AD92-BDE3-4BDF-BDD6-0303C382AD9F}" type="slidenum">
              <a:rPr lang="en-GB" smtClean="0"/>
              <a:pPr/>
              <a:t>10</a:t>
            </a:fld>
            <a:r>
              <a:rPr lang="en-GB" smtClean="0"/>
              <a:t>  </a:t>
            </a:r>
            <a:endParaRPr lang="en-GB" dirty="0"/>
          </a:p>
        </p:txBody>
      </p:sp>
      <p:pic>
        <p:nvPicPr>
          <p:cNvPr id="3074" name="Picture 2" descr="D:\big\PLOTS\eff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6" y="836712"/>
            <a:ext cx="900626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11499" y="4726885"/>
            <a:ext cx="3013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muons which stop in or </a:t>
            </a:r>
          </a:p>
          <a:p>
            <a:pPr algn="ctr"/>
            <a:r>
              <a:rPr lang="en-GB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before the </a:t>
            </a:r>
            <a:r>
              <a:rPr lang="en-GB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fourth iron plane</a:t>
            </a:r>
            <a:endParaRPr lang="en-GB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14389" y="4859868"/>
            <a:ext cx="2818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all muons with </a:t>
            </a:r>
            <a:r>
              <a:rPr lang="en-GB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el-GR" baseline="-250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υ</a:t>
            </a:r>
            <a:r>
              <a:rPr lang="en-GB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&lt; 2 </a:t>
            </a:r>
            <a:r>
              <a:rPr lang="en-GB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GeV</a:t>
            </a:r>
            <a:endParaRPr lang="en-GB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691680" y="2708920"/>
            <a:ext cx="216024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28048" y="3241306"/>
            <a:ext cx="1383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stops in first </a:t>
            </a:r>
          </a:p>
          <a:p>
            <a:pPr algn="ctr"/>
            <a:r>
              <a:rPr lang="en-GB" dirty="0" smtClean="0"/>
              <a:t>iron plan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0028" y="5517232"/>
            <a:ext cx="8041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00FF"/>
                </a:solidFill>
              </a:rPr>
              <a:t>Estimated 94% charge reconstruction efficiency in the oscillation region</a:t>
            </a:r>
          </a:p>
          <a:p>
            <a:pPr algn="ctr"/>
            <a:r>
              <a:rPr lang="en-GB" sz="2000" b="1" u="sng" dirty="0" smtClean="0">
                <a:solidFill>
                  <a:srgbClr val="0000FF"/>
                </a:solidFill>
              </a:rPr>
              <a:t>Need to demonstrate this with a detailed Monte Carlo </a:t>
            </a:r>
            <a:endParaRPr lang="en-GB" sz="2000" b="1" u="sng" dirty="0">
              <a:solidFill>
                <a:srgbClr val="0000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812360" y="3717032"/>
            <a:ext cx="57606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812360" y="3140968"/>
            <a:ext cx="57606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3995936" y="539388"/>
            <a:ext cx="123303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Segoe UI Semibold" panose="020B0702040204020203" pitchFamily="34" charset="0"/>
              </a:rPr>
              <a:t>END MRD</a:t>
            </a:r>
            <a:endParaRPr lang="en-GB" dirty="0">
              <a:solidFill>
                <a:srgbClr val="FF0000"/>
              </a:solidFill>
              <a:latin typeface="Segoe UI Semibold" panose="020B0702040204020203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596336" y="1556792"/>
            <a:ext cx="144016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770800" y="1918573"/>
            <a:ext cx="1545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Wingdings"/>
              <a:buChar char="à"/>
            </a:pPr>
            <a:r>
              <a:rPr lang="en-GB" dirty="0" smtClean="0">
                <a:sym typeface="Wingdings" panose="05000000000000000000" pitchFamily="2" charset="2"/>
              </a:rPr>
              <a:t>~100%</a:t>
            </a:r>
          </a:p>
          <a:p>
            <a:pPr algn="ctr"/>
            <a:r>
              <a:rPr lang="en-GB" dirty="0" smtClean="0">
                <a:sym typeface="Wingdings" panose="05000000000000000000" pitchFamily="2" charset="2"/>
              </a:rPr>
              <a:t>with &gt;3 planes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7183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15179" y="805542"/>
            <a:ext cx="7710364" cy="5246915"/>
            <a:chOff x="715179" y="805542"/>
            <a:chExt cx="7710364" cy="5246915"/>
          </a:xfrm>
        </p:grpSpPr>
        <p:sp>
          <p:nvSpPr>
            <p:cNvPr id="297" name="Rectangle 296"/>
            <p:cNvSpPr/>
            <p:nvPr/>
          </p:nvSpPr>
          <p:spPr>
            <a:xfrm>
              <a:off x="715179" y="805542"/>
              <a:ext cx="7710364" cy="5246915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50000">
                  <a:schemeClr val="bg2">
                    <a:lumMod val="5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272782" y="1443417"/>
              <a:ext cx="6274113" cy="3894164"/>
              <a:chOff x="1272782" y="1443417"/>
              <a:chExt cx="6274113" cy="3894164"/>
            </a:xfrm>
          </p:grpSpPr>
          <p:sp>
            <p:nvSpPr>
              <p:cNvPr id="63" name="Freeform 62"/>
              <p:cNvSpPr/>
              <p:nvPr/>
            </p:nvSpPr>
            <p:spPr>
              <a:xfrm>
                <a:off x="4463018" y="3696029"/>
                <a:ext cx="1795462" cy="528638"/>
              </a:xfrm>
              <a:custGeom>
                <a:avLst/>
                <a:gdLst>
                  <a:gd name="connsiteX0" fmla="*/ 0 w 1824038"/>
                  <a:gd name="connsiteY0" fmla="*/ 528638 h 528638"/>
                  <a:gd name="connsiteX1" fmla="*/ 795338 w 1824038"/>
                  <a:gd name="connsiteY1" fmla="*/ 138113 h 528638"/>
                  <a:gd name="connsiteX2" fmla="*/ 1824038 w 1824038"/>
                  <a:gd name="connsiteY2" fmla="*/ 0 h 528638"/>
                  <a:gd name="connsiteX3" fmla="*/ 985838 w 1824038"/>
                  <a:gd name="connsiteY3" fmla="*/ 395288 h 528638"/>
                  <a:gd name="connsiteX4" fmla="*/ 0 w 1824038"/>
                  <a:gd name="connsiteY4" fmla="*/ 528638 h 528638"/>
                  <a:gd name="connsiteX0" fmla="*/ 0 w 1824038"/>
                  <a:gd name="connsiteY0" fmla="*/ 528638 h 528638"/>
                  <a:gd name="connsiteX1" fmla="*/ 804863 w 1824038"/>
                  <a:gd name="connsiteY1" fmla="*/ 142875 h 528638"/>
                  <a:gd name="connsiteX2" fmla="*/ 1824038 w 1824038"/>
                  <a:gd name="connsiteY2" fmla="*/ 0 h 528638"/>
                  <a:gd name="connsiteX3" fmla="*/ 985838 w 1824038"/>
                  <a:gd name="connsiteY3" fmla="*/ 395288 h 528638"/>
                  <a:gd name="connsiteX4" fmla="*/ 0 w 1824038"/>
                  <a:gd name="connsiteY4" fmla="*/ 528638 h 528638"/>
                  <a:gd name="connsiteX0" fmla="*/ 0 w 2428875"/>
                  <a:gd name="connsiteY0" fmla="*/ 404813 h 404813"/>
                  <a:gd name="connsiteX1" fmla="*/ 1409700 w 2428875"/>
                  <a:gd name="connsiteY1" fmla="*/ 142875 h 404813"/>
                  <a:gd name="connsiteX2" fmla="*/ 2428875 w 2428875"/>
                  <a:gd name="connsiteY2" fmla="*/ 0 h 404813"/>
                  <a:gd name="connsiteX3" fmla="*/ 1590675 w 2428875"/>
                  <a:gd name="connsiteY3" fmla="*/ 395288 h 404813"/>
                  <a:gd name="connsiteX4" fmla="*/ 0 w 2428875"/>
                  <a:gd name="connsiteY4" fmla="*/ 404813 h 404813"/>
                  <a:gd name="connsiteX0" fmla="*/ 0 w 2428875"/>
                  <a:gd name="connsiteY0" fmla="*/ 404813 h 785813"/>
                  <a:gd name="connsiteX1" fmla="*/ 1409700 w 2428875"/>
                  <a:gd name="connsiteY1" fmla="*/ 142875 h 785813"/>
                  <a:gd name="connsiteX2" fmla="*/ 2428875 w 2428875"/>
                  <a:gd name="connsiteY2" fmla="*/ 0 h 785813"/>
                  <a:gd name="connsiteX3" fmla="*/ 766762 w 2428875"/>
                  <a:gd name="connsiteY3" fmla="*/ 785813 h 785813"/>
                  <a:gd name="connsiteX4" fmla="*/ 0 w 2428875"/>
                  <a:gd name="connsiteY4" fmla="*/ 404813 h 785813"/>
                  <a:gd name="connsiteX0" fmla="*/ 0 w 1795462"/>
                  <a:gd name="connsiteY0" fmla="*/ 261938 h 642938"/>
                  <a:gd name="connsiteX1" fmla="*/ 1409700 w 1795462"/>
                  <a:gd name="connsiteY1" fmla="*/ 0 h 642938"/>
                  <a:gd name="connsiteX2" fmla="*/ 1795462 w 1795462"/>
                  <a:gd name="connsiteY2" fmla="*/ 490538 h 642938"/>
                  <a:gd name="connsiteX3" fmla="*/ 766762 w 1795462"/>
                  <a:gd name="connsiteY3" fmla="*/ 642938 h 642938"/>
                  <a:gd name="connsiteX4" fmla="*/ 0 w 1795462"/>
                  <a:gd name="connsiteY4" fmla="*/ 261938 h 642938"/>
                  <a:gd name="connsiteX0" fmla="*/ 0 w 1795462"/>
                  <a:gd name="connsiteY0" fmla="*/ 0 h 381000"/>
                  <a:gd name="connsiteX1" fmla="*/ 938212 w 1795462"/>
                  <a:gd name="connsiteY1" fmla="*/ 61912 h 381000"/>
                  <a:gd name="connsiteX2" fmla="*/ 1795462 w 1795462"/>
                  <a:gd name="connsiteY2" fmla="*/ 228600 h 381000"/>
                  <a:gd name="connsiteX3" fmla="*/ 766762 w 1795462"/>
                  <a:gd name="connsiteY3" fmla="*/ 381000 h 381000"/>
                  <a:gd name="connsiteX4" fmla="*/ 0 w 1795462"/>
                  <a:gd name="connsiteY4" fmla="*/ 0 h 381000"/>
                  <a:gd name="connsiteX0" fmla="*/ 0 w 1795462"/>
                  <a:gd name="connsiteY0" fmla="*/ 147638 h 528638"/>
                  <a:gd name="connsiteX1" fmla="*/ 1042987 w 1795462"/>
                  <a:gd name="connsiteY1" fmla="*/ 0 h 528638"/>
                  <a:gd name="connsiteX2" fmla="*/ 1795462 w 1795462"/>
                  <a:gd name="connsiteY2" fmla="*/ 376238 h 528638"/>
                  <a:gd name="connsiteX3" fmla="*/ 766762 w 1795462"/>
                  <a:gd name="connsiteY3" fmla="*/ 528638 h 528638"/>
                  <a:gd name="connsiteX4" fmla="*/ 0 w 1795462"/>
                  <a:gd name="connsiteY4" fmla="*/ 147638 h 52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5462" h="528638">
                    <a:moveTo>
                      <a:pt x="0" y="147638"/>
                    </a:moveTo>
                    <a:lnTo>
                      <a:pt x="1042987" y="0"/>
                    </a:lnTo>
                    <a:lnTo>
                      <a:pt x="1795462" y="376238"/>
                    </a:lnTo>
                    <a:lnTo>
                      <a:pt x="766762" y="528638"/>
                    </a:lnTo>
                    <a:lnTo>
                      <a:pt x="0" y="14763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4445661" y="2353144"/>
                <a:ext cx="1824038" cy="528638"/>
              </a:xfrm>
              <a:custGeom>
                <a:avLst/>
                <a:gdLst>
                  <a:gd name="connsiteX0" fmla="*/ 0 w 1824038"/>
                  <a:gd name="connsiteY0" fmla="*/ 528638 h 528638"/>
                  <a:gd name="connsiteX1" fmla="*/ 795338 w 1824038"/>
                  <a:gd name="connsiteY1" fmla="*/ 138113 h 528638"/>
                  <a:gd name="connsiteX2" fmla="*/ 1824038 w 1824038"/>
                  <a:gd name="connsiteY2" fmla="*/ 0 h 528638"/>
                  <a:gd name="connsiteX3" fmla="*/ 985838 w 1824038"/>
                  <a:gd name="connsiteY3" fmla="*/ 395288 h 528638"/>
                  <a:gd name="connsiteX4" fmla="*/ 0 w 1824038"/>
                  <a:gd name="connsiteY4" fmla="*/ 528638 h 528638"/>
                  <a:gd name="connsiteX0" fmla="*/ 0 w 1824038"/>
                  <a:gd name="connsiteY0" fmla="*/ 528638 h 528638"/>
                  <a:gd name="connsiteX1" fmla="*/ 804863 w 1824038"/>
                  <a:gd name="connsiteY1" fmla="*/ 142875 h 528638"/>
                  <a:gd name="connsiteX2" fmla="*/ 1824038 w 1824038"/>
                  <a:gd name="connsiteY2" fmla="*/ 0 h 528638"/>
                  <a:gd name="connsiteX3" fmla="*/ 985838 w 1824038"/>
                  <a:gd name="connsiteY3" fmla="*/ 395288 h 528638"/>
                  <a:gd name="connsiteX4" fmla="*/ 0 w 1824038"/>
                  <a:gd name="connsiteY4" fmla="*/ 528638 h 52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4038" h="528638">
                    <a:moveTo>
                      <a:pt x="0" y="528638"/>
                    </a:moveTo>
                    <a:lnTo>
                      <a:pt x="804863" y="142875"/>
                    </a:lnTo>
                    <a:lnTo>
                      <a:pt x="1824038" y="0"/>
                    </a:lnTo>
                    <a:lnTo>
                      <a:pt x="985838" y="395288"/>
                    </a:lnTo>
                    <a:lnTo>
                      <a:pt x="0" y="52863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Freeform 56"/>
              <p:cNvSpPr/>
              <p:nvPr/>
            </p:nvSpPr>
            <p:spPr>
              <a:xfrm>
                <a:off x="4223374" y="2251575"/>
                <a:ext cx="1017665" cy="625368"/>
              </a:xfrm>
              <a:custGeom>
                <a:avLst/>
                <a:gdLst>
                  <a:gd name="connsiteX0" fmla="*/ 1654629 w 1676400"/>
                  <a:gd name="connsiteY0" fmla="*/ 0 h 1055914"/>
                  <a:gd name="connsiteX1" fmla="*/ 1676400 w 1676400"/>
                  <a:gd name="connsiteY1" fmla="*/ 413657 h 1055914"/>
                  <a:gd name="connsiteX2" fmla="*/ 359229 w 1676400"/>
                  <a:gd name="connsiteY2" fmla="*/ 1055914 h 1055914"/>
                  <a:gd name="connsiteX3" fmla="*/ 0 w 1676400"/>
                  <a:gd name="connsiteY3" fmla="*/ 838200 h 1055914"/>
                  <a:gd name="connsiteX4" fmla="*/ 1654629 w 1676400"/>
                  <a:gd name="connsiteY4" fmla="*/ 0 h 1055914"/>
                  <a:gd name="connsiteX0" fmla="*/ 1654629 w 1660855"/>
                  <a:gd name="connsiteY0" fmla="*/ 0 h 1055914"/>
                  <a:gd name="connsiteX1" fmla="*/ 1660855 w 1660855"/>
                  <a:gd name="connsiteY1" fmla="*/ 405616 h 1055914"/>
                  <a:gd name="connsiteX2" fmla="*/ 359229 w 1660855"/>
                  <a:gd name="connsiteY2" fmla="*/ 1055914 h 1055914"/>
                  <a:gd name="connsiteX3" fmla="*/ 0 w 1660855"/>
                  <a:gd name="connsiteY3" fmla="*/ 838200 h 1055914"/>
                  <a:gd name="connsiteX4" fmla="*/ 1654629 w 1660855"/>
                  <a:gd name="connsiteY4" fmla="*/ 0 h 1055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0855" h="1055914">
                    <a:moveTo>
                      <a:pt x="1654629" y="0"/>
                    </a:moveTo>
                    <a:cubicBezTo>
                      <a:pt x="1656704" y="135205"/>
                      <a:pt x="1658780" y="270411"/>
                      <a:pt x="1660855" y="405616"/>
                    </a:cubicBezTo>
                    <a:lnTo>
                      <a:pt x="359229" y="1055914"/>
                    </a:lnTo>
                    <a:lnTo>
                      <a:pt x="0" y="838200"/>
                    </a:lnTo>
                    <a:lnTo>
                      <a:pt x="1654629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Freeform 57"/>
              <p:cNvSpPr/>
              <p:nvPr/>
            </p:nvSpPr>
            <p:spPr>
              <a:xfrm>
                <a:off x="4216705" y="2741555"/>
                <a:ext cx="226782" cy="1224949"/>
              </a:xfrm>
              <a:custGeom>
                <a:avLst/>
                <a:gdLst>
                  <a:gd name="connsiteX0" fmla="*/ 0 w 370114"/>
                  <a:gd name="connsiteY0" fmla="*/ 0 h 2068286"/>
                  <a:gd name="connsiteX1" fmla="*/ 0 w 370114"/>
                  <a:gd name="connsiteY1" fmla="*/ 2068286 h 2068286"/>
                  <a:gd name="connsiteX2" fmla="*/ 370114 w 370114"/>
                  <a:gd name="connsiteY2" fmla="*/ 1850572 h 2068286"/>
                  <a:gd name="connsiteX3" fmla="*/ 359228 w 370114"/>
                  <a:gd name="connsiteY3" fmla="*/ 228600 h 2068286"/>
                  <a:gd name="connsiteX4" fmla="*/ 0 w 370114"/>
                  <a:gd name="connsiteY4" fmla="*/ 0 h 2068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114" h="2068286">
                    <a:moveTo>
                      <a:pt x="0" y="0"/>
                    </a:moveTo>
                    <a:lnTo>
                      <a:pt x="0" y="2068286"/>
                    </a:lnTo>
                    <a:lnTo>
                      <a:pt x="370114" y="1850572"/>
                    </a:lnTo>
                    <a:cubicBezTo>
                      <a:pt x="366485" y="1309915"/>
                      <a:pt x="362857" y="769257"/>
                      <a:pt x="359228" y="2286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Freeform 58"/>
              <p:cNvSpPr/>
              <p:nvPr/>
            </p:nvSpPr>
            <p:spPr>
              <a:xfrm>
                <a:off x="4210035" y="3831114"/>
                <a:ext cx="1035766" cy="634893"/>
              </a:xfrm>
              <a:custGeom>
                <a:avLst/>
                <a:gdLst>
                  <a:gd name="connsiteX0" fmla="*/ 0 w 1698171"/>
                  <a:gd name="connsiteY0" fmla="*/ 217714 h 1055914"/>
                  <a:gd name="connsiteX1" fmla="*/ 391886 w 1698171"/>
                  <a:gd name="connsiteY1" fmla="*/ 0 h 1055914"/>
                  <a:gd name="connsiteX2" fmla="*/ 1676400 w 1698171"/>
                  <a:gd name="connsiteY2" fmla="*/ 664029 h 1055914"/>
                  <a:gd name="connsiteX3" fmla="*/ 1698171 w 1698171"/>
                  <a:gd name="connsiteY3" fmla="*/ 1055914 h 1055914"/>
                  <a:gd name="connsiteX4" fmla="*/ 0 w 1698171"/>
                  <a:gd name="connsiteY4" fmla="*/ 217714 h 1055914"/>
                  <a:gd name="connsiteX0" fmla="*/ 0 w 1690398"/>
                  <a:gd name="connsiteY0" fmla="*/ 217714 h 1071997"/>
                  <a:gd name="connsiteX1" fmla="*/ 391886 w 1690398"/>
                  <a:gd name="connsiteY1" fmla="*/ 0 h 1071997"/>
                  <a:gd name="connsiteX2" fmla="*/ 1676400 w 1690398"/>
                  <a:gd name="connsiteY2" fmla="*/ 664029 h 1071997"/>
                  <a:gd name="connsiteX3" fmla="*/ 1690398 w 1690398"/>
                  <a:gd name="connsiteY3" fmla="*/ 1071997 h 1071997"/>
                  <a:gd name="connsiteX4" fmla="*/ 0 w 1690398"/>
                  <a:gd name="connsiteY4" fmla="*/ 217714 h 1071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0398" h="1071997">
                    <a:moveTo>
                      <a:pt x="0" y="217714"/>
                    </a:moveTo>
                    <a:lnTo>
                      <a:pt x="391886" y="0"/>
                    </a:lnTo>
                    <a:lnTo>
                      <a:pt x="1676400" y="664029"/>
                    </a:lnTo>
                    <a:lnTo>
                      <a:pt x="1690398" y="1071997"/>
                    </a:lnTo>
                    <a:lnTo>
                      <a:pt x="0" y="217714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5283328" y="2078073"/>
                <a:ext cx="2263567" cy="2227671"/>
                <a:chOff x="5847817" y="2961219"/>
                <a:chExt cx="2263567" cy="2227671"/>
              </a:xfrm>
              <a:solidFill>
                <a:schemeClr val="accent2">
                  <a:lumMod val="60000"/>
                  <a:lumOff val="40000"/>
                  <a:alpha val="90000"/>
                </a:schemeClr>
              </a:solidFill>
            </p:grpSpPr>
            <p:sp>
              <p:nvSpPr>
                <p:cNvPr id="41" name="Hexagon 40"/>
                <p:cNvSpPr/>
                <p:nvPr/>
              </p:nvSpPr>
              <p:spPr>
                <a:xfrm rot="5400000">
                  <a:off x="6039210" y="3070725"/>
                  <a:ext cx="2178079" cy="1959067"/>
                </a:xfrm>
                <a:prstGeom prst="hexagon">
                  <a:avLst/>
                </a:pr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Hexagon 41"/>
                <p:cNvSpPr/>
                <p:nvPr/>
              </p:nvSpPr>
              <p:spPr>
                <a:xfrm rot="5400000">
                  <a:off x="6272419" y="3276200"/>
                  <a:ext cx="1721187" cy="1548117"/>
                </a:xfrm>
                <a:prstGeom prst="hexagon">
                  <a:avLst/>
                </a:pr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6358955" y="3276199"/>
                  <a:ext cx="1548118" cy="1548117"/>
                </a:xfrm>
                <a:prstGeom prst="ellipse">
                  <a:avLst/>
                </a:prstGeom>
                <a:grpFill/>
                <a:ln w="12700">
                  <a:solidFill>
                    <a:srgbClr val="1A1A4E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" name="Hexagon 30"/>
                <p:cNvSpPr/>
                <p:nvPr/>
              </p:nvSpPr>
              <p:spPr>
                <a:xfrm rot="5400000">
                  <a:off x="5738311" y="3112876"/>
                  <a:ext cx="2178079" cy="1959067"/>
                </a:xfrm>
                <a:prstGeom prst="hexagon">
                  <a:avLst/>
                </a:pr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>
                  <a:off x="6824216" y="2965022"/>
                  <a:ext cx="1280796" cy="535258"/>
                </a:xfrm>
                <a:custGeom>
                  <a:avLst/>
                  <a:gdLst>
                    <a:gd name="connsiteX0" fmla="*/ 0 w 2188029"/>
                    <a:gd name="connsiteY0" fmla="*/ 65314 h 914400"/>
                    <a:gd name="connsiteX1" fmla="*/ 522514 w 2188029"/>
                    <a:gd name="connsiteY1" fmla="*/ 0 h 914400"/>
                    <a:gd name="connsiteX2" fmla="*/ 2188029 w 2188029"/>
                    <a:gd name="connsiteY2" fmla="*/ 827314 h 914400"/>
                    <a:gd name="connsiteX3" fmla="*/ 1687286 w 2188029"/>
                    <a:gd name="connsiteY3" fmla="*/ 914400 h 914400"/>
                    <a:gd name="connsiteX4" fmla="*/ 0 w 2188029"/>
                    <a:gd name="connsiteY4" fmla="*/ 65314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88029" h="914400">
                      <a:moveTo>
                        <a:pt x="0" y="65314"/>
                      </a:moveTo>
                      <a:lnTo>
                        <a:pt x="522514" y="0"/>
                      </a:lnTo>
                      <a:lnTo>
                        <a:pt x="2188029" y="827314"/>
                      </a:lnTo>
                      <a:lnTo>
                        <a:pt x="1687286" y="914400"/>
                      </a:lnTo>
                      <a:lnTo>
                        <a:pt x="0" y="65314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Freeform 32"/>
                <p:cNvSpPr/>
                <p:nvPr/>
              </p:nvSpPr>
              <p:spPr>
                <a:xfrm>
                  <a:off x="7805522" y="3462047"/>
                  <a:ext cx="299490" cy="1236191"/>
                </a:xfrm>
                <a:custGeom>
                  <a:avLst/>
                  <a:gdLst>
                    <a:gd name="connsiteX0" fmla="*/ 10886 w 511629"/>
                    <a:gd name="connsiteY0" fmla="*/ 65315 h 2111829"/>
                    <a:gd name="connsiteX1" fmla="*/ 511629 w 511629"/>
                    <a:gd name="connsiteY1" fmla="*/ 0 h 2111829"/>
                    <a:gd name="connsiteX2" fmla="*/ 511629 w 511629"/>
                    <a:gd name="connsiteY2" fmla="*/ 2024743 h 2111829"/>
                    <a:gd name="connsiteX3" fmla="*/ 0 w 511629"/>
                    <a:gd name="connsiteY3" fmla="*/ 2111829 h 2111829"/>
                    <a:gd name="connsiteX4" fmla="*/ 10886 w 511629"/>
                    <a:gd name="connsiteY4" fmla="*/ 65315 h 2111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1629" h="2111829">
                      <a:moveTo>
                        <a:pt x="10886" y="65315"/>
                      </a:moveTo>
                      <a:lnTo>
                        <a:pt x="511629" y="0"/>
                      </a:lnTo>
                      <a:lnTo>
                        <a:pt x="511629" y="2024743"/>
                      </a:lnTo>
                      <a:lnTo>
                        <a:pt x="0" y="2111829"/>
                      </a:lnTo>
                      <a:cubicBezTo>
                        <a:pt x="3629" y="1429658"/>
                        <a:pt x="7257" y="747486"/>
                        <a:pt x="10886" y="65315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>
                  <a:off x="6830588" y="4647260"/>
                  <a:ext cx="1280796" cy="541630"/>
                </a:xfrm>
                <a:custGeom>
                  <a:avLst/>
                  <a:gdLst>
                    <a:gd name="connsiteX0" fmla="*/ 1654628 w 2188028"/>
                    <a:gd name="connsiteY0" fmla="*/ 87086 h 925286"/>
                    <a:gd name="connsiteX1" fmla="*/ 2188028 w 2188028"/>
                    <a:gd name="connsiteY1" fmla="*/ 0 h 925286"/>
                    <a:gd name="connsiteX2" fmla="*/ 511628 w 2188028"/>
                    <a:gd name="connsiteY2" fmla="*/ 838200 h 925286"/>
                    <a:gd name="connsiteX3" fmla="*/ 0 w 2188028"/>
                    <a:gd name="connsiteY3" fmla="*/ 925286 h 925286"/>
                    <a:gd name="connsiteX4" fmla="*/ 1654628 w 2188028"/>
                    <a:gd name="connsiteY4" fmla="*/ 87086 h 925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88028" h="925286">
                      <a:moveTo>
                        <a:pt x="1654628" y="87086"/>
                      </a:moveTo>
                      <a:lnTo>
                        <a:pt x="2188028" y="0"/>
                      </a:lnTo>
                      <a:lnTo>
                        <a:pt x="511628" y="838200"/>
                      </a:lnTo>
                      <a:lnTo>
                        <a:pt x="0" y="925286"/>
                      </a:lnTo>
                      <a:lnTo>
                        <a:pt x="1654628" y="87086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4" name="Oval 43"/>
              <p:cNvSpPr/>
              <p:nvPr/>
            </p:nvSpPr>
            <p:spPr>
              <a:xfrm>
                <a:off x="5490248" y="2433536"/>
                <a:ext cx="1551702" cy="155170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9" name="Straight Connector 48"/>
              <p:cNvCxnSpPr>
                <a:stCxn id="44" idx="2"/>
                <a:endCxn id="44" idx="6"/>
              </p:cNvCxnSpPr>
              <p:nvPr/>
            </p:nvCxnSpPr>
            <p:spPr>
              <a:xfrm>
                <a:off x="5490248" y="3209387"/>
                <a:ext cx="1551702" cy="0"/>
              </a:xfrm>
              <a:prstGeom prst="line">
                <a:avLst/>
              </a:prstGeom>
              <a:ln w="12700">
                <a:solidFill>
                  <a:srgbClr val="1A1A4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44" idx="0"/>
                <a:endCxn id="44" idx="4"/>
              </p:cNvCxnSpPr>
              <p:nvPr/>
            </p:nvCxnSpPr>
            <p:spPr>
              <a:xfrm>
                <a:off x="6266099" y="2433536"/>
                <a:ext cx="0" cy="1551702"/>
              </a:xfrm>
              <a:prstGeom prst="line">
                <a:avLst/>
              </a:prstGeom>
              <a:ln w="12700">
                <a:solidFill>
                  <a:srgbClr val="1A1A4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>
                <a:off x="3185242" y="3209387"/>
                <a:ext cx="3065412" cy="418011"/>
              </a:xfrm>
              <a:prstGeom prst="line">
                <a:avLst/>
              </a:prstGeom>
              <a:ln w="12700">
                <a:solidFill>
                  <a:srgbClr val="1A1A4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Flowchart: Direct Access Storage 70"/>
              <p:cNvSpPr/>
              <p:nvPr/>
            </p:nvSpPr>
            <p:spPr>
              <a:xfrm rot="10333271">
                <a:off x="2390520" y="2654922"/>
                <a:ext cx="4673215" cy="1536637"/>
              </a:xfrm>
              <a:prstGeom prst="flowChartMagneticDrum">
                <a:avLst/>
              </a:prstGeom>
              <a:gradFill>
                <a:gsLst>
                  <a:gs pos="0">
                    <a:srgbClr val="2B65AB"/>
                  </a:gs>
                  <a:gs pos="25000">
                    <a:schemeClr val="tx2">
                      <a:lumMod val="60000"/>
                      <a:lumOff val="40000"/>
                    </a:schemeClr>
                  </a:gs>
                  <a:gs pos="75000">
                    <a:srgbClr val="72A2DC"/>
                  </a:gs>
                  <a:gs pos="100000">
                    <a:srgbClr val="005CBF"/>
                  </a:gs>
                </a:gsLst>
                <a:lin ang="5400000" scaled="0"/>
              </a:gradFill>
              <a:ln w="1905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5246529" y="2120224"/>
                <a:ext cx="2006056" cy="633230"/>
              </a:xfrm>
              <a:custGeom>
                <a:avLst/>
                <a:gdLst>
                  <a:gd name="connsiteX0" fmla="*/ 0 w 2188029"/>
                  <a:gd name="connsiteY0" fmla="*/ 65314 h 914400"/>
                  <a:gd name="connsiteX1" fmla="*/ 522514 w 2188029"/>
                  <a:gd name="connsiteY1" fmla="*/ 0 h 914400"/>
                  <a:gd name="connsiteX2" fmla="*/ 2188029 w 2188029"/>
                  <a:gd name="connsiteY2" fmla="*/ 827314 h 914400"/>
                  <a:gd name="connsiteX3" fmla="*/ 1687286 w 2188029"/>
                  <a:gd name="connsiteY3" fmla="*/ 914400 h 914400"/>
                  <a:gd name="connsiteX4" fmla="*/ 0 w 2188029"/>
                  <a:gd name="connsiteY4" fmla="*/ 65314 h 914400"/>
                  <a:gd name="connsiteX0" fmla="*/ 0 w 3378201"/>
                  <a:gd name="connsiteY0" fmla="*/ 232682 h 914400"/>
                  <a:gd name="connsiteX1" fmla="*/ 1712686 w 3378201"/>
                  <a:gd name="connsiteY1" fmla="*/ 0 h 914400"/>
                  <a:gd name="connsiteX2" fmla="*/ 3378201 w 3378201"/>
                  <a:gd name="connsiteY2" fmla="*/ 827314 h 914400"/>
                  <a:gd name="connsiteX3" fmla="*/ 2877458 w 3378201"/>
                  <a:gd name="connsiteY3" fmla="*/ 914400 h 914400"/>
                  <a:gd name="connsiteX4" fmla="*/ 0 w 3378201"/>
                  <a:gd name="connsiteY4" fmla="*/ 232682 h 914400"/>
                  <a:gd name="connsiteX0" fmla="*/ 0 w 3378201"/>
                  <a:gd name="connsiteY0" fmla="*/ 232682 h 1081769"/>
                  <a:gd name="connsiteX1" fmla="*/ 1712686 w 3378201"/>
                  <a:gd name="connsiteY1" fmla="*/ 0 h 1081769"/>
                  <a:gd name="connsiteX2" fmla="*/ 3378201 w 3378201"/>
                  <a:gd name="connsiteY2" fmla="*/ 827314 h 1081769"/>
                  <a:gd name="connsiteX3" fmla="*/ 1743075 w 3378201"/>
                  <a:gd name="connsiteY3" fmla="*/ 1081769 h 1081769"/>
                  <a:gd name="connsiteX4" fmla="*/ 0 w 3378201"/>
                  <a:gd name="connsiteY4" fmla="*/ 232682 h 1081769"/>
                  <a:gd name="connsiteX0" fmla="*/ 0 w 3427017"/>
                  <a:gd name="connsiteY0" fmla="*/ 232682 h 1081769"/>
                  <a:gd name="connsiteX1" fmla="*/ 1712686 w 3427017"/>
                  <a:gd name="connsiteY1" fmla="*/ 0 h 1081769"/>
                  <a:gd name="connsiteX2" fmla="*/ 3427017 w 3427017"/>
                  <a:gd name="connsiteY2" fmla="*/ 851723 h 1081769"/>
                  <a:gd name="connsiteX3" fmla="*/ 1743075 w 3427017"/>
                  <a:gd name="connsiteY3" fmla="*/ 1081769 h 1081769"/>
                  <a:gd name="connsiteX4" fmla="*/ 0 w 3427017"/>
                  <a:gd name="connsiteY4" fmla="*/ 232682 h 1081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7017" h="1081769">
                    <a:moveTo>
                      <a:pt x="0" y="232682"/>
                    </a:moveTo>
                    <a:lnTo>
                      <a:pt x="1712686" y="0"/>
                    </a:lnTo>
                    <a:lnTo>
                      <a:pt x="3427017" y="851723"/>
                    </a:lnTo>
                    <a:lnTo>
                      <a:pt x="1743075" y="1081769"/>
                    </a:lnTo>
                    <a:lnTo>
                      <a:pt x="0" y="232682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Freeform 50"/>
              <p:cNvSpPr/>
              <p:nvPr/>
            </p:nvSpPr>
            <p:spPr>
              <a:xfrm>
                <a:off x="6266626" y="2618473"/>
                <a:ext cx="974405" cy="1377705"/>
              </a:xfrm>
              <a:custGeom>
                <a:avLst/>
                <a:gdLst>
                  <a:gd name="connsiteX0" fmla="*/ 10886 w 511629"/>
                  <a:gd name="connsiteY0" fmla="*/ 65315 h 2111829"/>
                  <a:gd name="connsiteX1" fmla="*/ 511629 w 511629"/>
                  <a:gd name="connsiteY1" fmla="*/ 0 h 2111829"/>
                  <a:gd name="connsiteX2" fmla="*/ 511629 w 511629"/>
                  <a:gd name="connsiteY2" fmla="*/ 2024743 h 2111829"/>
                  <a:gd name="connsiteX3" fmla="*/ 0 w 511629"/>
                  <a:gd name="connsiteY3" fmla="*/ 2111829 h 2111829"/>
                  <a:gd name="connsiteX4" fmla="*/ 10886 w 511629"/>
                  <a:gd name="connsiteY4" fmla="*/ 65315 h 2111829"/>
                  <a:gd name="connsiteX0" fmla="*/ 9 w 1672328"/>
                  <a:gd name="connsiteY0" fmla="*/ 251279 h 2111829"/>
                  <a:gd name="connsiteX1" fmla="*/ 1672328 w 1672328"/>
                  <a:gd name="connsiteY1" fmla="*/ 0 h 2111829"/>
                  <a:gd name="connsiteX2" fmla="*/ 1672328 w 1672328"/>
                  <a:gd name="connsiteY2" fmla="*/ 2024743 h 2111829"/>
                  <a:gd name="connsiteX3" fmla="*/ 1160699 w 1672328"/>
                  <a:gd name="connsiteY3" fmla="*/ 2111829 h 2111829"/>
                  <a:gd name="connsiteX4" fmla="*/ 9 w 1672328"/>
                  <a:gd name="connsiteY4" fmla="*/ 251279 h 2111829"/>
                  <a:gd name="connsiteX0" fmla="*/ 274 w 1672593"/>
                  <a:gd name="connsiteY0" fmla="*/ 251279 h 2372179"/>
                  <a:gd name="connsiteX1" fmla="*/ 1672593 w 1672593"/>
                  <a:gd name="connsiteY1" fmla="*/ 0 h 2372179"/>
                  <a:gd name="connsiteX2" fmla="*/ 1672593 w 1672593"/>
                  <a:gd name="connsiteY2" fmla="*/ 2024743 h 2372179"/>
                  <a:gd name="connsiteX3" fmla="*/ 26580 w 1672593"/>
                  <a:gd name="connsiteY3" fmla="*/ 2372179 h 2372179"/>
                  <a:gd name="connsiteX4" fmla="*/ 274 w 1672593"/>
                  <a:gd name="connsiteY4" fmla="*/ 251279 h 2372179"/>
                  <a:gd name="connsiteX0" fmla="*/ 571 w 1672890"/>
                  <a:gd name="connsiteY0" fmla="*/ 251279 h 2353582"/>
                  <a:gd name="connsiteX1" fmla="*/ 1672890 w 1672890"/>
                  <a:gd name="connsiteY1" fmla="*/ 0 h 2353582"/>
                  <a:gd name="connsiteX2" fmla="*/ 1672890 w 1672890"/>
                  <a:gd name="connsiteY2" fmla="*/ 2024743 h 2353582"/>
                  <a:gd name="connsiteX3" fmla="*/ 8280 w 1672890"/>
                  <a:gd name="connsiteY3" fmla="*/ 2353582 h 2353582"/>
                  <a:gd name="connsiteX4" fmla="*/ 571 w 1672890"/>
                  <a:gd name="connsiteY4" fmla="*/ 251279 h 2353582"/>
                  <a:gd name="connsiteX0" fmla="*/ 573 w 1672892"/>
                  <a:gd name="connsiteY0" fmla="*/ 251279 h 2353582"/>
                  <a:gd name="connsiteX1" fmla="*/ 1672892 w 1672892"/>
                  <a:gd name="connsiteY1" fmla="*/ 0 h 2353582"/>
                  <a:gd name="connsiteX2" fmla="*/ 1672892 w 1672892"/>
                  <a:gd name="connsiteY2" fmla="*/ 2024743 h 2353582"/>
                  <a:gd name="connsiteX3" fmla="*/ 8282 w 1672892"/>
                  <a:gd name="connsiteY3" fmla="*/ 2353582 h 2353582"/>
                  <a:gd name="connsiteX4" fmla="*/ 573 w 1672892"/>
                  <a:gd name="connsiteY4" fmla="*/ 251279 h 2353582"/>
                  <a:gd name="connsiteX0" fmla="*/ 572 w 1672892"/>
                  <a:gd name="connsiteY0" fmla="*/ 251279 h 2353582"/>
                  <a:gd name="connsiteX1" fmla="*/ 1672892 w 1672892"/>
                  <a:gd name="connsiteY1" fmla="*/ 0 h 2353582"/>
                  <a:gd name="connsiteX2" fmla="*/ 1672892 w 1672892"/>
                  <a:gd name="connsiteY2" fmla="*/ 2024743 h 2353582"/>
                  <a:gd name="connsiteX3" fmla="*/ 8282 w 1672892"/>
                  <a:gd name="connsiteY3" fmla="*/ 2353582 h 2353582"/>
                  <a:gd name="connsiteX4" fmla="*/ 572 w 1672892"/>
                  <a:gd name="connsiteY4" fmla="*/ 251279 h 2353582"/>
                  <a:gd name="connsiteX0" fmla="*/ 8562 w 1664610"/>
                  <a:gd name="connsiteY0" fmla="*/ 235007 h 2353582"/>
                  <a:gd name="connsiteX1" fmla="*/ 1664610 w 1664610"/>
                  <a:gd name="connsiteY1" fmla="*/ 0 h 2353582"/>
                  <a:gd name="connsiteX2" fmla="*/ 1664610 w 1664610"/>
                  <a:gd name="connsiteY2" fmla="*/ 2024743 h 2353582"/>
                  <a:gd name="connsiteX3" fmla="*/ 0 w 1664610"/>
                  <a:gd name="connsiteY3" fmla="*/ 2353582 h 2353582"/>
                  <a:gd name="connsiteX4" fmla="*/ 8562 w 1664610"/>
                  <a:gd name="connsiteY4" fmla="*/ 235007 h 2353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4610" h="2353582">
                    <a:moveTo>
                      <a:pt x="8562" y="235007"/>
                    </a:moveTo>
                    <a:lnTo>
                      <a:pt x="1664610" y="0"/>
                    </a:lnTo>
                    <a:lnTo>
                      <a:pt x="1664610" y="2024743"/>
                    </a:lnTo>
                    <a:lnTo>
                      <a:pt x="0" y="2353582"/>
                    </a:lnTo>
                    <a:cubicBezTo>
                      <a:pt x="3629" y="1671411"/>
                      <a:pt x="4933" y="917178"/>
                      <a:pt x="8562" y="235007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5239132" y="2258022"/>
                <a:ext cx="1025281" cy="636286"/>
              </a:xfrm>
              <a:custGeom>
                <a:avLst/>
                <a:gdLst>
                  <a:gd name="connsiteX0" fmla="*/ 0 w 1665514"/>
                  <a:gd name="connsiteY0" fmla="*/ 381000 h 1034143"/>
                  <a:gd name="connsiteX1" fmla="*/ 0 w 1665514"/>
                  <a:gd name="connsiteY1" fmla="*/ 0 h 1034143"/>
                  <a:gd name="connsiteX2" fmla="*/ 1665514 w 1665514"/>
                  <a:gd name="connsiteY2" fmla="*/ 838200 h 1034143"/>
                  <a:gd name="connsiteX3" fmla="*/ 1338943 w 1665514"/>
                  <a:gd name="connsiteY3" fmla="*/ 1034143 h 1034143"/>
                  <a:gd name="connsiteX4" fmla="*/ 0 w 1665514"/>
                  <a:gd name="connsiteY4" fmla="*/ 381000 h 1034143"/>
                  <a:gd name="connsiteX0" fmla="*/ 0 w 1665514"/>
                  <a:gd name="connsiteY0" fmla="*/ 381000 h 1082391"/>
                  <a:gd name="connsiteX1" fmla="*/ 0 w 1665514"/>
                  <a:gd name="connsiteY1" fmla="*/ 0 h 1082391"/>
                  <a:gd name="connsiteX2" fmla="*/ 1665514 w 1665514"/>
                  <a:gd name="connsiteY2" fmla="*/ 838200 h 1082391"/>
                  <a:gd name="connsiteX3" fmla="*/ 1338942 w 1665514"/>
                  <a:gd name="connsiteY3" fmla="*/ 1082391 h 1082391"/>
                  <a:gd name="connsiteX4" fmla="*/ 0 w 1665514"/>
                  <a:gd name="connsiteY4" fmla="*/ 381000 h 1082391"/>
                  <a:gd name="connsiteX0" fmla="*/ 0 w 1665514"/>
                  <a:gd name="connsiteY0" fmla="*/ 381000 h 1074349"/>
                  <a:gd name="connsiteX1" fmla="*/ 0 w 1665514"/>
                  <a:gd name="connsiteY1" fmla="*/ 0 h 1074349"/>
                  <a:gd name="connsiteX2" fmla="*/ 1665514 w 1665514"/>
                  <a:gd name="connsiteY2" fmla="*/ 838200 h 1074349"/>
                  <a:gd name="connsiteX3" fmla="*/ 1315625 w 1665514"/>
                  <a:gd name="connsiteY3" fmla="*/ 1074349 h 1074349"/>
                  <a:gd name="connsiteX4" fmla="*/ 0 w 1665514"/>
                  <a:gd name="connsiteY4" fmla="*/ 381000 h 1074349"/>
                  <a:gd name="connsiteX0" fmla="*/ 0 w 1673286"/>
                  <a:gd name="connsiteY0" fmla="*/ 397082 h 1074349"/>
                  <a:gd name="connsiteX1" fmla="*/ 7772 w 1673286"/>
                  <a:gd name="connsiteY1" fmla="*/ 0 h 1074349"/>
                  <a:gd name="connsiteX2" fmla="*/ 1673286 w 1673286"/>
                  <a:gd name="connsiteY2" fmla="*/ 838200 h 1074349"/>
                  <a:gd name="connsiteX3" fmla="*/ 1323397 w 1673286"/>
                  <a:gd name="connsiteY3" fmla="*/ 1074349 h 1074349"/>
                  <a:gd name="connsiteX4" fmla="*/ 0 w 1673286"/>
                  <a:gd name="connsiteY4" fmla="*/ 397082 h 107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3286" h="1074349">
                    <a:moveTo>
                      <a:pt x="0" y="397082"/>
                    </a:moveTo>
                    <a:lnTo>
                      <a:pt x="7772" y="0"/>
                    </a:lnTo>
                    <a:lnTo>
                      <a:pt x="1673286" y="838200"/>
                    </a:lnTo>
                    <a:lnTo>
                      <a:pt x="1323397" y="1074349"/>
                    </a:lnTo>
                    <a:lnTo>
                      <a:pt x="0" y="397082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6057641" y="2748002"/>
                <a:ext cx="208586" cy="1231396"/>
              </a:xfrm>
              <a:custGeom>
                <a:avLst/>
                <a:gdLst>
                  <a:gd name="connsiteX0" fmla="*/ 326571 w 340419"/>
                  <a:gd name="connsiteY0" fmla="*/ 0 h 2079172"/>
                  <a:gd name="connsiteX1" fmla="*/ 0 w 340419"/>
                  <a:gd name="connsiteY1" fmla="*/ 217714 h 2079172"/>
                  <a:gd name="connsiteX2" fmla="*/ 0 w 340419"/>
                  <a:gd name="connsiteY2" fmla="*/ 1839686 h 2079172"/>
                  <a:gd name="connsiteX3" fmla="*/ 337457 w 340419"/>
                  <a:gd name="connsiteY3" fmla="*/ 2079172 h 2079172"/>
                  <a:gd name="connsiteX4" fmla="*/ 326571 w 340419"/>
                  <a:gd name="connsiteY4" fmla="*/ 0 h 2079172"/>
                  <a:gd name="connsiteX0" fmla="*/ 326571 w 340419"/>
                  <a:gd name="connsiteY0" fmla="*/ 0 h 2079172"/>
                  <a:gd name="connsiteX1" fmla="*/ 7772 w 340419"/>
                  <a:gd name="connsiteY1" fmla="*/ 241837 h 2079172"/>
                  <a:gd name="connsiteX2" fmla="*/ 0 w 340419"/>
                  <a:gd name="connsiteY2" fmla="*/ 1839686 h 2079172"/>
                  <a:gd name="connsiteX3" fmla="*/ 337457 w 340419"/>
                  <a:gd name="connsiteY3" fmla="*/ 2079172 h 2079172"/>
                  <a:gd name="connsiteX4" fmla="*/ 326571 w 340419"/>
                  <a:gd name="connsiteY4" fmla="*/ 0 h 2079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0419" h="2079172">
                    <a:moveTo>
                      <a:pt x="326571" y="0"/>
                    </a:moveTo>
                    <a:lnTo>
                      <a:pt x="7772" y="241837"/>
                    </a:lnTo>
                    <a:cubicBezTo>
                      <a:pt x="5181" y="774453"/>
                      <a:pt x="2591" y="1307070"/>
                      <a:pt x="0" y="1839686"/>
                    </a:cubicBezTo>
                    <a:lnTo>
                      <a:pt x="337457" y="2079172"/>
                    </a:lnTo>
                    <a:cubicBezTo>
                      <a:pt x="341086" y="1386115"/>
                      <a:pt x="344714" y="693057"/>
                      <a:pt x="326571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Freeform 55"/>
              <p:cNvSpPr/>
              <p:nvPr/>
            </p:nvSpPr>
            <p:spPr>
              <a:xfrm>
                <a:off x="5241988" y="3831114"/>
                <a:ext cx="1017666" cy="633210"/>
              </a:xfrm>
              <a:custGeom>
                <a:avLst/>
                <a:gdLst>
                  <a:gd name="connsiteX0" fmla="*/ 0 w 1676400"/>
                  <a:gd name="connsiteY0" fmla="*/ 1045029 h 1045029"/>
                  <a:gd name="connsiteX1" fmla="*/ 10886 w 1676400"/>
                  <a:gd name="connsiteY1" fmla="*/ 653143 h 1045029"/>
                  <a:gd name="connsiteX2" fmla="*/ 1338943 w 1676400"/>
                  <a:gd name="connsiteY2" fmla="*/ 0 h 1045029"/>
                  <a:gd name="connsiteX3" fmla="*/ 1676400 w 1676400"/>
                  <a:gd name="connsiteY3" fmla="*/ 239486 h 1045029"/>
                  <a:gd name="connsiteX4" fmla="*/ 0 w 1676400"/>
                  <a:gd name="connsiteY4" fmla="*/ 1045029 h 1045029"/>
                  <a:gd name="connsiteX0" fmla="*/ 0 w 1668628"/>
                  <a:gd name="connsiteY0" fmla="*/ 1069154 h 1069154"/>
                  <a:gd name="connsiteX1" fmla="*/ 3114 w 1668628"/>
                  <a:gd name="connsiteY1" fmla="*/ 653143 h 1069154"/>
                  <a:gd name="connsiteX2" fmla="*/ 1331171 w 1668628"/>
                  <a:gd name="connsiteY2" fmla="*/ 0 h 1069154"/>
                  <a:gd name="connsiteX3" fmla="*/ 1668628 w 1668628"/>
                  <a:gd name="connsiteY3" fmla="*/ 239486 h 1069154"/>
                  <a:gd name="connsiteX4" fmla="*/ 0 w 1668628"/>
                  <a:gd name="connsiteY4" fmla="*/ 1069154 h 1069154"/>
                  <a:gd name="connsiteX0" fmla="*/ 0 w 1660855"/>
                  <a:gd name="connsiteY0" fmla="*/ 1069154 h 1069154"/>
                  <a:gd name="connsiteX1" fmla="*/ 3114 w 1660855"/>
                  <a:gd name="connsiteY1" fmla="*/ 653143 h 1069154"/>
                  <a:gd name="connsiteX2" fmla="*/ 1331171 w 1660855"/>
                  <a:gd name="connsiteY2" fmla="*/ 0 h 1069154"/>
                  <a:gd name="connsiteX3" fmla="*/ 1660855 w 1660855"/>
                  <a:gd name="connsiteY3" fmla="*/ 263610 h 1069154"/>
                  <a:gd name="connsiteX4" fmla="*/ 0 w 1660855"/>
                  <a:gd name="connsiteY4" fmla="*/ 1069154 h 1069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0855" h="1069154">
                    <a:moveTo>
                      <a:pt x="0" y="1069154"/>
                    </a:moveTo>
                    <a:lnTo>
                      <a:pt x="3114" y="653143"/>
                    </a:lnTo>
                    <a:lnTo>
                      <a:pt x="1331171" y="0"/>
                    </a:lnTo>
                    <a:lnTo>
                      <a:pt x="1660855" y="263610"/>
                    </a:lnTo>
                    <a:lnTo>
                      <a:pt x="0" y="1069154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5228037" y="3802062"/>
                <a:ext cx="2033270" cy="655931"/>
              </a:xfrm>
              <a:custGeom>
                <a:avLst/>
                <a:gdLst>
                  <a:gd name="connsiteX0" fmla="*/ 1654628 w 2188028"/>
                  <a:gd name="connsiteY0" fmla="*/ 87086 h 925286"/>
                  <a:gd name="connsiteX1" fmla="*/ 2188028 w 2188028"/>
                  <a:gd name="connsiteY1" fmla="*/ 0 h 925286"/>
                  <a:gd name="connsiteX2" fmla="*/ 511628 w 2188028"/>
                  <a:gd name="connsiteY2" fmla="*/ 838200 h 925286"/>
                  <a:gd name="connsiteX3" fmla="*/ 0 w 2188028"/>
                  <a:gd name="connsiteY3" fmla="*/ 925286 h 925286"/>
                  <a:gd name="connsiteX4" fmla="*/ 1654628 w 2188028"/>
                  <a:gd name="connsiteY4" fmla="*/ 87086 h 925286"/>
                  <a:gd name="connsiteX0" fmla="*/ 2842476 w 3375876"/>
                  <a:gd name="connsiteY0" fmla="*/ 87086 h 1096142"/>
                  <a:gd name="connsiteX1" fmla="*/ 3375876 w 3375876"/>
                  <a:gd name="connsiteY1" fmla="*/ 0 h 1096142"/>
                  <a:gd name="connsiteX2" fmla="*/ 1699476 w 3375876"/>
                  <a:gd name="connsiteY2" fmla="*/ 838200 h 1096142"/>
                  <a:gd name="connsiteX3" fmla="*/ 0 w 3375876"/>
                  <a:gd name="connsiteY3" fmla="*/ 1096142 h 1096142"/>
                  <a:gd name="connsiteX4" fmla="*/ 2842476 w 3375876"/>
                  <a:gd name="connsiteY4" fmla="*/ 87086 h 1096142"/>
                  <a:gd name="connsiteX0" fmla="*/ 1744124 w 3375876"/>
                  <a:gd name="connsiteY0" fmla="*/ 306757 h 1096142"/>
                  <a:gd name="connsiteX1" fmla="*/ 3375876 w 3375876"/>
                  <a:gd name="connsiteY1" fmla="*/ 0 h 1096142"/>
                  <a:gd name="connsiteX2" fmla="*/ 1699476 w 3375876"/>
                  <a:gd name="connsiteY2" fmla="*/ 838200 h 1096142"/>
                  <a:gd name="connsiteX3" fmla="*/ 0 w 3375876"/>
                  <a:gd name="connsiteY3" fmla="*/ 1096142 h 1096142"/>
                  <a:gd name="connsiteX4" fmla="*/ 1744124 w 3375876"/>
                  <a:gd name="connsiteY4" fmla="*/ 306757 h 1096142"/>
                  <a:gd name="connsiteX0" fmla="*/ 1744124 w 3375876"/>
                  <a:gd name="connsiteY0" fmla="*/ 306757 h 1096142"/>
                  <a:gd name="connsiteX1" fmla="*/ 3375876 w 3375876"/>
                  <a:gd name="connsiteY1" fmla="*/ 0 h 1096142"/>
                  <a:gd name="connsiteX2" fmla="*/ 1788973 w 3375876"/>
                  <a:gd name="connsiteY2" fmla="*/ 838200 h 1096142"/>
                  <a:gd name="connsiteX3" fmla="*/ 0 w 3375876"/>
                  <a:gd name="connsiteY3" fmla="*/ 1096142 h 1096142"/>
                  <a:gd name="connsiteX4" fmla="*/ 1744124 w 3375876"/>
                  <a:gd name="connsiteY4" fmla="*/ 306757 h 1096142"/>
                  <a:gd name="connsiteX0" fmla="*/ 1744124 w 3449099"/>
                  <a:gd name="connsiteY0" fmla="*/ 306757 h 1096142"/>
                  <a:gd name="connsiteX1" fmla="*/ 3449099 w 3449099"/>
                  <a:gd name="connsiteY1" fmla="*/ 0 h 1096142"/>
                  <a:gd name="connsiteX2" fmla="*/ 1788973 w 3449099"/>
                  <a:gd name="connsiteY2" fmla="*/ 838200 h 1096142"/>
                  <a:gd name="connsiteX3" fmla="*/ 0 w 3449099"/>
                  <a:gd name="connsiteY3" fmla="*/ 1096142 h 1096142"/>
                  <a:gd name="connsiteX4" fmla="*/ 1744124 w 3449099"/>
                  <a:gd name="connsiteY4" fmla="*/ 306757 h 1096142"/>
                  <a:gd name="connsiteX0" fmla="*/ 1744124 w 3473506"/>
                  <a:gd name="connsiteY0" fmla="*/ 331166 h 1120551"/>
                  <a:gd name="connsiteX1" fmla="*/ 3473506 w 3473506"/>
                  <a:gd name="connsiteY1" fmla="*/ 0 h 1120551"/>
                  <a:gd name="connsiteX2" fmla="*/ 1788973 w 3473506"/>
                  <a:gd name="connsiteY2" fmla="*/ 862609 h 1120551"/>
                  <a:gd name="connsiteX3" fmla="*/ 0 w 3473506"/>
                  <a:gd name="connsiteY3" fmla="*/ 1120551 h 1120551"/>
                  <a:gd name="connsiteX4" fmla="*/ 1744124 w 3473506"/>
                  <a:gd name="connsiteY4" fmla="*/ 331166 h 1120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73506" h="1120551">
                    <a:moveTo>
                      <a:pt x="1744124" y="331166"/>
                    </a:moveTo>
                    <a:lnTo>
                      <a:pt x="3473506" y="0"/>
                    </a:lnTo>
                    <a:lnTo>
                      <a:pt x="1788973" y="862609"/>
                    </a:lnTo>
                    <a:lnTo>
                      <a:pt x="0" y="1120551"/>
                    </a:lnTo>
                    <a:lnTo>
                      <a:pt x="1744124" y="33116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2397198" y="2853391"/>
                <a:ext cx="1576088" cy="1563896"/>
              </a:xfrm>
              <a:prstGeom prst="ellipse">
                <a:avLst/>
              </a:prstGeom>
              <a:gradFill>
                <a:gsLst>
                  <a:gs pos="0">
                    <a:srgbClr val="2B65AB"/>
                  </a:gs>
                  <a:gs pos="25000">
                    <a:schemeClr val="tx2">
                      <a:lumMod val="60000"/>
                      <a:lumOff val="40000"/>
                    </a:schemeClr>
                  </a:gs>
                  <a:gs pos="75000">
                    <a:srgbClr val="72A2DC"/>
                  </a:gs>
                  <a:gs pos="100000">
                    <a:srgbClr val="005CBF"/>
                  </a:gs>
                </a:gsLst>
                <a:lin ang="5400000" scaled="0"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>
                <a:off x="1889808" y="3017988"/>
                <a:ext cx="0" cy="15517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>
                <a:off x="3184145" y="4683592"/>
                <a:ext cx="3065412" cy="418011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>
                <a:off x="1695441" y="2865584"/>
                <a:ext cx="1328554" cy="18116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185242" y="4417286"/>
                <a:ext cx="0" cy="92029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>
                <a:stCxn id="62" idx="2"/>
              </p:cNvCxnSpPr>
              <p:nvPr/>
            </p:nvCxnSpPr>
            <p:spPr>
              <a:xfrm>
                <a:off x="6275240" y="4307003"/>
                <a:ext cx="0" cy="58559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H="1">
                <a:off x="1695437" y="4422278"/>
                <a:ext cx="1328554" cy="18116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1605081" y="4603444"/>
                <a:ext cx="6030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11 m</a:t>
                </a:r>
                <a:endParaRPr lang="en-GB" sz="1600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4431715" y="4933295"/>
                <a:ext cx="6030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22 m</a:t>
                </a:r>
                <a:endParaRPr lang="en-GB" sz="1600" dirty="0"/>
              </a:p>
            </p:txBody>
          </p:sp>
          <p:sp>
            <p:nvSpPr>
              <p:cNvPr id="35" name="Right Arrow 34"/>
              <p:cNvSpPr/>
              <p:nvPr/>
            </p:nvSpPr>
            <p:spPr>
              <a:xfrm rot="21109344">
                <a:off x="1272782" y="3681186"/>
                <a:ext cx="427406" cy="333648"/>
              </a:xfrm>
              <a:prstGeom prst="rightArrow">
                <a:avLst/>
              </a:prstGeom>
              <a:solidFill>
                <a:srgbClr val="FF7C8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 flipH="1">
                <a:off x="5260905" y="1869067"/>
                <a:ext cx="999328" cy="136272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5241988" y="1869067"/>
                <a:ext cx="0" cy="36125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6264144" y="1759283"/>
                <a:ext cx="0" cy="30790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6568948" y="1726621"/>
                <a:ext cx="0" cy="30790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flipH="1">
                <a:off x="6245685" y="1825519"/>
                <a:ext cx="319352" cy="43548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TextBox 97"/>
              <p:cNvSpPr txBox="1"/>
              <p:nvPr/>
            </p:nvSpPr>
            <p:spPr>
              <a:xfrm>
                <a:off x="5522368" y="1530509"/>
                <a:ext cx="4988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7 m</a:t>
                </a:r>
                <a:endParaRPr lang="en-GB" sz="1600" dirty="0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6142866" y="1443417"/>
                <a:ext cx="4988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2</a:t>
                </a:r>
                <a:r>
                  <a:rPr lang="en-GB" sz="1600" dirty="0" smtClean="0"/>
                  <a:t> m</a:t>
                </a:r>
                <a:endParaRPr lang="en-GB" sz="1600" dirty="0"/>
              </a:p>
            </p:txBody>
          </p:sp>
          <p:cxnSp>
            <p:nvCxnSpPr>
              <p:cNvPr id="100" name="Straight Connector 99"/>
              <p:cNvCxnSpPr>
                <a:endCxn id="54" idx="1"/>
              </p:cNvCxnSpPr>
              <p:nvPr/>
            </p:nvCxnSpPr>
            <p:spPr>
              <a:xfrm>
                <a:off x="4716851" y="2002632"/>
                <a:ext cx="527043" cy="25539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4604657" y="2182481"/>
                <a:ext cx="650119" cy="31502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7" name="Group 116"/>
              <p:cNvGrpSpPr/>
              <p:nvPr/>
            </p:nvGrpSpPr>
            <p:grpSpPr>
              <a:xfrm rot="1800000">
                <a:off x="4784866" y="1811040"/>
                <a:ext cx="1189" cy="691115"/>
                <a:chOff x="4676006" y="1310284"/>
                <a:chExt cx="1189" cy="691115"/>
              </a:xfrm>
            </p:grpSpPr>
            <p:cxnSp>
              <p:nvCxnSpPr>
                <p:cNvPr id="113" name="Straight Arrow Connector 112"/>
                <p:cNvCxnSpPr/>
                <p:nvPr/>
              </p:nvCxnSpPr>
              <p:spPr>
                <a:xfrm flipH="1" flipV="1">
                  <a:off x="4676010" y="1778386"/>
                  <a:ext cx="1185" cy="22301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Arrow Connector 114"/>
                <p:cNvCxnSpPr/>
                <p:nvPr/>
              </p:nvCxnSpPr>
              <p:spPr>
                <a:xfrm flipH="1">
                  <a:off x="4676006" y="1310284"/>
                  <a:ext cx="1185" cy="22301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6" name="TextBox 115"/>
              <p:cNvSpPr txBox="1"/>
              <p:nvPr/>
            </p:nvSpPr>
            <p:spPr>
              <a:xfrm>
                <a:off x="4176784" y="1788836"/>
                <a:ext cx="4988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1</a:t>
                </a:r>
                <a:r>
                  <a:rPr lang="en-GB" sz="1600" dirty="0" smtClean="0"/>
                  <a:t> m</a:t>
                </a:r>
                <a:endParaRPr lang="en-GB" sz="1600" dirty="0"/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3366801" y="2922146"/>
                <a:ext cx="1951607" cy="1256049"/>
                <a:chOff x="3382450" y="2922146"/>
                <a:chExt cx="1951607" cy="1256049"/>
              </a:xfrm>
              <a:solidFill>
                <a:srgbClr val="FFFF99">
                  <a:alpha val="40000"/>
                </a:srgbClr>
              </a:solidFill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4006627" y="3308061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3" name="Oval 2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1" name="Oval 60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5" name="Oval 64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6" name="Oval 65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8" name="Oval 67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9" name="Oval 68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0" name="Oval 69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2" name="Oval 71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3" name="Oval 72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5" name="Oval 74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76" name="Group 75"/>
                <p:cNvGrpSpPr/>
                <p:nvPr/>
              </p:nvGrpSpPr>
              <p:grpSpPr>
                <a:xfrm>
                  <a:off x="4016137" y="3412831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84" name="Oval 83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8" name="Oval 87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1" name="Oval 90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2" name="Oval 91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3" name="Oval 92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4" name="Oval 93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5" name="Oval 94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6" name="Oval 95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7" name="Oval 96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01" name="Group 100"/>
                <p:cNvGrpSpPr/>
                <p:nvPr/>
              </p:nvGrpSpPr>
              <p:grpSpPr>
                <a:xfrm>
                  <a:off x="4011358" y="3527127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02" name="Oval 101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3" name="Oval 102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5" name="Oval 104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6" name="Oval 105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7" name="Oval 106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8" name="Oval 107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9" name="Oval 108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0" name="Oval 109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1" name="Oval 110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2" name="Oval 111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4" name="Oval 113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8" name="Oval 117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19" name="Group 118"/>
                <p:cNvGrpSpPr/>
                <p:nvPr/>
              </p:nvGrpSpPr>
              <p:grpSpPr>
                <a:xfrm>
                  <a:off x="3992290" y="3641423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21" name="Oval 120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2" name="Oval 121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3" name="Oval 122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4" name="Oval 123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5" name="Oval 124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6" name="Oval 125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7" name="Oval 126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8" name="Oval 127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9" name="Oval 128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0" name="Oval 129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1" name="Oval 130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2" name="Oval 131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33" name="Group 132"/>
                <p:cNvGrpSpPr/>
                <p:nvPr/>
              </p:nvGrpSpPr>
              <p:grpSpPr>
                <a:xfrm>
                  <a:off x="3963696" y="3746193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34" name="Oval 133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5" name="Oval 134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6" name="Oval 135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7" name="Oval 136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8" name="Oval 137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9" name="Oval 138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0" name="Oval 139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1" name="Oval 140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2" name="Oval 141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3" name="Oval 142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4" name="Oval 143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5" name="Oval 144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46" name="Group 145"/>
                <p:cNvGrpSpPr/>
                <p:nvPr/>
              </p:nvGrpSpPr>
              <p:grpSpPr>
                <a:xfrm>
                  <a:off x="3982732" y="3193669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47" name="Oval 146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8" name="Oval 147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9" name="Oval 148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0" name="Oval 149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1" name="Oval 150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2" name="Oval 151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3" name="Oval 152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4" name="Oval 153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5" name="Oval 154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6" name="Oval 155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7" name="Oval 156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8" name="Oval 157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59" name="Group 158"/>
                <p:cNvGrpSpPr/>
                <p:nvPr/>
              </p:nvGrpSpPr>
              <p:grpSpPr>
                <a:xfrm>
                  <a:off x="3939849" y="3088867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60" name="Oval 159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1" name="Oval 160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2" name="Oval 161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3" name="Oval 162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4" name="Oval 163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5" name="Oval 164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6" name="Oval 165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7" name="Oval 166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8" name="Oval 167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9" name="Oval 168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0" name="Oval 169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1" name="Oval 170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72" name="Group 171"/>
                <p:cNvGrpSpPr/>
                <p:nvPr/>
              </p:nvGrpSpPr>
              <p:grpSpPr>
                <a:xfrm>
                  <a:off x="3887440" y="2993591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73" name="Oval 172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4" name="Oval 173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5" name="Oval 174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6" name="Oval 175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7" name="Oval 176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8" name="Oval 177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9" name="Oval 178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0" name="Oval 179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1" name="Oval 180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2" name="Oval 181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3" name="Oval 182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4" name="Oval 183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85" name="Group 184"/>
                <p:cNvGrpSpPr/>
                <p:nvPr/>
              </p:nvGrpSpPr>
              <p:grpSpPr>
                <a:xfrm>
                  <a:off x="3920813" y="3855742"/>
                  <a:ext cx="1203624" cy="213016"/>
                  <a:chOff x="4006627" y="3322366"/>
                  <a:chExt cx="1203624" cy="213016"/>
                </a:xfrm>
                <a:grpFill/>
              </p:grpSpPr>
              <p:sp>
                <p:nvSpPr>
                  <p:cNvPr id="186" name="Oval 185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7" name="Oval 186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8" name="Oval 187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9" name="Oval 188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0" name="Oval 189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1" name="Oval 190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2" name="Oval 191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3" name="Oval 192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4" name="Oval 193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5" name="Oval 194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6" name="Oval 195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98" name="Group 197"/>
                <p:cNvGrpSpPr/>
                <p:nvPr/>
              </p:nvGrpSpPr>
              <p:grpSpPr>
                <a:xfrm>
                  <a:off x="3858878" y="3998632"/>
                  <a:ext cx="860704" cy="165370"/>
                  <a:chOff x="4006627" y="3370012"/>
                  <a:chExt cx="860704" cy="165370"/>
                </a:xfrm>
                <a:grpFill/>
              </p:grpSpPr>
              <p:sp>
                <p:nvSpPr>
                  <p:cNvPr id="199" name="Oval 198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0" name="Oval 199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1" name="Oval 200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2" name="Oval 201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3" name="Oval 202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4" name="Oval 203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5" name="Oval 204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6" name="Oval 205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11" name="Group 210"/>
                <p:cNvGrpSpPr/>
                <p:nvPr/>
              </p:nvGrpSpPr>
              <p:grpSpPr>
                <a:xfrm>
                  <a:off x="3830268" y="2922146"/>
                  <a:ext cx="1203624" cy="213016"/>
                  <a:chOff x="4006627" y="3322366"/>
                  <a:chExt cx="1203624" cy="213016"/>
                </a:xfrm>
                <a:grpFill/>
              </p:grpSpPr>
              <p:sp>
                <p:nvSpPr>
                  <p:cNvPr id="212" name="Oval 211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3" name="Oval 212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4" name="Oval 213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6" name="Oval 215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7" name="Oval 216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8" name="Oval 217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9" name="Oval 218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0" name="Oval 219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1" name="Oval 220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2" name="Oval 221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3420602" y="3631833"/>
                  <a:ext cx="508338" cy="103483"/>
                  <a:chOff x="3420602" y="3631833"/>
                  <a:chExt cx="508338" cy="103483"/>
                </a:xfrm>
                <a:grpFill/>
              </p:grpSpPr>
              <p:sp>
                <p:nvSpPr>
                  <p:cNvPr id="224" name="Oval 223"/>
                  <p:cNvSpPr/>
                  <p:nvPr/>
                </p:nvSpPr>
                <p:spPr>
                  <a:xfrm>
                    <a:off x="3868388" y="367476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5" name="Oval 224"/>
                  <p:cNvSpPr/>
                  <p:nvPr/>
                </p:nvSpPr>
                <p:spPr>
                  <a:xfrm>
                    <a:off x="3754060" y="366522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6" name="Oval 225"/>
                  <p:cNvSpPr/>
                  <p:nvPr/>
                </p:nvSpPr>
                <p:spPr>
                  <a:xfrm>
                    <a:off x="3639732" y="36509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7" name="Oval 226"/>
                  <p:cNvSpPr/>
                  <p:nvPr/>
                </p:nvSpPr>
                <p:spPr>
                  <a:xfrm>
                    <a:off x="3530167" y="364137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>
                  <a:xfrm>
                    <a:off x="3420602" y="3631833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3406297" y="3741366"/>
                  <a:ext cx="508338" cy="103483"/>
                  <a:chOff x="3420586" y="3755655"/>
                  <a:chExt cx="508338" cy="103483"/>
                </a:xfrm>
                <a:grpFill/>
              </p:grpSpPr>
              <p:sp>
                <p:nvSpPr>
                  <p:cNvPr id="229" name="Oval 228"/>
                  <p:cNvSpPr/>
                  <p:nvPr/>
                </p:nvSpPr>
                <p:spPr>
                  <a:xfrm>
                    <a:off x="3868372" y="379858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0" name="Oval 229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1" name="Oval 230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2" name="Oval 231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3" name="Oval 232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3396755" y="3855662"/>
                  <a:ext cx="508338" cy="103483"/>
                  <a:chOff x="3420586" y="3755655"/>
                  <a:chExt cx="508338" cy="103483"/>
                </a:xfrm>
                <a:grpFill/>
              </p:grpSpPr>
              <p:sp>
                <p:nvSpPr>
                  <p:cNvPr id="237" name="Oval 236"/>
                  <p:cNvSpPr/>
                  <p:nvPr/>
                </p:nvSpPr>
                <p:spPr>
                  <a:xfrm>
                    <a:off x="3868372" y="379858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9" name="Oval 238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0" name="Oval 239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42" name="Group 241"/>
                <p:cNvGrpSpPr/>
                <p:nvPr/>
              </p:nvGrpSpPr>
              <p:grpSpPr>
                <a:xfrm>
                  <a:off x="3382450" y="3969958"/>
                  <a:ext cx="394010" cy="93941"/>
                  <a:chOff x="3420586" y="3755655"/>
                  <a:chExt cx="394010" cy="93941"/>
                </a:xfrm>
                <a:grpFill/>
              </p:grpSpPr>
              <p:sp>
                <p:nvSpPr>
                  <p:cNvPr id="244" name="Oval 243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5" name="Oval 244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6" name="Oval 245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7" name="Oval 246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48" name="Group 247"/>
                <p:cNvGrpSpPr/>
                <p:nvPr/>
              </p:nvGrpSpPr>
              <p:grpSpPr>
                <a:xfrm>
                  <a:off x="3482473" y="4093796"/>
                  <a:ext cx="284445" cy="84399"/>
                  <a:chOff x="3530151" y="3765197"/>
                  <a:chExt cx="284445" cy="84399"/>
                </a:xfrm>
                <a:grpFill/>
              </p:grpSpPr>
              <p:sp>
                <p:nvSpPr>
                  <p:cNvPr id="250" name="Oval 249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1" name="Oval 250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2" name="Oval 251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54" name="Group 253"/>
                <p:cNvGrpSpPr/>
                <p:nvPr/>
              </p:nvGrpSpPr>
              <p:grpSpPr>
                <a:xfrm>
                  <a:off x="3430048" y="3522204"/>
                  <a:ext cx="508338" cy="103483"/>
                  <a:chOff x="3420586" y="3755655"/>
                  <a:chExt cx="508338" cy="103483"/>
                </a:xfrm>
                <a:grpFill/>
              </p:grpSpPr>
              <p:sp>
                <p:nvSpPr>
                  <p:cNvPr id="255" name="Oval 254"/>
                  <p:cNvSpPr/>
                  <p:nvPr/>
                </p:nvSpPr>
                <p:spPr>
                  <a:xfrm>
                    <a:off x="3868372" y="379858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6" name="Oval 255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7" name="Oval 256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8" name="Oval 257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9" name="Oval 258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60" name="Group 259"/>
                <p:cNvGrpSpPr/>
                <p:nvPr/>
              </p:nvGrpSpPr>
              <p:grpSpPr>
                <a:xfrm>
                  <a:off x="3439558" y="3417402"/>
                  <a:ext cx="508338" cy="103483"/>
                  <a:chOff x="3420586" y="3755655"/>
                  <a:chExt cx="508338" cy="103483"/>
                </a:xfrm>
                <a:grpFill/>
              </p:grpSpPr>
              <p:sp>
                <p:nvSpPr>
                  <p:cNvPr id="261" name="Oval 260"/>
                  <p:cNvSpPr/>
                  <p:nvPr/>
                </p:nvSpPr>
                <p:spPr>
                  <a:xfrm>
                    <a:off x="3868372" y="379858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2" name="Oval 261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3" name="Oval 262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4" name="Oval 263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5" name="Oval 264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66" name="Group 265"/>
                <p:cNvGrpSpPr/>
                <p:nvPr/>
              </p:nvGrpSpPr>
              <p:grpSpPr>
                <a:xfrm>
                  <a:off x="3449068" y="3307837"/>
                  <a:ext cx="394010" cy="93941"/>
                  <a:chOff x="3420586" y="3755655"/>
                  <a:chExt cx="394010" cy="93941"/>
                </a:xfrm>
                <a:grpFill/>
              </p:grpSpPr>
              <p:sp>
                <p:nvSpPr>
                  <p:cNvPr id="268" name="Oval 267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9" name="Oval 268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1" name="Oval 270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72" name="Group 271"/>
                <p:cNvGrpSpPr/>
                <p:nvPr/>
              </p:nvGrpSpPr>
              <p:grpSpPr>
                <a:xfrm>
                  <a:off x="3458578" y="3203035"/>
                  <a:ext cx="394010" cy="93941"/>
                  <a:chOff x="3420586" y="3755655"/>
                  <a:chExt cx="394010" cy="93941"/>
                </a:xfrm>
                <a:grpFill/>
              </p:grpSpPr>
              <p:sp>
                <p:nvSpPr>
                  <p:cNvPr id="274" name="Oval 273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5" name="Oval 274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6" name="Oval 275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7" name="Oval 276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78" name="Group 277"/>
                <p:cNvGrpSpPr/>
                <p:nvPr/>
              </p:nvGrpSpPr>
              <p:grpSpPr>
                <a:xfrm>
                  <a:off x="3577653" y="3107775"/>
                  <a:ext cx="170117" cy="70094"/>
                  <a:chOff x="3530151" y="3765197"/>
                  <a:chExt cx="170117" cy="70094"/>
                </a:xfrm>
                <a:grpFill/>
              </p:grpSpPr>
              <p:sp>
                <p:nvSpPr>
                  <p:cNvPr id="281" name="Oval 280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2" name="Oval 281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207" name="Group 206"/>
              <p:cNvGrpSpPr/>
              <p:nvPr/>
            </p:nvGrpSpPr>
            <p:grpSpPr>
              <a:xfrm>
                <a:off x="5649815" y="2533158"/>
                <a:ext cx="629476" cy="825881"/>
                <a:chOff x="5649815" y="2533158"/>
                <a:chExt cx="629476" cy="825881"/>
              </a:xfrm>
              <a:solidFill>
                <a:schemeClr val="accent2">
                  <a:lumMod val="60000"/>
                  <a:lumOff val="40000"/>
                  <a:alpha val="90000"/>
                </a:schemeClr>
              </a:solidFill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6084628" y="2754706"/>
                  <a:ext cx="168275" cy="604333"/>
                  <a:chOff x="6084628" y="2754706"/>
                  <a:chExt cx="168275" cy="604333"/>
                </a:xfrm>
                <a:grpFill/>
              </p:grpSpPr>
              <p:cxnSp>
                <p:nvCxnSpPr>
                  <p:cNvPr id="7" name="Straight Connector 6"/>
                  <p:cNvCxnSpPr/>
                  <p:nvPr/>
                </p:nvCxnSpPr>
                <p:spPr>
                  <a:xfrm>
                    <a:off x="6084628" y="2872181"/>
                    <a:ext cx="0" cy="480461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3" name="Straight Connector 252"/>
                  <p:cNvCxnSpPr/>
                  <p:nvPr/>
                </p:nvCxnSpPr>
                <p:spPr>
                  <a:xfrm>
                    <a:off x="6106853" y="2849956"/>
                    <a:ext cx="0" cy="509083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7" name="Straight Connector 266"/>
                  <p:cNvCxnSpPr/>
                  <p:nvPr/>
                </p:nvCxnSpPr>
                <p:spPr>
                  <a:xfrm>
                    <a:off x="6129078" y="2837256"/>
                    <a:ext cx="0" cy="521783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3" name="Straight Connector 272"/>
                  <p:cNvCxnSpPr/>
                  <p:nvPr/>
                </p:nvCxnSpPr>
                <p:spPr>
                  <a:xfrm>
                    <a:off x="6151303" y="2824556"/>
                    <a:ext cx="0" cy="531308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9" name="Straight Connector 278"/>
                  <p:cNvCxnSpPr/>
                  <p:nvPr/>
                </p:nvCxnSpPr>
                <p:spPr>
                  <a:xfrm>
                    <a:off x="6173528" y="2808681"/>
                    <a:ext cx="0" cy="550358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" name="Straight Connector 279"/>
                  <p:cNvCxnSpPr/>
                  <p:nvPr/>
                </p:nvCxnSpPr>
                <p:spPr>
                  <a:xfrm>
                    <a:off x="6195753" y="2789631"/>
                    <a:ext cx="0" cy="569408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" name="Straight Connector 282"/>
                  <p:cNvCxnSpPr/>
                  <p:nvPr/>
                </p:nvCxnSpPr>
                <p:spPr>
                  <a:xfrm>
                    <a:off x="6214803" y="2776931"/>
                    <a:ext cx="0" cy="582108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" name="Straight Connector 283"/>
                  <p:cNvCxnSpPr/>
                  <p:nvPr/>
                </p:nvCxnSpPr>
                <p:spPr>
                  <a:xfrm>
                    <a:off x="6233853" y="2767406"/>
                    <a:ext cx="0" cy="588458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>
                  <a:xfrm>
                    <a:off x="6252903" y="2754706"/>
                    <a:ext cx="0" cy="604333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6" name="Group 285"/>
                <p:cNvGrpSpPr/>
                <p:nvPr/>
              </p:nvGrpSpPr>
              <p:grpSpPr>
                <a:xfrm rot="17782684" flipV="1">
                  <a:off x="5813855" y="2369118"/>
                  <a:ext cx="279317" cy="607398"/>
                  <a:chOff x="6084628" y="2754706"/>
                  <a:chExt cx="279317" cy="607398"/>
                </a:xfrm>
                <a:grpFill/>
              </p:grpSpPr>
              <p:cxnSp>
                <p:nvCxnSpPr>
                  <p:cNvPr id="287" name="Straight Connector 286"/>
                  <p:cNvCxnSpPr/>
                  <p:nvPr/>
                </p:nvCxnSpPr>
                <p:spPr>
                  <a:xfrm>
                    <a:off x="6084628" y="2872181"/>
                    <a:ext cx="0" cy="489923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" name="Straight Connector 287"/>
                  <p:cNvCxnSpPr/>
                  <p:nvPr/>
                </p:nvCxnSpPr>
                <p:spPr>
                  <a:xfrm>
                    <a:off x="6106853" y="2849956"/>
                    <a:ext cx="0" cy="509083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" name="Straight Connector 288"/>
                  <p:cNvCxnSpPr/>
                  <p:nvPr/>
                </p:nvCxnSpPr>
                <p:spPr>
                  <a:xfrm>
                    <a:off x="6129078" y="2837256"/>
                    <a:ext cx="0" cy="521783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Straight Connector 289"/>
                  <p:cNvCxnSpPr/>
                  <p:nvPr/>
                </p:nvCxnSpPr>
                <p:spPr>
                  <a:xfrm>
                    <a:off x="6151303" y="2824556"/>
                    <a:ext cx="0" cy="537548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Straight Connector 290"/>
                  <p:cNvCxnSpPr/>
                  <p:nvPr/>
                </p:nvCxnSpPr>
                <p:spPr>
                  <a:xfrm>
                    <a:off x="6173528" y="2808681"/>
                    <a:ext cx="0" cy="550358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" name="Straight Connector 291"/>
                  <p:cNvCxnSpPr/>
                  <p:nvPr/>
                </p:nvCxnSpPr>
                <p:spPr>
                  <a:xfrm>
                    <a:off x="6195753" y="2789631"/>
                    <a:ext cx="0" cy="569408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3" name="Straight Connector 292"/>
                  <p:cNvCxnSpPr/>
                  <p:nvPr/>
                </p:nvCxnSpPr>
                <p:spPr>
                  <a:xfrm>
                    <a:off x="6214803" y="2776931"/>
                    <a:ext cx="0" cy="582108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/>
                  <p:cNvCxnSpPr/>
                  <p:nvPr/>
                </p:nvCxnSpPr>
                <p:spPr>
                  <a:xfrm rot="17782684" flipH="1">
                    <a:off x="5971533" y="2930120"/>
                    <a:ext cx="524640" cy="260184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5" name="Straight Connector 294"/>
                  <p:cNvCxnSpPr/>
                  <p:nvPr/>
                </p:nvCxnSpPr>
                <p:spPr>
                  <a:xfrm>
                    <a:off x="6252903" y="2754706"/>
                    <a:ext cx="0" cy="604333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96" name="Straight Connector 295"/>
                <p:cNvCxnSpPr/>
                <p:nvPr/>
              </p:nvCxnSpPr>
              <p:spPr>
                <a:xfrm rot="17782684" flipV="1">
                  <a:off x="5977125" y="2332994"/>
                  <a:ext cx="0" cy="604333"/>
                </a:xfrm>
                <a:prstGeom prst="line">
                  <a:avLst/>
                </a:prstGeom>
                <a:grpFill/>
                <a:ln w="63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5"/>
              <p:cNvGrpSpPr/>
              <p:nvPr/>
            </p:nvGrpSpPr>
            <p:grpSpPr>
              <a:xfrm>
                <a:off x="6793459" y="2270802"/>
                <a:ext cx="726141" cy="919834"/>
                <a:chOff x="6793459" y="2270802"/>
                <a:chExt cx="726141" cy="919834"/>
              </a:xfrm>
              <a:solidFill>
                <a:schemeClr val="accent2">
                  <a:lumMod val="60000"/>
                  <a:lumOff val="40000"/>
                  <a:alpha val="90000"/>
                </a:schemeClr>
              </a:solidFill>
            </p:grpSpPr>
            <p:grpSp>
              <p:nvGrpSpPr>
                <p:cNvPr id="352" name="Group 351"/>
                <p:cNvGrpSpPr/>
                <p:nvPr/>
              </p:nvGrpSpPr>
              <p:grpSpPr>
                <a:xfrm>
                  <a:off x="7265600" y="2574923"/>
                  <a:ext cx="254000" cy="615713"/>
                  <a:chOff x="7268775" y="2574923"/>
                  <a:chExt cx="254000" cy="615713"/>
                </a:xfrm>
                <a:grpFill/>
              </p:grpSpPr>
              <p:grpSp>
                <p:nvGrpSpPr>
                  <p:cNvPr id="308" name="Group 307"/>
                  <p:cNvGrpSpPr/>
                  <p:nvPr/>
                </p:nvGrpSpPr>
                <p:grpSpPr>
                  <a:xfrm>
                    <a:off x="7268775" y="2579642"/>
                    <a:ext cx="168275" cy="610994"/>
                    <a:chOff x="6084628" y="2837256"/>
                    <a:chExt cx="168275" cy="610994"/>
                  </a:xfrm>
                  <a:grpFill/>
                </p:grpSpPr>
                <p:cxnSp>
                  <p:nvCxnSpPr>
                    <p:cNvPr id="320" name="Straight Connector 319"/>
                    <p:cNvCxnSpPr/>
                    <p:nvPr/>
                  </p:nvCxnSpPr>
                  <p:spPr>
                    <a:xfrm>
                      <a:off x="6084628" y="2872181"/>
                      <a:ext cx="0" cy="576069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1" name="Straight Connector 320"/>
                    <p:cNvCxnSpPr/>
                    <p:nvPr/>
                  </p:nvCxnSpPr>
                  <p:spPr>
                    <a:xfrm>
                      <a:off x="6106853" y="2857937"/>
                      <a:ext cx="0" cy="577706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2" name="Straight Connector 321"/>
                    <p:cNvCxnSpPr/>
                    <p:nvPr/>
                  </p:nvCxnSpPr>
                  <p:spPr>
                    <a:xfrm>
                      <a:off x="6129078" y="2857937"/>
                      <a:ext cx="0" cy="580771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3" name="Straight Connector 322"/>
                    <p:cNvCxnSpPr/>
                    <p:nvPr/>
                  </p:nvCxnSpPr>
                  <p:spPr>
                    <a:xfrm>
                      <a:off x="6151303" y="2860884"/>
                      <a:ext cx="0" cy="573061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4" name="Straight Connector 323"/>
                    <p:cNvCxnSpPr/>
                    <p:nvPr/>
                  </p:nvCxnSpPr>
                  <p:spPr>
                    <a:xfrm>
                      <a:off x="6173528" y="2860884"/>
                      <a:ext cx="0" cy="569996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5" name="Straight Connector 324"/>
                    <p:cNvCxnSpPr/>
                    <p:nvPr/>
                  </p:nvCxnSpPr>
                  <p:spPr>
                    <a:xfrm>
                      <a:off x="6195753" y="2849956"/>
                      <a:ext cx="0" cy="580924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6" name="Straight Connector 325"/>
                    <p:cNvCxnSpPr/>
                    <p:nvPr/>
                  </p:nvCxnSpPr>
                  <p:spPr>
                    <a:xfrm>
                      <a:off x="6214803" y="2849956"/>
                      <a:ext cx="0" cy="572781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7" name="Straight Connector 326"/>
                    <p:cNvCxnSpPr/>
                    <p:nvPr/>
                  </p:nvCxnSpPr>
                  <p:spPr>
                    <a:xfrm>
                      <a:off x="6233853" y="2843668"/>
                      <a:ext cx="0" cy="575972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8" name="Straight Connector 327"/>
                    <p:cNvCxnSpPr/>
                    <p:nvPr/>
                  </p:nvCxnSpPr>
                  <p:spPr>
                    <a:xfrm>
                      <a:off x="6252903" y="2837256"/>
                      <a:ext cx="0" cy="579319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42" name="Group 341"/>
                  <p:cNvGrpSpPr/>
                  <p:nvPr/>
                </p:nvGrpSpPr>
                <p:grpSpPr>
                  <a:xfrm>
                    <a:off x="7456100" y="2574923"/>
                    <a:ext cx="66675" cy="590313"/>
                    <a:chOff x="6084628" y="2857937"/>
                    <a:chExt cx="66675" cy="590313"/>
                  </a:xfrm>
                  <a:grpFill/>
                </p:grpSpPr>
                <p:cxnSp>
                  <p:nvCxnSpPr>
                    <p:cNvPr id="343" name="Straight Connector 342"/>
                    <p:cNvCxnSpPr/>
                    <p:nvPr/>
                  </p:nvCxnSpPr>
                  <p:spPr>
                    <a:xfrm>
                      <a:off x="6084628" y="2872181"/>
                      <a:ext cx="0" cy="576069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4" name="Straight Connector 343"/>
                    <p:cNvCxnSpPr/>
                    <p:nvPr/>
                  </p:nvCxnSpPr>
                  <p:spPr>
                    <a:xfrm>
                      <a:off x="6106853" y="2857937"/>
                      <a:ext cx="0" cy="577706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5" name="Straight Connector 344"/>
                    <p:cNvCxnSpPr/>
                    <p:nvPr/>
                  </p:nvCxnSpPr>
                  <p:spPr>
                    <a:xfrm>
                      <a:off x="6129078" y="2857937"/>
                      <a:ext cx="0" cy="580771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6" name="Straight Connector 345"/>
                    <p:cNvCxnSpPr/>
                    <p:nvPr/>
                  </p:nvCxnSpPr>
                  <p:spPr>
                    <a:xfrm>
                      <a:off x="6151303" y="2860884"/>
                      <a:ext cx="0" cy="573061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73" name="Group 372"/>
                <p:cNvGrpSpPr/>
                <p:nvPr/>
              </p:nvGrpSpPr>
              <p:grpSpPr>
                <a:xfrm rot="17813615">
                  <a:off x="6944189" y="2120072"/>
                  <a:ext cx="395699" cy="697159"/>
                  <a:chOff x="7058563" y="2413196"/>
                  <a:chExt cx="668735" cy="697159"/>
                </a:xfrm>
                <a:grpFill/>
              </p:grpSpPr>
              <p:grpSp>
                <p:nvGrpSpPr>
                  <p:cNvPr id="374" name="Group 373"/>
                  <p:cNvGrpSpPr/>
                  <p:nvPr/>
                </p:nvGrpSpPr>
                <p:grpSpPr>
                  <a:xfrm>
                    <a:off x="7058563" y="2413196"/>
                    <a:ext cx="590387" cy="629078"/>
                    <a:chOff x="5874416" y="2670810"/>
                    <a:chExt cx="590387" cy="629078"/>
                  </a:xfrm>
                  <a:grpFill/>
                </p:grpSpPr>
                <p:cxnSp>
                  <p:nvCxnSpPr>
                    <p:cNvPr id="380" name="Straight Connector 379"/>
                    <p:cNvCxnSpPr/>
                    <p:nvPr/>
                  </p:nvCxnSpPr>
                  <p:spPr>
                    <a:xfrm rot="3786385">
                      <a:off x="5839385" y="2705841"/>
                      <a:ext cx="490484" cy="420422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1" name="Straight Connector 380"/>
                    <p:cNvCxnSpPr/>
                    <p:nvPr/>
                  </p:nvCxnSpPr>
                  <p:spPr>
                    <a:xfrm rot="3786385">
                      <a:off x="5868991" y="2727484"/>
                      <a:ext cx="475726" cy="407769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2" name="Straight Connector 381"/>
                    <p:cNvCxnSpPr/>
                    <p:nvPr/>
                  </p:nvCxnSpPr>
                  <p:spPr>
                    <a:xfrm rot="3786385">
                      <a:off x="5881681" y="2734549"/>
                      <a:ext cx="494794" cy="424114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3" name="Straight Connector 382"/>
                    <p:cNvCxnSpPr/>
                    <p:nvPr/>
                  </p:nvCxnSpPr>
                  <p:spPr>
                    <a:xfrm rot="3786385">
                      <a:off x="5902661" y="2758027"/>
                      <a:ext cx="497281" cy="426246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4" name="Straight Connector 383"/>
                    <p:cNvCxnSpPr/>
                    <p:nvPr/>
                  </p:nvCxnSpPr>
                  <p:spPr>
                    <a:xfrm rot="3786385">
                      <a:off x="5928312" y="2783054"/>
                      <a:ext cx="490433" cy="420376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5" name="Straight Connector 384"/>
                    <p:cNvCxnSpPr/>
                    <p:nvPr/>
                  </p:nvCxnSpPr>
                  <p:spPr>
                    <a:xfrm rot="3786385">
                      <a:off x="5948474" y="2795418"/>
                      <a:ext cx="494559" cy="423913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6" name="Straight Connector 385"/>
                    <p:cNvCxnSpPr/>
                    <p:nvPr/>
                  </p:nvCxnSpPr>
                  <p:spPr>
                    <a:xfrm rot="3786385">
                      <a:off x="5969653" y="2817080"/>
                      <a:ext cx="490300" cy="420262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7" name="Straight Connector 386"/>
                    <p:cNvCxnSpPr/>
                    <p:nvPr/>
                  </p:nvCxnSpPr>
                  <p:spPr>
                    <a:xfrm rot="3786385">
                      <a:off x="5988986" y="2833285"/>
                      <a:ext cx="489732" cy="419775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8" name="Straight Connector 387"/>
                    <p:cNvCxnSpPr/>
                    <p:nvPr/>
                  </p:nvCxnSpPr>
                  <p:spPr>
                    <a:xfrm rot="3786385">
                      <a:off x="6005690" y="2840775"/>
                      <a:ext cx="494427" cy="423799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75" name="Group 374"/>
                  <p:cNvGrpSpPr/>
                  <p:nvPr/>
                </p:nvGrpSpPr>
                <p:grpSpPr>
                  <a:xfrm>
                    <a:off x="7245504" y="2569894"/>
                    <a:ext cx="481794" cy="540461"/>
                    <a:chOff x="5874032" y="2852908"/>
                    <a:chExt cx="481794" cy="540461"/>
                  </a:xfrm>
                  <a:grpFill/>
                </p:grpSpPr>
                <p:cxnSp>
                  <p:nvCxnSpPr>
                    <p:cNvPr id="376" name="Straight Connector 375"/>
                    <p:cNvCxnSpPr/>
                    <p:nvPr/>
                  </p:nvCxnSpPr>
                  <p:spPr>
                    <a:xfrm rot="3786385">
                      <a:off x="5838935" y="2888005"/>
                      <a:ext cx="491386" cy="421192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7" name="Straight Connector 376"/>
                    <p:cNvCxnSpPr/>
                    <p:nvPr/>
                  </p:nvCxnSpPr>
                  <p:spPr>
                    <a:xfrm rot="3786385">
                      <a:off x="5864482" y="2913052"/>
                      <a:ext cx="484742" cy="415498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8" name="Straight Connector 377"/>
                    <p:cNvCxnSpPr/>
                    <p:nvPr/>
                  </p:nvCxnSpPr>
                  <p:spPr>
                    <a:xfrm rot="3786385">
                      <a:off x="5888181" y="2921561"/>
                      <a:ext cx="481794" cy="412970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9" name="Straight Connector 378"/>
                    <p:cNvCxnSpPr/>
                    <p:nvPr/>
                  </p:nvCxnSpPr>
                  <p:spPr>
                    <a:xfrm rot="3786385">
                      <a:off x="5912696" y="2950240"/>
                      <a:ext cx="477211" cy="409048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  <p:sp>
        <p:nvSpPr>
          <p:cNvPr id="2" name="TextBox 1"/>
          <p:cNvSpPr txBox="1"/>
          <p:nvPr/>
        </p:nvSpPr>
        <p:spPr>
          <a:xfrm>
            <a:off x="446320" y="413657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Option 1</a:t>
            </a:r>
            <a:endParaRPr lang="en-GB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A magnetized muon range detector for TITUS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AD92-BDE3-4BDF-BDD6-0303C382AD9F}" type="slidenum">
              <a:rPr lang="en-GB" smtClean="0"/>
              <a:pPr/>
              <a:t>11</a:t>
            </a:fld>
            <a:r>
              <a:rPr lang="en-GB" smtClean="0"/>
              <a:t>  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115616" y="908720"/>
            <a:ext cx="6904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A fully enclosed tank is very difficult to justify because of cost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302" name="TextBox 301"/>
          <p:cNvSpPr txBox="1"/>
          <p:nvPr/>
        </p:nvSpPr>
        <p:spPr>
          <a:xfrm>
            <a:off x="1403648" y="5589240"/>
            <a:ext cx="6311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We can take advantage of the symmetry along the z-axis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313" name="TextBox 312"/>
          <p:cNvSpPr txBox="1"/>
          <p:nvPr/>
        </p:nvSpPr>
        <p:spPr>
          <a:xfrm rot="20913406">
            <a:off x="798354" y="1620211"/>
            <a:ext cx="1210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C000"/>
                </a:solidFill>
              </a:rPr>
              <a:t>Sensitivity</a:t>
            </a:r>
          </a:p>
          <a:p>
            <a:pPr algn="ctr"/>
            <a:r>
              <a:rPr lang="en-GB" b="1" dirty="0" smtClean="0">
                <a:solidFill>
                  <a:srgbClr val="FFC000"/>
                </a:solidFill>
              </a:rPr>
              <a:t>Study</a:t>
            </a:r>
          </a:p>
          <a:p>
            <a:pPr algn="ctr"/>
            <a:r>
              <a:rPr lang="en-GB" b="1" dirty="0" smtClean="0">
                <a:solidFill>
                  <a:srgbClr val="FFC000"/>
                </a:solidFill>
              </a:rPr>
              <a:t>Needed</a:t>
            </a:r>
            <a:endParaRPr lang="en-GB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74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15179" y="805542"/>
            <a:ext cx="7710364" cy="5246915"/>
            <a:chOff x="715179" y="805542"/>
            <a:chExt cx="7710364" cy="5246915"/>
          </a:xfrm>
        </p:grpSpPr>
        <p:sp>
          <p:nvSpPr>
            <p:cNvPr id="297" name="Rectangle 296"/>
            <p:cNvSpPr/>
            <p:nvPr/>
          </p:nvSpPr>
          <p:spPr>
            <a:xfrm>
              <a:off x="715179" y="805542"/>
              <a:ext cx="7710364" cy="5246915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50000">
                  <a:schemeClr val="bg2">
                    <a:lumMod val="5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272782" y="1443417"/>
              <a:ext cx="6274113" cy="3894164"/>
              <a:chOff x="1272782" y="1443417"/>
              <a:chExt cx="6274113" cy="3894164"/>
            </a:xfrm>
          </p:grpSpPr>
          <p:sp>
            <p:nvSpPr>
              <p:cNvPr id="63" name="Freeform 62"/>
              <p:cNvSpPr/>
              <p:nvPr/>
            </p:nvSpPr>
            <p:spPr>
              <a:xfrm>
                <a:off x="4463018" y="3696029"/>
                <a:ext cx="1795462" cy="528638"/>
              </a:xfrm>
              <a:custGeom>
                <a:avLst/>
                <a:gdLst>
                  <a:gd name="connsiteX0" fmla="*/ 0 w 1824038"/>
                  <a:gd name="connsiteY0" fmla="*/ 528638 h 528638"/>
                  <a:gd name="connsiteX1" fmla="*/ 795338 w 1824038"/>
                  <a:gd name="connsiteY1" fmla="*/ 138113 h 528638"/>
                  <a:gd name="connsiteX2" fmla="*/ 1824038 w 1824038"/>
                  <a:gd name="connsiteY2" fmla="*/ 0 h 528638"/>
                  <a:gd name="connsiteX3" fmla="*/ 985838 w 1824038"/>
                  <a:gd name="connsiteY3" fmla="*/ 395288 h 528638"/>
                  <a:gd name="connsiteX4" fmla="*/ 0 w 1824038"/>
                  <a:gd name="connsiteY4" fmla="*/ 528638 h 528638"/>
                  <a:gd name="connsiteX0" fmla="*/ 0 w 1824038"/>
                  <a:gd name="connsiteY0" fmla="*/ 528638 h 528638"/>
                  <a:gd name="connsiteX1" fmla="*/ 804863 w 1824038"/>
                  <a:gd name="connsiteY1" fmla="*/ 142875 h 528638"/>
                  <a:gd name="connsiteX2" fmla="*/ 1824038 w 1824038"/>
                  <a:gd name="connsiteY2" fmla="*/ 0 h 528638"/>
                  <a:gd name="connsiteX3" fmla="*/ 985838 w 1824038"/>
                  <a:gd name="connsiteY3" fmla="*/ 395288 h 528638"/>
                  <a:gd name="connsiteX4" fmla="*/ 0 w 1824038"/>
                  <a:gd name="connsiteY4" fmla="*/ 528638 h 528638"/>
                  <a:gd name="connsiteX0" fmla="*/ 0 w 2428875"/>
                  <a:gd name="connsiteY0" fmla="*/ 404813 h 404813"/>
                  <a:gd name="connsiteX1" fmla="*/ 1409700 w 2428875"/>
                  <a:gd name="connsiteY1" fmla="*/ 142875 h 404813"/>
                  <a:gd name="connsiteX2" fmla="*/ 2428875 w 2428875"/>
                  <a:gd name="connsiteY2" fmla="*/ 0 h 404813"/>
                  <a:gd name="connsiteX3" fmla="*/ 1590675 w 2428875"/>
                  <a:gd name="connsiteY3" fmla="*/ 395288 h 404813"/>
                  <a:gd name="connsiteX4" fmla="*/ 0 w 2428875"/>
                  <a:gd name="connsiteY4" fmla="*/ 404813 h 404813"/>
                  <a:gd name="connsiteX0" fmla="*/ 0 w 2428875"/>
                  <a:gd name="connsiteY0" fmla="*/ 404813 h 785813"/>
                  <a:gd name="connsiteX1" fmla="*/ 1409700 w 2428875"/>
                  <a:gd name="connsiteY1" fmla="*/ 142875 h 785813"/>
                  <a:gd name="connsiteX2" fmla="*/ 2428875 w 2428875"/>
                  <a:gd name="connsiteY2" fmla="*/ 0 h 785813"/>
                  <a:gd name="connsiteX3" fmla="*/ 766762 w 2428875"/>
                  <a:gd name="connsiteY3" fmla="*/ 785813 h 785813"/>
                  <a:gd name="connsiteX4" fmla="*/ 0 w 2428875"/>
                  <a:gd name="connsiteY4" fmla="*/ 404813 h 785813"/>
                  <a:gd name="connsiteX0" fmla="*/ 0 w 1795462"/>
                  <a:gd name="connsiteY0" fmla="*/ 261938 h 642938"/>
                  <a:gd name="connsiteX1" fmla="*/ 1409700 w 1795462"/>
                  <a:gd name="connsiteY1" fmla="*/ 0 h 642938"/>
                  <a:gd name="connsiteX2" fmla="*/ 1795462 w 1795462"/>
                  <a:gd name="connsiteY2" fmla="*/ 490538 h 642938"/>
                  <a:gd name="connsiteX3" fmla="*/ 766762 w 1795462"/>
                  <a:gd name="connsiteY3" fmla="*/ 642938 h 642938"/>
                  <a:gd name="connsiteX4" fmla="*/ 0 w 1795462"/>
                  <a:gd name="connsiteY4" fmla="*/ 261938 h 642938"/>
                  <a:gd name="connsiteX0" fmla="*/ 0 w 1795462"/>
                  <a:gd name="connsiteY0" fmla="*/ 0 h 381000"/>
                  <a:gd name="connsiteX1" fmla="*/ 938212 w 1795462"/>
                  <a:gd name="connsiteY1" fmla="*/ 61912 h 381000"/>
                  <a:gd name="connsiteX2" fmla="*/ 1795462 w 1795462"/>
                  <a:gd name="connsiteY2" fmla="*/ 228600 h 381000"/>
                  <a:gd name="connsiteX3" fmla="*/ 766762 w 1795462"/>
                  <a:gd name="connsiteY3" fmla="*/ 381000 h 381000"/>
                  <a:gd name="connsiteX4" fmla="*/ 0 w 1795462"/>
                  <a:gd name="connsiteY4" fmla="*/ 0 h 381000"/>
                  <a:gd name="connsiteX0" fmla="*/ 0 w 1795462"/>
                  <a:gd name="connsiteY0" fmla="*/ 147638 h 528638"/>
                  <a:gd name="connsiteX1" fmla="*/ 1042987 w 1795462"/>
                  <a:gd name="connsiteY1" fmla="*/ 0 h 528638"/>
                  <a:gd name="connsiteX2" fmla="*/ 1795462 w 1795462"/>
                  <a:gd name="connsiteY2" fmla="*/ 376238 h 528638"/>
                  <a:gd name="connsiteX3" fmla="*/ 766762 w 1795462"/>
                  <a:gd name="connsiteY3" fmla="*/ 528638 h 528638"/>
                  <a:gd name="connsiteX4" fmla="*/ 0 w 1795462"/>
                  <a:gd name="connsiteY4" fmla="*/ 147638 h 52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5462" h="528638">
                    <a:moveTo>
                      <a:pt x="0" y="147638"/>
                    </a:moveTo>
                    <a:lnTo>
                      <a:pt x="1042987" y="0"/>
                    </a:lnTo>
                    <a:lnTo>
                      <a:pt x="1795462" y="376238"/>
                    </a:lnTo>
                    <a:lnTo>
                      <a:pt x="766762" y="528638"/>
                    </a:lnTo>
                    <a:lnTo>
                      <a:pt x="0" y="14763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4445661" y="2353144"/>
                <a:ext cx="1824038" cy="528638"/>
              </a:xfrm>
              <a:custGeom>
                <a:avLst/>
                <a:gdLst>
                  <a:gd name="connsiteX0" fmla="*/ 0 w 1824038"/>
                  <a:gd name="connsiteY0" fmla="*/ 528638 h 528638"/>
                  <a:gd name="connsiteX1" fmla="*/ 795338 w 1824038"/>
                  <a:gd name="connsiteY1" fmla="*/ 138113 h 528638"/>
                  <a:gd name="connsiteX2" fmla="*/ 1824038 w 1824038"/>
                  <a:gd name="connsiteY2" fmla="*/ 0 h 528638"/>
                  <a:gd name="connsiteX3" fmla="*/ 985838 w 1824038"/>
                  <a:gd name="connsiteY3" fmla="*/ 395288 h 528638"/>
                  <a:gd name="connsiteX4" fmla="*/ 0 w 1824038"/>
                  <a:gd name="connsiteY4" fmla="*/ 528638 h 528638"/>
                  <a:gd name="connsiteX0" fmla="*/ 0 w 1824038"/>
                  <a:gd name="connsiteY0" fmla="*/ 528638 h 528638"/>
                  <a:gd name="connsiteX1" fmla="*/ 804863 w 1824038"/>
                  <a:gd name="connsiteY1" fmla="*/ 142875 h 528638"/>
                  <a:gd name="connsiteX2" fmla="*/ 1824038 w 1824038"/>
                  <a:gd name="connsiteY2" fmla="*/ 0 h 528638"/>
                  <a:gd name="connsiteX3" fmla="*/ 985838 w 1824038"/>
                  <a:gd name="connsiteY3" fmla="*/ 395288 h 528638"/>
                  <a:gd name="connsiteX4" fmla="*/ 0 w 1824038"/>
                  <a:gd name="connsiteY4" fmla="*/ 528638 h 52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4038" h="528638">
                    <a:moveTo>
                      <a:pt x="0" y="528638"/>
                    </a:moveTo>
                    <a:lnTo>
                      <a:pt x="804863" y="142875"/>
                    </a:lnTo>
                    <a:lnTo>
                      <a:pt x="1824038" y="0"/>
                    </a:lnTo>
                    <a:lnTo>
                      <a:pt x="985838" y="395288"/>
                    </a:lnTo>
                    <a:lnTo>
                      <a:pt x="0" y="52863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Freeform 56"/>
              <p:cNvSpPr/>
              <p:nvPr/>
            </p:nvSpPr>
            <p:spPr>
              <a:xfrm>
                <a:off x="4223374" y="2251575"/>
                <a:ext cx="1017665" cy="625368"/>
              </a:xfrm>
              <a:custGeom>
                <a:avLst/>
                <a:gdLst>
                  <a:gd name="connsiteX0" fmla="*/ 1654629 w 1676400"/>
                  <a:gd name="connsiteY0" fmla="*/ 0 h 1055914"/>
                  <a:gd name="connsiteX1" fmla="*/ 1676400 w 1676400"/>
                  <a:gd name="connsiteY1" fmla="*/ 413657 h 1055914"/>
                  <a:gd name="connsiteX2" fmla="*/ 359229 w 1676400"/>
                  <a:gd name="connsiteY2" fmla="*/ 1055914 h 1055914"/>
                  <a:gd name="connsiteX3" fmla="*/ 0 w 1676400"/>
                  <a:gd name="connsiteY3" fmla="*/ 838200 h 1055914"/>
                  <a:gd name="connsiteX4" fmla="*/ 1654629 w 1676400"/>
                  <a:gd name="connsiteY4" fmla="*/ 0 h 1055914"/>
                  <a:gd name="connsiteX0" fmla="*/ 1654629 w 1660855"/>
                  <a:gd name="connsiteY0" fmla="*/ 0 h 1055914"/>
                  <a:gd name="connsiteX1" fmla="*/ 1660855 w 1660855"/>
                  <a:gd name="connsiteY1" fmla="*/ 405616 h 1055914"/>
                  <a:gd name="connsiteX2" fmla="*/ 359229 w 1660855"/>
                  <a:gd name="connsiteY2" fmla="*/ 1055914 h 1055914"/>
                  <a:gd name="connsiteX3" fmla="*/ 0 w 1660855"/>
                  <a:gd name="connsiteY3" fmla="*/ 838200 h 1055914"/>
                  <a:gd name="connsiteX4" fmla="*/ 1654629 w 1660855"/>
                  <a:gd name="connsiteY4" fmla="*/ 0 h 1055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0855" h="1055914">
                    <a:moveTo>
                      <a:pt x="1654629" y="0"/>
                    </a:moveTo>
                    <a:cubicBezTo>
                      <a:pt x="1656704" y="135205"/>
                      <a:pt x="1658780" y="270411"/>
                      <a:pt x="1660855" y="405616"/>
                    </a:cubicBezTo>
                    <a:lnTo>
                      <a:pt x="359229" y="1055914"/>
                    </a:lnTo>
                    <a:lnTo>
                      <a:pt x="0" y="838200"/>
                    </a:lnTo>
                    <a:lnTo>
                      <a:pt x="1654629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Freeform 57"/>
              <p:cNvSpPr/>
              <p:nvPr/>
            </p:nvSpPr>
            <p:spPr>
              <a:xfrm>
                <a:off x="4216705" y="2741555"/>
                <a:ext cx="226782" cy="1224949"/>
              </a:xfrm>
              <a:custGeom>
                <a:avLst/>
                <a:gdLst>
                  <a:gd name="connsiteX0" fmla="*/ 0 w 370114"/>
                  <a:gd name="connsiteY0" fmla="*/ 0 h 2068286"/>
                  <a:gd name="connsiteX1" fmla="*/ 0 w 370114"/>
                  <a:gd name="connsiteY1" fmla="*/ 2068286 h 2068286"/>
                  <a:gd name="connsiteX2" fmla="*/ 370114 w 370114"/>
                  <a:gd name="connsiteY2" fmla="*/ 1850572 h 2068286"/>
                  <a:gd name="connsiteX3" fmla="*/ 359228 w 370114"/>
                  <a:gd name="connsiteY3" fmla="*/ 228600 h 2068286"/>
                  <a:gd name="connsiteX4" fmla="*/ 0 w 370114"/>
                  <a:gd name="connsiteY4" fmla="*/ 0 h 2068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114" h="2068286">
                    <a:moveTo>
                      <a:pt x="0" y="0"/>
                    </a:moveTo>
                    <a:lnTo>
                      <a:pt x="0" y="2068286"/>
                    </a:lnTo>
                    <a:lnTo>
                      <a:pt x="370114" y="1850572"/>
                    </a:lnTo>
                    <a:cubicBezTo>
                      <a:pt x="366485" y="1309915"/>
                      <a:pt x="362857" y="769257"/>
                      <a:pt x="359228" y="2286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Freeform 58"/>
              <p:cNvSpPr/>
              <p:nvPr/>
            </p:nvSpPr>
            <p:spPr>
              <a:xfrm>
                <a:off x="4210035" y="3831114"/>
                <a:ext cx="1035766" cy="634893"/>
              </a:xfrm>
              <a:custGeom>
                <a:avLst/>
                <a:gdLst>
                  <a:gd name="connsiteX0" fmla="*/ 0 w 1698171"/>
                  <a:gd name="connsiteY0" fmla="*/ 217714 h 1055914"/>
                  <a:gd name="connsiteX1" fmla="*/ 391886 w 1698171"/>
                  <a:gd name="connsiteY1" fmla="*/ 0 h 1055914"/>
                  <a:gd name="connsiteX2" fmla="*/ 1676400 w 1698171"/>
                  <a:gd name="connsiteY2" fmla="*/ 664029 h 1055914"/>
                  <a:gd name="connsiteX3" fmla="*/ 1698171 w 1698171"/>
                  <a:gd name="connsiteY3" fmla="*/ 1055914 h 1055914"/>
                  <a:gd name="connsiteX4" fmla="*/ 0 w 1698171"/>
                  <a:gd name="connsiteY4" fmla="*/ 217714 h 1055914"/>
                  <a:gd name="connsiteX0" fmla="*/ 0 w 1690398"/>
                  <a:gd name="connsiteY0" fmla="*/ 217714 h 1071997"/>
                  <a:gd name="connsiteX1" fmla="*/ 391886 w 1690398"/>
                  <a:gd name="connsiteY1" fmla="*/ 0 h 1071997"/>
                  <a:gd name="connsiteX2" fmla="*/ 1676400 w 1690398"/>
                  <a:gd name="connsiteY2" fmla="*/ 664029 h 1071997"/>
                  <a:gd name="connsiteX3" fmla="*/ 1690398 w 1690398"/>
                  <a:gd name="connsiteY3" fmla="*/ 1071997 h 1071997"/>
                  <a:gd name="connsiteX4" fmla="*/ 0 w 1690398"/>
                  <a:gd name="connsiteY4" fmla="*/ 217714 h 1071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0398" h="1071997">
                    <a:moveTo>
                      <a:pt x="0" y="217714"/>
                    </a:moveTo>
                    <a:lnTo>
                      <a:pt x="391886" y="0"/>
                    </a:lnTo>
                    <a:lnTo>
                      <a:pt x="1676400" y="664029"/>
                    </a:lnTo>
                    <a:lnTo>
                      <a:pt x="1690398" y="1071997"/>
                    </a:lnTo>
                    <a:lnTo>
                      <a:pt x="0" y="217714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5283328" y="2078073"/>
                <a:ext cx="2263567" cy="2227671"/>
                <a:chOff x="5847817" y="2961219"/>
                <a:chExt cx="2263567" cy="2227671"/>
              </a:xfrm>
              <a:solidFill>
                <a:schemeClr val="accent2">
                  <a:lumMod val="60000"/>
                  <a:lumOff val="40000"/>
                  <a:alpha val="90000"/>
                </a:schemeClr>
              </a:solidFill>
            </p:grpSpPr>
            <p:sp>
              <p:nvSpPr>
                <p:cNvPr id="41" name="Hexagon 40"/>
                <p:cNvSpPr/>
                <p:nvPr/>
              </p:nvSpPr>
              <p:spPr>
                <a:xfrm rot="5400000">
                  <a:off x="6039210" y="3070725"/>
                  <a:ext cx="2178079" cy="1959067"/>
                </a:xfrm>
                <a:prstGeom prst="hexagon">
                  <a:avLst/>
                </a:pr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Hexagon 41"/>
                <p:cNvSpPr/>
                <p:nvPr/>
              </p:nvSpPr>
              <p:spPr>
                <a:xfrm rot="5400000">
                  <a:off x="6272419" y="3276200"/>
                  <a:ext cx="1721187" cy="1548117"/>
                </a:xfrm>
                <a:prstGeom prst="hexagon">
                  <a:avLst/>
                </a:pr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6358955" y="3276199"/>
                  <a:ext cx="1548118" cy="1548117"/>
                </a:xfrm>
                <a:prstGeom prst="ellipse">
                  <a:avLst/>
                </a:prstGeom>
                <a:grpFill/>
                <a:ln w="12700">
                  <a:solidFill>
                    <a:srgbClr val="1A1A4E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" name="Hexagon 30"/>
                <p:cNvSpPr/>
                <p:nvPr/>
              </p:nvSpPr>
              <p:spPr>
                <a:xfrm rot="5400000">
                  <a:off x="5738311" y="3112876"/>
                  <a:ext cx="2178079" cy="1959067"/>
                </a:xfrm>
                <a:prstGeom prst="hexagon">
                  <a:avLst/>
                </a:pr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>
                  <a:off x="6824216" y="2965022"/>
                  <a:ext cx="1280796" cy="535258"/>
                </a:xfrm>
                <a:custGeom>
                  <a:avLst/>
                  <a:gdLst>
                    <a:gd name="connsiteX0" fmla="*/ 0 w 2188029"/>
                    <a:gd name="connsiteY0" fmla="*/ 65314 h 914400"/>
                    <a:gd name="connsiteX1" fmla="*/ 522514 w 2188029"/>
                    <a:gd name="connsiteY1" fmla="*/ 0 h 914400"/>
                    <a:gd name="connsiteX2" fmla="*/ 2188029 w 2188029"/>
                    <a:gd name="connsiteY2" fmla="*/ 827314 h 914400"/>
                    <a:gd name="connsiteX3" fmla="*/ 1687286 w 2188029"/>
                    <a:gd name="connsiteY3" fmla="*/ 914400 h 914400"/>
                    <a:gd name="connsiteX4" fmla="*/ 0 w 2188029"/>
                    <a:gd name="connsiteY4" fmla="*/ 65314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88029" h="914400">
                      <a:moveTo>
                        <a:pt x="0" y="65314"/>
                      </a:moveTo>
                      <a:lnTo>
                        <a:pt x="522514" y="0"/>
                      </a:lnTo>
                      <a:lnTo>
                        <a:pt x="2188029" y="827314"/>
                      </a:lnTo>
                      <a:lnTo>
                        <a:pt x="1687286" y="914400"/>
                      </a:lnTo>
                      <a:lnTo>
                        <a:pt x="0" y="65314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Freeform 32"/>
                <p:cNvSpPr/>
                <p:nvPr/>
              </p:nvSpPr>
              <p:spPr>
                <a:xfrm>
                  <a:off x="7805522" y="3462047"/>
                  <a:ext cx="299490" cy="1236191"/>
                </a:xfrm>
                <a:custGeom>
                  <a:avLst/>
                  <a:gdLst>
                    <a:gd name="connsiteX0" fmla="*/ 10886 w 511629"/>
                    <a:gd name="connsiteY0" fmla="*/ 65315 h 2111829"/>
                    <a:gd name="connsiteX1" fmla="*/ 511629 w 511629"/>
                    <a:gd name="connsiteY1" fmla="*/ 0 h 2111829"/>
                    <a:gd name="connsiteX2" fmla="*/ 511629 w 511629"/>
                    <a:gd name="connsiteY2" fmla="*/ 2024743 h 2111829"/>
                    <a:gd name="connsiteX3" fmla="*/ 0 w 511629"/>
                    <a:gd name="connsiteY3" fmla="*/ 2111829 h 2111829"/>
                    <a:gd name="connsiteX4" fmla="*/ 10886 w 511629"/>
                    <a:gd name="connsiteY4" fmla="*/ 65315 h 2111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1629" h="2111829">
                      <a:moveTo>
                        <a:pt x="10886" y="65315"/>
                      </a:moveTo>
                      <a:lnTo>
                        <a:pt x="511629" y="0"/>
                      </a:lnTo>
                      <a:lnTo>
                        <a:pt x="511629" y="2024743"/>
                      </a:lnTo>
                      <a:lnTo>
                        <a:pt x="0" y="2111829"/>
                      </a:lnTo>
                      <a:cubicBezTo>
                        <a:pt x="3629" y="1429658"/>
                        <a:pt x="7257" y="747486"/>
                        <a:pt x="10886" y="65315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>
                  <a:off x="6830588" y="4647260"/>
                  <a:ext cx="1280796" cy="541630"/>
                </a:xfrm>
                <a:custGeom>
                  <a:avLst/>
                  <a:gdLst>
                    <a:gd name="connsiteX0" fmla="*/ 1654628 w 2188028"/>
                    <a:gd name="connsiteY0" fmla="*/ 87086 h 925286"/>
                    <a:gd name="connsiteX1" fmla="*/ 2188028 w 2188028"/>
                    <a:gd name="connsiteY1" fmla="*/ 0 h 925286"/>
                    <a:gd name="connsiteX2" fmla="*/ 511628 w 2188028"/>
                    <a:gd name="connsiteY2" fmla="*/ 838200 h 925286"/>
                    <a:gd name="connsiteX3" fmla="*/ 0 w 2188028"/>
                    <a:gd name="connsiteY3" fmla="*/ 925286 h 925286"/>
                    <a:gd name="connsiteX4" fmla="*/ 1654628 w 2188028"/>
                    <a:gd name="connsiteY4" fmla="*/ 87086 h 925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88028" h="925286">
                      <a:moveTo>
                        <a:pt x="1654628" y="87086"/>
                      </a:moveTo>
                      <a:lnTo>
                        <a:pt x="2188028" y="0"/>
                      </a:lnTo>
                      <a:lnTo>
                        <a:pt x="511628" y="838200"/>
                      </a:lnTo>
                      <a:lnTo>
                        <a:pt x="0" y="925286"/>
                      </a:lnTo>
                      <a:lnTo>
                        <a:pt x="1654628" y="87086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4" name="Oval 43"/>
              <p:cNvSpPr/>
              <p:nvPr/>
            </p:nvSpPr>
            <p:spPr>
              <a:xfrm>
                <a:off x="5490248" y="2433536"/>
                <a:ext cx="1551702" cy="155170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9" name="Straight Connector 48"/>
              <p:cNvCxnSpPr>
                <a:stCxn id="44" idx="2"/>
                <a:endCxn id="44" idx="6"/>
              </p:cNvCxnSpPr>
              <p:nvPr/>
            </p:nvCxnSpPr>
            <p:spPr>
              <a:xfrm>
                <a:off x="5490248" y="3209387"/>
                <a:ext cx="1551702" cy="0"/>
              </a:xfrm>
              <a:prstGeom prst="line">
                <a:avLst/>
              </a:prstGeom>
              <a:ln w="12700">
                <a:solidFill>
                  <a:srgbClr val="1A1A4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44" idx="0"/>
                <a:endCxn id="44" idx="4"/>
              </p:cNvCxnSpPr>
              <p:nvPr/>
            </p:nvCxnSpPr>
            <p:spPr>
              <a:xfrm>
                <a:off x="6266099" y="2433536"/>
                <a:ext cx="0" cy="1551702"/>
              </a:xfrm>
              <a:prstGeom prst="line">
                <a:avLst/>
              </a:prstGeom>
              <a:ln w="12700">
                <a:solidFill>
                  <a:srgbClr val="1A1A4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>
                <a:off x="3185242" y="3209387"/>
                <a:ext cx="3065412" cy="418011"/>
              </a:xfrm>
              <a:prstGeom prst="line">
                <a:avLst/>
              </a:prstGeom>
              <a:ln w="12700">
                <a:solidFill>
                  <a:srgbClr val="1A1A4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Flowchart: Direct Access Storage 70"/>
              <p:cNvSpPr/>
              <p:nvPr/>
            </p:nvSpPr>
            <p:spPr>
              <a:xfrm rot="10333271">
                <a:off x="2390520" y="2654922"/>
                <a:ext cx="4673215" cy="1536637"/>
              </a:xfrm>
              <a:prstGeom prst="flowChartMagneticDrum">
                <a:avLst/>
              </a:prstGeom>
              <a:gradFill>
                <a:gsLst>
                  <a:gs pos="0">
                    <a:srgbClr val="2B65AB"/>
                  </a:gs>
                  <a:gs pos="25000">
                    <a:schemeClr val="tx2">
                      <a:lumMod val="60000"/>
                      <a:lumOff val="40000"/>
                    </a:schemeClr>
                  </a:gs>
                  <a:gs pos="75000">
                    <a:srgbClr val="72A2DC"/>
                  </a:gs>
                  <a:gs pos="100000">
                    <a:srgbClr val="005CBF"/>
                  </a:gs>
                </a:gsLst>
                <a:lin ang="5400000" scaled="0"/>
              </a:gradFill>
              <a:ln w="1905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5246529" y="2120224"/>
                <a:ext cx="2006056" cy="633230"/>
              </a:xfrm>
              <a:custGeom>
                <a:avLst/>
                <a:gdLst>
                  <a:gd name="connsiteX0" fmla="*/ 0 w 2188029"/>
                  <a:gd name="connsiteY0" fmla="*/ 65314 h 914400"/>
                  <a:gd name="connsiteX1" fmla="*/ 522514 w 2188029"/>
                  <a:gd name="connsiteY1" fmla="*/ 0 h 914400"/>
                  <a:gd name="connsiteX2" fmla="*/ 2188029 w 2188029"/>
                  <a:gd name="connsiteY2" fmla="*/ 827314 h 914400"/>
                  <a:gd name="connsiteX3" fmla="*/ 1687286 w 2188029"/>
                  <a:gd name="connsiteY3" fmla="*/ 914400 h 914400"/>
                  <a:gd name="connsiteX4" fmla="*/ 0 w 2188029"/>
                  <a:gd name="connsiteY4" fmla="*/ 65314 h 914400"/>
                  <a:gd name="connsiteX0" fmla="*/ 0 w 3378201"/>
                  <a:gd name="connsiteY0" fmla="*/ 232682 h 914400"/>
                  <a:gd name="connsiteX1" fmla="*/ 1712686 w 3378201"/>
                  <a:gd name="connsiteY1" fmla="*/ 0 h 914400"/>
                  <a:gd name="connsiteX2" fmla="*/ 3378201 w 3378201"/>
                  <a:gd name="connsiteY2" fmla="*/ 827314 h 914400"/>
                  <a:gd name="connsiteX3" fmla="*/ 2877458 w 3378201"/>
                  <a:gd name="connsiteY3" fmla="*/ 914400 h 914400"/>
                  <a:gd name="connsiteX4" fmla="*/ 0 w 3378201"/>
                  <a:gd name="connsiteY4" fmla="*/ 232682 h 914400"/>
                  <a:gd name="connsiteX0" fmla="*/ 0 w 3378201"/>
                  <a:gd name="connsiteY0" fmla="*/ 232682 h 1081769"/>
                  <a:gd name="connsiteX1" fmla="*/ 1712686 w 3378201"/>
                  <a:gd name="connsiteY1" fmla="*/ 0 h 1081769"/>
                  <a:gd name="connsiteX2" fmla="*/ 3378201 w 3378201"/>
                  <a:gd name="connsiteY2" fmla="*/ 827314 h 1081769"/>
                  <a:gd name="connsiteX3" fmla="*/ 1743075 w 3378201"/>
                  <a:gd name="connsiteY3" fmla="*/ 1081769 h 1081769"/>
                  <a:gd name="connsiteX4" fmla="*/ 0 w 3378201"/>
                  <a:gd name="connsiteY4" fmla="*/ 232682 h 1081769"/>
                  <a:gd name="connsiteX0" fmla="*/ 0 w 3427017"/>
                  <a:gd name="connsiteY0" fmla="*/ 232682 h 1081769"/>
                  <a:gd name="connsiteX1" fmla="*/ 1712686 w 3427017"/>
                  <a:gd name="connsiteY1" fmla="*/ 0 h 1081769"/>
                  <a:gd name="connsiteX2" fmla="*/ 3427017 w 3427017"/>
                  <a:gd name="connsiteY2" fmla="*/ 851723 h 1081769"/>
                  <a:gd name="connsiteX3" fmla="*/ 1743075 w 3427017"/>
                  <a:gd name="connsiteY3" fmla="*/ 1081769 h 1081769"/>
                  <a:gd name="connsiteX4" fmla="*/ 0 w 3427017"/>
                  <a:gd name="connsiteY4" fmla="*/ 232682 h 1081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7017" h="1081769">
                    <a:moveTo>
                      <a:pt x="0" y="232682"/>
                    </a:moveTo>
                    <a:lnTo>
                      <a:pt x="1712686" y="0"/>
                    </a:lnTo>
                    <a:lnTo>
                      <a:pt x="3427017" y="851723"/>
                    </a:lnTo>
                    <a:lnTo>
                      <a:pt x="1743075" y="1081769"/>
                    </a:lnTo>
                    <a:lnTo>
                      <a:pt x="0" y="232682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Freeform 50"/>
              <p:cNvSpPr/>
              <p:nvPr/>
            </p:nvSpPr>
            <p:spPr>
              <a:xfrm>
                <a:off x="6266626" y="2618473"/>
                <a:ext cx="974405" cy="1377705"/>
              </a:xfrm>
              <a:custGeom>
                <a:avLst/>
                <a:gdLst>
                  <a:gd name="connsiteX0" fmla="*/ 10886 w 511629"/>
                  <a:gd name="connsiteY0" fmla="*/ 65315 h 2111829"/>
                  <a:gd name="connsiteX1" fmla="*/ 511629 w 511629"/>
                  <a:gd name="connsiteY1" fmla="*/ 0 h 2111829"/>
                  <a:gd name="connsiteX2" fmla="*/ 511629 w 511629"/>
                  <a:gd name="connsiteY2" fmla="*/ 2024743 h 2111829"/>
                  <a:gd name="connsiteX3" fmla="*/ 0 w 511629"/>
                  <a:gd name="connsiteY3" fmla="*/ 2111829 h 2111829"/>
                  <a:gd name="connsiteX4" fmla="*/ 10886 w 511629"/>
                  <a:gd name="connsiteY4" fmla="*/ 65315 h 2111829"/>
                  <a:gd name="connsiteX0" fmla="*/ 9 w 1672328"/>
                  <a:gd name="connsiteY0" fmla="*/ 251279 h 2111829"/>
                  <a:gd name="connsiteX1" fmla="*/ 1672328 w 1672328"/>
                  <a:gd name="connsiteY1" fmla="*/ 0 h 2111829"/>
                  <a:gd name="connsiteX2" fmla="*/ 1672328 w 1672328"/>
                  <a:gd name="connsiteY2" fmla="*/ 2024743 h 2111829"/>
                  <a:gd name="connsiteX3" fmla="*/ 1160699 w 1672328"/>
                  <a:gd name="connsiteY3" fmla="*/ 2111829 h 2111829"/>
                  <a:gd name="connsiteX4" fmla="*/ 9 w 1672328"/>
                  <a:gd name="connsiteY4" fmla="*/ 251279 h 2111829"/>
                  <a:gd name="connsiteX0" fmla="*/ 274 w 1672593"/>
                  <a:gd name="connsiteY0" fmla="*/ 251279 h 2372179"/>
                  <a:gd name="connsiteX1" fmla="*/ 1672593 w 1672593"/>
                  <a:gd name="connsiteY1" fmla="*/ 0 h 2372179"/>
                  <a:gd name="connsiteX2" fmla="*/ 1672593 w 1672593"/>
                  <a:gd name="connsiteY2" fmla="*/ 2024743 h 2372179"/>
                  <a:gd name="connsiteX3" fmla="*/ 26580 w 1672593"/>
                  <a:gd name="connsiteY3" fmla="*/ 2372179 h 2372179"/>
                  <a:gd name="connsiteX4" fmla="*/ 274 w 1672593"/>
                  <a:gd name="connsiteY4" fmla="*/ 251279 h 2372179"/>
                  <a:gd name="connsiteX0" fmla="*/ 571 w 1672890"/>
                  <a:gd name="connsiteY0" fmla="*/ 251279 h 2353582"/>
                  <a:gd name="connsiteX1" fmla="*/ 1672890 w 1672890"/>
                  <a:gd name="connsiteY1" fmla="*/ 0 h 2353582"/>
                  <a:gd name="connsiteX2" fmla="*/ 1672890 w 1672890"/>
                  <a:gd name="connsiteY2" fmla="*/ 2024743 h 2353582"/>
                  <a:gd name="connsiteX3" fmla="*/ 8280 w 1672890"/>
                  <a:gd name="connsiteY3" fmla="*/ 2353582 h 2353582"/>
                  <a:gd name="connsiteX4" fmla="*/ 571 w 1672890"/>
                  <a:gd name="connsiteY4" fmla="*/ 251279 h 2353582"/>
                  <a:gd name="connsiteX0" fmla="*/ 573 w 1672892"/>
                  <a:gd name="connsiteY0" fmla="*/ 251279 h 2353582"/>
                  <a:gd name="connsiteX1" fmla="*/ 1672892 w 1672892"/>
                  <a:gd name="connsiteY1" fmla="*/ 0 h 2353582"/>
                  <a:gd name="connsiteX2" fmla="*/ 1672892 w 1672892"/>
                  <a:gd name="connsiteY2" fmla="*/ 2024743 h 2353582"/>
                  <a:gd name="connsiteX3" fmla="*/ 8282 w 1672892"/>
                  <a:gd name="connsiteY3" fmla="*/ 2353582 h 2353582"/>
                  <a:gd name="connsiteX4" fmla="*/ 573 w 1672892"/>
                  <a:gd name="connsiteY4" fmla="*/ 251279 h 2353582"/>
                  <a:gd name="connsiteX0" fmla="*/ 572 w 1672892"/>
                  <a:gd name="connsiteY0" fmla="*/ 251279 h 2353582"/>
                  <a:gd name="connsiteX1" fmla="*/ 1672892 w 1672892"/>
                  <a:gd name="connsiteY1" fmla="*/ 0 h 2353582"/>
                  <a:gd name="connsiteX2" fmla="*/ 1672892 w 1672892"/>
                  <a:gd name="connsiteY2" fmla="*/ 2024743 h 2353582"/>
                  <a:gd name="connsiteX3" fmla="*/ 8282 w 1672892"/>
                  <a:gd name="connsiteY3" fmla="*/ 2353582 h 2353582"/>
                  <a:gd name="connsiteX4" fmla="*/ 572 w 1672892"/>
                  <a:gd name="connsiteY4" fmla="*/ 251279 h 2353582"/>
                  <a:gd name="connsiteX0" fmla="*/ 8562 w 1664610"/>
                  <a:gd name="connsiteY0" fmla="*/ 235007 h 2353582"/>
                  <a:gd name="connsiteX1" fmla="*/ 1664610 w 1664610"/>
                  <a:gd name="connsiteY1" fmla="*/ 0 h 2353582"/>
                  <a:gd name="connsiteX2" fmla="*/ 1664610 w 1664610"/>
                  <a:gd name="connsiteY2" fmla="*/ 2024743 h 2353582"/>
                  <a:gd name="connsiteX3" fmla="*/ 0 w 1664610"/>
                  <a:gd name="connsiteY3" fmla="*/ 2353582 h 2353582"/>
                  <a:gd name="connsiteX4" fmla="*/ 8562 w 1664610"/>
                  <a:gd name="connsiteY4" fmla="*/ 235007 h 2353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4610" h="2353582">
                    <a:moveTo>
                      <a:pt x="8562" y="235007"/>
                    </a:moveTo>
                    <a:lnTo>
                      <a:pt x="1664610" y="0"/>
                    </a:lnTo>
                    <a:lnTo>
                      <a:pt x="1664610" y="2024743"/>
                    </a:lnTo>
                    <a:lnTo>
                      <a:pt x="0" y="2353582"/>
                    </a:lnTo>
                    <a:cubicBezTo>
                      <a:pt x="3629" y="1671411"/>
                      <a:pt x="4933" y="917178"/>
                      <a:pt x="8562" y="235007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5239132" y="2258022"/>
                <a:ext cx="1025281" cy="636286"/>
              </a:xfrm>
              <a:custGeom>
                <a:avLst/>
                <a:gdLst>
                  <a:gd name="connsiteX0" fmla="*/ 0 w 1665514"/>
                  <a:gd name="connsiteY0" fmla="*/ 381000 h 1034143"/>
                  <a:gd name="connsiteX1" fmla="*/ 0 w 1665514"/>
                  <a:gd name="connsiteY1" fmla="*/ 0 h 1034143"/>
                  <a:gd name="connsiteX2" fmla="*/ 1665514 w 1665514"/>
                  <a:gd name="connsiteY2" fmla="*/ 838200 h 1034143"/>
                  <a:gd name="connsiteX3" fmla="*/ 1338943 w 1665514"/>
                  <a:gd name="connsiteY3" fmla="*/ 1034143 h 1034143"/>
                  <a:gd name="connsiteX4" fmla="*/ 0 w 1665514"/>
                  <a:gd name="connsiteY4" fmla="*/ 381000 h 1034143"/>
                  <a:gd name="connsiteX0" fmla="*/ 0 w 1665514"/>
                  <a:gd name="connsiteY0" fmla="*/ 381000 h 1082391"/>
                  <a:gd name="connsiteX1" fmla="*/ 0 w 1665514"/>
                  <a:gd name="connsiteY1" fmla="*/ 0 h 1082391"/>
                  <a:gd name="connsiteX2" fmla="*/ 1665514 w 1665514"/>
                  <a:gd name="connsiteY2" fmla="*/ 838200 h 1082391"/>
                  <a:gd name="connsiteX3" fmla="*/ 1338942 w 1665514"/>
                  <a:gd name="connsiteY3" fmla="*/ 1082391 h 1082391"/>
                  <a:gd name="connsiteX4" fmla="*/ 0 w 1665514"/>
                  <a:gd name="connsiteY4" fmla="*/ 381000 h 1082391"/>
                  <a:gd name="connsiteX0" fmla="*/ 0 w 1665514"/>
                  <a:gd name="connsiteY0" fmla="*/ 381000 h 1074349"/>
                  <a:gd name="connsiteX1" fmla="*/ 0 w 1665514"/>
                  <a:gd name="connsiteY1" fmla="*/ 0 h 1074349"/>
                  <a:gd name="connsiteX2" fmla="*/ 1665514 w 1665514"/>
                  <a:gd name="connsiteY2" fmla="*/ 838200 h 1074349"/>
                  <a:gd name="connsiteX3" fmla="*/ 1315625 w 1665514"/>
                  <a:gd name="connsiteY3" fmla="*/ 1074349 h 1074349"/>
                  <a:gd name="connsiteX4" fmla="*/ 0 w 1665514"/>
                  <a:gd name="connsiteY4" fmla="*/ 381000 h 1074349"/>
                  <a:gd name="connsiteX0" fmla="*/ 0 w 1673286"/>
                  <a:gd name="connsiteY0" fmla="*/ 397082 h 1074349"/>
                  <a:gd name="connsiteX1" fmla="*/ 7772 w 1673286"/>
                  <a:gd name="connsiteY1" fmla="*/ 0 h 1074349"/>
                  <a:gd name="connsiteX2" fmla="*/ 1673286 w 1673286"/>
                  <a:gd name="connsiteY2" fmla="*/ 838200 h 1074349"/>
                  <a:gd name="connsiteX3" fmla="*/ 1323397 w 1673286"/>
                  <a:gd name="connsiteY3" fmla="*/ 1074349 h 1074349"/>
                  <a:gd name="connsiteX4" fmla="*/ 0 w 1673286"/>
                  <a:gd name="connsiteY4" fmla="*/ 397082 h 107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3286" h="1074349">
                    <a:moveTo>
                      <a:pt x="0" y="397082"/>
                    </a:moveTo>
                    <a:lnTo>
                      <a:pt x="7772" y="0"/>
                    </a:lnTo>
                    <a:lnTo>
                      <a:pt x="1673286" y="838200"/>
                    </a:lnTo>
                    <a:lnTo>
                      <a:pt x="1323397" y="1074349"/>
                    </a:lnTo>
                    <a:lnTo>
                      <a:pt x="0" y="397082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6057641" y="2748002"/>
                <a:ext cx="208586" cy="1231396"/>
              </a:xfrm>
              <a:custGeom>
                <a:avLst/>
                <a:gdLst>
                  <a:gd name="connsiteX0" fmla="*/ 326571 w 340419"/>
                  <a:gd name="connsiteY0" fmla="*/ 0 h 2079172"/>
                  <a:gd name="connsiteX1" fmla="*/ 0 w 340419"/>
                  <a:gd name="connsiteY1" fmla="*/ 217714 h 2079172"/>
                  <a:gd name="connsiteX2" fmla="*/ 0 w 340419"/>
                  <a:gd name="connsiteY2" fmla="*/ 1839686 h 2079172"/>
                  <a:gd name="connsiteX3" fmla="*/ 337457 w 340419"/>
                  <a:gd name="connsiteY3" fmla="*/ 2079172 h 2079172"/>
                  <a:gd name="connsiteX4" fmla="*/ 326571 w 340419"/>
                  <a:gd name="connsiteY4" fmla="*/ 0 h 2079172"/>
                  <a:gd name="connsiteX0" fmla="*/ 326571 w 340419"/>
                  <a:gd name="connsiteY0" fmla="*/ 0 h 2079172"/>
                  <a:gd name="connsiteX1" fmla="*/ 7772 w 340419"/>
                  <a:gd name="connsiteY1" fmla="*/ 241837 h 2079172"/>
                  <a:gd name="connsiteX2" fmla="*/ 0 w 340419"/>
                  <a:gd name="connsiteY2" fmla="*/ 1839686 h 2079172"/>
                  <a:gd name="connsiteX3" fmla="*/ 337457 w 340419"/>
                  <a:gd name="connsiteY3" fmla="*/ 2079172 h 2079172"/>
                  <a:gd name="connsiteX4" fmla="*/ 326571 w 340419"/>
                  <a:gd name="connsiteY4" fmla="*/ 0 h 2079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0419" h="2079172">
                    <a:moveTo>
                      <a:pt x="326571" y="0"/>
                    </a:moveTo>
                    <a:lnTo>
                      <a:pt x="7772" y="241837"/>
                    </a:lnTo>
                    <a:cubicBezTo>
                      <a:pt x="5181" y="774453"/>
                      <a:pt x="2591" y="1307070"/>
                      <a:pt x="0" y="1839686"/>
                    </a:cubicBezTo>
                    <a:lnTo>
                      <a:pt x="337457" y="2079172"/>
                    </a:lnTo>
                    <a:cubicBezTo>
                      <a:pt x="341086" y="1386115"/>
                      <a:pt x="344714" y="693057"/>
                      <a:pt x="326571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Freeform 55"/>
              <p:cNvSpPr/>
              <p:nvPr/>
            </p:nvSpPr>
            <p:spPr>
              <a:xfrm>
                <a:off x="5241988" y="3831114"/>
                <a:ext cx="1017666" cy="633210"/>
              </a:xfrm>
              <a:custGeom>
                <a:avLst/>
                <a:gdLst>
                  <a:gd name="connsiteX0" fmla="*/ 0 w 1676400"/>
                  <a:gd name="connsiteY0" fmla="*/ 1045029 h 1045029"/>
                  <a:gd name="connsiteX1" fmla="*/ 10886 w 1676400"/>
                  <a:gd name="connsiteY1" fmla="*/ 653143 h 1045029"/>
                  <a:gd name="connsiteX2" fmla="*/ 1338943 w 1676400"/>
                  <a:gd name="connsiteY2" fmla="*/ 0 h 1045029"/>
                  <a:gd name="connsiteX3" fmla="*/ 1676400 w 1676400"/>
                  <a:gd name="connsiteY3" fmla="*/ 239486 h 1045029"/>
                  <a:gd name="connsiteX4" fmla="*/ 0 w 1676400"/>
                  <a:gd name="connsiteY4" fmla="*/ 1045029 h 1045029"/>
                  <a:gd name="connsiteX0" fmla="*/ 0 w 1668628"/>
                  <a:gd name="connsiteY0" fmla="*/ 1069154 h 1069154"/>
                  <a:gd name="connsiteX1" fmla="*/ 3114 w 1668628"/>
                  <a:gd name="connsiteY1" fmla="*/ 653143 h 1069154"/>
                  <a:gd name="connsiteX2" fmla="*/ 1331171 w 1668628"/>
                  <a:gd name="connsiteY2" fmla="*/ 0 h 1069154"/>
                  <a:gd name="connsiteX3" fmla="*/ 1668628 w 1668628"/>
                  <a:gd name="connsiteY3" fmla="*/ 239486 h 1069154"/>
                  <a:gd name="connsiteX4" fmla="*/ 0 w 1668628"/>
                  <a:gd name="connsiteY4" fmla="*/ 1069154 h 1069154"/>
                  <a:gd name="connsiteX0" fmla="*/ 0 w 1660855"/>
                  <a:gd name="connsiteY0" fmla="*/ 1069154 h 1069154"/>
                  <a:gd name="connsiteX1" fmla="*/ 3114 w 1660855"/>
                  <a:gd name="connsiteY1" fmla="*/ 653143 h 1069154"/>
                  <a:gd name="connsiteX2" fmla="*/ 1331171 w 1660855"/>
                  <a:gd name="connsiteY2" fmla="*/ 0 h 1069154"/>
                  <a:gd name="connsiteX3" fmla="*/ 1660855 w 1660855"/>
                  <a:gd name="connsiteY3" fmla="*/ 263610 h 1069154"/>
                  <a:gd name="connsiteX4" fmla="*/ 0 w 1660855"/>
                  <a:gd name="connsiteY4" fmla="*/ 1069154 h 1069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0855" h="1069154">
                    <a:moveTo>
                      <a:pt x="0" y="1069154"/>
                    </a:moveTo>
                    <a:lnTo>
                      <a:pt x="3114" y="653143"/>
                    </a:lnTo>
                    <a:lnTo>
                      <a:pt x="1331171" y="0"/>
                    </a:lnTo>
                    <a:lnTo>
                      <a:pt x="1660855" y="263610"/>
                    </a:lnTo>
                    <a:lnTo>
                      <a:pt x="0" y="1069154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5228037" y="3802062"/>
                <a:ext cx="2033270" cy="655931"/>
              </a:xfrm>
              <a:custGeom>
                <a:avLst/>
                <a:gdLst>
                  <a:gd name="connsiteX0" fmla="*/ 1654628 w 2188028"/>
                  <a:gd name="connsiteY0" fmla="*/ 87086 h 925286"/>
                  <a:gd name="connsiteX1" fmla="*/ 2188028 w 2188028"/>
                  <a:gd name="connsiteY1" fmla="*/ 0 h 925286"/>
                  <a:gd name="connsiteX2" fmla="*/ 511628 w 2188028"/>
                  <a:gd name="connsiteY2" fmla="*/ 838200 h 925286"/>
                  <a:gd name="connsiteX3" fmla="*/ 0 w 2188028"/>
                  <a:gd name="connsiteY3" fmla="*/ 925286 h 925286"/>
                  <a:gd name="connsiteX4" fmla="*/ 1654628 w 2188028"/>
                  <a:gd name="connsiteY4" fmla="*/ 87086 h 925286"/>
                  <a:gd name="connsiteX0" fmla="*/ 2842476 w 3375876"/>
                  <a:gd name="connsiteY0" fmla="*/ 87086 h 1096142"/>
                  <a:gd name="connsiteX1" fmla="*/ 3375876 w 3375876"/>
                  <a:gd name="connsiteY1" fmla="*/ 0 h 1096142"/>
                  <a:gd name="connsiteX2" fmla="*/ 1699476 w 3375876"/>
                  <a:gd name="connsiteY2" fmla="*/ 838200 h 1096142"/>
                  <a:gd name="connsiteX3" fmla="*/ 0 w 3375876"/>
                  <a:gd name="connsiteY3" fmla="*/ 1096142 h 1096142"/>
                  <a:gd name="connsiteX4" fmla="*/ 2842476 w 3375876"/>
                  <a:gd name="connsiteY4" fmla="*/ 87086 h 1096142"/>
                  <a:gd name="connsiteX0" fmla="*/ 1744124 w 3375876"/>
                  <a:gd name="connsiteY0" fmla="*/ 306757 h 1096142"/>
                  <a:gd name="connsiteX1" fmla="*/ 3375876 w 3375876"/>
                  <a:gd name="connsiteY1" fmla="*/ 0 h 1096142"/>
                  <a:gd name="connsiteX2" fmla="*/ 1699476 w 3375876"/>
                  <a:gd name="connsiteY2" fmla="*/ 838200 h 1096142"/>
                  <a:gd name="connsiteX3" fmla="*/ 0 w 3375876"/>
                  <a:gd name="connsiteY3" fmla="*/ 1096142 h 1096142"/>
                  <a:gd name="connsiteX4" fmla="*/ 1744124 w 3375876"/>
                  <a:gd name="connsiteY4" fmla="*/ 306757 h 1096142"/>
                  <a:gd name="connsiteX0" fmla="*/ 1744124 w 3375876"/>
                  <a:gd name="connsiteY0" fmla="*/ 306757 h 1096142"/>
                  <a:gd name="connsiteX1" fmla="*/ 3375876 w 3375876"/>
                  <a:gd name="connsiteY1" fmla="*/ 0 h 1096142"/>
                  <a:gd name="connsiteX2" fmla="*/ 1788973 w 3375876"/>
                  <a:gd name="connsiteY2" fmla="*/ 838200 h 1096142"/>
                  <a:gd name="connsiteX3" fmla="*/ 0 w 3375876"/>
                  <a:gd name="connsiteY3" fmla="*/ 1096142 h 1096142"/>
                  <a:gd name="connsiteX4" fmla="*/ 1744124 w 3375876"/>
                  <a:gd name="connsiteY4" fmla="*/ 306757 h 1096142"/>
                  <a:gd name="connsiteX0" fmla="*/ 1744124 w 3449099"/>
                  <a:gd name="connsiteY0" fmla="*/ 306757 h 1096142"/>
                  <a:gd name="connsiteX1" fmla="*/ 3449099 w 3449099"/>
                  <a:gd name="connsiteY1" fmla="*/ 0 h 1096142"/>
                  <a:gd name="connsiteX2" fmla="*/ 1788973 w 3449099"/>
                  <a:gd name="connsiteY2" fmla="*/ 838200 h 1096142"/>
                  <a:gd name="connsiteX3" fmla="*/ 0 w 3449099"/>
                  <a:gd name="connsiteY3" fmla="*/ 1096142 h 1096142"/>
                  <a:gd name="connsiteX4" fmla="*/ 1744124 w 3449099"/>
                  <a:gd name="connsiteY4" fmla="*/ 306757 h 1096142"/>
                  <a:gd name="connsiteX0" fmla="*/ 1744124 w 3473506"/>
                  <a:gd name="connsiteY0" fmla="*/ 331166 h 1120551"/>
                  <a:gd name="connsiteX1" fmla="*/ 3473506 w 3473506"/>
                  <a:gd name="connsiteY1" fmla="*/ 0 h 1120551"/>
                  <a:gd name="connsiteX2" fmla="*/ 1788973 w 3473506"/>
                  <a:gd name="connsiteY2" fmla="*/ 862609 h 1120551"/>
                  <a:gd name="connsiteX3" fmla="*/ 0 w 3473506"/>
                  <a:gd name="connsiteY3" fmla="*/ 1120551 h 1120551"/>
                  <a:gd name="connsiteX4" fmla="*/ 1744124 w 3473506"/>
                  <a:gd name="connsiteY4" fmla="*/ 331166 h 1120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73506" h="1120551">
                    <a:moveTo>
                      <a:pt x="1744124" y="331166"/>
                    </a:moveTo>
                    <a:lnTo>
                      <a:pt x="3473506" y="0"/>
                    </a:lnTo>
                    <a:lnTo>
                      <a:pt x="1788973" y="862609"/>
                    </a:lnTo>
                    <a:lnTo>
                      <a:pt x="0" y="1120551"/>
                    </a:lnTo>
                    <a:lnTo>
                      <a:pt x="1744124" y="33116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2397198" y="2853391"/>
                <a:ext cx="1576088" cy="1563896"/>
              </a:xfrm>
              <a:prstGeom prst="ellipse">
                <a:avLst/>
              </a:prstGeom>
              <a:gradFill>
                <a:gsLst>
                  <a:gs pos="0">
                    <a:srgbClr val="2B65AB"/>
                  </a:gs>
                  <a:gs pos="25000">
                    <a:schemeClr val="tx2">
                      <a:lumMod val="60000"/>
                      <a:lumOff val="40000"/>
                    </a:schemeClr>
                  </a:gs>
                  <a:gs pos="75000">
                    <a:srgbClr val="72A2DC"/>
                  </a:gs>
                  <a:gs pos="100000">
                    <a:srgbClr val="005CBF"/>
                  </a:gs>
                </a:gsLst>
                <a:lin ang="5400000" scaled="0"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>
                <a:off x="1889808" y="3017988"/>
                <a:ext cx="0" cy="15517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>
                <a:off x="3184145" y="4683592"/>
                <a:ext cx="3065412" cy="418011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>
                <a:off x="1695441" y="2865584"/>
                <a:ext cx="1328554" cy="18116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185242" y="4417286"/>
                <a:ext cx="0" cy="92029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>
                <a:stCxn id="62" idx="2"/>
              </p:cNvCxnSpPr>
              <p:nvPr/>
            </p:nvCxnSpPr>
            <p:spPr>
              <a:xfrm>
                <a:off x="6275240" y="4307003"/>
                <a:ext cx="0" cy="58559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H="1">
                <a:off x="1695437" y="4422278"/>
                <a:ext cx="1328554" cy="18116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1605081" y="4603444"/>
                <a:ext cx="6030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11 m</a:t>
                </a:r>
                <a:endParaRPr lang="en-GB" sz="1600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4431715" y="4933295"/>
                <a:ext cx="6030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22 m</a:t>
                </a:r>
                <a:endParaRPr lang="en-GB" sz="1600" dirty="0"/>
              </a:p>
            </p:txBody>
          </p:sp>
          <p:sp>
            <p:nvSpPr>
              <p:cNvPr id="35" name="Right Arrow 34"/>
              <p:cNvSpPr/>
              <p:nvPr/>
            </p:nvSpPr>
            <p:spPr>
              <a:xfrm rot="21109344">
                <a:off x="1272782" y="3681186"/>
                <a:ext cx="427406" cy="333648"/>
              </a:xfrm>
              <a:prstGeom prst="rightArrow">
                <a:avLst/>
              </a:prstGeom>
              <a:solidFill>
                <a:srgbClr val="FF7C8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 flipH="1">
                <a:off x="5260905" y="1869067"/>
                <a:ext cx="999328" cy="136272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5241988" y="1869067"/>
                <a:ext cx="0" cy="36125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6264144" y="1759283"/>
                <a:ext cx="0" cy="30790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6568948" y="1726621"/>
                <a:ext cx="0" cy="30790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flipH="1">
                <a:off x="6245685" y="1825519"/>
                <a:ext cx="319352" cy="43548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TextBox 97"/>
              <p:cNvSpPr txBox="1"/>
              <p:nvPr/>
            </p:nvSpPr>
            <p:spPr>
              <a:xfrm>
                <a:off x="5522368" y="1530509"/>
                <a:ext cx="4988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7 m</a:t>
                </a:r>
                <a:endParaRPr lang="en-GB" sz="1600" dirty="0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6142866" y="1443417"/>
                <a:ext cx="4988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2</a:t>
                </a:r>
                <a:r>
                  <a:rPr lang="en-GB" sz="1600" dirty="0" smtClean="0"/>
                  <a:t> m</a:t>
                </a:r>
                <a:endParaRPr lang="en-GB" sz="1600" dirty="0"/>
              </a:p>
            </p:txBody>
          </p:sp>
          <p:cxnSp>
            <p:nvCxnSpPr>
              <p:cNvPr id="100" name="Straight Connector 99"/>
              <p:cNvCxnSpPr>
                <a:endCxn id="54" idx="1"/>
              </p:cNvCxnSpPr>
              <p:nvPr/>
            </p:nvCxnSpPr>
            <p:spPr>
              <a:xfrm>
                <a:off x="4716851" y="2002632"/>
                <a:ext cx="527043" cy="25539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4604657" y="2182481"/>
                <a:ext cx="650119" cy="31502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7" name="Group 116"/>
              <p:cNvGrpSpPr/>
              <p:nvPr/>
            </p:nvGrpSpPr>
            <p:grpSpPr>
              <a:xfrm rot="1800000">
                <a:off x="4784866" y="1811040"/>
                <a:ext cx="1189" cy="691115"/>
                <a:chOff x="4676006" y="1310284"/>
                <a:chExt cx="1189" cy="691115"/>
              </a:xfrm>
            </p:grpSpPr>
            <p:cxnSp>
              <p:nvCxnSpPr>
                <p:cNvPr id="113" name="Straight Arrow Connector 112"/>
                <p:cNvCxnSpPr/>
                <p:nvPr/>
              </p:nvCxnSpPr>
              <p:spPr>
                <a:xfrm flipH="1" flipV="1">
                  <a:off x="4676010" y="1778386"/>
                  <a:ext cx="1185" cy="22301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Arrow Connector 114"/>
                <p:cNvCxnSpPr/>
                <p:nvPr/>
              </p:nvCxnSpPr>
              <p:spPr>
                <a:xfrm flipH="1">
                  <a:off x="4676006" y="1310284"/>
                  <a:ext cx="1185" cy="22301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6" name="TextBox 115"/>
              <p:cNvSpPr txBox="1"/>
              <p:nvPr/>
            </p:nvSpPr>
            <p:spPr>
              <a:xfrm>
                <a:off x="4176784" y="1788836"/>
                <a:ext cx="4988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1</a:t>
                </a:r>
                <a:r>
                  <a:rPr lang="en-GB" sz="1600" dirty="0" smtClean="0"/>
                  <a:t> m</a:t>
                </a:r>
                <a:endParaRPr lang="en-GB" sz="1600" dirty="0"/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3366801" y="2922146"/>
                <a:ext cx="1951607" cy="1256049"/>
                <a:chOff x="3382450" y="2922146"/>
                <a:chExt cx="1951607" cy="1256049"/>
              </a:xfrm>
              <a:solidFill>
                <a:srgbClr val="FFFF99">
                  <a:alpha val="40000"/>
                </a:srgbClr>
              </a:solidFill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4006627" y="3308061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3" name="Oval 2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1" name="Oval 60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5" name="Oval 64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6" name="Oval 65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8" name="Oval 67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9" name="Oval 68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0" name="Oval 69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2" name="Oval 71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3" name="Oval 72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5" name="Oval 74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76" name="Group 75"/>
                <p:cNvGrpSpPr/>
                <p:nvPr/>
              </p:nvGrpSpPr>
              <p:grpSpPr>
                <a:xfrm>
                  <a:off x="4016137" y="3412831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84" name="Oval 83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8" name="Oval 87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1" name="Oval 90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2" name="Oval 91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3" name="Oval 92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4" name="Oval 93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5" name="Oval 94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6" name="Oval 95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7" name="Oval 96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01" name="Group 100"/>
                <p:cNvGrpSpPr/>
                <p:nvPr/>
              </p:nvGrpSpPr>
              <p:grpSpPr>
                <a:xfrm>
                  <a:off x="4011358" y="3527127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02" name="Oval 101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3" name="Oval 102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5" name="Oval 104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6" name="Oval 105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7" name="Oval 106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8" name="Oval 107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9" name="Oval 108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0" name="Oval 109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1" name="Oval 110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2" name="Oval 111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4" name="Oval 113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8" name="Oval 117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19" name="Group 118"/>
                <p:cNvGrpSpPr/>
                <p:nvPr/>
              </p:nvGrpSpPr>
              <p:grpSpPr>
                <a:xfrm>
                  <a:off x="3992290" y="3641423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21" name="Oval 120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2" name="Oval 121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3" name="Oval 122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4" name="Oval 123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5" name="Oval 124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6" name="Oval 125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7" name="Oval 126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8" name="Oval 127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9" name="Oval 128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0" name="Oval 129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1" name="Oval 130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2" name="Oval 131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33" name="Group 132"/>
                <p:cNvGrpSpPr/>
                <p:nvPr/>
              </p:nvGrpSpPr>
              <p:grpSpPr>
                <a:xfrm>
                  <a:off x="3963696" y="3746193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34" name="Oval 133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5" name="Oval 134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6" name="Oval 135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7" name="Oval 136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8" name="Oval 137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9" name="Oval 138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0" name="Oval 139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1" name="Oval 140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2" name="Oval 141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3" name="Oval 142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4" name="Oval 143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5" name="Oval 144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46" name="Group 145"/>
                <p:cNvGrpSpPr/>
                <p:nvPr/>
              </p:nvGrpSpPr>
              <p:grpSpPr>
                <a:xfrm>
                  <a:off x="3982732" y="3193669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47" name="Oval 146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8" name="Oval 147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9" name="Oval 148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0" name="Oval 149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1" name="Oval 150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2" name="Oval 151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3" name="Oval 152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4" name="Oval 153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5" name="Oval 154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6" name="Oval 155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7" name="Oval 156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8" name="Oval 157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59" name="Group 158"/>
                <p:cNvGrpSpPr/>
                <p:nvPr/>
              </p:nvGrpSpPr>
              <p:grpSpPr>
                <a:xfrm>
                  <a:off x="3939849" y="3088867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60" name="Oval 159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1" name="Oval 160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2" name="Oval 161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3" name="Oval 162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4" name="Oval 163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5" name="Oval 164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6" name="Oval 165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7" name="Oval 166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8" name="Oval 167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9" name="Oval 168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0" name="Oval 169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1" name="Oval 170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72" name="Group 171"/>
                <p:cNvGrpSpPr/>
                <p:nvPr/>
              </p:nvGrpSpPr>
              <p:grpSpPr>
                <a:xfrm>
                  <a:off x="3887440" y="2993591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73" name="Oval 172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4" name="Oval 173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5" name="Oval 174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6" name="Oval 175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7" name="Oval 176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8" name="Oval 177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9" name="Oval 178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0" name="Oval 179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1" name="Oval 180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2" name="Oval 181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3" name="Oval 182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4" name="Oval 183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85" name="Group 184"/>
                <p:cNvGrpSpPr/>
                <p:nvPr/>
              </p:nvGrpSpPr>
              <p:grpSpPr>
                <a:xfrm>
                  <a:off x="3920813" y="3855742"/>
                  <a:ext cx="1203624" cy="213016"/>
                  <a:chOff x="4006627" y="3322366"/>
                  <a:chExt cx="1203624" cy="213016"/>
                </a:xfrm>
                <a:grpFill/>
              </p:grpSpPr>
              <p:sp>
                <p:nvSpPr>
                  <p:cNvPr id="186" name="Oval 185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7" name="Oval 186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8" name="Oval 187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9" name="Oval 188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0" name="Oval 189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1" name="Oval 190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2" name="Oval 191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3" name="Oval 192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4" name="Oval 193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5" name="Oval 194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6" name="Oval 195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98" name="Group 197"/>
                <p:cNvGrpSpPr/>
                <p:nvPr/>
              </p:nvGrpSpPr>
              <p:grpSpPr>
                <a:xfrm>
                  <a:off x="3858878" y="3998632"/>
                  <a:ext cx="860704" cy="165370"/>
                  <a:chOff x="4006627" y="3370012"/>
                  <a:chExt cx="860704" cy="165370"/>
                </a:xfrm>
                <a:grpFill/>
              </p:grpSpPr>
              <p:sp>
                <p:nvSpPr>
                  <p:cNvPr id="199" name="Oval 198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0" name="Oval 199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1" name="Oval 200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2" name="Oval 201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3" name="Oval 202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4" name="Oval 203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5" name="Oval 204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6" name="Oval 205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11" name="Group 210"/>
                <p:cNvGrpSpPr/>
                <p:nvPr/>
              </p:nvGrpSpPr>
              <p:grpSpPr>
                <a:xfrm>
                  <a:off x="3830268" y="2922146"/>
                  <a:ext cx="1203624" cy="213016"/>
                  <a:chOff x="4006627" y="3322366"/>
                  <a:chExt cx="1203624" cy="213016"/>
                </a:xfrm>
                <a:grpFill/>
              </p:grpSpPr>
              <p:sp>
                <p:nvSpPr>
                  <p:cNvPr id="212" name="Oval 211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3" name="Oval 212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4" name="Oval 213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6" name="Oval 215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7" name="Oval 216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8" name="Oval 217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9" name="Oval 218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0" name="Oval 219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1" name="Oval 220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2" name="Oval 221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3420602" y="3631833"/>
                  <a:ext cx="508338" cy="103483"/>
                  <a:chOff x="3420602" y="3631833"/>
                  <a:chExt cx="508338" cy="103483"/>
                </a:xfrm>
                <a:grpFill/>
              </p:grpSpPr>
              <p:sp>
                <p:nvSpPr>
                  <p:cNvPr id="224" name="Oval 223"/>
                  <p:cNvSpPr/>
                  <p:nvPr/>
                </p:nvSpPr>
                <p:spPr>
                  <a:xfrm>
                    <a:off x="3868388" y="367476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5" name="Oval 224"/>
                  <p:cNvSpPr/>
                  <p:nvPr/>
                </p:nvSpPr>
                <p:spPr>
                  <a:xfrm>
                    <a:off x="3754060" y="366522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6" name="Oval 225"/>
                  <p:cNvSpPr/>
                  <p:nvPr/>
                </p:nvSpPr>
                <p:spPr>
                  <a:xfrm>
                    <a:off x="3639732" y="36509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7" name="Oval 226"/>
                  <p:cNvSpPr/>
                  <p:nvPr/>
                </p:nvSpPr>
                <p:spPr>
                  <a:xfrm>
                    <a:off x="3530167" y="364137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>
                  <a:xfrm>
                    <a:off x="3420602" y="3631833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3406297" y="3741366"/>
                  <a:ext cx="508338" cy="103483"/>
                  <a:chOff x="3420586" y="3755655"/>
                  <a:chExt cx="508338" cy="103483"/>
                </a:xfrm>
                <a:grpFill/>
              </p:grpSpPr>
              <p:sp>
                <p:nvSpPr>
                  <p:cNvPr id="229" name="Oval 228"/>
                  <p:cNvSpPr/>
                  <p:nvPr/>
                </p:nvSpPr>
                <p:spPr>
                  <a:xfrm>
                    <a:off x="3868372" y="379858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0" name="Oval 229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1" name="Oval 230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2" name="Oval 231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3" name="Oval 232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3396755" y="3855662"/>
                  <a:ext cx="508338" cy="103483"/>
                  <a:chOff x="3420586" y="3755655"/>
                  <a:chExt cx="508338" cy="103483"/>
                </a:xfrm>
                <a:grpFill/>
              </p:grpSpPr>
              <p:sp>
                <p:nvSpPr>
                  <p:cNvPr id="237" name="Oval 236"/>
                  <p:cNvSpPr/>
                  <p:nvPr/>
                </p:nvSpPr>
                <p:spPr>
                  <a:xfrm>
                    <a:off x="3868372" y="379858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9" name="Oval 238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0" name="Oval 239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42" name="Group 241"/>
                <p:cNvGrpSpPr/>
                <p:nvPr/>
              </p:nvGrpSpPr>
              <p:grpSpPr>
                <a:xfrm>
                  <a:off x="3382450" y="3969958"/>
                  <a:ext cx="394010" cy="93941"/>
                  <a:chOff x="3420586" y="3755655"/>
                  <a:chExt cx="394010" cy="93941"/>
                </a:xfrm>
                <a:grpFill/>
              </p:grpSpPr>
              <p:sp>
                <p:nvSpPr>
                  <p:cNvPr id="244" name="Oval 243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5" name="Oval 244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6" name="Oval 245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7" name="Oval 246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48" name="Group 247"/>
                <p:cNvGrpSpPr/>
                <p:nvPr/>
              </p:nvGrpSpPr>
              <p:grpSpPr>
                <a:xfrm>
                  <a:off x="3482473" y="4093796"/>
                  <a:ext cx="284445" cy="84399"/>
                  <a:chOff x="3530151" y="3765197"/>
                  <a:chExt cx="284445" cy="84399"/>
                </a:xfrm>
                <a:grpFill/>
              </p:grpSpPr>
              <p:sp>
                <p:nvSpPr>
                  <p:cNvPr id="250" name="Oval 249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1" name="Oval 250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2" name="Oval 251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54" name="Group 253"/>
                <p:cNvGrpSpPr/>
                <p:nvPr/>
              </p:nvGrpSpPr>
              <p:grpSpPr>
                <a:xfrm>
                  <a:off x="3430048" y="3522204"/>
                  <a:ext cx="508338" cy="103483"/>
                  <a:chOff x="3420586" y="3755655"/>
                  <a:chExt cx="508338" cy="103483"/>
                </a:xfrm>
                <a:grpFill/>
              </p:grpSpPr>
              <p:sp>
                <p:nvSpPr>
                  <p:cNvPr id="255" name="Oval 254"/>
                  <p:cNvSpPr/>
                  <p:nvPr/>
                </p:nvSpPr>
                <p:spPr>
                  <a:xfrm>
                    <a:off x="3868372" y="379858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6" name="Oval 255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7" name="Oval 256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8" name="Oval 257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9" name="Oval 258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60" name="Group 259"/>
                <p:cNvGrpSpPr/>
                <p:nvPr/>
              </p:nvGrpSpPr>
              <p:grpSpPr>
                <a:xfrm>
                  <a:off x="3439558" y="3417402"/>
                  <a:ext cx="508338" cy="103483"/>
                  <a:chOff x="3420586" y="3755655"/>
                  <a:chExt cx="508338" cy="103483"/>
                </a:xfrm>
                <a:grpFill/>
              </p:grpSpPr>
              <p:sp>
                <p:nvSpPr>
                  <p:cNvPr id="261" name="Oval 260"/>
                  <p:cNvSpPr/>
                  <p:nvPr/>
                </p:nvSpPr>
                <p:spPr>
                  <a:xfrm>
                    <a:off x="3868372" y="379858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2" name="Oval 261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3" name="Oval 262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4" name="Oval 263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5" name="Oval 264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66" name="Group 265"/>
                <p:cNvGrpSpPr/>
                <p:nvPr/>
              </p:nvGrpSpPr>
              <p:grpSpPr>
                <a:xfrm>
                  <a:off x="3449068" y="3307837"/>
                  <a:ext cx="394010" cy="93941"/>
                  <a:chOff x="3420586" y="3755655"/>
                  <a:chExt cx="394010" cy="93941"/>
                </a:xfrm>
                <a:grpFill/>
              </p:grpSpPr>
              <p:sp>
                <p:nvSpPr>
                  <p:cNvPr id="268" name="Oval 267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9" name="Oval 268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1" name="Oval 270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72" name="Group 271"/>
                <p:cNvGrpSpPr/>
                <p:nvPr/>
              </p:nvGrpSpPr>
              <p:grpSpPr>
                <a:xfrm>
                  <a:off x="3458578" y="3203035"/>
                  <a:ext cx="394010" cy="93941"/>
                  <a:chOff x="3420586" y="3755655"/>
                  <a:chExt cx="394010" cy="93941"/>
                </a:xfrm>
                <a:grpFill/>
              </p:grpSpPr>
              <p:sp>
                <p:nvSpPr>
                  <p:cNvPr id="274" name="Oval 273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5" name="Oval 274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6" name="Oval 275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7" name="Oval 276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78" name="Group 277"/>
                <p:cNvGrpSpPr/>
                <p:nvPr/>
              </p:nvGrpSpPr>
              <p:grpSpPr>
                <a:xfrm>
                  <a:off x="3577653" y="3107775"/>
                  <a:ext cx="170117" cy="70094"/>
                  <a:chOff x="3530151" y="3765197"/>
                  <a:chExt cx="170117" cy="70094"/>
                </a:xfrm>
                <a:grpFill/>
              </p:grpSpPr>
              <p:sp>
                <p:nvSpPr>
                  <p:cNvPr id="281" name="Oval 280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2" name="Oval 281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207" name="Group 206"/>
              <p:cNvGrpSpPr/>
              <p:nvPr/>
            </p:nvGrpSpPr>
            <p:grpSpPr>
              <a:xfrm>
                <a:off x="5649815" y="2533158"/>
                <a:ext cx="629476" cy="825881"/>
                <a:chOff x="5649815" y="2533158"/>
                <a:chExt cx="629476" cy="825881"/>
              </a:xfrm>
              <a:solidFill>
                <a:schemeClr val="accent2">
                  <a:lumMod val="60000"/>
                  <a:lumOff val="40000"/>
                  <a:alpha val="90000"/>
                </a:schemeClr>
              </a:solidFill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6084628" y="2754706"/>
                  <a:ext cx="168275" cy="604333"/>
                  <a:chOff x="6084628" y="2754706"/>
                  <a:chExt cx="168275" cy="604333"/>
                </a:xfrm>
                <a:grpFill/>
              </p:grpSpPr>
              <p:cxnSp>
                <p:nvCxnSpPr>
                  <p:cNvPr id="7" name="Straight Connector 6"/>
                  <p:cNvCxnSpPr/>
                  <p:nvPr/>
                </p:nvCxnSpPr>
                <p:spPr>
                  <a:xfrm>
                    <a:off x="6084628" y="2872181"/>
                    <a:ext cx="0" cy="480461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3" name="Straight Connector 252"/>
                  <p:cNvCxnSpPr/>
                  <p:nvPr/>
                </p:nvCxnSpPr>
                <p:spPr>
                  <a:xfrm>
                    <a:off x="6106853" y="2849956"/>
                    <a:ext cx="0" cy="509083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7" name="Straight Connector 266"/>
                  <p:cNvCxnSpPr/>
                  <p:nvPr/>
                </p:nvCxnSpPr>
                <p:spPr>
                  <a:xfrm>
                    <a:off x="6129078" y="2837256"/>
                    <a:ext cx="0" cy="521783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3" name="Straight Connector 272"/>
                  <p:cNvCxnSpPr/>
                  <p:nvPr/>
                </p:nvCxnSpPr>
                <p:spPr>
                  <a:xfrm>
                    <a:off x="6151303" y="2824556"/>
                    <a:ext cx="0" cy="531308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9" name="Straight Connector 278"/>
                  <p:cNvCxnSpPr/>
                  <p:nvPr/>
                </p:nvCxnSpPr>
                <p:spPr>
                  <a:xfrm>
                    <a:off x="6173528" y="2808681"/>
                    <a:ext cx="0" cy="550358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" name="Straight Connector 279"/>
                  <p:cNvCxnSpPr/>
                  <p:nvPr/>
                </p:nvCxnSpPr>
                <p:spPr>
                  <a:xfrm>
                    <a:off x="6195753" y="2789631"/>
                    <a:ext cx="0" cy="569408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" name="Straight Connector 282"/>
                  <p:cNvCxnSpPr/>
                  <p:nvPr/>
                </p:nvCxnSpPr>
                <p:spPr>
                  <a:xfrm>
                    <a:off x="6214803" y="2776931"/>
                    <a:ext cx="0" cy="582108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" name="Straight Connector 283"/>
                  <p:cNvCxnSpPr/>
                  <p:nvPr/>
                </p:nvCxnSpPr>
                <p:spPr>
                  <a:xfrm>
                    <a:off x="6233853" y="2767406"/>
                    <a:ext cx="0" cy="588458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>
                  <a:xfrm>
                    <a:off x="6252903" y="2754706"/>
                    <a:ext cx="0" cy="604333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6" name="Group 285"/>
                <p:cNvGrpSpPr/>
                <p:nvPr/>
              </p:nvGrpSpPr>
              <p:grpSpPr>
                <a:xfrm rot="17782684" flipV="1">
                  <a:off x="5813855" y="2369118"/>
                  <a:ext cx="279317" cy="607398"/>
                  <a:chOff x="6084628" y="2754706"/>
                  <a:chExt cx="279317" cy="607398"/>
                </a:xfrm>
                <a:grpFill/>
              </p:grpSpPr>
              <p:cxnSp>
                <p:nvCxnSpPr>
                  <p:cNvPr id="287" name="Straight Connector 286"/>
                  <p:cNvCxnSpPr/>
                  <p:nvPr/>
                </p:nvCxnSpPr>
                <p:spPr>
                  <a:xfrm>
                    <a:off x="6084628" y="2872181"/>
                    <a:ext cx="0" cy="489923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" name="Straight Connector 287"/>
                  <p:cNvCxnSpPr/>
                  <p:nvPr/>
                </p:nvCxnSpPr>
                <p:spPr>
                  <a:xfrm>
                    <a:off x="6106853" y="2849956"/>
                    <a:ext cx="0" cy="509083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" name="Straight Connector 288"/>
                  <p:cNvCxnSpPr/>
                  <p:nvPr/>
                </p:nvCxnSpPr>
                <p:spPr>
                  <a:xfrm>
                    <a:off x="6129078" y="2837256"/>
                    <a:ext cx="0" cy="521783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Straight Connector 289"/>
                  <p:cNvCxnSpPr/>
                  <p:nvPr/>
                </p:nvCxnSpPr>
                <p:spPr>
                  <a:xfrm>
                    <a:off x="6151303" y="2824556"/>
                    <a:ext cx="0" cy="537548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Straight Connector 290"/>
                  <p:cNvCxnSpPr/>
                  <p:nvPr/>
                </p:nvCxnSpPr>
                <p:spPr>
                  <a:xfrm>
                    <a:off x="6173528" y="2808681"/>
                    <a:ext cx="0" cy="550358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" name="Straight Connector 291"/>
                  <p:cNvCxnSpPr/>
                  <p:nvPr/>
                </p:nvCxnSpPr>
                <p:spPr>
                  <a:xfrm>
                    <a:off x="6195753" y="2789631"/>
                    <a:ext cx="0" cy="569408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3" name="Straight Connector 292"/>
                  <p:cNvCxnSpPr/>
                  <p:nvPr/>
                </p:nvCxnSpPr>
                <p:spPr>
                  <a:xfrm>
                    <a:off x="6214803" y="2776931"/>
                    <a:ext cx="0" cy="582108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/>
                  <p:cNvCxnSpPr/>
                  <p:nvPr/>
                </p:nvCxnSpPr>
                <p:spPr>
                  <a:xfrm rot="17782684" flipH="1">
                    <a:off x="5971533" y="2930120"/>
                    <a:ext cx="524640" cy="260184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5" name="Straight Connector 294"/>
                  <p:cNvCxnSpPr/>
                  <p:nvPr/>
                </p:nvCxnSpPr>
                <p:spPr>
                  <a:xfrm>
                    <a:off x="6252903" y="2754706"/>
                    <a:ext cx="0" cy="604333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96" name="Straight Connector 295"/>
                <p:cNvCxnSpPr/>
                <p:nvPr/>
              </p:nvCxnSpPr>
              <p:spPr>
                <a:xfrm rot="17782684" flipV="1">
                  <a:off x="5977125" y="2332994"/>
                  <a:ext cx="0" cy="604333"/>
                </a:xfrm>
                <a:prstGeom prst="line">
                  <a:avLst/>
                </a:prstGeom>
                <a:grpFill/>
                <a:ln w="63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5"/>
              <p:cNvGrpSpPr/>
              <p:nvPr/>
            </p:nvGrpSpPr>
            <p:grpSpPr>
              <a:xfrm>
                <a:off x="6793459" y="2270802"/>
                <a:ext cx="726141" cy="919834"/>
                <a:chOff x="6793459" y="2270802"/>
                <a:chExt cx="726141" cy="919834"/>
              </a:xfrm>
              <a:solidFill>
                <a:schemeClr val="accent2">
                  <a:lumMod val="60000"/>
                  <a:lumOff val="40000"/>
                  <a:alpha val="90000"/>
                </a:schemeClr>
              </a:solidFill>
            </p:grpSpPr>
            <p:grpSp>
              <p:nvGrpSpPr>
                <p:cNvPr id="352" name="Group 351"/>
                <p:cNvGrpSpPr/>
                <p:nvPr/>
              </p:nvGrpSpPr>
              <p:grpSpPr>
                <a:xfrm>
                  <a:off x="7265600" y="2574923"/>
                  <a:ext cx="254000" cy="615713"/>
                  <a:chOff x="7268775" y="2574923"/>
                  <a:chExt cx="254000" cy="615713"/>
                </a:xfrm>
                <a:grpFill/>
              </p:grpSpPr>
              <p:grpSp>
                <p:nvGrpSpPr>
                  <p:cNvPr id="308" name="Group 307"/>
                  <p:cNvGrpSpPr/>
                  <p:nvPr/>
                </p:nvGrpSpPr>
                <p:grpSpPr>
                  <a:xfrm>
                    <a:off x="7268775" y="2579642"/>
                    <a:ext cx="168275" cy="610994"/>
                    <a:chOff x="6084628" y="2837256"/>
                    <a:chExt cx="168275" cy="610994"/>
                  </a:xfrm>
                  <a:grpFill/>
                </p:grpSpPr>
                <p:cxnSp>
                  <p:nvCxnSpPr>
                    <p:cNvPr id="320" name="Straight Connector 319"/>
                    <p:cNvCxnSpPr/>
                    <p:nvPr/>
                  </p:nvCxnSpPr>
                  <p:spPr>
                    <a:xfrm>
                      <a:off x="6084628" y="2872181"/>
                      <a:ext cx="0" cy="576069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1" name="Straight Connector 320"/>
                    <p:cNvCxnSpPr/>
                    <p:nvPr/>
                  </p:nvCxnSpPr>
                  <p:spPr>
                    <a:xfrm>
                      <a:off x="6106853" y="2857937"/>
                      <a:ext cx="0" cy="577706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2" name="Straight Connector 321"/>
                    <p:cNvCxnSpPr/>
                    <p:nvPr/>
                  </p:nvCxnSpPr>
                  <p:spPr>
                    <a:xfrm>
                      <a:off x="6129078" y="2857937"/>
                      <a:ext cx="0" cy="580771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3" name="Straight Connector 322"/>
                    <p:cNvCxnSpPr/>
                    <p:nvPr/>
                  </p:nvCxnSpPr>
                  <p:spPr>
                    <a:xfrm>
                      <a:off x="6151303" y="2860884"/>
                      <a:ext cx="0" cy="573061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4" name="Straight Connector 323"/>
                    <p:cNvCxnSpPr/>
                    <p:nvPr/>
                  </p:nvCxnSpPr>
                  <p:spPr>
                    <a:xfrm>
                      <a:off x="6173528" y="2860884"/>
                      <a:ext cx="0" cy="569996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5" name="Straight Connector 324"/>
                    <p:cNvCxnSpPr/>
                    <p:nvPr/>
                  </p:nvCxnSpPr>
                  <p:spPr>
                    <a:xfrm>
                      <a:off x="6195753" y="2849956"/>
                      <a:ext cx="0" cy="580924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6" name="Straight Connector 325"/>
                    <p:cNvCxnSpPr/>
                    <p:nvPr/>
                  </p:nvCxnSpPr>
                  <p:spPr>
                    <a:xfrm>
                      <a:off x="6214803" y="2849956"/>
                      <a:ext cx="0" cy="572781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7" name="Straight Connector 326"/>
                    <p:cNvCxnSpPr/>
                    <p:nvPr/>
                  </p:nvCxnSpPr>
                  <p:spPr>
                    <a:xfrm>
                      <a:off x="6233853" y="2843668"/>
                      <a:ext cx="0" cy="575972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8" name="Straight Connector 327"/>
                    <p:cNvCxnSpPr/>
                    <p:nvPr/>
                  </p:nvCxnSpPr>
                  <p:spPr>
                    <a:xfrm>
                      <a:off x="6252903" y="2837256"/>
                      <a:ext cx="0" cy="579319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42" name="Group 341"/>
                  <p:cNvGrpSpPr/>
                  <p:nvPr/>
                </p:nvGrpSpPr>
                <p:grpSpPr>
                  <a:xfrm>
                    <a:off x="7456100" y="2574923"/>
                    <a:ext cx="66675" cy="590313"/>
                    <a:chOff x="6084628" y="2857937"/>
                    <a:chExt cx="66675" cy="590313"/>
                  </a:xfrm>
                  <a:grpFill/>
                </p:grpSpPr>
                <p:cxnSp>
                  <p:nvCxnSpPr>
                    <p:cNvPr id="343" name="Straight Connector 342"/>
                    <p:cNvCxnSpPr/>
                    <p:nvPr/>
                  </p:nvCxnSpPr>
                  <p:spPr>
                    <a:xfrm>
                      <a:off x="6084628" y="2872181"/>
                      <a:ext cx="0" cy="576069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4" name="Straight Connector 343"/>
                    <p:cNvCxnSpPr/>
                    <p:nvPr/>
                  </p:nvCxnSpPr>
                  <p:spPr>
                    <a:xfrm>
                      <a:off x="6106853" y="2857937"/>
                      <a:ext cx="0" cy="577706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5" name="Straight Connector 344"/>
                    <p:cNvCxnSpPr/>
                    <p:nvPr/>
                  </p:nvCxnSpPr>
                  <p:spPr>
                    <a:xfrm>
                      <a:off x="6129078" y="2857937"/>
                      <a:ext cx="0" cy="580771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6" name="Straight Connector 345"/>
                    <p:cNvCxnSpPr/>
                    <p:nvPr/>
                  </p:nvCxnSpPr>
                  <p:spPr>
                    <a:xfrm>
                      <a:off x="6151303" y="2860884"/>
                      <a:ext cx="0" cy="573061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73" name="Group 372"/>
                <p:cNvGrpSpPr/>
                <p:nvPr/>
              </p:nvGrpSpPr>
              <p:grpSpPr>
                <a:xfrm rot="17813615">
                  <a:off x="6944189" y="2120072"/>
                  <a:ext cx="395699" cy="697159"/>
                  <a:chOff x="7058563" y="2413196"/>
                  <a:chExt cx="668735" cy="697159"/>
                </a:xfrm>
                <a:grpFill/>
              </p:grpSpPr>
              <p:grpSp>
                <p:nvGrpSpPr>
                  <p:cNvPr id="374" name="Group 373"/>
                  <p:cNvGrpSpPr/>
                  <p:nvPr/>
                </p:nvGrpSpPr>
                <p:grpSpPr>
                  <a:xfrm>
                    <a:off x="7058563" y="2413196"/>
                    <a:ext cx="590387" cy="629078"/>
                    <a:chOff x="5874416" y="2670810"/>
                    <a:chExt cx="590387" cy="629078"/>
                  </a:xfrm>
                  <a:grpFill/>
                </p:grpSpPr>
                <p:cxnSp>
                  <p:nvCxnSpPr>
                    <p:cNvPr id="380" name="Straight Connector 379"/>
                    <p:cNvCxnSpPr/>
                    <p:nvPr/>
                  </p:nvCxnSpPr>
                  <p:spPr>
                    <a:xfrm rot="3786385">
                      <a:off x="5839385" y="2705841"/>
                      <a:ext cx="490484" cy="420422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1" name="Straight Connector 380"/>
                    <p:cNvCxnSpPr/>
                    <p:nvPr/>
                  </p:nvCxnSpPr>
                  <p:spPr>
                    <a:xfrm rot="3786385">
                      <a:off x="5868991" y="2727484"/>
                      <a:ext cx="475726" cy="407769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2" name="Straight Connector 381"/>
                    <p:cNvCxnSpPr/>
                    <p:nvPr/>
                  </p:nvCxnSpPr>
                  <p:spPr>
                    <a:xfrm rot="3786385">
                      <a:off x="5881681" y="2734549"/>
                      <a:ext cx="494794" cy="424114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3" name="Straight Connector 382"/>
                    <p:cNvCxnSpPr/>
                    <p:nvPr/>
                  </p:nvCxnSpPr>
                  <p:spPr>
                    <a:xfrm rot="3786385">
                      <a:off x="5902661" y="2758027"/>
                      <a:ext cx="497281" cy="426246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4" name="Straight Connector 383"/>
                    <p:cNvCxnSpPr/>
                    <p:nvPr/>
                  </p:nvCxnSpPr>
                  <p:spPr>
                    <a:xfrm rot="3786385">
                      <a:off x="5928312" y="2783054"/>
                      <a:ext cx="490433" cy="420376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5" name="Straight Connector 384"/>
                    <p:cNvCxnSpPr/>
                    <p:nvPr/>
                  </p:nvCxnSpPr>
                  <p:spPr>
                    <a:xfrm rot="3786385">
                      <a:off x="5948474" y="2795418"/>
                      <a:ext cx="494559" cy="423913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6" name="Straight Connector 385"/>
                    <p:cNvCxnSpPr/>
                    <p:nvPr/>
                  </p:nvCxnSpPr>
                  <p:spPr>
                    <a:xfrm rot="3786385">
                      <a:off x="5969653" y="2817080"/>
                      <a:ext cx="490300" cy="420262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7" name="Straight Connector 386"/>
                    <p:cNvCxnSpPr/>
                    <p:nvPr/>
                  </p:nvCxnSpPr>
                  <p:spPr>
                    <a:xfrm rot="3786385">
                      <a:off x="5988986" y="2833285"/>
                      <a:ext cx="489732" cy="419775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8" name="Straight Connector 387"/>
                    <p:cNvCxnSpPr/>
                    <p:nvPr/>
                  </p:nvCxnSpPr>
                  <p:spPr>
                    <a:xfrm rot="3786385">
                      <a:off x="6005690" y="2840775"/>
                      <a:ext cx="494427" cy="423799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75" name="Group 374"/>
                  <p:cNvGrpSpPr/>
                  <p:nvPr/>
                </p:nvGrpSpPr>
                <p:grpSpPr>
                  <a:xfrm>
                    <a:off x="7245504" y="2569894"/>
                    <a:ext cx="481794" cy="540461"/>
                    <a:chOff x="5874032" y="2852908"/>
                    <a:chExt cx="481794" cy="540461"/>
                  </a:xfrm>
                  <a:grpFill/>
                </p:grpSpPr>
                <p:cxnSp>
                  <p:nvCxnSpPr>
                    <p:cNvPr id="376" name="Straight Connector 375"/>
                    <p:cNvCxnSpPr/>
                    <p:nvPr/>
                  </p:nvCxnSpPr>
                  <p:spPr>
                    <a:xfrm rot="3786385">
                      <a:off x="5838935" y="2888005"/>
                      <a:ext cx="491386" cy="421192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7" name="Straight Connector 376"/>
                    <p:cNvCxnSpPr/>
                    <p:nvPr/>
                  </p:nvCxnSpPr>
                  <p:spPr>
                    <a:xfrm rot="3786385">
                      <a:off x="5864482" y="2913052"/>
                      <a:ext cx="484742" cy="415498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8" name="Straight Connector 377"/>
                    <p:cNvCxnSpPr/>
                    <p:nvPr/>
                  </p:nvCxnSpPr>
                  <p:spPr>
                    <a:xfrm rot="3786385">
                      <a:off x="5888181" y="2921561"/>
                      <a:ext cx="481794" cy="412970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9" name="Straight Connector 378"/>
                    <p:cNvCxnSpPr/>
                    <p:nvPr/>
                  </p:nvCxnSpPr>
                  <p:spPr>
                    <a:xfrm rot="3786385">
                      <a:off x="5912696" y="2950240"/>
                      <a:ext cx="477211" cy="409048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  <p:sp>
        <p:nvSpPr>
          <p:cNvPr id="2" name="TextBox 1"/>
          <p:cNvSpPr txBox="1"/>
          <p:nvPr/>
        </p:nvSpPr>
        <p:spPr>
          <a:xfrm>
            <a:off x="446320" y="413657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Option 1</a:t>
            </a:r>
            <a:endParaRPr lang="en-GB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A magnetized muon range detector for TITUS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AD92-BDE3-4BDF-BDD6-0303C382AD9F}" type="slidenum">
              <a:rPr lang="en-GB" smtClean="0"/>
              <a:pPr/>
              <a:t>12</a:t>
            </a:fld>
            <a:r>
              <a:rPr lang="en-GB" smtClean="0"/>
              <a:t>  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115616" y="908720"/>
            <a:ext cx="6904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A fully enclosed tank is very difficult to justify because of cost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302" name="TextBox 301"/>
          <p:cNvSpPr txBox="1"/>
          <p:nvPr/>
        </p:nvSpPr>
        <p:spPr>
          <a:xfrm>
            <a:off x="1403648" y="5589240"/>
            <a:ext cx="6311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We can take advantage of the symmetry along the z-axis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313" name="TextBox 312"/>
          <p:cNvSpPr txBox="1"/>
          <p:nvPr/>
        </p:nvSpPr>
        <p:spPr>
          <a:xfrm rot="20913406">
            <a:off x="798354" y="1620211"/>
            <a:ext cx="1210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C000"/>
                </a:solidFill>
              </a:rPr>
              <a:t>Sensitivity</a:t>
            </a:r>
          </a:p>
          <a:p>
            <a:pPr algn="ctr"/>
            <a:r>
              <a:rPr lang="en-GB" b="1" dirty="0" smtClean="0">
                <a:solidFill>
                  <a:srgbClr val="FFC000"/>
                </a:solidFill>
              </a:rPr>
              <a:t>Study</a:t>
            </a:r>
          </a:p>
          <a:p>
            <a:pPr algn="ctr"/>
            <a:r>
              <a:rPr lang="en-GB" b="1" dirty="0" smtClean="0">
                <a:solidFill>
                  <a:srgbClr val="FFC000"/>
                </a:solidFill>
              </a:rPr>
              <a:t>Needed</a:t>
            </a:r>
            <a:endParaRPr lang="en-GB" b="1" dirty="0">
              <a:solidFill>
                <a:srgbClr val="FFC000"/>
              </a:solidFill>
            </a:endParaRPr>
          </a:p>
        </p:txBody>
      </p:sp>
      <p:grpSp>
        <p:nvGrpSpPr>
          <p:cNvPr id="311" name="Group 310"/>
          <p:cNvGrpSpPr/>
          <p:nvPr/>
        </p:nvGrpSpPr>
        <p:grpSpPr>
          <a:xfrm>
            <a:off x="7205620" y="1465108"/>
            <a:ext cx="1104790" cy="892026"/>
            <a:chOff x="7190323" y="1517050"/>
            <a:chExt cx="1104790" cy="892026"/>
          </a:xfrm>
        </p:grpSpPr>
        <p:sp>
          <p:nvSpPr>
            <p:cNvPr id="312" name="Cube 311"/>
            <p:cNvSpPr/>
            <p:nvPr/>
          </p:nvSpPr>
          <p:spPr>
            <a:xfrm>
              <a:off x="7398856" y="1517050"/>
              <a:ext cx="680075" cy="386633"/>
            </a:xfrm>
            <a:prstGeom prst="cube">
              <a:avLst>
                <a:gd name="adj" fmla="val 31355"/>
              </a:avLst>
            </a:prstGeom>
            <a:solidFill>
              <a:srgbClr val="FF9999">
                <a:alpha val="89804"/>
              </a:srgbClr>
            </a:solidFill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/>
            </a:p>
          </p:txBody>
        </p:sp>
        <p:sp>
          <p:nvSpPr>
            <p:cNvPr id="314" name="TextBox 313"/>
            <p:cNvSpPr txBox="1"/>
            <p:nvPr/>
          </p:nvSpPr>
          <p:spPr>
            <a:xfrm>
              <a:off x="7190323" y="1885856"/>
              <a:ext cx="11047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 dirty="0" err="1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Wagasci</a:t>
              </a:r>
              <a:endParaRPr lang="en-GB" sz="1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en-GB" sz="1400" b="1" dirty="0" err="1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BabyMIND</a:t>
              </a:r>
              <a:endParaRPr lang="en-GB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877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15179" y="805542"/>
            <a:ext cx="7710364" cy="5246915"/>
            <a:chOff x="715179" y="805542"/>
            <a:chExt cx="7710364" cy="5246915"/>
          </a:xfrm>
        </p:grpSpPr>
        <p:sp>
          <p:nvSpPr>
            <p:cNvPr id="297" name="Rectangle 296"/>
            <p:cNvSpPr/>
            <p:nvPr/>
          </p:nvSpPr>
          <p:spPr>
            <a:xfrm>
              <a:off x="715179" y="805542"/>
              <a:ext cx="7710364" cy="5246915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50000">
                  <a:schemeClr val="bg2">
                    <a:lumMod val="5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272782" y="1443417"/>
              <a:ext cx="6274113" cy="3894164"/>
              <a:chOff x="1272782" y="1443417"/>
              <a:chExt cx="6274113" cy="3894164"/>
            </a:xfrm>
          </p:grpSpPr>
          <p:sp>
            <p:nvSpPr>
              <p:cNvPr id="63" name="Freeform 62"/>
              <p:cNvSpPr/>
              <p:nvPr/>
            </p:nvSpPr>
            <p:spPr>
              <a:xfrm>
                <a:off x="4463018" y="3696029"/>
                <a:ext cx="1795462" cy="528638"/>
              </a:xfrm>
              <a:custGeom>
                <a:avLst/>
                <a:gdLst>
                  <a:gd name="connsiteX0" fmla="*/ 0 w 1824038"/>
                  <a:gd name="connsiteY0" fmla="*/ 528638 h 528638"/>
                  <a:gd name="connsiteX1" fmla="*/ 795338 w 1824038"/>
                  <a:gd name="connsiteY1" fmla="*/ 138113 h 528638"/>
                  <a:gd name="connsiteX2" fmla="*/ 1824038 w 1824038"/>
                  <a:gd name="connsiteY2" fmla="*/ 0 h 528638"/>
                  <a:gd name="connsiteX3" fmla="*/ 985838 w 1824038"/>
                  <a:gd name="connsiteY3" fmla="*/ 395288 h 528638"/>
                  <a:gd name="connsiteX4" fmla="*/ 0 w 1824038"/>
                  <a:gd name="connsiteY4" fmla="*/ 528638 h 528638"/>
                  <a:gd name="connsiteX0" fmla="*/ 0 w 1824038"/>
                  <a:gd name="connsiteY0" fmla="*/ 528638 h 528638"/>
                  <a:gd name="connsiteX1" fmla="*/ 804863 w 1824038"/>
                  <a:gd name="connsiteY1" fmla="*/ 142875 h 528638"/>
                  <a:gd name="connsiteX2" fmla="*/ 1824038 w 1824038"/>
                  <a:gd name="connsiteY2" fmla="*/ 0 h 528638"/>
                  <a:gd name="connsiteX3" fmla="*/ 985838 w 1824038"/>
                  <a:gd name="connsiteY3" fmla="*/ 395288 h 528638"/>
                  <a:gd name="connsiteX4" fmla="*/ 0 w 1824038"/>
                  <a:gd name="connsiteY4" fmla="*/ 528638 h 528638"/>
                  <a:gd name="connsiteX0" fmla="*/ 0 w 2428875"/>
                  <a:gd name="connsiteY0" fmla="*/ 404813 h 404813"/>
                  <a:gd name="connsiteX1" fmla="*/ 1409700 w 2428875"/>
                  <a:gd name="connsiteY1" fmla="*/ 142875 h 404813"/>
                  <a:gd name="connsiteX2" fmla="*/ 2428875 w 2428875"/>
                  <a:gd name="connsiteY2" fmla="*/ 0 h 404813"/>
                  <a:gd name="connsiteX3" fmla="*/ 1590675 w 2428875"/>
                  <a:gd name="connsiteY3" fmla="*/ 395288 h 404813"/>
                  <a:gd name="connsiteX4" fmla="*/ 0 w 2428875"/>
                  <a:gd name="connsiteY4" fmla="*/ 404813 h 404813"/>
                  <a:gd name="connsiteX0" fmla="*/ 0 w 2428875"/>
                  <a:gd name="connsiteY0" fmla="*/ 404813 h 785813"/>
                  <a:gd name="connsiteX1" fmla="*/ 1409700 w 2428875"/>
                  <a:gd name="connsiteY1" fmla="*/ 142875 h 785813"/>
                  <a:gd name="connsiteX2" fmla="*/ 2428875 w 2428875"/>
                  <a:gd name="connsiteY2" fmla="*/ 0 h 785813"/>
                  <a:gd name="connsiteX3" fmla="*/ 766762 w 2428875"/>
                  <a:gd name="connsiteY3" fmla="*/ 785813 h 785813"/>
                  <a:gd name="connsiteX4" fmla="*/ 0 w 2428875"/>
                  <a:gd name="connsiteY4" fmla="*/ 404813 h 785813"/>
                  <a:gd name="connsiteX0" fmla="*/ 0 w 1795462"/>
                  <a:gd name="connsiteY0" fmla="*/ 261938 h 642938"/>
                  <a:gd name="connsiteX1" fmla="*/ 1409700 w 1795462"/>
                  <a:gd name="connsiteY1" fmla="*/ 0 h 642938"/>
                  <a:gd name="connsiteX2" fmla="*/ 1795462 w 1795462"/>
                  <a:gd name="connsiteY2" fmla="*/ 490538 h 642938"/>
                  <a:gd name="connsiteX3" fmla="*/ 766762 w 1795462"/>
                  <a:gd name="connsiteY3" fmla="*/ 642938 h 642938"/>
                  <a:gd name="connsiteX4" fmla="*/ 0 w 1795462"/>
                  <a:gd name="connsiteY4" fmla="*/ 261938 h 642938"/>
                  <a:gd name="connsiteX0" fmla="*/ 0 w 1795462"/>
                  <a:gd name="connsiteY0" fmla="*/ 0 h 381000"/>
                  <a:gd name="connsiteX1" fmla="*/ 938212 w 1795462"/>
                  <a:gd name="connsiteY1" fmla="*/ 61912 h 381000"/>
                  <a:gd name="connsiteX2" fmla="*/ 1795462 w 1795462"/>
                  <a:gd name="connsiteY2" fmla="*/ 228600 h 381000"/>
                  <a:gd name="connsiteX3" fmla="*/ 766762 w 1795462"/>
                  <a:gd name="connsiteY3" fmla="*/ 381000 h 381000"/>
                  <a:gd name="connsiteX4" fmla="*/ 0 w 1795462"/>
                  <a:gd name="connsiteY4" fmla="*/ 0 h 381000"/>
                  <a:gd name="connsiteX0" fmla="*/ 0 w 1795462"/>
                  <a:gd name="connsiteY0" fmla="*/ 147638 h 528638"/>
                  <a:gd name="connsiteX1" fmla="*/ 1042987 w 1795462"/>
                  <a:gd name="connsiteY1" fmla="*/ 0 h 528638"/>
                  <a:gd name="connsiteX2" fmla="*/ 1795462 w 1795462"/>
                  <a:gd name="connsiteY2" fmla="*/ 376238 h 528638"/>
                  <a:gd name="connsiteX3" fmla="*/ 766762 w 1795462"/>
                  <a:gd name="connsiteY3" fmla="*/ 528638 h 528638"/>
                  <a:gd name="connsiteX4" fmla="*/ 0 w 1795462"/>
                  <a:gd name="connsiteY4" fmla="*/ 147638 h 52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5462" h="528638">
                    <a:moveTo>
                      <a:pt x="0" y="147638"/>
                    </a:moveTo>
                    <a:lnTo>
                      <a:pt x="1042987" y="0"/>
                    </a:lnTo>
                    <a:lnTo>
                      <a:pt x="1795462" y="376238"/>
                    </a:lnTo>
                    <a:lnTo>
                      <a:pt x="766762" y="528638"/>
                    </a:lnTo>
                    <a:lnTo>
                      <a:pt x="0" y="14763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4445661" y="2353144"/>
                <a:ext cx="1824038" cy="528638"/>
              </a:xfrm>
              <a:custGeom>
                <a:avLst/>
                <a:gdLst>
                  <a:gd name="connsiteX0" fmla="*/ 0 w 1824038"/>
                  <a:gd name="connsiteY0" fmla="*/ 528638 h 528638"/>
                  <a:gd name="connsiteX1" fmla="*/ 795338 w 1824038"/>
                  <a:gd name="connsiteY1" fmla="*/ 138113 h 528638"/>
                  <a:gd name="connsiteX2" fmla="*/ 1824038 w 1824038"/>
                  <a:gd name="connsiteY2" fmla="*/ 0 h 528638"/>
                  <a:gd name="connsiteX3" fmla="*/ 985838 w 1824038"/>
                  <a:gd name="connsiteY3" fmla="*/ 395288 h 528638"/>
                  <a:gd name="connsiteX4" fmla="*/ 0 w 1824038"/>
                  <a:gd name="connsiteY4" fmla="*/ 528638 h 528638"/>
                  <a:gd name="connsiteX0" fmla="*/ 0 w 1824038"/>
                  <a:gd name="connsiteY0" fmla="*/ 528638 h 528638"/>
                  <a:gd name="connsiteX1" fmla="*/ 804863 w 1824038"/>
                  <a:gd name="connsiteY1" fmla="*/ 142875 h 528638"/>
                  <a:gd name="connsiteX2" fmla="*/ 1824038 w 1824038"/>
                  <a:gd name="connsiteY2" fmla="*/ 0 h 528638"/>
                  <a:gd name="connsiteX3" fmla="*/ 985838 w 1824038"/>
                  <a:gd name="connsiteY3" fmla="*/ 395288 h 528638"/>
                  <a:gd name="connsiteX4" fmla="*/ 0 w 1824038"/>
                  <a:gd name="connsiteY4" fmla="*/ 528638 h 52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4038" h="528638">
                    <a:moveTo>
                      <a:pt x="0" y="528638"/>
                    </a:moveTo>
                    <a:lnTo>
                      <a:pt x="804863" y="142875"/>
                    </a:lnTo>
                    <a:lnTo>
                      <a:pt x="1824038" y="0"/>
                    </a:lnTo>
                    <a:lnTo>
                      <a:pt x="985838" y="395288"/>
                    </a:lnTo>
                    <a:lnTo>
                      <a:pt x="0" y="52863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Freeform 56"/>
              <p:cNvSpPr/>
              <p:nvPr/>
            </p:nvSpPr>
            <p:spPr>
              <a:xfrm>
                <a:off x="4223374" y="2251575"/>
                <a:ext cx="1017665" cy="625368"/>
              </a:xfrm>
              <a:custGeom>
                <a:avLst/>
                <a:gdLst>
                  <a:gd name="connsiteX0" fmla="*/ 1654629 w 1676400"/>
                  <a:gd name="connsiteY0" fmla="*/ 0 h 1055914"/>
                  <a:gd name="connsiteX1" fmla="*/ 1676400 w 1676400"/>
                  <a:gd name="connsiteY1" fmla="*/ 413657 h 1055914"/>
                  <a:gd name="connsiteX2" fmla="*/ 359229 w 1676400"/>
                  <a:gd name="connsiteY2" fmla="*/ 1055914 h 1055914"/>
                  <a:gd name="connsiteX3" fmla="*/ 0 w 1676400"/>
                  <a:gd name="connsiteY3" fmla="*/ 838200 h 1055914"/>
                  <a:gd name="connsiteX4" fmla="*/ 1654629 w 1676400"/>
                  <a:gd name="connsiteY4" fmla="*/ 0 h 1055914"/>
                  <a:gd name="connsiteX0" fmla="*/ 1654629 w 1660855"/>
                  <a:gd name="connsiteY0" fmla="*/ 0 h 1055914"/>
                  <a:gd name="connsiteX1" fmla="*/ 1660855 w 1660855"/>
                  <a:gd name="connsiteY1" fmla="*/ 405616 h 1055914"/>
                  <a:gd name="connsiteX2" fmla="*/ 359229 w 1660855"/>
                  <a:gd name="connsiteY2" fmla="*/ 1055914 h 1055914"/>
                  <a:gd name="connsiteX3" fmla="*/ 0 w 1660855"/>
                  <a:gd name="connsiteY3" fmla="*/ 838200 h 1055914"/>
                  <a:gd name="connsiteX4" fmla="*/ 1654629 w 1660855"/>
                  <a:gd name="connsiteY4" fmla="*/ 0 h 1055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0855" h="1055914">
                    <a:moveTo>
                      <a:pt x="1654629" y="0"/>
                    </a:moveTo>
                    <a:cubicBezTo>
                      <a:pt x="1656704" y="135205"/>
                      <a:pt x="1658780" y="270411"/>
                      <a:pt x="1660855" y="405616"/>
                    </a:cubicBezTo>
                    <a:lnTo>
                      <a:pt x="359229" y="1055914"/>
                    </a:lnTo>
                    <a:lnTo>
                      <a:pt x="0" y="838200"/>
                    </a:lnTo>
                    <a:lnTo>
                      <a:pt x="1654629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Freeform 57"/>
              <p:cNvSpPr/>
              <p:nvPr/>
            </p:nvSpPr>
            <p:spPr>
              <a:xfrm>
                <a:off x="4216705" y="2741555"/>
                <a:ext cx="226782" cy="1224949"/>
              </a:xfrm>
              <a:custGeom>
                <a:avLst/>
                <a:gdLst>
                  <a:gd name="connsiteX0" fmla="*/ 0 w 370114"/>
                  <a:gd name="connsiteY0" fmla="*/ 0 h 2068286"/>
                  <a:gd name="connsiteX1" fmla="*/ 0 w 370114"/>
                  <a:gd name="connsiteY1" fmla="*/ 2068286 h 2068286"/>
                  <a:gd name="connsiteX2" fmla="*/ 370114 w 370114"/>
                  <a:gd name="connsiteY2" fmla="*/ 1850572 h 2068286"/>
                  <a:gd name="connsiteX3" fmla="*/ 359228 w 370114"/>
                  <a:gd name="connsiteY3" fmla="*/ 228600 h 2068286"/>
                  <a:gd name="connsiteX4" fmla="*/ 0 w 370114"/>
                  <a:gd name="connsiteY4" fmla="*/ 0 h 2068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114" h="2068286">
                    <a:moveTo>
                      <a:pt x="0" y="0"/>
                    </a:moveTo>
                    <a:lnTo>
                      <a:pt x="0" y="2068286"/>
                    </a:lnTo>
                    <a:lnTo>
                      <a:pt x="370114" y="1850572"/>
                    </a:lnTo>
                    <a:cubicBezTo>
                      <a:pt x="366485" y="1309915"/>
                      <a:pt x="362857" y="769257"/>
                      <a:pt x="359228" y="2286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Freeform 58"/>
              <p:cNvSpPr/>
              <p:nvPr/>
            </p:nvSpPr>
            <p:spPr>
              <a:xfrm>
                <a:off x="4210035" y="3831114"/>
                <a:ext cx="1035766" cy="634893"/>
              </a:xfrm>
              <a:custGeom>
                <a:avLst/>
                <a:gdLst>
                  <a:gd name="connsiteX0" fmla="*/ 0 w 1698171"/>
                  <a:gd name="connsiteY0" fmla="*/ 217714 h 1055914"/>
                  <a:gd name="connsiteX1" fmla="*/ 391886 w 1698171"/>
                  <a:gd name="connsiteY1" fmla="*/ 0 h 1055914"/>
                  <a:gd name="connsiteX2" fmla="*/ 1676400 w 1698171"/>
                  <a:gd name="connsiteY2" fmla="*/ 664029 h 1055914"/>
                  <a:gd name="connsiteX3" fmla="*/ 1698171 w 1698171"/>
                  <a:gd name="connsiteY3" fmla="*/ 1055914 h 1055914"/>
                  <a:gd name="connsiteX4" fmla="*/ 0 w 1698171"/>
                  <a:gd name="connsiteY4" fmla="*/ 217714 h 1055914"/>
                  <a:gd name="connsiteX0" fmla="*/ 0 w 1690398"/>
                  <a:gd name="connsiteY0" fmla="*/ 217714 h 1071997"/>
                  <a:gd name="connsiteX1" fmla="*/ 391886 w 1690398"/>
                  <a:gd name="connsiteY1" fmla="*/ 0 h 1071997"/>
                  <a:gd name="connsiteX2" fmla="*/ 1676400 w 1690398"/>
                  <a:gd name="connsiteY2" fmla="*/ 664029 h 1071997"/>
                  <a:gd name="connsiteX3" fmla="*/ 1690398 w 1690398"/>
                  <a:gd name="connsiteY3" fmla="*/ 1071997 h 1071997"/>
                  <a:gd name="connsiteX4" fmla="*/ 0 w 1690398"/>
                  <a:gd name="connsiteY4" fmla="*/ 217714 h 1071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0398" h="1071997">
                    <a:moveTo>
                      <a:pt x="0" y="217714"/>
                    </a:moveTo>
                    <a:lnTo>
                      <a:pt x="391886" y="0"/>
                    </a:lnTo>
                    <a:lnTo>
                      <a:pt x="1676400" y="664029"/>
                    </a:lnTo>
                    <a:lnTo>
                      <a:pt x="1690398" y="1071997"/>
                    </a:lnTo>
                    <a:lnTo>
                      <a:pt x="0" y="217714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5283328" y="2078073"/>
                <a:ext cx="2263567" cy="2227671"/>
                <a:chOff x="5847817" y="2961219"/>
                <a:chExt cx="2263567" cy="2227671"/>
              </a:xfrm>
              <a:solidFill>
                <a:schemeClr val="accent2">
                  <a:lumMod val="60000"/>
                  <a:lumOff val="40000"/>
                  <a:alpha val="90000"/>
                </a:schemeClr>
              </a:solidFill>
            </p:grpSpPr>
            <p:sp>
              <p:nvSpPr>
                <p:cNvPr id="41" name="Hexagon 40"/>
                <p:cNvSpPr/>
                <p:nvPr/>
              </p:nvSpPr>
              <p:spPr>
                <a:xfrm rot="5400000">
                  <a:off x="6039210" y="3070725"/>
                  <a:ext cx="2178079" cy="1959067"/>
                </a:xfrm>
                <a:prstGeom prst="hexagon">
                  <a:avLst/>
                </a:pr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Hexagon 41"/>
                <p:cNvSpPr/>
                <p:nvPr/>
              </p:nvSpPr>
              <p:spPr>
                <a:xfrm rot="5400000">
                  <a:off x="6272419" y="3276200"/>
                  <a:ext cx="1721187" cy="1548117"/>
                </a:xfrm>
                <a:prstGeom prst="hexagon">
                  <a:avLst/>
                </a:pr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6358955" y="3276199"/>
                  <a:ext cx="1548118" cy="1548117"/>
                </a:xfrm>
                <a:prstGeom prst="ellipse">
                  <a:avLst/>
                </a:prstGeom>
                <a:grpFill/>
                <a:ln w="12700">
                  <a:solidFill>
                    <a:srgbClr val="1A1A4E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" name="Hexagon 30"/>
                <p:cNvSpPr/>
                <p:nvPr/>
              </p:nvSpPr>
              <p:spPr>
                <a:xfrm rot="5400000">
                  <a:off x="5738311" y="3112876"/>
                  <a:ext cx="2178079" cy="1959067"/>
                </a:xfrm>
                <a:prstGeom prst="hexagon">
                  <a:avLst/>
                </a:pr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>
                  <a:off x="6824216" y="2965022"/>
                  <a:ext cx="1280796" cy="535258"/>
                </a:xfrm>
                <a:custGeom>
                  <a:avLst/>
                  <a:gdLst>
                    <a:gd name="connsiteX0" fmla="*/ 0 w 2188029"/>
                    <a:gd name="connsiteY0" fmla="*/ 65314 h 914400"/>
                    <a:gd name="connsiteX1" fmla="*/ 522514 w 2188029"/>
                    <a:gd name="connsiteY1" fmla="*/ 0 h 914400"/>
                    <a:gd name="connsiteX2" fmla="*/ 2188029 w 2188029"/>
                    <a:gd name="connsiteY2" fmla="*/ 827314 h 914400"/>
                    <a:gd name="connsiteX3" fmla="*/ 1687286 w 2188029"/>
                    <a:gd name="connsiteY3" fmla="*/ 914400 h 914400"/>
                    <a:gd name="connsiteX4" fmla="*/ 0 w 2188029"/>
                    <a:gd name="connsiteY4" fmla="*/ 65314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88029" h="914400">
                      <a:moveTo>
                        <a:pt x="0" y="65314"/>
                      </a:moveTo>
                      <a:lnTo>
                        <a:pt x="522514" y="0"/>
                      </a:lnTo>
                      <a:lnTo>
                        <a:pt x="2188029" y="827314"/>
                      </a:lnTo>
                      <a:lnTo>
                        <a:pt x="1687286" y="914400"/>
                      </a:lnTo>
                      <a:lnTo>
                        <a:pt x="0" y="65314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Freeform 32"/>
                <p:cNvSpPr/>
                <p:nvPr/>
              </p:nvSpPr>
              <p:spPr>
                <a:xfrm>
                  <a:off x="7805522" y="3462047"/>
                  <a:ext cx="299490" cy="1236191"/>
                </a:xfrm>
                <a:custGeom>
                  <a:avLst/>
                  <a:gdLst>
                    <a:gd name="connsiteX0" fmla="*/ 10886 w 511629"/>
                    <a:gd name="connsiteY0" fmla="*/ 65315 h 2111829"/>
                    <a:gd name="connsiteX1" fmla="*/ 511629 w 511629"/>
                    <a:gd name="connsiteY1" fmla="*/ 0 h 2111829"/>
                    <a:gd name="connsiteX2" fmla="*/ 511629 w 511629"/>
                    <a:gd name="connsiteY2" fmla="*/ 2024743 h 2111829"/>
                    <a:gd name="connsiteX3" fmla="*/ 0 w 511629"/>
                    <a:gd name="connsiteY3" fmla="*/ 2111829 h 2111829"/>
                    <a:gd name="connsiteX4" fmla="*/ 10886 w 511629"/>
                    <a:gd name="connsiteY4" fmla="*/ 65315 h 2111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1629" h="2111829">
                      <a:moveTo>
                        <a:pt x="10886" y="65315"/>
                      </a:moveTo>
                      <a:lnTo>
                        <a:pt x="511629" y="0"/>
                      </a:lnTo>
                      <a:lnTo>
                        <a:pt x="511629" y="2024743"/>
                      </a:lnTo>
                      <a:lnTo>
                        <a:pt x="0" y="2111829"/>
                      </a:lnTo>
                      <a:cubicBezTo>
                        <a:pt x="3629" y="1429658"/>
                        <a:pt x="7257" y="747486"/>
                        <a:pt x="10886" y="65315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>
                  <a:off x="6830588" y="4647260"/>
                  <a:ext cx="1280796" cy="541630"/>
                </a:xfrm>
                <a:custGeom>
                  <a:avLst/>
                  <a:gdLst>
                    <a:gd name="connsiteX0" fmla="*/ 1654628 w 2188028"/>
                    <a:gd name="connsiteY0" fmla="*/ 87086 h 925286"/>
                    <a:gd name="connsiteX1" fmla="*/ 2188028 w 2188028"/>
                    <a:gd name="connsiteY1" fmla="*/ 0 h 925286"/>
                    <a:gd name="connsiteX2" fmla="*/ 511628 w 2188028"/>
                    <a:gd name="connsiteY2" fmla="*/ 838200 h 925286"/>
                    <a:gd name="connsiteX3" fmla="*/ 0 w 2188028"/>
                    <a:gd name="connsiteY3" fmla="*/ 925286 h 925286"/>
                    <a:gd name="connsiteX4" fmla="*/ 1654628 w 2188028"/>
                    <a:gd name="connsiteY4" fmla="*/ 87086 h 925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88028" h="925286">
                      <a:moveTo>
                        <a:pt x="1654628" y="87086"/>
                      </a:moveTo>
                      <a:lnTo>
                        <a:pt x="2188028" y="0"/>
                      </a:lnTo>
                      <a:lnTo>
                        <a:pt x="511628" y="838200"/>
                      </a:lnTo>
                      <a:lnTo>
                        <a:pt x="0" y="925286"/>
                      </a:lnTo>
                      <a:lnTo>
                        <a:pt x="1654628" y="87086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4" name="Oval 43"/>
              <p:cNvSpPr/>
              <p:nvPr/>
            </p:nvSpPr>
            <p:spPr>
              <a:xfrm>
                <a:off x="5490248" y="2433536"/>
                <a:ext cx="1551702" cy="155170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9" name="Straight Connector 48"/>
              <p:cNvCxnSpPr>
                <a:stCxn id="44" idx="2"/>
                <a:endCxn id="44" idx="6"/>
              </p:cNvCxnSpPr>
              <p:nvPr/>
            </p:nvCxnSpPr>
            <p:spPr>
              <a:xfrm>
                <a:off x="5490248" y="3209387"/>
                <a:ext cx="1551702" cy="0"/>
              </a:xfrm>
              <a:prstGeom prst="line">
                <a:avLst/>
              </a:prstGeom>
              <a:ln w="12700">
                <a:solidFill>
                  <a:srgbClr val="1A1A4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44" idx="0"/>
                <a:endCxn id="44" idx="4"/>
              </p:cNvCxnSpPr>
              <p:nvPr/>
            </p:nvCxnSpPr>
            <p:spPr>
              <a:xfrm>
                <a:off x="6266099" y="2433536"/>
                <a:ext cx="0" cy="1551702"/>
              </a:xfrm>
              <a:prstGeom prst="line">
                <a:avLst/>
              </a:prstGeom>
              <a:ln w="12700">
                <a:solidFill>
                  <a:srgbClr val="1A1A4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>
                <a:off x="3185242" y="3209387"/>
                <a:ext cx="3065412" cy="418011"/>
              </a:xfrm>
              <a:prstGeom prst="line">
                <a:avLst/>
              </a:prstGeom>
              <a:ln w="12700">
                <a:solidFill>
                  <a:srgbClr val="1A1A4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Flowchart: Direct Access Storage 70"/>
              <p:cNvSpPr/>
              <p:nvPr/>
            </p:nvSpPr>
            <p:spPr>
              <a:xfrm rot="10333271">
                <a:off x="2390520" y="2654922"/>
                <a:ext cx="4673215" cy="1536637"/>
              </a:xfrm>
              <a:prstGeom prst="flowChartMagneticDrum">
                <a:avLst/>
              </a:prstGeom>
              <a:gradFill>
                <a:gsLst>
                  <a:gs pos="0">
                    <a:srgbClr val="2B65AB"/>
                  </a:gs>
                  <a:gs pos="25000">
                    <a:schemeClr val="tx2">
                      <a:lumMod val="60000"/>
                      <a:lumOff val="40000"/>
                    </a:schemeClr>
                  </a:gs>
                  <a:gs pos="75000">
                    <a:srgbClr val="72A2DC"/>
                  </a:gs>
                  <a:gs pos="100000">
                    <a:srgbClr val="005CBF"/>
                  </a:gs>
                </a:gsLst>
                <a:lin ang="5400000" scaled="0"/>
              </a:gradFill>
              <a:ln w="1905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5246529" y="2120224"/>
                <a:ext cx="2006056" cy="633230"/>
              </a:xfrm>
              <a:custGeom>
                <a:avLst/>
                <a:gdLst>
                  <a:gd name="connsiteX0" fmla="*/ 0 w 2188029"/>
                  <a:gd name="connsiteY0" fmla="*/ 65314 h 914400"/>
                  <a:gd name="connsiteX1" fmla="*/ 522514 w 2188029"/>
                  <a:gd name="connsiteY1" fmla="*/ 0 h 914400"/>
                  <a:gd name="connsiteX2" fmla="*/ 2188029 w 2188029"/>
                  <a:gd name="connsiteY2" fmla="*/ 827314 h 914400"/>
                  <a:gd name="connsiteX3" fmla="*/ 1687286 w 2188029"/>
                  <a:gd name="connsiteY3" fmla="*/ 914400 h 914400"/>
                  <a:gd name="connsiteX4" fmla="*/ 0 w 2188029"/>
                  <a:gd name="connsiteY4" fmla="*/ 65314 h 914400"/>
                  <a:gd name="connsiteX0" fmla="*/ 0 w 3378201"/>
                  <a:gd name="connsiteY0" fmla="*/ 232682 h 914400"/>
                  <a:gd name="connsiteX1" fmla="*/ 1712686 w 3378201"/>
                  <a:gd name="connsiteY1" fmla="*/ 0 h 914400"/>
                  <a:gd name="connsiteX2" fmla="*/ 3378201 w 3378201"/>
                  <a:gd name="connsiteY2" fmla="*/ 827314 h 914400"/>
                  <a:gd name="connsiteX3" fmla="*/ 2877458 w 3378201"/>
                  <a:gd name="connsiteY3" fmla="*/ 914400 h 914400"/>
                  <a:gd name="connsiteX4" fmla="*/ 0 w 3378201"/>
                  <a:gd name="connsiteY4" fmla="*/ 232682 h 914400"/>
                  <a:gd name="connsiteX0" fmla="*/ 0 w 3378201"/>
                  <a:gd name="connsiteY0" fmla="*/ 232682 h 1081769"/>
                  <a:gd name="connsiteX1" fmla="*/ 1712686 w 3378201"/>
                  <a:gd name="connsiteY1" fmla="*/ 0 h 1081769"/>
                  <a:gd name="connsiteX2" fmla="*/ 3378201 w 3378201"/>
                  <a:gd name="connsiteY2" fmla="*/ 827314 h 1081769"/>
                  <a:gd name="connsiteX3" fmla="*/ 1743075 w 3378201"/>
                  <a:gd name="connsiteY3" fmla="*/ 1081769 h 1081769"/>
                  <a:gd name="connsiteX4" fmla="*/ 0 w 3378201"/>
                  <a:gd name="connsiteY4" fmla="*/ 232682 h 1081769"/>
                  <a:gd name="connsiteX0" fmla="*/ 0 w 3427017"/>
                  <a:gd name="connsiteY0" fmla="*/ 232682 h 1081769"/>
                  <a:gd name="connsiteX1" fmla="*/ 1712686 w 3427017"/>
                  <a:gd name="connsiteY1" fmla="*/ 0 h 1081769"/>
                  <a:gd name="connsiteX2" fmla="*/ 3427017 w 3427017"/>
                  <a:gd name="connsiteY2" fmla="*/ 851723 h 1081769"/>
                  <a:gd name="connsiteX3" fmla="*/ 1743075 w 3427017"/>
                  <a:gd name="connsiteY3" fmla="*/ 1081769 h 1081769"/>
                  <a:gd name="connsiteX4" fmla="*/ 0 w 3427017"/>
                  <a:gd name="connsiteY4" fmla="*/ 232682 h 1081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7017" h="1081769">
                    <a:moveTo>
                      <a:pt x="0" y="232682"/>
                    </a:moveTo>
                    <a:lnTo>
                      <a:pt x="1712686" y="0"/>
                    </a:lnTo>
                    <a:lnTo>
                      <a:pt x="3427017" y="851723"/>
                    </a:lnTo>
                    <a:lnTo>
                      <a:pt x="1743075" y="1081769"/>
                    </a:lnTo>
                    <a:lnTo>
                      <a:pt x="0" y="232682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Freeform 50"/>
              <p:cNvSpPr/>
              <p:nvPr/>
            </p:nvSpPr>
            <p:spPr>
              <a:xfrm>
                <a:off x="6266626" y="2618473"/>
                <a:ext cx="974405" cy="1377705"/>
              </a:xfrm>
              <a:custGeom>
                <a:avLst/>
                <a:gdLst>
                  <a:gd name="connsiteX0" fmla="*/ 10886 w 511629"/>
                  <a:gd name="connsiteY0" fmla="*/ 65315 h 2111829"/>
                  <a:gd name="connsiteX1" fmla="*/ 511629 w 511629"/>
                  <a:gd name="connsiteY1" fmla="*/ 0 h 2111829"/>
                  <a:gd name="connsiteX2" fmla="*/ 511629 w 511629"/>
                  <a:gd name="connsiteY2" fmla="*/ 2024743 h 2111829"/>
                  <a:gd name="connsiteX3" fmla="*/ 0 w 511629"/>
                  <a:gd name="connsiteY3" fmla="*/ 2111829 h 2111829"/>
                  <a:gd name="connsiteX4" fmla="*/ 10886 w 511629"/>
                  <a:gd name="connsiteY4" fmla="*/ 65315 h 2111829"/>
                  <a:gd name="connsiteX0" fmla="*/ 9 w 1672328"/>
                  <a:gd name="connsiteY0" fmla="*/ 251279 h 2111829"/>
                  <a:gd name="connsiteX1" fmla="*/ 1672328 w 1672328"/>
                  <a:gd name="connsiteY1" fmla="*/ 0 h 2111829"/>
                  <a:gd name="connsiteX2" fmla="*/ 1672328 w 1672328"/>
                  <a:gd name="connsiteY2" fmla="*/ 2024743 h 2111829"/>
                  <a:gd name="connsiteX3" fmla="*/ 1160699 w 1672328"/>
                  <a:gd name="connsiteY3" fmla="*/ 2111829 h 2111829"/>
                  <a:gd name="connsiteX4" fmla="*/ 9 w 1672328"/>
                  <a:gd name="connsiteY4" fmla="*/ 251279 h 2111829"/>
                  <a:gd name="connsiteX0" fmla="*/ 274 w 1672593"/>
                  <a:gd name="connsiteY0" fmla="*/ 251279 h 2372179"/>
                  <a:gd name="connsiteX1" fmla="*/ 1672593 w 1672593"/>
                  <a:gd name="connsiteY1" fmla="*/ 0 h 2372179"/>
                  <a:gd name="connsiteX2" fmla="*/ 1672593 w 1672593"/>
                  <a:gd name="connsiteY2" fmla="*/ 2024743 h 2372179"/>
                  <a:gd name="connsiteX3" fmla="*/ 26580 w 1672593"/>
                  <a:gd name="connsiteY3" fmla="*/ 2372179 h 2372179"/>
                  <a:gd name="connsiteX4" fmla="*/ 274 w 1672593"/>
                  <a:gd name="connsiteY4" fmla="*/ 251279 h 2372179"/>
                  <a:gd name="connsiteX0" fmla="*/ 571 w 1672890"/>
                  <a:gd name="connsiteY0" fmla="*/ 251279 h 2353582"/>
                  <a:gd name="connsiteX1" fmla="*/ 1672890 w 1672890"/>
                  <a:gd name="connsiteY1" fmla="*/ 0 h 2353582"/>
                  <a:gd name="connsiteX2" fmla="*/ 1672890 w 1672890"/>
                  <a:gd name="connsiteY2" fmla="*/ 2024743 h 2353582"/>
                  <a:gd name="connsiteX3" fmla="*/ 8280 w 1672890"/>
                  <a:gd name="connsiteY3" fmla="*/ 2353582 h 2353582"/>
                  <a:gd name="connsiteX4" fmla="*/ 571 w 1672890"/>
                  <a:gd name="connsiteY4" fmla="*/ 251279 h 2353582"/>
                  <a:gd name="connsiteX0" fmla="*/ 573 w 1672892"/>
                  <a:gd name="connsiteY0" fmla="*/ 251279 h 2353582"/>
                  <a:gd name="connsiteX1" fmla="*/ 1672892 w 1672892"/>
                  <a:gd name="connsiteY1" fmla="*/ 0 h 2353582"/>
                  <a:gd name="connsiteX2" fmla="*/ 1672892 w 1672892"/>
                  <a:gd name="connsiteY2" fmla="*/ 2024743 h 2353582"/>
                  <a:gd name="connsiteX3" fmla="*/ 8282 w 1672892"/>
                  <a:gd name="connsiteY3" fmla="*/ 2353582 h 2353582"/>
                  <a:gd name="connsiteX4" fmla="*/ 573 w 1672892"/>
                  <a:gd name="connsiteY4" fmla="*/ 251279 h 2353582"/>
                  <a:gd name="connsiteX0" fmla="*/ 572 w 1672892"/>
                  <a:gd name="connsiteY0" fmla="*/ 251279 h 2353582"/>
                  <a:gd name="connsiteX1" fmla="*/ 1672892 w 1672892"/>
                  <a:gd name="connsiteY1" fmla="*/ 0 h 2353582"/>
                  <a:gd name="connsiteX2" fmla="*/ 1672892 w 1672892"/>
                  <a:gd name="connsiteY2" fmla="*/ 2024743 h 2353582"/>
                  <a:gd name="connsiteX3" fmla="*/ 8282 w 1672892"/>
                  <a:gd name="connsiteY3" fmla="*/ 2353582 h 2353582"/>
                  <a:gd name="connsiteX4" fmla="*/ 572 w 1672892"/>
                  <a:gd name="connsiteY4" fmla="*/ 251279 h 2353582"/>
                  <a:gd name="connsiteX0" fmla="*/ 8562 w 1664610"/>
                  <a:gd name="connsiteY0" fmla="*/ 235007 h 2353582"/>
                  <a:gd name="connsiteX1" fmla="*/ 1664610 w 1664610"/>
                  <a:gd name="connsiteY1" fmla="*/ 0 h 2353582"/>
                  <a:gd name="connsiteX2" fmla="*/ 1664610 w 1664610"/>
                  <a:gd name="connsiteY2" fmla="*/ 2024743 h 2353582"/>
                  <a:gd name="connsiteX3" fmla="*/ 0 w 1664610"/>
                  <a:gd name="connsiteY3" fmla="*/ 2353582 h 2353582"/>
                  <a:gd name="connsiteX4" fmla="*/ 8562 w 1664610"/>
                  <a:gd name="connsiteY4" fmla="*/ 235007 h 2353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4610" h="2353582">
                    <a:moveTo>
                      <a:pt x="8562" y="235007"/>
                    </a:moveTo>
                    <a:lnTo>
                      <a:pt x="1664610" y="0"/>
                    </a:lnTo>
                    <a:lnTo>
                      <a:pt x="1664610" y="2024743"/>
                    </a:lnTo>
                    <a:lnTo>
                      <a:pt x="0" y="2353582"/>
                    </a:lnTo>
                    <a:cubicBezTo>
                      <a:pt x="3629" y="1671411"/>
                      <a:pt x="4933" y="917178"/>
                      <a:pt x="8562" y="235007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5239132" y="2258022"/>
                <a:ext cx="1025281" cy="636286"/>
              </a:xfrm>
              <a:custGeom>
                <a:avLst/>
                <a:gdLst>
                  <a:gd name="connsiteX0" fmla="*/ 0 w 1665514"/>
                  <a:gd name="connsiteY0" fmla="*/ 381000 h 1034143"/>
                  <a:gd name="connsiteX1" fmla="*/ 0 w 1665514"/>
                  <a:gd name="connsiteY1" fmla="*/ 0 h 1034143"/>
                  <a:gd name="connsiteX2" fmla="*/ 1665514 w 1665514"/>
                  <a:gd name="connsiteY2" fmla="*/ 838200 h 1034143"/>
                  <a:gd name="connsiteX3" fmla="*/ 1338943 w 1665514"/>
                  <a:gd name="connsiteY3" fmla="*/ 1034143 h 1034143"/>
                  <a:gd name="connsiteX4" fmla="*/ 0 w 1665514"/>
                  <a:gd name="connsiteY4" fmla="*/ 381000 h 1034143"/>
                  <a:gd name="connsiteX0" fmla="*/ 0 w 1665514"/>
                  <a:gd name="connsiteY0" fmla="*/ 381000 h 1082391"/>
                  <a:gd name="connsiteX1" fmla="*/ 0 w 1665514"/>
                  <a:gd name="connsiteY1" fmla="*/ 0 h 1082391"/>
                  <a:gd name="connsiteX2" fmla="*/ 1665514 w 1665514"/>
                  <a:gd name="connsiteY2" fmla="*/ 838200 h 1082391"/>
                  <a:gd name="connsiteX3" fmla="*/ 1338942 w 1665514"/>
                  <a:gd name="connsiteY3" fmla="*/ 1082391 h 1082391"/>
                  <a:gd name="connsiteX4" fmla="*/ 0 w 1665514"/>
                  <a:gd name="connsiteY4" fmla="*/ 381000 h 1082391"/>
                  <a:gd name="connsiteX0" fmla="*/ 0 w 1665514"/>
                  <a:gd name="connsiteY0" fmla="*/ 381000 h 1074349"/>
                  <a:gd name="connsiteX1" fmla="*/ 0 w 1665514"/>
                  <a:gd name="connsiteY1" fmla="*/ 0 h 1074349"/>
                  <a:gd name="connsiteX2" fmla="*/ 1665514 w 1665514"/>
                  <a:gd name="connsiteY2" fmla="*/ 838200 h 1074349"/>
                  <a:gd name="connsiteX3" fmla="*/ 1315625 w 1665514"/>
                  <a:gd name="connsiteY3" fmla="*/ 1074349 h 1074349"/>
                  <a:gd name="connsiteX4" fmla="*/ 0 w 1665514"/>
                  <a:gd name="connsiteY4" fmla="*/ 381000 h 1074349"/>
                  <a:gd name="connsiteX0" fmla="*/ 0 w 1673286"/>
                  <a:gd name="connsiteY0" fmla="*/ 397082 h 1074349"/>
                  <a:gd name="connsiteX1" fmla="*/ 7772 w 1673286"/>
                  <a:gd name="connsiteY1" fmla="*/ 0 h 1074349"/>
                  <a:gd name="connsiteX2" fmla="*/ 1673286 w 1673286"/>
                  <a:gd name="connsiteY2" fmla="*/ 838200 h 1074349"/>
                  <a:gd name="connsiteX3" fmla="*/ 1323397 w 1673286"/>
                  <a:gd name="connsiteY3" fmla="*/ 1074349 h 1074349"/>
                  <a:gd name="connsiteX4" fmla="*/ 0 w 1673286"/>
                  <a:gd name="connsiteY4" fmla="*/ 397082 h 107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3286" h="1074349">
                    <a:moveTo>
                      <a:pt x="0" y="397082"/>
                    </a:moveTo>
                    <a:lnTo>
                      <a:pt x="7772" y="0"/>
                    </a:lnTo>
                    <a:lnTo>
                      <a:pt x="1673286" y="838200"/>
                    </a:lnTo>
                    <a:lnTo>
                      <a:pt x="1323397" y="1074349"/>
                    </a:lnTo>
                    <a:lnTo>
                      <a:pt x="0" y="397082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6057641" y="2748002"/>
                <a:ext cx="208586" cy="1231396"/>
              </a:xfrm>
              <a:custGeom>
                <a:avLst/>
                <a:gdLst>
                  <a:gd name="connsiteX0" fmla="*/ 326571 w 340419"/>
                  <a:gd name="connsiteY0" fmla="*/ 0 h 2079172"/>
                  <a:gd name="connsiteX1" fmla="*/ 0 w 340419"/>
                  <a:gd name="connsiteY1" fmla="*/ 217714 h 2079172"/>
                  <a:gd name="connsiteX2" fmla="*/ 0 w 340419"/>
                  <a:gd name="connsiteY2" fmla="*/ 1839686 h 2079172"/>
                  <a:gd name="connsiteX3" fmla="*/ 337457 w 340419"/>
                  <a:gd name="connsiteY3" fmla="*/ 2079172 h 2079172"/>
                  <a:gd name="connsiteX4" fmla="*/ 326571 w 340419"/>
                  <a:gd name="connsiteY4" fmla="*/ 0 h 2079172"/>
                  <a:gd name="connsiteX0" fmla="*/ 326571 w 340419"/>
                  <a:gd name="connsiteY0" fmla="*/ 0 h 2079172"/>
                  <a:gd name="connsiteX1" fmla="*/ 7772 w 340419"/>
                  <a:gd name="connsiteY1" fmla="*/ 241837 h 2079172"/>
                  <a:gd name="connsiteX2" fmla="*/ 0 w 340419"/>
                  <a:gd name="connsiteY2" fmla="*/ 1839686 h 2079172"/>
                  <a:gd name="connsiteX3" fmla="*/ 337457 w 340419"/>
                  <a:gd name="connsiteY3" fmla="*/ 2079172 h 2079172"/>
                  <a:gd name="connsiteX4" fmla="*/ 326571 w 340419"/>
                  <a:gd name="connsiteY4" fmla="*/ 0 h 2079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0419" h="2079172">
                    <a:moveTo>
                      <a:pt x="326571" y="0"/>
                    </a:moveTo>
                    <a:lnTo>
                      <a:pt x="7772" y="241837"/>
                    </a:lnTo>
                    <a:cubicBezTo>
                      <a:pt x="5181" y="774453"/>
                      <a:pt x="2591" y="1307070"/>
                      <a:pt x="0" y="1839686"/>
                    </a:cubicBezTo>
                    <a:lnTo>
                      <a:pt x="337457" y="2079172"/>
                    </a:lnTo>
                    <a:cubicBezTo>
                      <a:pt x="341086" y="1386115"/>
                      <a:pt x="344714" y="693057"/>
                      <a:pt x="326571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Freeform 55"/>
              <p:cNvSpPr/>
              <p:nvPr/>
            </p:nvSpPr>
            <p:spPr>
              <a:xfrm>
                <a:off x="5241988" y="3831114"/>
                <a:ext cx="1017666" cy="633210"/>
              </a:xfrm>
              <a:custGeom>
                <a:avLst/>
                <a:gdLst>
                  <a:gd name="connsiteX0" fmla="*/ 0 w 1676400"/>
                  <a:gd name="connsiteY0" fmla="*/ 1045029 h 1045029"/>
                  <a:gd name="connsiteX1" fmla="*/ 10886 w 1676400"/>
                  <a:gd name="connsiteY1" fmla="*/ 653143 h 1045029"/>
                  <a:gd name="connsiteX2" fmla="*/ 1338943 w 1676400"/>
                  <a:gd name="connsiteY2" fmla="*/ 0 h 1045029"/>
                  <a:gd name="connsiteX3" fmla="*/ 1676400 w 1676400"/>
                  <a:gd name="connsiteY3" fmla="*/ 239486 h 1045029"/>
                  <a:gd name="connsiteX4" fmla="*/ 0 w 1676400"/>
                  <a:gd name="connsiteY4" fmla="*/ 1045029 h 1045029"/>
                  <a:gd name="connsiteX0" fmla="*/ 0 w 1668628"/>
                  <a:gd name="connsiteY0" fmla="*/ 1069154 h 1069154"/>
                  <a:gd name="connsiteX1" fmla="*/ 3114 w 1668628"/>
                  <a:gd name="connsiteY1" fmla="*/ 653143 h 1069154"/>
                  <a:gd name="connsiteX2" fmla="*/ 1331171 w 1668628"/>
                  <a:gd name="connsiteY2" fmla="*/ 0 h 1069154"/>
                  <a:gd name="connsiteX3" fmla="*/ 1668628 w 1668628"/>
                  <a:gd name="connsiteY3" fmla="*/ 239486 h 1069154"/>
                  <a:gd name="connsiteX4" fmla="*/ 0 w 1668628"/>
                  <a:gd name="connsiteY4" fmla="*/ 1069154 h 1069154"/>
                  <a:gd name="connsiteX0" fmla="*/ 0 w 1660855"/>
                  <a:gd name="connsiteY0" fmla="*/ 1069154 h 1069154"/>
                  <a:gd name="connsiteX1" fmla="*/ 3114 w 1660855"/>
                  <a:gd name="connsiteY1" fmla="*/ 653143 h 1069154"/>
                  <a:gd name="connsiteX2" fmla="*/ 1331171 w 1660855"/>
                  <a:gd name="connsiteY2" fmla="*/ 0 h 1069154"/>
                  <a:gd name="connsiteX3" fmla="*/ 1660855 w 1660855"/>
                  <a:gd name="connsiteY3" fmla="*/ 263610 h 1069154"/>
                  <a:gd name="connsiteX4" fmla="*/ 0 w 1660855"/>
                  <a:gd name="connsiteY4" fmla="*/ 1069154 h 1069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0855" h="1069154">
                    <a:moveTo>
                      <a:pt x="0" y="1069154"/>
                    </a:moveTo>
                    <a:lnTo>
                      <a:pt x="3114" y="653143"/>
                    </a:lnTo>
                    <a:lnTo>
                      <a:pt x="1331171" y="0"/>
                    </a:lnTo>
                    <a:lnTo>
                      <a:pt x="1660855" y="263610"/>
                    </a:lnTo>
                    <a:lnTo>
                      <a:pt x="0" y="1069154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5228037" y="3802062"/>
                <a:ext cx="2033270" cy="655931"/>
              </a:xfrm>
              <a:custGeom>
                <a:avLst/>
                <a:gdLst>
                  <a:gd name="connsiteX0" fmla="*/ 1654628 w 2188028"/>
                  <a:gd name="connsiteY0" fmla="*/ 87086 h 925286"/>
                  <a:gd name="connsiteX1" fmla="*/ 2188028 w 2188028"/>
                  <a:gd name="connsiteY1" fmla="*/ 0 h 925286"/>
                  <a:gd name="connsiteX2" fmla="*/ 511628 w 2188028"/>
                  <a:gd name="connsiteY2" fmla="*/ 838200 h 925286"/>
                  <a:gd name="connsiteX3" fmla="*/ 0 w 2188028"/>
                  <a:gd name="connsiteY3" fmla="*/ 925286 h 925286"/>
                  <a:gd name="connsiteX4" fmla="*/ 1654628 w 2188028"/>
                  <a:gd name="connsiteY4" fmla="*/ 87086 h 925286"/>
                  <a:gd name="connsiteX0" fmla="*/ 2842476 w 3375876"/>
                  <a:gd name="connsiteY0" fmla="*/ 87086 h 1096142"/>
                  <a:gd name="connsiteX1" fmla="*/ 3375876 w 3375876"/>
                  <a:gd name="connsiteY1" fmla="*/ 0 h 1096142"/>
                  <a:gd name="connsiteX2" fmla="*/ 1699476 w 3375876"/>
                  <a:gd name="connsiteY2" fmla="*/ 838200 h 1096142"/>
                  <a:gd name="connsiteX3" fmla="*/ 0 w 3375876"/>
                  <a:gd name="connsiteY3" fmla="*/ 1096142 h 1096142"/>
                  <a:gd name="connsiteX4" fmla="*/ 2842476 w 3375876"/>
                  <a:gd name="connsiteY4" fmla="*/ 87086 h 1096142"/>
                  <a:gd name="connsiteX0" fmla="*/ 1744124 w 3375876"/>
                  <a:gd name="connsiteY0" fmla="*/ 306757 h 1096142"/>
                  <a:gd name="connsiteX1" fmla="*/ 3375876 w 3375876"/>
                  <a:gd name="connsiteY1" fmla="*/ 0 h 1096142"/>
                  <a:gd name="connsiteX2" fmla="*/ 1699476 w 3375876"/>
                  <a:gd name="connsiteY2" fmla="*/ 838200 h 1096142"/>
                  <a:gd name="connsiteX3" fmla="*/ 0 w 3375876"/>
                  <a:gd name="connsiteY3" fmla="*/ 1096142 h 1096142"/>
                  <a:gd name="connsiteX4" fmla="*/ 1744124 w 3375876"/>
                  <a:gd name="connsiteY4" fmla="*/ 306757 h 1096142"/>
                  <a:gd name="connsiteX0" fmla="*/ 1744124 w 3375876"/>
                  <a:gd name="connsiteY0" fmla="*/ 306757 h 1096142"/>
                  <a:gd name="connsiteX1" fmla="*/ 3375876 w 3375876"/>
                  <a:gd name="connsiteY1" fmla="*/ 0 h 1096142"/>
                  <a:gd name="connsiteX2" fmla="*/ 1788973 w 3375876"/>
                  <a:gd name="connsiteY2" fmla="*/ 838200 h 1096142"/>
                  <a:gd name="connsiteX3" fmla="*/ 0 w 3375876"/>
                  <a:gd name="connsiteY3" fmla="*/ 1096142 h 1096142"/>
                  <a:gd name="connsiteX4" fmla="*/ 1744124 w 3375876"/>
                  <a:gd name="connsiteY4" fmla="*/ 306757 h 1096142"/>
                  <a:gd name="connsiteX0" fmla="*/ 1744124 w 3449099"/>
                  <a:gd name="connsiteY0" fmla="*/ 306757 h 1096142"/>
                  <a:gd name="connsiteX1" fmla="*/ 3449099 w 3449099"/>
                  <a:gd name="connsiteY1" fmla="*/ 0 h 1096142"/>
                  <a:gd name="connsiteX2" fmla="*/ 1788973 w 3449099"/>
                  <a:gd name="connsiteY2" fmla="*/ 838200 h 1096142"/>
                  <a:gd name="connsiteX3" fmla="*/ 0 w 3449099"/>
                  <a:gd name="connsiteY3" fmla="*/ 1096142 h 1096142"/>
                  <a:gd name="connsiteX4" fmla="*/ 1744124 w 3449099"/>
                  <a:gd name="connsiteY4" fmla="*/ 306757 h 1096142"/>
                  <a:gd name="connsiteX0" fmla="*/ 1744124 w 3473506"/>
                  <a:gd name="connsiteY0" fmla="*/ 331166 h 1120551"/>
                  <a:gd name="connsiteX1" fmla="*/ 3473506 w 3473506"/>
                  <a:gd name="connsiteY1" fmla="*/ 0 h 1120551"/>
                  <a:gd name="connsiteX2" fmla="*/ 1788973 w 3473506"/>
                  <a:gd name="connsiteY2" fmla="*/ 862609 h 1120551"/>
                  <a:gd name="connsiteX3" fmla="*/ 0 w 3473506"/>
                  <a:gd name="connsiteY3" fmla="*/ 1120551 h 1120551"/>
                  <a:gd name="connsiteX4" fmla="*/ 1744124 w 3473506"/>
                  <a:gd name="connsiteY4" fmla="*/ 331166 h 1120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73506" h="1120551">
                    <a:moveTo>
                      <a:pt x="1744124" y="331166"/>
                    </a:moveTo>
                    <a:lnTo>
                      <a:pt x="3473506" y="0"/>
                    </a:lnTo>
                    <a:lnTo>
                      <a:pt x="1788973" y="862609"/>
                    </a:lnTo>
                    <a:lnTo>
                      <a:pt x="0" y="1120551"/>
                    </a:lnTo>
                    <a:lnTo>
                      <a:pt x="1744124" y="33116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2397198" y="2853391"/>
                <a:ext cx="1576088" cy="1563896"/>
              </a:xfrm>
              <a:prstGeom prst="ellipse">
                <a:avLst/>
              </a:prstGeom>
              <a:gradFill>
                <a:gsLst>
                  <a:gs pos="0">
                    <a:srgbClr val="2B65AB"/>
                  </a:gs>
                  <a:gs pos="25000">
                    <a:schemeClr val="tx2">
                      <a:lumMod val="60000"/>
                      <a:lumOff val="40000"/>
                    </a:schemeClr>
                  </a:gs>
                  <a:gs pos="75000">
                    <a:srgbClr val="72A2DC"/>
                  </a:gs>
                  <a:gs pos="100000">
                    <a:srgbClr val="005CBF"/>
                  </a:gs>
                </a:gsLst>
                <a:lin ang="5400000" scaled="0"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>
                <a:off x="1889808" y="3017988"/>
                <a:ext cx="0" cy="15517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>
                <a:off x="3184145" y="4683592"/>
                <a:ext cx="3065412" cy="418011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>
                <a:off x="1695441" y="2865584"/>
                <a:ext cx="1328554" cy="18116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185242" y="4417286"/>
                <a:ext cx="0" cy="92029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>
                <a:stCxn id="62" idx="2"/>
              </p:cNvCxnSpPr>
              <p:nvPr/>
            </p:nvCxnSpPr>
            <p:spPr>
              <a:xfrm>
                <a:off x="6275240" y="4307003"/>
                <a:ext cx="0" cy="58559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H="1">
                <a:off x="1695437" y="4422278"/>
                <a:ext cx="1328554" cy="18116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1605081" y="4603444"/>
                <a:ext cx="6030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11 m</a:t>
                </a:r>
                <a:endParaRPr lang="en-GB" sz="1600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4431715" y="4933295"/>
                <a:ext cx="6030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22 m</a:t>
                </a:r>
                <a:endParaRPr lang="en-GB" sz="1600" dirty="0"/>
              </a:p>
            </p:txBody>
          </p:sp>
          <p:sp>
            <p:nvSpPr>
              <p:cNvPr id="35" name="Right Arrow 34"/>
              <p:cNvSpPr/>
              <p:nvPr/>
            </p:nvSpPr>
            <p:spPr>
              <a:xfrm rot="21109344">
                <a:off x="1272782" y="3681186"/>
                <a:ext cx="427406" cy="333648"/>
              </a:xfrm>
              <a:prstGeom prst="rightArrow">
                <a:avLst/>
              </a:prstGeom>
              <a:solidFill>
                <a:srgbClr val="FF7C8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 flipH="1">
                <a:off x="5260905" y="1869067"/>
                <a:ext cx="999328" cy="136272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5241988" y="1869067"/>
                <a:ext cx="0" cy="36125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6264144" y="1759283"/>
                <a:ext cx="0" cy="30790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6568948" y="1726621"/>
                <a:ext cx="0" cy="30790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flipH="1">
                <a:off x="6245685" y="1825519"/>
                <a:ext cx="319352" cy="43548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TextBox 97"/>
              <p:cNvSpPr txBox="1"/>
              <p:nvPr/>
            </p:nvSpPr>
            <p:spPr>
              <a:xfrm>
                <a:off x="5522368" y="1530509"/>
                <a:ext cx="4988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7 m</a:t>
                </a:r>
                <a:endParaRPr lang="en-GB" sz="1600" dirty="0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6142866" y="1443417"/>
                <a:ext cx="4988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2</a:t>
                </a:r>
                <a:r>
                  <a:rPr lang="en-GB" sz="1600" dirty="0" smtClean="0"/>
                  <a:t> m</a:t>
                </a:r>
                <a:endParaRPr lang="en-GB" sz="1600" dirty="0"/>
              </a:p>
            </p:txBody>
          </p:sp>
          <p:cxnSp>
            <p:nvCxnSpPr>
              <p:cNvPr id="100" name="Straight Connector 99"/>
              <p:cNvCxnSpPr>
                <a:endCxn id="54" idx="1"/>
              </p:cNvCxnSpPr>
              <p:nvPr/>
            </p:nvCxnSpPr>
            <p:spPr>
              <a:xfrm>
                <a:off x="4716851" y="2002632"/>
                <a:ext cx="527043" cy="25539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4604657" y="2182481"/>
                <a:ext cx="650119" cy="31502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7" name="Group 116"/>
              <p:cNvGrpSpPr/>
              <p:nvPr/>
            </p:nvGrpSpPr>
            <p:grpSpPr>
              <a:xfrm rot="1800000">
                <a:off x="4784866" y="1811040"/>
                <a:ext cx="1189" cy="691115"/>
                <a:chOff x="4676006" y="1310284"/>
                <a:chExt cx="1189" cy="691115"/>
              </a:xfrm>
            </p:grpSpPr>
            <p:cxnSp>
              <p:nvCxnSpPr>
                <p:cNvPr id="113" name="Straight Arrow Connector 112"/>
                <p:cNvCxnSpPr/>
                <p:nvPr/>
              </p:nvCxnSpPr>
              <p:spPr>
                <a:xfrm flipH="1" flipV="1">
                  <a:off x="4676010" y="1778386"/>
                  <a:ext cx="1185" cy="22301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Arrow Connector 114"/>
                <p:cNvCxnSpPr/>
                <p:nvPr/>
              </p:nvCxnSpPr>
              <p:spPr>
                <a:xfrm flipH="1">
                  <a:off x="4676006" y="1310284"/>
                  <a:ext cx="1185" cy="22301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6" name="TextBox 115"/>
              <p:cNvSpPr txBox="1"/>
              <p:nvPr/>
            </p:nvSpPr>
            <p:spPr>
              <a:xfrm>
                <a:off x="4176784" y="1788836"/>
                <a:ext cx="4988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1</a:t>
                </a:r>
                <a:r>
                  <a:rPr lang="en-GB" sz="1600" dirty="0" smtClean="0"/>
                  <a:t> m</a:t>
                </a:r>
                <a:endParaRPr lang="en-GB" sz="1600" dirty="0"/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3366801" y="2922146"/>
                <a:ext cx="1951607" cy="1256049"/>
                <a:chOff x="3382450" y="2922146"/>
                <a:chExt cx="1951607" cy="1256049"/>
              </a:xfrm>
              <a:solidFill>
                <a:srgbClr val="FFFF99">
                  <a:alpha val="40000"/>
                </a:srgbClr>
              </a:solidFill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4006627" y="3308061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3" name="Oval 2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1" name="Oval 60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5" name="Oval 64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6" name="Oval 65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8" name="Oval 67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9" name="Oval 68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0" name="Oval 69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2" name="Oval 71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3" name="Oval 72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5" name="Oval 74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76" name="Group 75"/>
                <p:cNvGrpSpPr/>
                <p:nvPr/>
              </p:nvGrpSpPr>
              <p:grpSpPr>
                <a:xfrm>
                  <a:off x="4016137" y="3412831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84" name="Oval 83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8" name="Oval 87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1" name="Oval 90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2" name="Oval 91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3" name="Oval 92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4" name="Oval 93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5" name="Oval 94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6" name="Oval 95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7" name="Oval 96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01" name="Group 100"/>
                <p:cNvGrpSpPr/>
                <p:nvPr/>
              </p:nvGrpSpPr>
              <p:grpSpPr>
                <a:xfrm>
                  <a:off x="4011358" y="3527127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02" name="Oval 101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3" name="Oval 102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5" name="Oval 104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6" name="Oval 105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7" name="Oval 106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8" name="Oval 107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9" name="Oval 108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0" name="Oval 109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1" name="Oval 110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2" name="Oval 111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4" name="Oval 113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8" name="Oval 117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19" name="Group 118"/>
                <p:cNvGrpSpPr/>
                <p:nvPr/>
              </p:nvGrpSpPr>
              <p:grpSpPr>
                <a:xfrm>
                  <a:off x="3992290" y="3641423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21" name="Oval 120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2" name="Oval 121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3" name="Oval 122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4" name="Oval 123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5" name="Oval 124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6" name="Oval 125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7" name="Oval 126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8" name="Oval 127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9" name="Oval 128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0" name="Oval 129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1" name="Oval 130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2" name="Oval 131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33" name="Group 132"/>
                <p:cNvGrpSpPr/>
                <p:nvPr/>
              </p:nvGrpSpPr>
              <p:grpSpPr>
                <a:xfrm>
                  <a:off x="3963696" y="3746193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34" name="Oval 133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5" name="Oval 134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6" name="Oval 135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7" name="Oval 136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8" name="Oval 137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9" name="Oval 138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0" name="Oval 139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1" name="Oval 140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2" name="Oval 141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3" name="Oval 142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4" name="Oval 143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5" name="Oval 144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46" name="Group 145"/>
                <p:cNvGrpSpPr/>
                <p:nvPr/>
              </p:nvGrpSpPr>
              <p:grpSpPr>
                <a:xfrm>
                  <a:off x="3982732" y="3193669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47" name="Oval 146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8" name="Oval 147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9" name="Oval 148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0" name="Oval 149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1" name="Oval 150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2" name="Oval 151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3" name="Oval 152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4" name="Oval 153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5" name="Oval 154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6" name="Oval 155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7" name="Oval 156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8" name="Oval 157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59" name="Group 158"/>
                <p:cNvGrpSpPr/>
                <p:nvPr/>
              </p:nvGrpSpPr>
              <p:grpSpPr>
                <a:xfrm>
                  <a:off x="3939849" y="3088867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60" name="Oval 159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1" name="Oval 160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2" name="Oval 161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3" name="Oval 162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4" name="Oval 163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5" name="Oval 164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6" name="Oval 165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7" name="Oval 166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8" name="Oval 167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9" name="Oval 168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0" name="Oval 169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1" name="Oval 170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72" name="Group 171"/>
                <p:cNvGrpSpPr/>
                <p:nvPr/>
              </p:nvGrpSpPr>
              <p:grpSpPr>
                <a:xfrm>
                  <a:off x="3887440" y="2993591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73" name="Oval 172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4" name="Oval 173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5" name="Oval 174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6" name="Oval 175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7" name="Oval 176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8" name="Oval 177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9" name="Oval 178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0" name="Oval 179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1" name="Oval 180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2" name="Oval 181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3" name="Oval 182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4" name="Oval 183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85" name="Group 184"/>
                <p:cNvGrpSpPr/>
                <p:nvPr/>
              </p:nvGrpSpPr>
              <p:grpSpPr>
                <a:xfrm>
                  <a:off x="3920813" y="3855742"/>
                  <a:ext cx="1203624" cy="213016"/>
                  <a:chOff x="4006627" y="3322366"/>
                  <a:chExt cx="1203624" cy="213016"/>
                </a:xfrm>
                <a:grpFill/>
              </p:grpSpPr>
              <p:sp>
                <p:nvSpPr>
                  <p:cNvPr id="186" name="Oval 185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7" name="Oval 186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8" name="Oval 187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9" name="Oval 188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0" name="Oval 189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1" name="Oval 190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2" name="Oval 191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3" name="Oval 192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4" name="Oval 193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5" name="Oval 194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6" name="Oval 195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98" name="Group 197"/>
                <p:cNvGrpSpPr/>
                <p:nvPr/>
              </p:nvGrpSpPr>
              <p:grpSpPr>
                <a:xfrm>
                  <a:off x="3858878" y="3998632"/>
                  <a:ext cx="860704" cy="165370"/>
                  <a:chOff x="4006627" y="3370012"/>
                  <a:chExt cx="860704" cy="165370"/>
                </a:xfrm>
                <a:grpFill/>
              </p:grpSpPr>
              <p:sp>
                <p:nvSpPr>
                  <p:cNvPr id="199" name="Oval 198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0" name="Oval 199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1" name="Oval 200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2" name="Oval 201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3" name="Oval 202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4" name="Oval 203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5" name="Oval 204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6" name="Oval 205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11" name="Group 210"/>
                <p:cNvGrpSpPr/>
                <p:nvPr/>
              </p:nvGrpSpPr>
              <p:grpSpPr>
                <a:xfrm>
                  <a:off x="3830268" y="2922146"/>
                  <a:ext cx="1203624" cy="213016"/>
                  <a:chOff x="4006627" y="3322366"/>
                  <a:chExt cx="1203624" cy="213016"/>
                </a:xfrm>
                <a:grpFill/>
              </p:grpSpPr>
              <p:sp>
                <p:nvSpPr>
                  <p:cNvPr id="212" name="Oval 211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3" name="Oval 212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4" name="Oval 213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6" name="Oval 215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7" name="Oval 216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8" name="Oval 217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9" name="Oval 218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0" name="Oval 219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1" name="Oval 220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2" name="Oval 221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3420602" y="3631833"/>
                  <a:ext cx="508338" cy="103483"/>
                  <a:chOff x="3420602" y="3631833"/>
                  <a:chExt cx="508338" cy="103483"/>
                </a:xfrm>
                <a:grpFill/>
              </p:grpSpPr>
              <p:sp>
                <p:nvSpPr>
                  <p:cNvPr id="224" name="Oval 223"/>
                  <p:cNvSpPr/>
                  <p:nvPr/>
                </p:nvSpPr>
                <p:spPr>
                  <a:xfrm>
                    <a:off x="3868388" y="367476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5" name="Oval 224"/>
                  <p:cNvSpPr/>
                  <p:nvPr/>
                </p:nvSpPr>
                <p:spPr>
                  <a:xfrm>
                    <a:off x="3754060" y="366522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6" name="Oval 225"/>
                  <p:cNvSpPr/>
                  <p:nvPr/>
                </p:nvSpPr>
                <p:spPr>
                  <a:xfrm>
                    <a:off x="3639732" y="36509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7" name="Oval 226"/>
                  <p:cNvSpPr/>
                  <p:nvPr/>
                </p:nvSpPr>
                <p:spPr>
                  <a:xfrm>
                    <a:off x="3530167" y="364137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>
                  <a:xfrm>
                    <a:off x="3420602" y="3631833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3406297" y="3741366"/>
                  <a:ext cx="508338" cy="103483"/>
                  <a:chOff x="3420586" y="3755655"/>
                  <a:chExt cx="508338" cy="103483"/>
                </a:xfrm>
                <a:grpFill/>
              </p:grpSpPr>
              <p:sp>
                <p:nvSpPr>
                  <p:cNvPr id="229" name="Oval 228"/>
                  <p:cNvSpPr/>
                  <p:nvPr/>
                </p:nvSpPr>
                <p:spPr>
                  <a:xfrm>
                    <a:off x="3868372" y="379858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0" name="Oval 229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1" name="Oval 230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2" name="Oval 231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3" name="Oval 232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3396755" y="3855662"/>
                  <a:ext cx="508338" cy="103483"/>
                  <a:chOff x="3420586" y="3755655"/>
                  <a:chExt cx="508338" cy="103483"/>
                </a:xfrm>
                <a:grpFill/>
              </p:grpSpPr>
              <p:sp>
                <p:nvSpPr>
                  <p:cNvPr id="237" name="Oval 236"/>
                  <p:cNvSpPr/>
                  <p:nvPr/>
                </p:nvSpPr>
                <p:spPr>
                  <a:xfrm>
                    <a:off x="3868372" y="379858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9" name="Oval 238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0" name="Oval 239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42" name="Group 241"/>
                <p:cNvGrpSpPr/>
                <p:nvPr/>
              </p:nvGrpSpPr>
              <p:grpSpPr>
                <a:xfrm>
                  <a:off x="3382450" y="3969958"/>
                  <a:ext cx="394010" cy="93941"/>
                  <a:chOff x="3420586" y="3755655"/>
                  <a:chExt cx="394010" cy="93941"/>
                </a:xfrm>
                <a:grpFill/>
              </p:grpSpPr>
              <p:sp>
                <p:nvSpPr>
                  <p:cNvPr id="244" name="Oval 243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5" name="Oval 244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6" name="Oval 245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7" name="Oval 246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48" name="Group 247"/>
                <p:cNvGrpSpPr/>
                <p:nvPr/>
              </p:nvGrpSpPr>
              <p:grpSpPr>
                <a:xfrm>
                  <a:off x="3482473" y="4093796"/>
                  <a:ext cx="284445" cy="84399"/>
                  <a:chOff x="3530151" y="3765197"/>
                  <a:chExt cx="284445" cy="84399"/>
                </a:xfrm>
                <a:grpFill/>
              </p:grpSpPr>
              <p:sp>
                <p:nvSpPr>
                  <p:cNvPr id="250" name="Oval 249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1" name="Oval 250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2" name="Oval 251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54" name="Group 253"/>
                <p:cNvGrpSpPr/>
                <p:nvPr/>
              </p:nvGrpSpPr>
              <p:grpSpPr>
                <a:xfrm>
                  <a:off x="3430048" y="3522204"/>
                  <a:ext cx="508338" cy="103483"/>
                  <a:chOff x="3420586" y="3755655"/>
                  <a:chExt cx="508338" cy="103483"/>
                </a:xfrm>
                <a:grpFill/>
              </p:grpSpPr>
              <p:sp>
                <p:nvSpPr>
                  <p:cNvPr id="255" name="Oval 254"/>
                  <p:cNvSpPr/>
                  <p:nvPr/>
                </p:nvSpPr>
                <p:spPr>
                  <a:xfrm>
                    <a:off x="3868372" y="379858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6" name="Oval 255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7" name="Oval 256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8" name="Oval 257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9" name="Oval 258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60" name="Group 259"/>
                <p:cNvGrpSpPr/>
                <p:nvPr/>
              </p:nvGrpSpPr>
              <p:grpSpPr>
                <a:xfrm>
                  <a:off x="3439558" y="3417402"/>
                  <a:ext cx="508338" cy="103483"/>
                  <a:chOff x="3420586" y="3755655"/>
                  <a:chExt cx="508338" cy="103483"/>
                </a:xfrm>
                <a:grpFill/>
              </p:grpSpPr>
              <p:sp>
                <p:nvSpPr>
                  <p:cNvPr id="261" name="Oval 260"/>
                  <p:cNvSpPr/>
                  <p:nvPr/>
                </p:nvSpPr>
                <p:spPr>
                  <a:xfrm>
                    <a:off x="3868372" y="379858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2" name="Oval 261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3" name="Oval 262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4" name="Oval 263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5" name="Oval 264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66" name="Group 265"/>
                <p:cNvGrpSpPr/>
                <p:nvPr/>
              </p:nvGrpSpPr>
              <p:grpSpPr>
                <a:xfrm>
                  <a:off x="3449068" y="3307837"/>
                  <a:ext cx="394010" cy="93941"/>
                  <a:chOff x="3420586" y="3755655"/>
                  <a:chExt cx="394010" cy="93941"/>
                </a:xfrm>
                <a:grpFill/>
              </p:grpSpPr>
              <p:sp>
                <p:nvSpPr>
                  <p:cNvPr id="268" name="Oval 267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9" name="Oval 268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1" name="Oval 270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72" name="Group 271"/>
                <p:cNvGrpSpPr/>
                <p:nvPr/>
              </p:nvGrpSpPr>
              <p:grpSpPr>
                <a:xfrm>
                  <a:off x="3458578" y="3203035"/>
                  <a:ext cx="394010" cy="93941"/>
                  <a:chOff x="3420586" y="3755655"/>
                  <a:chExt cx="394010" cy="93941"/>
                </a:xfrm>
                <a:grpFill/>
              </p:grpSpPr>
              <p:sp>
                <p:nvSpPr>
                  <p:cNvPr id="274" name="Oval 273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5" name="Oval 274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6" name="Oval 275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7" name="Oval 276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78" name="Group 277"/>
                <p:cNvGrpSpPr/>
                <p:nvPr/>
              </p:nvGrpSpPr>
              <p:grpSpPr>
                <a:xfrm>
                  <a:off x="3577653" y="3107775"/>
                  <a:ext cx="170117" cy="70094"/>
                  <a:chOff x="3530151" y="3765197"/>
                  <a:chExt cx="170117" cy="70094"/>
                </a:xfrm>
                <a:grpFill/>
              </p:grpSpPr>
              <p:sp>
                <p:nvSpPr>
                  <p:cNvPr id="281" name="Oval 280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2" name="Oval 281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207" name="Group 206"/>
              <p:cNvGrpSpPr/>
              <p:nvPr/>
            </p:nvGrpSpPr>
            <p:grpSpPr>
              <a:xfrm>
                <a:off x="5649815" y="2533158"/>
                <a:ext cx="629476" cy="825881"/>
                <a:chOff x="5649815" y="2533158"/>
                <a:chExt cx="629476" cy="825881"/>
              </a:xfrm>
              <a:solidFill>
                <a:schemeClr val="accent2">
                  <a:lumMod val="60000"/>
                  <a:lumOff val="40000"/>
                  <a:alpha val="90000"/>
                </a:schemeClr>
              </a:solidFill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6084628" y="2754706"/>
                  <a:ext cx="168275" cy="604333"/>
                  <a:chOff x="6084628" y="2754706"/>
                  <a:chExt cx="168275" cy="604333"/>
                </a:xfrm>
                <a:grpFill/>
              </p:grpSpPr>
              <p:cxnSp>
                <p:nvCxnSpPr>
                  <p:cNvPr id="7" name="Straight Connector 6"/>
                  <p:cNvCxnSpPr/>
                  <p:nvPr/>
                </p:nvCxnSpPr>
                <p:spPr>
                  <a:xfrm>
                    <a:off x="6084628" y="2872181"/>
                    <a:ext cx="0" cy="480461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3" name="Straight Connector 252"/>
                  <p:cNvCxnSpPr/>
                  <p:nvPr/>
                </p:nvCxnSpPr>
                <p:spPr>
                  <a:xfrm>
                    <a:off x="6106853" y="2849956"/>
                    <a:ext cx="0" cy="509083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7" name="Straight Connector 266"/>
                  <p:cNvCxnSpPr/>
                  <p:nvPr/>
                </p:nvCxnSpPr>
                <p:spPr>
                  <a:xfrm>
                    <a:off x="6129078" y="2837256"/>
                    <a:ext cx="0" cy="521783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3" name="Straight Connector 272"/>
                  <p:cNvCxnSpPr/>
                  <p:nvPr/>
                </p:nvCxnSpPr>
                <p:spPr>
                  <a:xfrm>
                    <a:off x="6151303" y="2824556"/>
                    <a:ext cx="0" cy="531308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9" name="Straight Connector 278"/>
                  <p:cNvCxnSpPr/>
                  <p:nvPr/>
                </p:nvCxnSpPr>
                <p:spPr>
                  <a:xfrm>
                    <a:off x="6173528" y="2808681"/>
                    <a:ext cx="0" cy="550358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" name="Straight Connector 279"/>
                  <p:cNvCxnSpPr/>
                  <p:nvPr/>
                </p:nvCxnSpPr>
                <p:spPr>
                  <a:xfrm>
                    <a:off x="6195753" y="2789631"/>
                    <a:ext cx="0" cy="569408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" name="Straight Connector 282"/>
                  <p:cNvCxnSpPr/>
                  <p:nvPr/>
                </p:nvCxnSpPr>
                <p:spPr>
                  <a:xfrm>
                    <a:off x="6214803" y="2776931"/>
                    <a:ext cx="0" cy="582108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" name="Straight Connector 283"/>
                  <p:cNvCxnSpPr/>
                  <p:nvPr/>
                </p:nvCxnSpPr>
                <p:spPr>
                  <a:xfrm>
                    <a:off x="6233853" y="2767406"/>
                    <a:ext cx="0" cy="588458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>
                  <a:xfrm>
                    <a:off x="6252903" y="2754706"/>
                    <a:ext cx="0" cy="604333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6" name="Group 285"/>
                <p:cNvGrpSpPr/>
                <p:nvPr/>
              </p:nvGrpSpPr>
              <p:grpSpPr>
                <a:xfrm rot="17782684" flipV="1">
                  <a:off x="5813855" y="2369118"/>
                  <a:ext cx="279317" cy="607398"/>
                  <a:chOff x="6084628" y="2754706"/>
                  <a:chExt cx="279317" cy="607398"/>
                </a:xfrm>
                <a:grpFill/>
              </p:grpSpPr>
              <p:cxnSp>
                <p:nvCxnSpPr>
                  <p:cNvPr id="287" name="Straight Connector 286"/>
                  <p:cNvCxnSpPr/>
                  <p:nvPr/>
                </p:nvCxnSpPr>
                <p:spPr>
                  <a:xfrm>
                    <a:off x="6084628" y="2872181"/>
                    <a:ext cx="0" cy="489923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" name="Straight Connector 287"/>
                  <p:cNvCxnSpPr/>
                  <p:nvPr/>
                </p:nvCxnSpPr>
                <p:spPr>
                  <a:xfrm>
                    <a:off x="6106853" y="2849956"/>
                    <a:ext cx="0" cy="509083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" name="Straight Connector 288"/>
                  <p:cNvCxnSpPr/>
                  <p:nvPr/>
                </p:nvCxnSpPr>
                <p:spPr>
                  <a:xfrm>
                    <a:off x="6129078" y="2837256"/>
                    <a:ext cx="0" cy="521783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Straight Connector 289"/>
                  <p:cNvCxnSpPr/>
                  <p:nvPr/>
                </p:nvCxnSpPr>
                <p:spPr>
                  <a:xfrm>
                    <a:off x="6151303" y="2824556"/>
                    <a:ext cx="0" cy="537548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Straight Connector 290"/>
                  <p:cNvCxnSpPr/>
                  <p:nvPr/>
                </p:nvCxnSpPr>
                <p:spPr>
                  <a:xfrm>
                    <a:off x="6173528" y="2808681"/>
                    <a:ext cx="0" cy="550358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" name="Straight Connector 291"/>
                  <p:cNvCxnSpPr/>
                  <p:nvPr/>
                </p:nvCxnSpPr>
                <p:spPr>
                  <a:xfrm>
                    <a:off x="6195753" y="2789631"/>
                    <a:ext cx="0" cy="569408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3" name="Straight Connector 292"/>
                  <p:cNvCxnSpPr/>
                  <p:nvPr/>
                </p:nvCxnSpPr>
                <p:spPr>
                  <a:xfrm>
                    <a:off x="6214803" y="2776931"/>
                    <a:ext cx="0" cy="582108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/>
                  <p:cNvCxnSpPr/>
                  <p:nvPr/>
                </p:nvCxnSpPr>
                <p:spPr>
                  <a:xfrm rot="17782684" flipH="1">
                    <a:off x="5971533" y="2930120"/>
                    <a:ext cx="524640" cy="260184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5" name="Straight Connector 294"/>
                  <p:cNvCxnSpPr/>
                  <p:nvPr/>
                </p:nvCxnSpPr>
                <p:spPr>
                  <a:xfrm>
                    <a:off x="6252903" y="2754706"/>
                    <a:ext cx="0" cy="604333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96" name="Straight Connector 295"/>
                <p:cNvCxnSpPr/>
                <p:nvPr/>
              </p:nvCxnSpPr>
              <p:spPr>
                <a:xfrm rot="17782684" flipV="1">
                  <a:off x="5977125" y="2332994"/>
                  <a:ext cx="0" cy="604333"/>
                </a:xfrm>
                <a:prstGeom prst="line">
                  <a:avLst/>
                </a:prstGeom>
                <a:grpFill/>
                <a:ln w="63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5"/>
              <p:cNvGrpSpPr/>
              <p:nvPr/>
            </p:nvGrpSpPr>
            <p:grpSpPr>
              <a:xfrm>
                <a:off x="6793459" y="2270802"/>
                <a:ext cx="726141" cy="919834"/>
                <a:chOff x="6793459" y="2270802"/>
                <a:chExt cx="726141" cy="919834"/>
              </a:xfrm>
              <a:solidFill>
                <a:schemeClr val="accent2">
                  <a:lumMod val="60000"/>
                  <a:lumOff val="40000"/>
                  <a:alpha val="90000"/>
                </a:schemeClr>
              </a:solidFill>
            </p:grpSpPr>
            <p:grpSp>
              <p:nvGrpSpPr>
                <p:cNvPr id="352" name="Group 351"/>
                <p:cNvGrpSpPr/>
                <p:nvPr/>
              </p:nvGrpSpPr>
              <p:grpSpPr>
                <a:xfrm>
                  <a:off x="7265600" y="2574923"/>
                  <a:ext cx="254000" cy="615713"/>
                  <a:chOff x="7268775" y="2574923"/>
                  <a:chExt cx="254000" cy="615713"/>
                </a:xfrm>
                <a:grpFill/>
              </p:grpSpPr>
              <p:grpSp>
                <p:nvGrpSpPr>
                  <p:cNvPr id="308" name="Group 307"/>
                  <p:cNvGrpSpPr/>
                  <p:nvPr/>
                </p:nvGrpSpPr>
                <p:grpSpPr>
                  <a:xfrm>
                    <a:off x="7268775" y="2579642"/>
                    <a:ext cx="168275" cy="610994"/>
                    <a:chOff x="6084628" y="2837256"/>
                    <a:chExt cx="168275" cy="610994"/>
                  </a:xfrm>
                  <a:grpFill/>
                </p:grpSpPr>
                <p:cxnSp>
                  <p:nvCxnSpPr>
                    <p:cNvPr id="320" name="Straight Connector 319"/>
                    <p:cNvCxnSpPr/>
                    <p:nvPr/>
                  </p:nvCxnSpPr>
                  <p:spPr>
                    <a:xfrm>
                      <a:off x="6084628" y="2872181"/>
                      <a:ext cx="0" cy="576069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1" name="Straight Connector 320"/>
                    <p:cNvCxnSpPr/>
                    <p:nvPr/>
                  </p:nvCxnSpPr>
                  <p:spPr>
                    <a:xfrm>
                      <a:off x="6106853" y="2857937"/>
                      <a:ext cx="0" cy="577706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2" name="Straight Connector 321"/>
                    <p:cNvCxnSpPr/>
                    <p:nvPr/>
                  </p:nvCxnSpPr>
                  <p:spPr>
                    <a:xfrm>
                      <a:off x="6129078" y="2857937"/>
                      <a:ext cx="0" cy="580771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3" name="Straight Connector 322"/>
                    <p:cNvCxnSpPr/>
                    <p:nvPr/>
                  </p:nvCxnSpPr>
                  <p:spPr>
                    <a:xfrm>
                      <a:off x="6151303" y="2860884"/>
                      <a:ext cx="0" cy="573061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4" name="Straight Connector 323"/>
                    <p:cNvCxnSpPr/>
                    <p:nvPr/>
                  </p:nvCxnSpPr>
                  <p:spPr>
                    <a:xfrm>
                      <a:off x="6173528" y="2860884"/>
                      <a:ext cx="0" cy="569996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5" name="Straight Connector 324"/>
                    <p:cNvCxnSpPr/>
                    <p:nvPr/>
                  </p:nvCxnSpPr>
                  <p:spPr>
                    <a:xfrm>
                      <a:off x="6195753" y="2849956"/>
                      <a:ext cx="0" cy="580924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6" name="Straight Connector 325"/>
                    <p:cNvCxnSpPr/>
                    <p:nvPr/>
                  </p:nvCxnSpPr>
                  <p:spPr>
                    <a:xfrm>
                      <a:off x="6214803" y="2849956"/>
                      <a:ext cx="0" cy="572781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7" name="Straight Connector 326"/>
                    <p:cNvCxnSpPr/>
                    <p:nvPr/>
                  </p:nvCxnSpPr>
                  <p:spPr>
                    <a:xfrm>
                      <a:off x="6233853" y="2843668"/>
                      <a:ext cx="0" cy="575972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8" name="Straight Connector 327"/>
                    <p:cNvCxnSpPr/>
                    <p:nvPr/>
                  </p:nvCxnSpPr>
                  <p:spPr>
                    <a:xfrm>
                      <a:off x="6252903" y="2837256"/>
                      <a:ext cx="0" cy="579319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42" name="Group 341"/>
                  <p:cNvGrpSpPr/>
                  <p:nvPr/>
                </p:nvGrpSpPr>
                <p:grpSpPr>
                  <a:xfrm>
                    <a:off x="7456100" y="2574923"/>
                    <a:ext cx="66675" cy="590313"/>
                    <a:chOff x="6084628" y="2857937"/>
                    <a:chExt cx="66675" cy="590313"/>
                  </a:xfrm>
                  <a:grpFill/>
                </p:grpSpPr>
                <p:cxnSp>
                  <p:nvCxnSpPr>
                    <p:cNvPr id="343" name="Straight Connector 342"/>
                    <p:cNvCxnSpPr/>
                    <p:nvPr/>
                  </p:nvCxnSpPr>
                  <p:spPr>
                    <a:xfrm>
                      <a:off x="6084628" y="2872181"/>
                      <a:ext cx="0" cy="576069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4" name="Straight Connector 343"/>
                    <p:cNvCxnSpPr/>
                    <p:nvPr/>
                  </p:nvCxnSpPr>
                  <p:spPr>
                    <a:xfrm>
                      <a:off x="6106853" y="2857937"/>
                      <a:ext cx="0" cy="577706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5" name="Straight Connector 344"/>
                    <p:cNvCxnSpPr/>
                    <p:nvPr/>
                  </p:nvCxnSpPr>
                  <p:spPr>
                    <a:xfrm>
                      <a:off x="6129078" y="2857937"/>
                      <a:ext cx="0" cy="580771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6" name="Straight Connector 345"/>
                    <p:cNvCxnSpPr/>
                    <p:nvPr/>
                  </p:nvCxnSpPr>
                  <p:spPr>
                    <a:xfrm>
                      <a:off x="6151303" y="2860884"/>
                      <a:ext cx="0" cy="573061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73" name="Group 372"/>
                <p:cNvGrpSpPr/>
                <p:nvPr/>
              </p:nvGrpSpPr>
              <p:grpSpPr>
                <a:xfrm rot="17813615">
                  <a:off x="6944189" y="2120072"/>
                  <a:ext cx="395699" cy="697159"/>
                  <a:chOff x="7058563" y="2413196"/>
                  <a:chExt cx="668735" cy="697159"/>
                </a:xfrm>
                <a:grpFill/>
              </p:grpSpPr>
              <p:grpSp>
                <p:nvGrpSpPr>
                  <p:cNvPr id="374" name="Group 373"/>
                  <p:cNvGrpSpPr/>
                  <p:nvPr/>
                </p:nvGrpSpPr>
                <p:grpSpPr>
                  <a:xfrm>
                    <a:off x="7058563" y="2413196"/>
                    <a:ext cx="590387" cy="629078"/>
                    <a:chOff x="5874416" y="2670810"/>
                    <a:chExt cx="590387" cy="629078"/>
                  </a:xfrm>
                  <a:grpFill/>
                </p:grpSpPr>
                <p:cxnSp>
                  <p:nvCxnSpPr>
                    <p:cNvPr id="380" name="Straight Connector 379"/>
                    <p:cNvCxnSpPr/>
                    <p:nvPr/>
                  </p:nvCxnSpPr>
                  <p:spPr>
                    <a:xfrm rot="3786385">
                      <a:off x="5839385" y="2705841"/>
                      <a:ext cx="490484" cy="420422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1" name="Straight Connector 380"/>
                    <p:cNvCxnSpPr/>
                    <p:nvPr/>
                  </p:nvCxnSpPr>
                  <p:spPr>
                    <a:xfrm rot="3786385">
                      <a:off x="5868991" y="2727484"/>
                      <a:ext cx="475726" cy="407769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2" name="Straight Connector 381"/>
                    <p:cNvCxnSpPr/>
                    <p:nvPr/>
                  </p:nvCxnSpPr>
                  <p:spPr>
                    <a:xfrm rot="3786385">
                      <a:off x="5881681" y="2734549"/>
                      <a:ext cx="494794" cy="424114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3" name="Straight Connector 382"/>
                    <p:cNvCxnSpPr/>
                    <p:nvPr/>
                  </p:nvCxnSpPr>
                  <p:spPr>
                    <a:xfrm rot="3786385">
                      <a:off x="5902661" y="2758027"/>
                      <a:ext cx="497281" cy="426246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4" name="Straight Connector 383"/>
                    <p:cNvCxnSpPr/>
                    <p:nvPr/>
                  </p:nvCxnSpPr>
                  <p:spPr>
                    <a:xfrm rot="3786385">
                      <a:off x="5928312" y="2783054"/>
                      <a:ext cx="490433" cy="420376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5" name="Straight Connector 384"/>
                    <p:cNvCxnSpPr/>
                    <p:nvPr/>
                  </p:nvCxnSpPr>
                  <p:spPr>
                    <a:xfrm rot="3786385">
                      <a:off x="5948474" y="2795418"/>
                      <a:ext cx="494559" cy="423913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6" name="Straight Connector 385"/>
                    <p:cNvCxnSpPr/>
                    <p:nvPr/>
                  </p:nvCxnSpPr>
                  <p:spPr>
                    <a:xfrm rot="3786385">
                      <a:off x="5969653" y="2817080"/>
                      <a:ext cx="490300" cy="420262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7" name="Straight Connector 386"/>
                    <p:cNvCxnSpPr/>
                    <p:nvPr/>
                  </p:nvCxnSpPr>
                  <p:spPr>
                    <a:xfrm rot="3786385">
                      <a:off x="5988986" y="2833285"/>
                      <a:ext cx="489732" cy="419775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8" name="Straight Connector 387"/>
                    <p:cNvCxnSpPr/>
                    <p:nvPr/>
                  </p:nvCxnSpPr>
                  <p:spPr>
                    <a:xfrm rot="3786385">
                      <a:off x="6005690" y="2840775"/>
                      <a:ext cx="494427" cy="423799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75" name="Group 374"/>
                  <p:cNvGrpSpPr/>
                  <p:nvPr/>
                </p:nvGrpSpPr>
                <p:grpSpPr>
                  <a:xfrm>
                    <a:off x="7245504" y="2569894"/>
                    <a:ext cx="481794" cy="540461"/>
                    <a:chOff x="5874032" y="2852908"/>
                    <a:chExt cx="481794" cy="540461"/>
                  </a:xfrm>
                  <a:grpFill/>
                </p:grpSpPr>
                <p:cxnSp>
                  <p:nvCxnSpPr>
                    <p:cNvPr id="376" name="Straight Connector 375"/>
                    <p:cNvCxnSpPr/>
                    <p:nvPr/>
                  </p:nvCxnSpPr>
                  <p:spPr>
                    <a:xfrm rot="3786385">
                      <a:off x="5838935" y="2888005"/>
                      <a:ext cx="491386" cy="421192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7" name="Straight Connector 376"/>
                    <p:cNvCxnSpPr/>
                    <p:nvPr/>
                  </p:nvCxnSpPr>
                  <p:spPr>
                    <a:xfrm rot="3786385">
                      <a:off x="5864482" y="2913052"/>
                      <a:ext cx="484742" cy="415498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8" name="Straight Connector 377"/>
                    <p:cNvCxnSpPr/>
                    <p:nvPr/>
                  </p:nvCxnSpPr>
                  <p:spPr>
                    <a:xfrm rot="3786385">
                      <a:off x="5888181" y="2921561"/>
                      <a:ext cx="481794" cy="412970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9" name="Straight Connector 378"/>
                    <p:cNvCxnSpPr/>
                    <p:nvPr/>
                  </p:nvCxnSpPr>
                  <p:spPr>
                    <a:xfrm rot="3786385">
                      <a:off x="5912696" y="2950240"/>
                      <a:ext cx="477211" cy="409048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  <p:sp>
        <p:nvSpPr>
          <p:cNvPr id="2" name="TextBox 1"/>
          <p:cNvSpPr txBox="1"/>
          <p:nvPr/>
        </p:nvSpPr>
        <p:spPr>
          <a:xfrm>
            <a:off x="446320" y="413657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Option 1</a:t>
            </a:r>
            <a:endParaRPr lang="en-GB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A magnetized muon range detector for TITUS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AD92-BDE3-4BDF-BDD6-0303C382AD9F}" type="slidenum">
              <a:rPr lang="en-GB" smtClean="0"/>
              <a:pPr/>
              <a:t>13</a:t>
            </a:fld>
            <a:r>
              <a:rPr lang="en-GB" smtClean="0"/>
              <a:t>  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115616" y="908720"/>
            <a:ext cx="6904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A fully enclosed tank is very difficult to justify because of cost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302" name="TextBox 301"/>
          <p:cNvSpPr txBox="1"/>
          <p:nvPr/>
        </p:nvSpPr>
        <p:spPr>
          <a:xfrm>
            <a:off x="1403648" y="5589240"/>
            <a:ext cx="6311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We can take advantage of the symmetry along the z-axis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313" name="TextBox 312"/>
          <p:cNvSpPr txBox="1"/>
          <p:nvPr/>
        </p:nvSpPr>
        <p:spPr>
          <a:xfrm rot="20913406">
            <a:off x="798354" y="1620211"/>
            <a:ext cx="1210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C000"/>
                </a:solidFill>
              </a:rPr>
              <a:t>Sensitivity</a:t>
            </a:r>
          </a:p>
          <a:p>
            <a:pPr algn="ctr"/>
            <a:r>
              <a:rPr lang="en-GB" b="1" dirty="0" smtClean="0">
                <a:solidFill>
                  <a:srgbClr val="FFC000"/>
                </a:solidFill>
              </a:rPr>
              <a:t>Study</a:t>
            </a:r>
          </a:p>
          <a:p>
            <a:pPr algn="ctr"/>
            <a:r>
              <a:rPr lang="en-GB" b="1" dirty="0" smtClean="0">
                <a:solidFill>
                  <a:srgbClr val="FFC000"/>
                </a:solidFill>
              </a:rPr>
              <a:t>Needed</a:t>
            </a:r>
            <a:endParaRPr lang="en-GB" b="1" dirty="0">
              <a:solidFill>
                <a:srgbClr val="FFC000"/>
              </a:solidFill>
            </a:endParaRPr>
          </a:p>
        </p:txBody>
      </p:sp>
      <p:grpSp>
        <p:nvGrpSpPr>
          <p:cNvPr id="303" name="Group 302"/>
          <p:cNvGrpSpPr/>
          <p:nvPr/>
        </p:nvGrpSpPr>
        <p:grpSpPr>
          <a:xfrm>
            <a:off x="7072346" y="4265711"/>
            <a:ext cx="1248355" cy="1060045"/>
            <a:chOff x="7196815" y="2317122"/>
            <a:chExt cx="1248355" cy="1060045"/>
          </a:xfrm>
        </p:grpSpPr>
        <p:grpSp>
          <p:nvGrpSpPr>
            <p:cNvPr id="304" name="Group 303"/>
            <p:cNvGrpSpPr/>
            <p:nvPr/>
          </p:nvGrpSpPr>
          <p:grpSpPr>
            <a:xfrm>
              <a:off x="7560911" y="2317122"/>
              <a:ext cx="507134" cy="477821"/>
              <a:chOff x="9753498" y="2184528"/>
              <a:chExt cx="507134" cy="477821"/>
            </a:xfrm>
          </p:grpSpPr>
          <p:sp>
            <p:nvSpPr>
              <p:cNvPr id="306" name="Oval 305"/>
              <p:cNvSpPr/>
              <p:nvPr/>
            </p:nvSpPr>
            <p:spPr>
              <a:xfrm>
                <a:off x="9825990" y="2184528"/>
                <a:ext cx="434642" cy="434642"/>
              </a:xfrm>
              <a:prstGeom prst="ellipse">
                <a:avLst/>
              </a:prstGeom>
              <a:solidFill>
                <a:srgbClr val="CEC698"/>
              </a:solidFill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 b="1"/>
              </a:p>
            </p:txBody>
          </p:sp>
          <p:sp>
            <p:nvSpPr>
              <p:cNvPr id="307" name="Oval 306"/>
              <p:cNvSpPr/>
              <p:nvPr/>
            </p:nvSpPr>
            <p:spPr>
              <a:xfrm>
                <a:off x="9753498" y="2227707"/>
                <a:ext cx="434642" cy="434642"/>
              </a:xfrm>
              <a:prstGeom prst="ellipse">
                <a:avLst/>
              </a:prstGeom>
              <a:solidFill>
                <a:srgbClr val="DED288"/>
              </a:solidFill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 b="1"/>
              </a:p>
            </p:txBody>
          </p:sp>
          <p:cxnSp>
            <p:nvCxnSpPr>
              <p:cNvPr id="309" name="Straight Connector 308"/>
              <p:cNvCxnSpPr/>
              <p:nvPr/>
            </p:nvCxnSpPr>
            <p:spPr>
              <a:xfrm flipV="1">
                <a:off x="9852865" y="2219608"/>
                <a:ext cx="72492" cy="43179"/>
              </a:xfrm>
              <a:prstGeom prst="lin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 flipV="1">
                <a:off x="10084011" y="2587731"/>
                <a:ext cx="77138" cy="44300"/>
              </a:xfrm>
              <a:prstGeom prst="lin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5" name="TextBox 304"/>
            <p:cNvSpPr txBox="1"/>
            <p:nvPr/>
          </p:nvSpPr>
          <p:spPr>
            <a:xfrm>
              <a:off x="7196815" y="2853947"/>
              <a:ext cx="12483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CHORUS air </a:t>
              </a:r>
            </a:p>
            <a:p>
              <a:pPr algn="ctr"/>
              <a:r>
                <a:rPr lang="en-GB" sz="1400" b="1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core magnet</a:t>
              </a:r>
              <a:endParaRPr lang="en-GB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11" name="Group 310"/>
          <p:cNvGrpSpPr/>
          <p:nvPr/>
        </p:nvGrpSpPr>
        <p:grpSpPr>
          <a:xfrm>
            <a:off x="7205620" y="1465108"/>
            <a:ext cx="1104790" cy="892026"/>
            <a:chOff x="7190323" y="1517050"/>
            <a:chExt cx="1104790" cy="892026"/>
          </a:xfrm>
        </p:grpSpPr>
        <p:sp>
          <p:nvSpPr>
            <p:cNvPr id="312" name="Cube 311"/>
            <p:cNvSpPr/>
            <p:nvPr/>
          </p:nvSpPr>
          <p:spPr>
            <a:xfrm>
              <a:off x="7398856" y="1517050"/>
              <a:ext cx="680075" cy="386633"/>
            </a:xfrm>
            <a:prstGeom prst="cube">
              <a:avLst>
                <a:gd name="adj" fmla="val 31355"/>
              </a:avLst>
            </a:prstGeom>
            <a:solidFill>
              <a:srgbClr val="FF9999">
                <a:alpha val="89804"/>
              </a:srgbClr>
            </a:solidFill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/>
            </a:p>
          </p:txBody>
        </p:sp>
        <p:sp>
          <p:nvSpPr>
            <p:cNvPr id="314" name="TextBox 313"/>
            <p:cNvSpPr txBox="1"/>
            <p:nvPr/>
          </p:nvSpPr>
          <p:spPr>
            <a:xfrm>
              <a:off x="7190323" y="1885856"/>
              <a:ext cx="11047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 dirty="0" err="1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Wagasci</a:t>
              </a:r>
              <a:endParaRPr lang="en-GB" sz="1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en-GB" sz="1400" b="1" dirty="0" err="1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BabyMIND</a:t>
              </a:r>
              <a:endParaRPr lang="en-GB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877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15179" y="805542"/>
            <a:ext cx="7710364" cy="5246915"/>
            <a:chOff x="715179" y="805542"/>
            <a:chExt cx="7710364" cy="5246915"/>
          </a:xfrm>
        </p:grpSpPr>
        <p:sp>
          <p:nvSpPr>
            <p:cNvPr id="297" name="Rectangle 296"/>
            <p:cNvSpPr/>
            <p:nvPr/>
          </p:nvSpPr>
          <p:spPr>
            <a:xfrm>
              <a:off x="715179" y="805542"/>
              <a:ext cx="7710364" cy="5246915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50000">
                  <a:schemeClr val="bg2">
                    <a:lumMod val="5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272782" y="1443417"/>
              <a:ext cx="6274113" cy="3894164"/>
              <a:chOff x="1272782" y="1443417"/>
              <a:chExt cx="6274113" cy="3894164"/>
            </a:xfrm>
          </p:grpSpPr>
          <p:sp>
            <p:nvSpPr>
              <p:cNvPr id="63" name="Freeform 62"/>
              <p:cNvSpPr/>
              <p:nvPr/>
            </p:nvSpPr>
            <p:spPr>
              <a:xfrm>
                <a:off x="4463018" y="3696029"/>
                <a:ext cx="1795462" cy="528638"/>
              </a:xfrm>
              <a:custGeom>
                <a:avLst/>
                <a:gdLst>
                  <a:gd name="connsiteX0" fmla="*/ 0 w 1824038"/>
                  <a:gd name="connsiteY0" fmla="*/ 528638 h 528638"/>
                  <a:gd name="connsiteX1" fmla="*/ 795338 w 1824038"/>
                  <a:gd name="connsiteY1" fmla="*/ 138113 h 528638"/>
                  <a:gd name="connsiteX2" fmla="*/ 1824038 w 1824038"/>
                  <a:gd name="connsiteY2" fmla="*/ 0 h 528638"/>
                  <a:gd name="connsiteX3" fmla="*/ 985838 w 1824038"/>
                  <a:gd name="connsiteY3" fmla="*/ 395288 h 528638"/>
                  <a:gd name="connsiteX4" fmla="*/ 0 w 1824038"/>
                  <a:gd name="connsiteY4" fmla="*/ 528638 h 528638"/>
                  <a:gd name="connsiteX0" fmla="*/ 0 w 1824038"/>
                  <a:gd name="connsiteY0" fmla="*/ 528638 h 528638"/>
                  <a:gd name="connsiteX1" fmla="*/ 804863 w 1824038"/>
                  <a:gd name="connsiteY1" fmla="*/ 142875 h 528638"/>
                  <a:gd name="connsiteX2" fmla="*/ 1824038 w 1824038"/>
                  <a:gd name="connsiteY2" fmla="*/ 0 h 528638"/>
                  <a:gd name="connsiteX3" fmla="*/ 985838 w 1824038"/>
                  <a:gd name="connsiteY3" fmla="*/ 395288 h 528638"/>
                  <a:gd name="connsiteX4" fmla="*/ 0 w 1824038"/>
                  <a:gd name="connsiteY4" fmla="*/ 528638 h 528638"/>
                  <a:gd name="connsiteX0" fmla="*/ 0 w 2428875"/>
                  <a:gd name="connsiteY0" fmla="*/ 404813 h 404813"/>
                  <a:gd name="connsiteX1" fmla="*/ 1409700 w 2428875"/>
                  <a:gd name="connsiteY1" fmla="*/ 142875 h 404813"/>
                  <a:gd name="connsiteX2" fmla="*/ 2428875 w 2428875"/>
                  <a:gd name="connsiteY2" fmla="*/ 0 h 404813"/>
                  <a:gd name="connsiteX3" fmla="*/ 1590675 w 2428875"/>
                  <a:gd name="connsiteY3" fmla="*/ 395288 h 404813"/>
                  <a:gd name="connsiteX4" fmla="*/ 0 w 2428875"/>
                  <a:gd name="connsiteY4" fmla="*/ 404813 h 404813"/>
                  <a:gd name="connsiteX0" fmla="*/ 0 w 2428875"/>
                  <a:gd name="connsiteY0" fmla="*/ 404813 h 785813"/>
                  <a:gd name="connsiteX1" fmla="*/ 1409700 w 2428875"/>
                  <a:gd name="connsiteY1" fmla="*/ 142875 h 785813"/>
                  <a:gd name="connsiteX2" fmla="*/ 2428875 w 2428875"/>
                  <a:gd name="connsiteY2" fmla="*/ 0 h 785813"/>
                  <a:gd name="connsiteX3" fmla="*/ 766762 w 2428875"/>
                  <a:gd name="connsiteY3" fmla="*/ 785813 h 785813"/>
                  <a:gd name="connsiteX4" fmla="*/ 0 w 2428875"/>
                  <a:gd name="connsiteY4" fmla="*/ 404813 h 785813"/>
                  <a:gd name="connsiteX0" fmla="*/ 0 w 1795462"/>
                  <a:gd name="connsiteY0" fmla="*/ 261938 h 642938"/>
                  <a:gd name="connsiteX1" fmla="*/ 1409700 w 1795462"/>
                  <a:gd name="connsiteY1" fmla="*/ 0 h 642938"/>
                  <a:gd name="connsiteX2" fmla="*/ 1795462 w 1795462"/>
                  <a:gd name="connsiteY2" fmla="*/ 490538 h 642938"/>
                  <a:gd name="connsiteX3" fmla="*/ 766762 w 1795462"/>
                  <a:gd name="connsiteY3" fmla="*/ 642938 h 642938"/>
                  <a:gd name="connsiteX4" fmla="*/ 0 w 1795462"/>
                  <a:gd name="connsiteY4" fmla="*/ 261938 h 642938"/>
                  <a:gd name="connsiteX0" fmla="*/ 0 w 1795462"/>
                  <a:gd name="connsiteY0" fmla="*/ 0 h 381000"/>
                  <a:gd name="connsiteX1" fmla="*/ 938212 w 1795462"/>
                  <a:gd name="connsiteY1" fmla="*/ 61912 h 381000"/>
                  <a:gd name="connsiteX2" fmla="*/ 1795462 w 1795462"/>
                  <a:gd name="connsiteY2" fmla="*/ 228600 h 381000"/>
                  <a:gd name="connsiteX3" fmla="*/ 766762 w 1795462"/>
                  <a:gd name="connsiteY3" fmla="*/ 381000 h 381000"/>
                  <a:gd name="connsiteX4" fmla="*/ 0 w 1795462"/>
                  <a:gd name="connsiteY4" fmla="*/ 0 h 381000"/>
                  <a:gd name="connsiteX0" fmla="*/ 0 w 1795462"/>
                  <a:gd name="connsiteY0" fmla="*/ 147638 h 528638"/>
                  <a:gd name="connsiteX1" fmla="*/ 1042987 w 1795462"/>
                  <a:gd name="connsiteY1" fmla="*/ 0 h 528638"/>
                  <a:gd name="connsiteX2" fmla="*/ 1795462 w 1795462"/>
                  <a:gd name="connsiteY2" fmla="*/ 376238 h 528638"/>
                  <a:gd name="connsiteX3" fmla="*/ 766762 w 1795462"/>
                  <a:gd name="connsiteY3" fmla="*/ 528638 h 528638"/>
                  <a:gd name="connsiteX4" fmla="*/ 0 w 1795462"/>
                  <a:gd name="connsiteY4" fmla="*/ 147638 h 52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5462" h="528638">
                    <a:moveTo>
                      <a:pt x="0" y="147638"/>
                    </a:moveTo>
                    <a:lnTo>
                      <a:pt x="1042987" y="0"/>
                    </a:lnTo>
                    <a:lnTo>
                      <a:pt x="1795462" y="376238"/>
                    </a:lnTo>
                    <a:lnTo>
                      <a:pt x="766762" y="528638"/>
                    </a:lnTo>
                    <a:lnTo>
                      <a:pt x="0" y="14763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4445661" y="2353144"/>
                <a:ext cx="1824038" cy="528638"/>
              </a:xfrm>
              <a:custGeom>
                <a:avLst/>
                <a:gdLst>
                  <a:gd name="connsiteX0" fmla="*/ 0 w 1824038"/>
                  <a:gd name="connsiteY0" fmla="*/ 528638 h 528638"/>
                  <a:gd name="connsiteX1" fmla="*/ 795338 w 1824038"/>
                  <a:gd name="connsiteY1" fmla="*/ 138113 h 528638"/>
                  <a:gd name="connsiteX2" fmla="*/ 1824038 w 1824038"/>
                  <a:gd name="connsiteY2" fmla="*/ 0 h 528638"/>
                  <a:gd name="connsiteX3" fmla="*/ 985838 w 1824038"/>
                  <a:gd name="connsiteY3" fmla="*/ 395288 h 528638"/>
                  <a:gd name="connsiteX4" fmla="*/ 0 w 1824038"/>
                  <a:gd name="connsiteY4" fmla="*/ 528638 h 528638"/>
                  <a:gd name="connsiteX0" fmla="*/ 0 w 1824038"/>
                  <a:gd name="connsiteY0" fmla="*/ 528638 h 528638"/>
                  <a:gd name="connsiteX1" fmla="*/ 804863 w 1824038"/>
                  <a:gd name="connsiteY1" fmla="*/ 142875 h 528638"/>
                  <a:gd name="connsiteX2" fmla="*/ 1824038 w 1824038"/>
                  <a:gd name="connsiteY2" fmla="*/ 0 h 528638"/>
                  <a:gd name="connsiteX3" fmla="*/ 985838 w 1824038"/>
                  <a:gd name="connsiteY3" fmla="*/ 395288 h 528638"/>
                  <a:gd name="connsiteX4" fmla="*/ 0 w 1824038"/>
                  <a:gd name="connsiteY4" fmla="*/ 528638 h 52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4038" h="528638">
                    <a:moveTo>
                      <a:pt x="0" y="528638"/>
                    </a:moveTo>
                    <a:lnTo>
                      <a:pt x="804863" y="142875"/>
                    </a:lnTo>
                    <a:lnTo>
                      <a:pt x="1824038" y="0"/>
                    </a:lnTo>
                    <a:lnTo>
                      <a:pt x="985838" y="395288"/>
                    </a:lnTo>
                    <a:lnTo>
                      <a:pt x="0" y="52863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Freeform 56"/>
              <p:cNvSpPr/>
              <p:nvPr/>
            </p:nvSpPr>
            <p:spPr>
              <a:xfrm>
                <a:off x="4223374" y="2251575"/>
                <a:ext cx="1017665" cy="625368"/>
              </a:xfrm>
              <a:custGeom>
                <a:avLst/>
                <a:gdLst>
                  <a:gd name="connsiteX0" fmla="*/ 1654629 w 1676400"/>
                  <a:gd name="connsiteY0" fmla="*/ 0 h 1055914"/>
                  <a:gd name="connsiteX1" fmla="*/ 1676400 w 1676400"/>
                  <a:gd name="connsiteY1" fmla="*/ 413657 h 1055914"/>
                  <a:gd name="connsiteX2" fmla="*/ 359229 w 1676400"/>
                  <a:gd name="connsiteY2" fmla="*/ 1055914 h 1055914"/>
                  <a:gd name="connsiteX3" fmla="*/ 0 w 1676400"/>
                  <a:gd name="connsiteY3" fmla="*/ 838200 h 1055914"/>
                  <a:gd name="connsiteX4" fmla="*/ 1654629 w 1676400"/>
                  <a:gd name="connsiteY4" fmla="*/ 0 h 1055914"/>
                  <a:gd name="connsiteX0" fmla="*/ 1654629 w 1660855"/>
                  <a:gd name="connsiteY0" fmla="*/ 0 h 1055914"/>
                  <a:gd name="connsiteX1" fmla="*/ 1660855 w 1660855"/>
                  <a:gd name="connsiteY1" fmla="*/ 405616 h 1055914"/>
                  <a:gd name="connsiteX2" fmla="*/ 359229 w 1660855"/>
                  <a:gd name="connsiteY2" fmla="*/ 1055914 h 1055914"/>
                  <a:gd name="connsiteX3" fmla="*/ 0 w 1660855"/>
                  <a:gd name="connsiteY3" fmla="*/ 838200 h 1055914"/>
                  <a:gd name="connsiteX4" fmla="*/ 1654629 w 1660855"/>
                  <a:gd name="connsiteY4" fmla="*/ 0 h 1055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0855" h="1055914">
                    <a:moveTo>
                      <a:pt x="1654629" y="0"/>
                    </a:moveTo>
                    <a:cubicBezTo>
                      <a:pt x="1656704" y="135205"/>
                      <a:pt x="1658780" y="270411"/>
                      <a:pt x="1660855" y="405616"/>
                    </a:cubicBezTo>
                    <a:lnTo>
                      <a:pt x="359229" y="1055914"/>
                    </a:lnTo>
                    <a:lnTo>
                      <a:pt x="0" y="838200"/>
                    </a:lnTo>
                    <a:lnTo>
                      <a:pt x="1654629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Freeform 57"/>
              <p:cNvSpPr/>
              <p:nvPr/>
            </p:nvSpPr>
            <p:spPr>
              <a:xfrm>
                <a:off x="4216705" y="2741555"/>
                <a:ext cx="226782" cy="1224949"/>
              </a:xfrm>
              <a:custGeom>
                <a:avLst/>
                <a:gdLst>
                  <a:gd name="connsiteX0" fmla="*/ 0 w 370114"/>
                  <a:gd name="connsiteY0" fmla="*/ 0 h 2068286"/>
                  <a:gd name="connsiteX1" fmla="*/ 0 w 370114"/>
                  <a:gd name="connsiteY1" fmla="*/ 2068286 h 2068286"/>
                  <a:gd name="connsiteX2" fmla="*/ 370114 w 370114"/>
                  <a:gd name="connsiteY2" fmla="*/ 1850572 h 2068286"/>
                  <a:gd name="connsiteX3" fmla="*/ 359228 w 370114"/>
                  <a:gd name="connsiteY3" fmla="*/ 228600 h 2068286"/>
                  <a:gd name="connsiteX4" fmla="*/ 0 w 370114"/>
                  <a:gd name="connsiteY4" fmla="*/ 0 h 2068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114" h="2068286">
                    <a:moveTo>
                      <a:pt x="0" y="0"/>
                    </a:moveTo>
                    <a:lnTo>
                      <a:pt x="0" y="2068286"/>
                    </a:lnTo>
                    <a:lnTo>
                      <a:pt x="370114" y="1850572"/>
                    </a:lnTo>
                    <a:cubicBezTo>
                      <a:pt x="366485" y="1309915"/>
                      <a:pt x="362857" y="769257"/>
                      <a:pt x="359228" y="2286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Freeform 58"/>
              <p:cNvSpPr/>
              <p:nvPr/>
            </p:nvSpPr>
            <p:spPr>
              <a:xfrm>
                <a:off x="4210035" y="3831114"/>
                <a:ext cx="1035766" cy="634893"/>
              </a:xfrm>
              <a:custGeom>
                <a:avLst/>
                <a:gdLst>
                  <a:gd name="connsiteX0" fmla="*/ 0 w 1698171"/>
                  <a:gd name="connsiteY0" fmla="*/ 217714 h 1055914"/>
                  <a:gd name="connsiteX1" fmla="*/ 391886 w 1698171"/>
                  <a:gd name="connsiteY1" fmla="*/ 0 h 1055914"/>
                  <a:gd name="connsiteX2" fmla="*/ 1676400 w 1698171"/>
                  <a:gd name="connsiteY2" fmla="*/ 664029 h 1055914"/>
                  <a:gd name="connsiteX3" fmla="*/ 1698171 w 1698171"/>
                  <a:gd name="connsiteY3" fmla="*/ 1055914 h 1055914"/>
                  <a:gd name="connsiteX4" fmla="*/ 0 w 1698171"/>
                  <a:gd name="connsiteY4" fmla="*/ 217714 h 1055914"/>
                  <a:gd name="connsiteX0" fmla="*/ 0 w 1690398"/>
                  <a:gd name="connsiteY0" fmla="*/ 217714 h 1071997"/>
                  <a:gd name="connsiteX1" fmla="*/ 391886 w 1690398"/>
                  <a:gd name="connsiteY1" fmla="*/ 0 h 1071997"/>
                  <a:gd name="connsiteX2" fmla="*/ 1676400 w 1690398"/>
                  <a:gd name="connsiteY2" fmla="*/ 664029 h 1071997"/>
                  <a:gd name="connsiteX3" fmla="*/ 1690398 w 1690398"/>
                  <a:gd name="connsiteY3" fmla="*/ 1071997 h 1071997"/>
                  <a:gd name="connsiteX4" fmla="*/ 0 w 1690398"/>
                  <a:gd name="connsiteY4" fmla="*/ 217714 h 1071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0398" h="1071997">
                    <a:moveTo>
                      <a:pt x="0" y="217714"/>
                    </a:moveTo>
                    <a:lnTo>
                      <a:pt x="391886" y="0"/>
                    </a:lnTo>
                    <a:lnTo>
                      <a:pt x="1676400" y="664029"/>
                    </a:lnTo>
                    <a:lnTo>
                      <a:pt x="1690398" y="1071997"/>
                    </a:lnTo>
                    <a:lnTo>
                      <a:pt x="0" y="217714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5283328" y="2078073"/>
                <a:ext cx="2263567" cy="2227671"/>
                <a:chOff x="5847817" y="2961219"/>
                <a:chExt cx="2263567" cy="2227671"/>
              </a:xfrm>
              <a:solidFill>
                <a:schemeClr val="accent2">
                  <a:lumMod val="60000"/>
                  <a:lumOff val="40000"/>
                  <a:alpha val="90000"/>
                </a:schemeClr>
              </a:solidFill>
            </p:grpSpPr>
            <p:sp>
              <p:nvSpPr>
                <p:cNvPr id="41" name="Hexagon 40"/>
                <p:cNvSpPr/>
                <p:nvPr/>
              </p:nvSpPr>
              <p:spPr>
                <a:xfrm rot="5400000">
                  <a:off x="6039210" y="3070725"/>
                  <a:ext cx="2178079" cy="1959067"/>
                </a:xfrm>
                <a:prstGeom prst="hexagon">
                  <a:avLst/>
                </a:pr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Hexagon 41"/>
                <p:cNvSpPr/>
                <p:nvPr/>
              </p:nvSpPr>
              <p:spPr>
                <a:xfrm rot="5400000">
                  <a:off x="6272419" y="3276200"/>
                  <a:ext cx="1721187" cy="1548117"/>
                </a:xfrm>
                <a:prstGeom prst="hexagon">
                  <a:avLst/>
                </a:pr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6358955" y="3276199"/>
                  <a:ext cx="1548118" cy="1548117"/>
                </a:xfrm>
                <a:prstGeom prst="ellipse">
                  <a:avLst/>
                </a:prstGeom>
                <a:grpFill/>
                <a:ln w="12700">
                  <a:solidFill>
                    <a:srgbClr val="1A1A4E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" name="Hexagon 30"/>
                <p:cNvSpPr/>
                <p:nvPr/>
              </p:nvSpPr>
              <p:spPr>
                <a:xfrm rot="5400000">
                  <a:off x="5738311" y="3112876"/>
                  <a:ext cx="2178079" cy="1959067"/>
                </a:xfrm>
                <a:prstGeom prst="hexagon">
                  <a:avLst/>
                </a:pr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>
                  <a:off x="6824216" y="2965022"/>
                  <a:ext cx="1280796" cy="535258"/>
                </a:xfrm>
                <a:custGeom>
                  <a:avLst/>
                  <a:gdLst>
                    <a:gd name="connsiteX0" fmla="*/ 0 w 2188029"/>
                    <a:gd name="connsiteY0" fmla="*/ 65314 h 914400"/>
                    <a:gd name="connsiteX1" fmla="*/ 522514 w 2188029"/>
                    <a:gd name="connsiteY1" fmla="*/ 0 h 914400"/>
                    <a:gd name="connsiteX2" fmla="*/ 2188029 w 2188029"/>
                    <a:gd name="connsiteY2" fmla="*/ 827314 h 914400"/>
                    <a:gd name="connsiteX3" fmla="*/ 1687286 w 2188029"/>
                    <a:gd name="connsiteY3" fmla="*/ 914400 h 914400"/>
                    <a:gd name="connsiteX4" fmla="*/ 0 w 2188029"/>
                    <a:gd name="connsiteY4" fmla="*/ 65314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88029" h="914400">
                      <a:moveTo>
                        <a:pt x="0" y="65314"/>
                      </a:moveTo>
                      <a:lnTo>
                        <a:pt x="522514" y="0"/>
                      </a:lnTo>
                      <a:lnTo>
                        <a:pt x="2188029" y="827314"/>
                      </a:lnTo>
                      <a:lnTo>
                        <a:pt x="1687286" y="914400"/>
                      </a:lnTo>
                      <a:lnTo>
                        <a:pt x="0" y="65314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Freeform 32"/>
                <p:cNvSpPr/>
                <p:nvPr/>
              </p:nvSpPr>
              <p:spPr>
                <a:xfrm>
                  <a:off x="7805522" y="3462047"/>
                  <a:ext cx="299490" cy="1236191"/>
                </a:xfrm>
                <a:custGeom>
                  <a:avLst/>
                  <a:gdLst>
                    <a:gd name="connsiteX0" fmla="*/ 10886 w 511629"/>
                    <a:gd name="connsiteY0" fmla="*/ 65315 h 2111829"/>
                    <a:gd name="connsiteX1" fmla="*/ 511629 w 511629"/>
                    <a:gd name="connsiteY1" fmla="*/ 0 h 2111829"/>
                    <a:gd name="connsiteX2" fmla="*/ 511629 w 511629"/>
                    <a:gd name="connsiteY2" fmla="*/ 2024743 h 2111829"/>
                    <a:gd name="connsiteX3" fmla="*/ 0 w 511629"/>
                    <a:gd name="connsiteY3" fmla="*/ 2111829 h 2111829"/>
                    <a:gd name="connsiteX4" fmla="*/ 10886 w 511629"/>
                    <a:gd name="connsiteY4" fmla="*/ 65315 h 2111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1629" h="2111829">
                      <a:moveTo>
                        <a:pt x="10886" y="65315"/>
                      </a:moveTo>
                      <a:lnTo>
                        <a:pt x="511629" y="0"/>
                      </a:lnTo>
                      <a:lnTo>
                        <a:pt x="511629" y="2024743"/>
                      </a:lnTo>
                      <a:lnTo>
                        <a:pt x="0" y="2111829"/>
                      </a:lnTo>
                      <a:cubicBezTo>
                        <a:pt x="3629" y="1429658"/>
                        <a:pt x="7257" y="747486"/>
                        <a:pt x="10886" y="65315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>
                  <a:off x="6830588" y="4647260"/>
                  <a:ext cx="1280796" cy="541630"/>
                </a:xfrm>
                <a:custGeom>
                  <a:avLst/>
                  <a:gdLst>
                    <a:gd name="connsiteX0" fmla="*/ 1654628 w 2188028"/>
                    <a:gd name="connsiteY0" fmla="*/ 87086 h 925286"/>
                    <a:gd name="connsiteX1" fmla="*/ 2188028 w 2188028"/>
                    <a:gd name="connsiteY1" fmla="*/ 0 h 925286"/>
                    <a:gd name="connsiteX2" fmla="*/ 511628 w 2188028"/>
                    <a:gd name="connsiteY2" fmla="*/ 838200 h 925286"/>
                    <a:gd name="connsiteX3" fmla="*/ 0 w 2188028"/>
                    <a:gd name="connsiteY3" fmla="*/ 925286 h 925286"/>
                    <a:gd name="connsiteX4" fmla="*/ 1654628 w 2188028"/>
                    <a:gd name="connsiteY4" fmla="*/ 87086 h 925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88028" h="925286">
                      <a:moveTo>
                        <a:pt x="1654628" y="87086"/>
                      </a:moveTo>
                      <a:lnTo>
                        <a:pt x="2188028" y="0"/>
                      </a:lnTo>
                      <a:lnTo>
                        <a:pt x="511628" y="838200"/>
                      </a:lnTo>
                      <a:lnTo>
                        <a:pt x="0" y="925286"/>
                      </a:lnTo>
                      <a:lnTo>
                        <a:pt x="1654628" y="87086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4" name="Oval 43"/>
              <p:cNvSpPr/>
              <p:nvPr/>
            </p:nvSpPr>
            <p:spPr>
              <a:xfrm>
                <a:off x="5490248" y="2433536"/>
                <a:ext cx="1551702" cy="155170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9" name="Straight Connector 48"/>
              <p:cNvCxnSpPr>
                <a:stCxn id="44" idx="2"/>
                <a:endCxn id="44" idx="6"/>
              </p:cNvCxnSpPr>
              <p:nvPr/>
            </p:nvCxnSpPr>
            <p:spPr>
              <a:xfrm>
                <a:off x="5490248" y="3209387"/>
                <a:ext cx="1551702" cy="0"/>
              </a:xfrm>
              <a:prstGeom prst="line">
                <a:avLst/>
              </a:prstGeom>
              <a:ln w="12700">
                <a:solidFill>
                  <a:srgbClr val="1A1A4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44" idx="0"/>
                <a:endCxn id="44" idx="4"/>
              </p:cNvCxnSpPr>
              <p:nvPr/>
            </p:nvCxnSpPr>
            <p:spPr>
              <a:xfrm>
                <a:off x="6266099" y="2433536"/>
                <a:ext cx="0" cy="1551702"/>
              </a:xfrm>
              <a:prstGeom prst="line">
                <a:avLst/>
              </a:prstGeom>
              <a:ln w="12700">
                <a:solidFill>
                  <a:srgbClr val="1A1A4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>
                <a:off x="3185242" y="3209387"/>
                <a:ext cx="3065412" cy="418011"/>
              </a:xfrm>
              <a:prstGeom prst="line">
                <a:avLst/>
              </a:prstGeom>
              <a:ln w="12700">
                <a:solidFill>
                  <a:srgbClr val="1A1A4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Flowchart: Direct Access Storage 70"/>
              <p:cNvSpPr/>
              <p:nvPr/>
            </p:nvSpPr>
            <p:spPr>
              <a:xfrm rot="10333271">
                <a:off x="2390520" y="2654922"/>
                <a:ext cx="4673215" cy="1536637"/>
              </a:xfrm>
              <a:prstGeom prst="flowChartMagneticDrum">
                <a:avLst/>
              </a:prstGeom>
              <a:gradFill>
                <a:gsLst>
                  <a:gs pos="0">
                    <a:srgbClr val="2B65AB"/>
                  </a:gs>
                  <a:gs pos="25000">
                    <a:schemeClr val="tx2">
                      <a:lumMod val="60000"/>
                      <a:lumOff val="40000"/>
                    </a:schemeClr>
                  </a:gs>
                  <a:gs pos="75000">
                    <a:srgbClr val="72A2DC"/>
                  </a:gs>
                  <a:gs pos="100000">
                    <a:srgbClr val="005CBF"/>
                  </a:gs>
                </a:gsLst>
                <a:lin ang="5400000" scaled="0"/>
              </a:gradFill>
              <a:ln w="1905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5246529" y="2120224"/>
                <a:ext cx="2006056" cy="633230"/>
              </a:xfrm>
              <a:custGeom>
                <a:avLst/>
                <a:gdLst>
                  <a:gd name="connsiteX0" fmla="*/ 0 w 2188029"/>
                  <a:gd name="connsiteY0" fmla="*/ 65314 h 914400"/>
                  <a:gd name="connsiteX1" fmla="*/ 522514 w 2188029"/>
                  <a:gd name="connsiteY1" fmla="*/ 0 h 914400"/>
                  <a:gd name="connsiteX2" fmla="*/ 2188029 w 2188029"/>
                  <a:gd name="connsiteY2" fmla="*/ 827314 h 914400"/>
                  <a:gd name="connsiteX3" fmla="*/ 1687286 w 2188029"/>
                  <a:gd name="connsiteY3" fmla="*/ 914400 h 914400"/>
                  <a:gd name="connsiteX4" fmla="*/ 0 w 2188029"/>
                  <a:gd name="connsiteY4" fmla="*/ 65314 h 914400"/>
                  <a:gd name="connsiteX0" fmla="*/ 0 w 3378201"/>
                  <a:gd name="connsiteY0" fmla="*/ 232682 h 914400"/>
                  <a:gd name="connsiteX1" fmla="*/ 1712686 w 3378201"/>
                  <a:gd name="connsiteY1" fmla="*/ 0 h 914400"/>
                  <a:gd name="connsiteX2" fmla="*/ 3378201 w 3378201"/>
                  <a:gd name="connsiteY2" fmla="*/ 827314 h 914400"/>
                  <a:gd name="connsiteX3" fmla="*/ 2877458 w 3378201"/>
                  <a:gd name="connsiteY3" fmla="*/ 914400 h 914400"/>
                  <a:gd name="connsiteX4" fmla="*/ 0 w 3378201"/>
                  <a:gd name="connsiteY4" fmla="*/ 232682 h 914400"/>
                  <a:gd name="connsiteX0" fmla="*/ 0 w 3378201"/>
                  <a:gd name="connsiteY0" fmla="*/ 232682 h 1081769"/>
                  <a:gd name="connsiteX1" fmla="*/ 1712686 w 3378201"/>
                  <a:gd name="connsiteY1" fmla="*/ 0 h 1081769"/>
                  <a:gd name="connsiteX2" fmla="*/ 3378201 w 3378201"/>
                  <a:gd name="connsiteY2" fmla="*/ 827314 h 1081769"/>
                  <a:gd name="connsiteX3" fmla="*/ 1743075 w 3378201"/>
                  <a:gd name="connsiteY3" fmla="*/ 1081769 h 1081769"/>
                  <a:gd name="connsiteX4" fmla="*/ 0 w 3378201"/>
                  <a:gd name="connsiteY4" fmla="*/ 232682 h 1081769"/>
                  <a:gd name="connsiteX0" fmla="*/ 0 w 3427017"/>
                  <a:gd name="connsiteY0" fmla="*/ 232682 h 1081769"/>
                  <a:gd name="connsiteX1" fmla="*/ 1712686 w 3427017"/>
                  <a:gd name="connsiteY1" fmla="*/ 0 h 1081769"/>
                  <a:gd name="connsiteX2" fmla="*/ 3427017 w 3427017"/>
                  <a:gd name="connsiteY2" fmla="*/ 851723 h 1081769"/>
                  <a:gd name="connsiteX3" fmla="*/ 1743075 w 3427017"/>
                  <a:gd name="connsiteY3" fmla="*/ 1081769 h 1081769"/>
                  <a:gd name="connsiteX4" fmla="*/ 0 w 3427017"/>
                  <a:gd name="connsiteY4" fmla="*/ 232682 h 1081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7017" h="1081769">
                    <a:moveTo>
                      <a:pt x="0" y="232682"/>
                    </a:moveTo>
                    <a:lnTo>
                      <a:pt x="1712686" y="0"/>
                    </a:lnTo>
                    <a:lnTo>
                      <a:pt x="3427017" y="851723"/>
                    </a:lnTo>
                    <a:lnTo>
                      <a:pt x="1743075" y="1081769"/>
                    </a:lnTo>
                    <a:lnTo>
                      <a:pt x="0" y="232682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Freeform 50"/>
              <p:cNvSpPr/>
              <p:nvPr/>
            </p:nvSpPr>
            <p:spPr>
              <a:xfrm>
                <a:off x="6266626" y="2618473"/>
                <a:ext cx="974405" cy="1377705"/>
              </a:xfrm>
              <a:custGeom>
                <a:avLst/>
                <a:gdLst>
                  <a:gd name="connsiteX0" fmla="*/ 10886 w 511629"/>
                  <a:gd name="connsiteY0" fmla="*/ 65315 h 2111829"/>
                  <a:gd name="connsiteX1" fmla="*/ 511629 w 511629"/>
                  <a:gd name="connsiteY1" fmla="*/ 0 h 2111829"/>
                  <a:gd name="connsiteX2" fmla="*/ 511629 w 511629"/>
                  <a:gd name="connsiteY2" fmla="*/ 2024743 h 2111829"/>
                  <a:gd name="connsiteX3" fmla="*/ 0 w 511629"/>
                  <a:gd name="connsiteY3" fmla="*/ 2111829 h 2111829"/>
                  <a:gd name="connsiteX4" fmla="*/ 10886 w 511629"/>
                  <a:gd name="connsiteY4" fmla="*/ 65315 h 2111829"/>
                  <a:gd name="connsiteX0" fmla="*/ 9 w 1672328"/>
                  <a:gd name="connsiteY0" fmla="*/ 251279 h 2111829"/>
                  <a:gd name="connsiteX1" fmla="*/ 1672328 w 1672328"/>
                  <a:gd name="connsiteY1" fmla="*/ 0 h 2111829"/>
                  <a:gd name="connsiteX2" fmla="*/ 1672328 w 1672328"/>
                  <a:gd name="connsiteY2" fmla="*/ 2024743 h 2111829"/>
                  <a:gd name="connsiteX3" fmla="*/ 1160699 w 1672328"/>
                  <a:gd name="connsiteY3" fmla="*/ 2111829 h 2111829"/>
                  <a:gd name="connsiteX4" fmla="*/ 9 w 1672328"/>
                  <a:gd name="connsiteY4" fmla="*/ 251279 h 2111829"/>
                  <a:gd name="connsiteX0" fmla="*/ 274 w 1672593"/>
                  <a:gd name="connsiteY0" fmla="*/ 251279 h 2372179"/>
                  <a:gd name="connsiteX1" fmla="*/ 1672593 w 1672593"/>
                  <a:gd name="connsiteY1" fmla="*/ 0 h 2372179"/>
                  <a:gd name="connsiteX2" fmla="*/ 1672593 w 1672593"/>
                  <a:gd name="connsiteY2" fmla="*/ 2024743 h 2372179"/>
                  <a:gd name="connsiteX3" fmla="*/ 26580 w 1672593"/>
                  <a:gd name="connsiteY3" fmla="*/ 2372179 h 2372179"/>
                  <a:gd name="connsiteX4" fmla="*/ 274 w 1672593"/>
                  <a:gd name="connsiteY4" fmla="*/ 251279 h 2372179"/>
                  <a:gd name="connsiteX0" fmla="*/ 571 w 1672890"/>
                  <a:gd name="connsiteY0" fmla="*/ 251279 h 2353582"/>
                  <a:gd name="connsiteX1" fmla="*/ 1672890 w 1672890"/>
                  <a:gd name="connsiteY1" fmla="*/ 0 h 2353582"/>
                  <a:gd name="connsiteX2" fmla="*/ 1672890 w 1672890"/>
                  <a:gd name="connsiteY2" fmla="*/ 2024743 h 2353582"/>
                  <a:gd name="connsiteX3" fmla="*/ 8280 w 1672890"/>
                  <a:gd name="connsiteY3" fmla="*/ 2353582 h 2353582"/>
                  <a:gd name="connsiteX4" fmla="*/ 571 w 1672890"/>
                  <a:gd name="connsiteY4" fmla="*/ 251279 h 2353582"/>
                  <a:gd name="connsiteX0" fmla="*/ 573 w 1672892"/>
                  <a:gd name="connsiteY0" fmla="*/ 251279 h 2353582"/>
                  <a:gd name="connsiteX1" fmla="*/ 1672892 w 1672892"/>
                  <a:gd name="connsiteY1" fmla="*/ 0 h 2353582"/>
                  <a:gd name="connsiteX2" fmla="*/ 1672892 w 1672892"/>
                  <a:gd name="connsiteY2" fmla="*/ 2024743 h 2353582"/>
                  <a:gd name="connsiteX3" fmla="*/ 8282 w 1672892"/>
                  <a:gd name="connsiteY3" fmla="*/ 2353582 h 2353582"/>
                  <a:gd name="connsiteX4" fmla="*/ 573 w 1672892"/>
                  <a:gd name="connsiteY4" fmla="*/ 251279 h 2353582"/>
                  <a:gd name="connsiteX0" fmla="*/ 572 w 1672892"/>
                  <a:gd name="connsiteY0" fmla="*/ 251279 h 2353582"/>
                  <a:gd name="connsiteX1" fmla="*/ 1672892 w 1672892"/>
                  <a:gd name="connsiteY1" fmla="*/ 0 h 2353582"/>
                  <a:gd name="connsiteX2" fmla="*/ 1672892 w 1672892"/>
                  <a:gd name="connsiteY2" fmla="*/ 2024743 h 2353582"/>
                  <a:gd name="connsiteX3" fmla="*/ 8282 w 1672892"/>
                  <a:gd name="connsiteY3" fmla="*/ 2353582 h 2353582"/>
                  <a:gd name="connsiteX4" fmla="*/ 572 w 1672892"/>
                  <a:gd name="connsiteY4" fmla="*/ 251279 h 2353582"/>
                  <a:gd name="connsiteX0" fmla="*/ 8562 w 1664610"/>
                  <a:gd name="connsiteY0" fmla="*/ 235007 h 2353582"/>
                  <a:gd name="connsiteX1" fmla="*/ 1664610 w 1664610"/>
                  <a:gd name="connsiteY1" fmla="*/ 0 h 2353582"/>
                  <a:gd name="connsiteX2" fmla="*/ 1664610 w 1664610"/>
                  <a:gd name="connsiteY2" fmla="*/ 2024743 h 2353582"/>
                  <a:gd name="connsiteX3" fmla="*/ 0 w 1664610"/>
                  <a:gd name="connsiteY3" fmla="*/ 2353582 h 2353582"/>
                  <a:gd name="connsiteX4" fmla="*/ 8562 w 1664610"/>
                  <a:gd name="connsiteY4" fmla="*/ 235007 h 2353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4610" h="2353582">
                    <a:moveTo>
                      <a:pt x="8562" y="235007"/>
                    </a:moveTo>
                    <a:lnTo>
                      <a:pt x="1664610" y="0"/>
                    </a:lnTo>
                    <a:lnTo>
                      <a:pt x="1664610" y="2024743"/>
                    </a:lnTo>
                    <a:lnTo>
                      <a:pt x="0" y="2353582"/>
                    </a:lnTo>
                    <a:cubicBezTo>
                      <a:pt x="3629" y="1671411"/>
                      <a:pt x="4933" y="917178"/>
                      <a:pt x="8562" y="235007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5239132" y="2258022"/>
                <a:ext cx="1025281" cy="636286"/>
              </a:xfrm>
              <a:custGeom>
                <a:avLst/>
                <a:gdLst>
                  <a:gd name="connsiteX0" fmla="*/ 0 w 1665514"/>
                  <a:gd name="connsiteY0" fmla="*/ 381000 h 1034143"/>
                  <a:gd name="connsiteX1" fmla="*/ 0 w 1665514"/>
                  <a:gd name="connsiteY1" fmla="*/ 0 h 1034143"/>
                  <a:gd name="connsiteX2" fmla="*/ 1665514 w 1665514"/>
                  <a:gd name="connsiteY2" fmla="*/ 838200 h 1034143"/>
                  <a:gd name="connsiteX3" fmla="*/ 1338943 w 1665514"/>
                  <a:gd name="connsiteY3" fmla="*/ 1034143 h 1034143"/>
                  <a:gd name="connsiteX4" fmla="*/ 0 w 1665514"/>
                  <a:gd name="connsiteY4" fmla="*/ 381000 h 1034143"/>
                  <a:gd name="connsiteX0" fmla="*/ 0 w 1665514"/>
                  <a:gd name="connsiteY0" fmla="*/ 381000 h 1082391"/>
                  <a:gd name="connsiteX1" fmla="*/ 0 w 1665514"/>
                  <a:gd name="connsiteY1" fmla="*/ 0 h 1082391"/>
                  <a:gd name="connsiteX2" fmla="*/ 1665514 w 1665514"/>
                  <a:gd name="connsiteY2" fmla="*/ 838200 h 1082391"/>
                  <a:gd name="connsiteX3" fmla="*/ 1338942 w 1665514"/>
                  <a:gd name="connsiteY3" fmla="*/ 1082391 h 1082391"/>
                  <a:gd name="connsiteX4" fmla="*/ 0 w 1665514"/>
                  <a:gd name="connsiteY4" fmla="*/ 381000 h 1082391"/>
                  <a:gd name="connsiteX0" fmla="*/ 0 w 1665514"/>
                  <a:gd name="connsiteY0" fmla="*/ 381000 h 1074349"/>
                  <a:gd name="connsiteX1" fmla="*/ 0 w 1665514"/>
                  <a:gd name="connsiteY1" fmla="*/ 0 h 1074349"/>
                  <a:gd name="connsiteX2" fmla="*/ 1665514 w 1665514"/>
                  <a:gd name="connsiteY2" fmla="*/ 838200 h 1074349"/>
                  <a:gd name="connsiteX3" fmla="*/ 1315625 w 1665514"/>
                  <a:gd name="connsiteY3" fmla="*/ 1074349 h 1074349"/>
                  <a:gd name="connsiteX4" fmla="*/ 0 w 1665514"/>
                  <a:gd name="connsiteY4" fmla="*/ 381000 h 1074349"/>
                  <a:gd name="connsiteX0" fmla="*/ 0 w 1673286"/>
                  <a:gd name="connsiteY0" fmla="*/ 397082 h 1074349"/>
                  <a:gd name="connsiteX1" fmla="*/ 7772 w 1673286"/>
                  <a:gd name="connsiteY1" fmla="*/ 0 h 1074349"/>
                  <a:gd name="connsiteX2" fmla="*/ 1673286 w 1673286"/>
                  <a:gd name="connsiteY2" fmla="*/ 838200 h 1074349"/>
                  <a:gd name="connsiteX3" fmla="*/ 1323397 w 1673286"/>
                  <a:gd name="connsiteY3" fmla="*/ 1074349 h 1074349"/>
                  <a:gd name="connsiteX4" fmla="*/ 0 w 1673286"/>
                  <a:gd name="connsiteY4" fmla="*/ 397082 h 107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3286" h="1074349">
                    <a:moveTo>
                      <a:pt x="0" y="397082"/>
                    </a:moveTo>
                    <a:lnTo>
                      <a:pt x="7772" y="0"/>
                    </a:lnTo>
                    <a:lnTo>
                      <a:pt x="1673286" y="838200"/>
                    </a:lnTo>
                    <a:lnTo>
                      <a:pt x="1323397" y="1074349"/>
                    </a:lnTo>
                    <a:lnTo>
                      <a:pt x="0" y="397082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6057641" y="2748002"/>
                <a:ext cx="208586" cy="1231396"/>
              </a:xfrm>
              <a:custGeom>
                <a:avLst/>
                <a:gdLst>
                  <a:gd name="connsiteX0" fmla="*/ 326571 w 340419"/>
                  <a:gd name="connsiteY0" fmla="*/ 0 h 2079172"/>
                  <a:gd name="connsiteX1" fmla="*/ 0 w 340419"/>
                  <a:gd name="connsiteY1" fmla="*/ 217714 h 2079172"/>
                  <a:gd name="connsiteX2" fmla="*/ 0 w 340419"/>
                  <a:gd name="connsiteY2" fmla="*/ 1839686 h 2079172"/>
                  <a:gd name="connsiteX3" fmla="*/ 337457 w 340419"/>
                  <a:gd name="connsiteY3" fmla="*/ 2079172 h 2079172"/>
                  <a:gd name="connsiteX4" fmla="*/ 326571 w 340419"/>
                  <a:gd name="connsiteY4" fmla="*/ 0 h 2079172"/>
                  <a:gd name="connsiteX0" fmla="*/ 326571 w 340419"/>
                  <a:gd name="connsiteY0" fmla="*/ 0 h 2079172"/>
                  <a:gd name="connsiteX1" fmla="*/ 7772 w 340419"/>
                  <a:gd name="connsiteY1" fmla="*/ 241837 h 2079172"/>
                  <a:gd name="connsiteX2" fmla="*/ 0 w 340419"/>
                  <a:gd name="connsiteY2" fmla="*/ 1839686 h 2079172"/>
                  <a:gd name="connsiteX3" fmla="*/ 337457 w 340419"/>
                  <a:gd name="connsiteY3" fmla="*/ 2079172 h 2079172"/>
                  <a:gd name="connsiteX4" fmla="*/ 326571 w 340419"/>
                  <a:gd name="connsiteY4" fmla="*/ 0 h 2079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0419" h="2079172">
                    <a:moveTo>
                      <a:pt x="326571" y="0"/>
                    </a:moveTo>
                    <a:lnTo>
                      <a:pt x="7772" y="241837"/>
                    </a:lnTo>
                    <a:cubicBezTo>
                      <a:pt x="5181" y="774453"/>
                      <a:pt x="2591" y="1307070"/>
                      <a:pt x="0" y="1839686"/>
                    </a:cubicBezTo>
                    <a:lnTo>
                      <a:pt x="337457" y="2079172"/>
                    </a:lnTo>
                    <a:cubicBezTo>
                      <a:pt x="341086" y="1386115"/>
                      <a:pt x="344714" y="693057"/>
                      <a:pt x="326571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Freeform 55"/>
              <p:cNvSpPr/>
              <p:nvPr/>
            </p:nvSpPr>
            <p:spPr>
              <a:xfrm>
                <a:off x="5241988" y="3831114"/>
                <a:ext cx="1017666" cy="633210"/>
              </a:xfrm>
              <a:custGeom>
                <a:avLst/>
                <a:gdLst>
                  <a:gd name="connsiteX0" fmla="*/ 0 w 1676400"/>
                  <a:gd name="connsiteY0" fmla="*/ 1045029 h 1045029"/>
                  <a:gd name="connsiteX1" fmla="*/ 10886 w 1676400"/>
                  <a:gd name="connsiteY1" fmla="*/ 653143 h 1045029"/>
                  <a:gd name="connsiteX2" fmla="*/ 1338943 w 1676400"/>
                  <a:gd name="connsiteY2" fmla="*/ 0 h 1045029"/>
                  <a:gd name="connsiteX3" fmla="*/ 1676400 w 1676400"/>
                  <a:gd name="connsiteY3" fmla="*/ 239486 h 1045029"/>
                  <a:gd name="connsiteX4" fmla="*/ 0 w 1676400"/>
                  <a:gd name="connsiteY4" fmla="*/ 1045029 h 1045029"/>
                  <a:gd name="connsiteX0" fmla="*/ 0 w 1668628"/>
                  <a:gd name="connsiteY0" fmla="*/ 1069154 h 1069154"/>
                  <a:gd name="connsiteX1" fmla="*/ 3114 w 1668628"/>
                  <a:gd name="connsiteY1" fmla="*/ 653143 h 1069154"/>
                  <a:gd name="connsiteX2" fmla="*/ 1331171 w 1668628"/>
                  <a:gd name="connsiteY2" fmla="*/ 0 h 1069154"/>
                  <a:gd name="connsiteX3" fmla="*/ 1668628 w 1668628"/>
                  <a:gd name="connsiteY3" fmla="*/ 239486 h 1069154"/>
                  <a:gd name="connsiteX4" fmla="*/ 0 w 1668628"/>
                  <a:gd name="connsiteY4" fmla="*/ 1069154 h 1069154"/>
                  <a:gd name="connsiteX0" fmla="*/ 0 w 1660855"/>
                  <a:gd name="connsiteY0" fmla="*/ 1069154 h 1069154"/>
                  <a:gd name="connsiteX1" fmla="*/ 3114 w 1660855"/>
                  <a:gd name="connsiteY1" fmla="*/ 653143 h 1069154"/>
                  <a:gd name="connsiteX2" fmla="*/ 1331171 w 1660855"/>
                  <a:gd name="connsiteY2" fmla="*/ 0 h 1069154"/>
                  <a:gd name="connsiteX3" fmla="*/ 1660855 w 1660855"/>
                  <a:gd name="connsiteY3" fmla="*/ 263610 h 1069154"/>
                  <a:gd name="connsiteX4" fmla="*/ 0 w 1660855"/>
                  <a:gd name="connsiteY4" fmla="*/ 1069154 h 1069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0855" h="1069154">
                    <a:moveTo>
                      <a:pt x="0" y="1069154"/>
                    </a:moveTo>
                    <a:lnTo>
                      <a:pt x="3114" y="653143"/>
                    </a:lnTo>
                    <a:lnTo>
                      <a:pt x="1331171" y="0"/>
                    </a:lnTo>
                    <a:lnTo>
                      <a:pt x="1660855" y="263610"/>
                    </a:lnTo>
                    <a:lnTo>
                      <a:pt x="0" y="1069154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5228037" y="3802062"/>
                <a:ext cx="2033270" cy="655931"/>
              </a:xfrm>
              <a:custGeom>
                <a:avLst/>
                <a:gdLst>
                  <a:gd name="connsiteX0" fmla="*/ 1654628 w 2188028"/>
                  <a:gd name="connsiteY0" fmla="*/ 87086 h 925286"/>
                  <a:gd name="connsiteX1" fmla="*/ 2188028 w 2188028"/>
                  <a:gd name="connsiteY1" fmla="*/ 0 h 925286"/>
                  <a:gd name="connsiteX2" fmla="*/ 511628 w 2188028"/>
                  <a:gd name="connsiteY2" fmla="*/ 838200 h 925286"/>
                  <a:gd name="connsiteX3" fmla="*/ 0 w 2188028"/>
                  <a:gd name="connsiteY3" fmla="*/ 925286 h 925286"/>
                  <a:gd name="connsiteX4" fmla="*/ 1654628 w 2188028"/>
                  <a:gd name="connsiteY4" fmla="*/ 87086 h 925286"/>
                  <a:gd name="connsiteX0" fmla="*/ 2842476 w 3375876"/>
                  <a:gd name="connsiteY0" fmla="*/ 87086 h 1096142"/>
                  <a:gd name="connsiteX1" fmla="*/ 3375876 w 3375876"/>
                  <a:gd name="connsiteY1" fmla="*/ 0 h 1096142"/>
                  <a:gd name="connsiteX2" fmla="*/ 1699476 w 3375876"/>
                  <a:gd name="connsiteY2" fmla="*/ 838200 h 1096142"/>
                  <a:gd name="connsiteX3" fmla="*/ 0 w 3375876"/>
                  <a:gd name="connsiteY3" fmla="*/ 1096142 h 1096142"/>
                  <a:gd name="connsiteX4" fmla="*/ 2842476 w 3375876"/>
                  <a:gd name="connsiteY4" fmla="*/ 87086 h 1096142"/>
                  <a:gd name="connsiteX0" fmla="*/ 1744124 w 3375876"/>
                  <a:gd name="connsiteY0" fmla="*/ 306757 h 1096142"/>
                  <a:gd name="connsiteX1" fmla="*/ 3375876 w 3375876"/>
                  <a:gd name="connsiteY1" fmla="*/ 0 h 1096142"/>
                  <a:gd name="connsiteX2" fmla="*/ 1699476 w 3375876"/>
                  <a:gd name="connsiteY2" fmla="*/ 838200 h 1096142"/>
                  <a:gd name="connsiteX3" fmla="*/ 0 w 3375876"/>
                  <a:gd name="connsiteY3" fmla="*/ 1096142 h 1096142"/>
                  <a:gd name="connsiteX4" fmla="*/ 1744124 w 3375876"/>
                  <a:gd name="connsiteY4" fmla="*/ 306757 h 1096142"/>
                  <a:gd name="connsiteX0" fmla="*/ 1744124 w 3375876"/>
                  <a:gd name="connsiteY0" fmla="*/ 306757 h 1096142"/>
                  <a:gd name="connsiteX1" fmla="*/ 3375876 w 3375876"/>
                  <a:gd name="connsiteY1" fmla="*/ 0 h 1096142"/>
                  <a:gd name="connsiteX2" fmla="*/ 1788973 w 3375876"/>
                  <a:gd name="connsiteY2" fmla="*/ 838200 h 1096142"/>
                  <a:gd name="connsiteX3" fmla="*/ 0 w 3375876"/>
                  <a:gd name="connsiteY3" fmla="*/ 1096142 h 1096142"/>
                  <a:gd name="connsiteX4" fmla="*/ 1744124 w 3375876"/>
                  <a:gd name="connsiteY4" fmla="*/ 306757 h 1096142"/>
                  <a:gd name="connsiteX0" fmla="*/ 1744124 w 3449099"/>
                  <a:gd name="connsiteY0" fmla="*/ 306757 h 1096142"/>
                  <a:gd name="connsiteX1" fmla="*/ 3449099 w 3449099"/>
                  <a:gd name="connsiteY1" fmla="*/ 0 h 1096142"/>
                  <a:gd name="connsiteX2" fmla="*/ 1788973 w 3449099"/>
                  <a:gd name="connsiteY2" fmla="*/ 838200 h 1096142"/>
                  <a:gd name="connsiteX3" fmla="*/ 0 w 3449099"/>
                  <a:gd name="connsiteY3" fmla="*/ 1096142 h 1096142"/>
                  <a:gd name="connsiteX4" fmla="*/ 1744124 w 3449099"/>
                  <a:gd name="connsiteY4" fmla="*/ 306757 h 1096142"/>
                  <a:gd name="connsiteX0" fmla="*/ 1744124 w 3473506"/>
                  <a:gd name="connsiteY0" fmla="*/ 331166 h 1120551"/>
                  <a:gd name="connsiteX1" fmla="*/ 3473506 w 3473506"/>
                  <a:gd name="connsiteY1" fmla="*/ 0 h 1120551"/>
                  <a:gd name="connsiteX2" fmla="*/ 1788973 w 3473506"/>
                  <a:gd name="connsiteY2" fmla="*/ 862609 h 1120551"/>
                  <a:gd name="connsiteX3" fmla="*/ 0 w 3473506"/>
                  <a:gd name="connsiteY3" fmla="*/ 1120551 h 1120551"/>
                  <a:gd name="connsiteX4" fmla="*/ 1744124 w 3473506"/>
                  <a:gd name="connsiteY4" fmla="*/ 331166 h 1120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73506" h="1120551">
                    <a:moveTo>
                      <a:pt x="1744124" y="331166"/>
                    </a:moveTo>
                    <a:lnTo>
                      <a:pt x="3473506" y="0"/>
                    </a:lnTo>
                    <a:lnTo>
                      <a:pt x="1788973" y="862609"/>
                    </a:lnTo>
                    <a:lnTo>
                      <a:pt x="0" y="1120551"/>
                    </a:lnTo>
                    <a:lnTo>
                      <a:pt x="1744124" y="33116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2397198" y="2853391"/>
                <a:ext cx="1576088" cy="1563896"/>
              </a:xfrm>
              <a:prstGeom prst="ellipse">
                <a:avLst/>
              </a:prstGeom>
              <a:gradFill>
                <a:gsLst>
                  <a:gs pos="0">
                    <a:srgbClr val="2B65AB"/>
                  </a:gs>
                  <a:gs pos="25000">
                    <a:schemeClr val="tx2">
                      <a:lumMod val="60000"/>
                      <a:lumOff val="40000"/>
                    </a:schemeClr>
                  </a:gs>
                  <a:gs pos="75000">
                    <a:srgbClr val="72A2DC"/>
                  </a:gs>
                  <a:gs pos="100000">
                    <a:srgbClr val="005CBF"/>
                  </a:gs>
                </a:gsLst>
                <a:lin ang="5400000" scaled="0"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>
                <a:off x="1889808" y="3017988"/>
                <a:ext cx="0" cy="15517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>
                <a:off x="3184145" y="4683592"/>
                <a:ext cx="3065412" cy="418011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>
                <a:off x="1695441" y="2865584"/>
                <a:ext cx="1328554" cy="18116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185242" y="4417286"/>
                <a:ext cx="0" cy="92029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>
                <a:stCxn id="62" idx="2"/>
              </p:cNvCxnSpPr>
              <p:nvPr/>
            </p:nvCxnSpPr>
            <p:spPr>
              <a:xfrm>
                <a:off x="6275240" y="4307003"/>
                <a:ext cx="0" cy="58559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H="1">
                <a:off x="1695437" y="4422278"/>
                <a:ext cx="1328554" cy="18116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1605081" y="4603444"/>
                <a:ext cx="6030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11 m</a:t>
                </a:r>
                <a:endParaRPr lang="en-GB" sz="1600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4431715" y="4933295"/>
                <a:ext cx="6030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22 m</a:t>
                </a:r>
                <a:endParaRPr lang="en-GB" sz="1600" dirty="0"/>
              </a:p>
            </p:txBody>
          </p:sp>
          <p:sp>
            <p:nvSpPr>
              <p:cNvPr id="35" name="Right Arrow 34"/>
              <p:cNvSpPr/>
              <p:nvPr/>
            </p:nvSpPr>
            <p:spPr>
              <a:xfrm rot="21109344">
                <a:off x="1272782" y="3681186"/>
                <a:ext cx="427406" cy="333648"/>
              </a:xfrm>
              <a:prstGeom prst="rightArrow">
                <a:avLst/>
              </a:prstGeom>
              <a:solidFill>
                <a:srgbClr val="FF7C8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 flipH="1">
                <a:off x="5260905" y="1869067"/>
                <a:ext cx="999328" cy="136272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5241988" y="1869067"/>
                <a:ext cx="0" cy="36125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6264144" y="1759283"/>
                <a:ext cx="0" cy="30790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6568948" y="1726621"/>
                <a:ext cx="0" cy="30790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flipH="1">
                <a:off x="6245685" y="1825519"/>
                <a:ext cx="319352" cy="43548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TextBox 97"/>
              <p:cNvSpPr txBox="1"/>
              <p:nvPr/>
            </p:nvSpPr>
            <p:spPr>
              <a:xfrm>
                <a:off x="5522368" y="1530509"/>
                <a:ext cx="4988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7 m</a:t>
                </a:r>
                <a:endParaRPr lang="en-GB" sz="1600" dirty="0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6142866" y="1443417"/>
                <a:ext cx="4988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2</a:t>
                </a:r>
                <a:r>
                  <a:rPr lang="en-GB" sz="1600" dirty="0" smtClean="0"/>
                  <a:t> m</a:t>
                </a:r>
                <a:endParaRPr lang="en-GB" sz="1600" dirty="0"/>
              </a:p>
            </p:txBody>
          </p:sp>
          <p:cxnSp>
            <p:nvCxnSpPr>
              <p:cNvPr id="100" name="Straight Connector 99"/>
              <p:cNvCxnSpPr>
                <a:endCxn id="54" idx="1"/>
              </p:cNvCxnSpPr>
              <p:nvPr/>
            </p:nvCxnSpPr>
            <p:spPr>
              <a:xfrm>
                <a:off x="4716851" y="2002632"/>
                <a:ext cx="527043" cy="25539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4604657" y="2182481"/>
                <a:ext cx="650119" cy="31502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7" name="Group 116"/>
              <p:cNvGrpSpPr/>
              <p:nvPr/>
            </p:nvGrpSpPr>
            <p:grpSpPr>
              <a:xfrm rot="1800000">
                <a:off x="4784866" y="1811040"/>
                <a:ext cx="1189" cy="691115"/>
                <a:chOff x="4676006" y="1310284"/>
                <a:chExt cx="1189" cy="691115"/>
              </a:xfrm>
            </p:grpSpPr>
            <p:cxnSp>
              <p:nvCxnSpPr>
                <p:cNvPr id="113" name="Straight Arrow Connector 112"/>
                <p:cNvCxnSpPr/>
                <p:nvPr/>
              </p:nvCxnSpPr>
              <p:spPr>
                <a:xfrm flipH="1" flipV="1">
                  <a:off x="4676010" y="1778386"/>
                  <a:ext cx="1185" cy="22301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Arrow Connector 114"/>
                <p:cNvCxnSpPr/>
                <p:nvPr/>
              </p:nvCxnSpPr>
              <p:spPr>
                <a:xfrm flipH="1">
                  <a:off x="4676006" y="1310284"/>
                  <a:ext cx="1185" cy="22301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6" name="TextBox 115"/>
              <p:cNvSpPr txBox="1"/>
              <p:nvPr/>
            </p:nvSpPr>
            <p:spPr>
              <a:xfrm>
                <a:off x="4176784" y="1788836"/>
                <a:ext cx="4988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1</a:t>
                </a:r>
                <a:r>
                  <a:rPr lang="en-GB" sz="1600" dirty="0" smtClean="0"/>
                  <a:t> m</a:t>
                </a:r>
                <a:endParaRPr lang="en-GB" sz="1600" dirty="0"/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3366801" y="2922146"/>
                <a:ext cx="1951607" cy="1256049"/>
                <a:chOff x="3382450" y="2922146"/>
                <a:chExt cx="1951607" cy="1256049"/>
              </a:xfrm>
              <a:solidFill>
                <a:srgbClr val="FFFF99">
                  <a:alpha val="40000"/>
                </a:srgbClr>
              </a:solidFill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4006627" y="3308061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3" name="Oval 2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1" name="Oval 60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5" name="Oval 64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6" name="Oval 65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8" name="Oval 67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9" name="Oval 68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0" name="Oval 69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2" name="Oval 71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3" name="Oval 72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5" name="Oval 74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76" name="Group 75"/>
                <p:cNvGrpSpPr/>
                <p:nvPr/>
              </p:nvGrpSpPr>
              <p:grpSpPr>
                <a:xfrm>
                  <a:off x="4016137" y="3412831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84" name="Oval 83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8" name="Oval 87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1" name="Oval 90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2" name="Oval 91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3" name="Oval 92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4" name="Oval 93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5" name="Oval 94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6" name="Oval 95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7" name="Oval 96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01" name="Group 100"/>
                <p:cNvGrpSpPr/>
                <p:nvPr/>
              </p:nvGrpSpPr>
              <p:grpSpPr>
                <a:xfrm>
                  <a:off x="4011358" y="3527127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02" name="Oval 101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3" name="Oval 102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5" name="Oval 104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6" name="Oval 105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7" name="Oval 106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8" name="Oval 107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9" name="Oval 108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0" name="Oval 109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1" name="Oval 110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2" name="Oval 111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4" name="Oval 113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8" name="Oval 117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19" name="Group 118"/>
                <p:cNvGrpSpPr/>
                <p:nvPr/>
              </p:nvGrpSpPr>
              <p:grpSpPr>
                <a:xfrm>
                  <a:off x="3992290" y="3641423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21" name="Oval 120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2" name="Oval 121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3" name="Oval 122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4" name="Oval 123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5" name="Oval 124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6" name="Oval 125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7" name="Oval 126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8" name="Oval 127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9" name="Oval 128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0" name="Oval 129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1" name="Oval 130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2" name="Oval 131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33" name="Group 132"/>
                <p:cNvGrpSpPr/>
                <p:nvPr/>
              </p:nvGrpSpPr>
              <p:grpSpPr>
                <a:xfrm>
                  <a:off x="3963696" y="3746193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34" name="Oval 133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5" name="Oval 134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6" name="Oval 135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7" name="Oval 136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8" name="Oval 137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9" name="Oval 138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0" name="Oval 139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1" name="Oval 140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2" name="Oval 141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3" name="Oval 142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4" name="Oval 143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5" name="Oval 144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46" name="Group 145"/>
                <p:cNvGrpSpPr/>
                <p:nvPr/>
              </p:nvGrpSpPr>
              <p:grpSpPr>
                <a:xfrm>
                  <a:off x="3982732" y="3193669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47" name="Oval 146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8" name="Oval 147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9" name="Oval 148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0" name="Oval 149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1" name="Oval 150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2" name="Oval 151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3" name="Oval 152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4" name="Oval 153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5" name="Oval 154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6" name="Oval 155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7" name="Oval 156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8" name="Oval 157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59" name="Group 158"/>
                <p:cNvGrpSpPr/>
                <p:nvPr/>
              </p:nvGrpSpPr>
              <p:grpSpPr>
                <a:xfrm>
                  <a:off x="3939849" y="3088867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60" name="Oval 159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1" name="Oval 160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2" name="Oval 161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3" name="Oval 162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4" name="Oval 163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5" name="Oval 164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6" name="Oval 165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7" name="Oval 166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8" name="Oval 167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9" name="Oval 168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0" name="Oval 169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1" name="Oval 170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72" name="Group 171"/>
                <p:cNvGrpSpPr/>
                <p:nvPr/>
              </p:nvGrpSpPr>
              <p:grpSpPr>
                <a:xfrm>
                  <a:off x="3887440" y="2993591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73" name="Oval 172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4" name="Oval 173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5" name="Oval 174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6" name="Oval 175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7" name="Oval 176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8" name="Oval 177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9" name="Oval 178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0" name="Oval 179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1" name="Oval 180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2" name="Oval 181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3" name="Oval 182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4" name="Oval 183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85" name="Group 184"/>
                <p:cNvGrpSpPr/>
                <p:nvPr/>
              </p:nvGrpSpPr>
              <p:grpSpPr>
                <a:xfrm>
                  <a:off x="3920813" y="3855742"/>
                  <a:ext cx="1203624" cy="213016"/>
                  <a:chOff x="4006627" y="3322366"/>
                  <a:chExt cx="1203624" cy="213016"/>
                </a:xfrm>
                <a:grpFill/>
              </p:grpSpPr>
              <p:sp>
                <p:nvSpPr>
                  <p:cNvPr id="186" name="Oval 185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7" name="Oval 186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8" name="Oval 187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9" name="Oval 188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0" name="Oval 189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1" name="Oval 190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2" name="Oval 191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3" name="Oval 192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4" name="Oval 193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5" name="Oval 194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6" name="Oval 195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98" name="Group 197"/>
                <p:cNvGrpSpPr/>
                <p:nvPr/>
              </p:nvGrpSpPr>
              <p:grpSpPr>
                <a:xfrm>
                  <a:off x="3858878" y="3998632"/>
                  <a:ext cx="860704" cy="165370"/>
                  <a:chOff x="4006627" y="3370012"/>
                  <a:chExt cx="860704" cy="165370"/>
                </a:xfrm>
                <a:grpFill/>
              </p:grpSpPr>
              <p:sp>
                <p:nvSpPr>
                  <p:cNvPr id="199" name="Oval 198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0" name="Oval 199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1" name="Oval 200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2" name="Oval 201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3" name="Oval 202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4" name="Oval 203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5" name="Oval 204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6" name="Oval 205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11" name="Group 210"/>
                <p:cNvGrpSpPr/>
                <p:nvPr/>
              </p:nvGrpSpPr>
              <p:grpSpPr>
                <a:xfrm>
                  <a:off x="3830268" y="2922146"/>
                  <a:ext cx="1203624" cy="213016"/>
                  <a:chOff x="4006627" y="3322366"/>
                  <a:chExt cx="1203624" cy="213016"/>
                </a:xfrm>
                <a:grpFill/>
              </p:grpSpPr>
              <p:sp>
                <p:nvSpPr>
                  <p:cNvPr id="212" name="Oval 211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3" name="Oval 212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4" name="Oval 213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6" name="Oval 215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7" name="Oval 216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8" name="Oval 217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9" name="Oval 218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0" name="Oval 219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1" name="Oval 220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2" name="Oval 221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3420602" y="3631833"/>
                  <a:ext cx="508338" cy="103483"/>
                  <a:chOff x="3420602" y="3631833"/>
                  <a:chExt cx="508338" cy="103483"/>
                </a:xfrm>
                <a:grpFill/>
              </p:grpSpPr>
              <p:sp>
                <p:nvSpPr>
                  <p:cNvPr id="224" name="Oval 223"/>
                  <p:cNvSpPr/>
                  <p:nvPr/>
                </p:nvSpPr>
                <p:spPr>
                  <a:xfrm>
                    <a:off x="3868388" y="367476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5" name="Oval 224"/>
                  <p:cNvSpPr/>
                  <p:nvPr/>
                </p:nvSpPr>
                <p:spPr>
                  <a:xfrm>
                    <a:off x="3754060" y="366522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6" name="Oval 225"/>
                  <p:cNvSpPr/>
                  <p:nvPr/>
                </p:nvSpPr>
                <p:spPr>
                  <a:xfrm>
                    <a:off x="3639732" y="36509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7" name="Oval 226"/>
                  <p:cNvSpPr/>
                  <p:nvPr/>
                </p:nvSpPr>
                <p:spPr>
                  <a:xfrm>
                    <a:off x="3530167" y="364137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>
                  <a:xfrm>
                    <a:off x="3420602" y="3631833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3406297" y="3741366"/>
                  <a:ext cx="508338" cy="103483"/>
                  <a:chOff x="3420586" y="3755655"/>
                  <a:chExt cx="508338" cy="103483"/>
                </a:xfrm>
                <a:grpFill/>
              </p:grpSpPr>
              <p:sp>
                <p:nvSpPr>
                  <p:cNvPr id="229" name="Oval 228"/>
                  <p:cNvSpPr/>
                  <p:nvPr/>
                </p:nvSpPr>
                <p:spPr>
                  <a:xfrm>
                    <a:off x="3868372" y="379858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0" name="Oval 229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1" name="Oval 230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2" name="Oval 231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3" name="Oval 232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3396755" y="3855662"/>
                  <a:ext cx="508338" cy="103483"/>
                  <a:chOff x="3420586" y="3755655"/>
                  <a:chExt cx="508338" cy="103483"/>
                </a:xfrm>
                <a:grpFill/>
              </p:grpSpPr>
              <p:sp>
                <p:nvSpPr>
                  <p:cNvPr id="237" name="Oval 236"/>
                  <p:cNvSpPr/>
                  <p:nvPr/>
                </p:nvSpPr>
                <p:spPr>
                  <a:xfrm>
                    <a:off x="3868372" y="379858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9" name="Oval 238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0" name="Oval 239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42" name="Group 241"/>
                <p:cNvGrpSpPr/>
                <p:nvPr/>
              </p:nvGrpSpPr>
              <p:grpSpPr>
                <a:xfrm>
                  <a:off x="3382450" y="3969958"/>
                  <a:ext cx="394010" cy="93941"/>
                  <a:chOff x="3420586" y="3755655"/>
                  <a:chExt cx="394010" cy="93941"/>
                </a:xfrm>
                <a:grpFill/>
              </p:grpSpPr>
              <p:sp>
                <p:nvSpPr>
                  <p:cNvPr id="244" name="Oval 243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5" name="Oval 244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6" name="Oval 245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7" name="Oval 246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48" name="Group 247"/>
                <p:cNvGrpSpPr/>
                <p:nvPr/>
              </p:nvGrpSpPr>
              <p:grpSpPr>
                <a:xfrm>
                  <a:off x="3482473" y="4093796"/>
                  <a:ext cx="284445" cy="84399"/>
                  <a:chOff x="3530151" y="3765197"/>
                  <a:chExt cx="284445" cy="84399"/>
                </a:xfrm>
                <a:grpFill/>
              </p:grpSpPr>
              <p:sp>
                <p:nvSpPr>
                  <p:cNvPr id="250" name="Oval 249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1" name="Oval 250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2" name="Oval 251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54" name="Group 253"/>
                <p:cNvGrpSpPr/>
                <p:nvPr/>
              </p:nvGrpSpPr>
              <p:grpSpPr>
                <a:xfrm>
                  <a:off x="3430048" y="3522204"/>
                  <a:ext cx="508338" cy="103483"/>
                  <a:chOff x="3420586" y="3755655"/>
                  <a:chExt cx="508338" cy="103483"/>
                </a:xfrm>
                <a:grpFill/>
              </p:grpSpPr>
              <p:sp>
                <p:nvSpPr>
                  <p:cNvPr id="255" name="Oval 254"/>
                  <p:cNvSpPr/>
                  <p:nvPr/>
                </p:nvSpPr>
                <p:spPr>
                  <a:xfrm>
                    <a:off x="3868372" y="379858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6" name="Oval 255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7" name="Oval 256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8" name="Oval 257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9" name="Oval 258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60" name="Group 259"/>
                <p:cNvGrpSpPr/>
                <p:nvPr/>
              </p:nvGrpSpPr>
              <p:grpSpPr>
                <a:xfrm>
                  <a:off x="3439558" y="3417402"/>
                  <a:ext cx="508338" cy="103483"/>
                  <a:chOff x="3420586" y="3755655"/>
                  <a:chExt cx="508338" cy="103483"/>
                </a:xfrm>
                <a:grpFill/>
              </p:grpSpPr>
              <p:sp>
                <p:nvSpPr>
                  <p:cNvPr id="261" name="Oval 260"/>
                  <p:cNvSpPr/>
                  <p:nvPr/>
                </p:nvSpPr>
                <p:spPr>
                  <a:xfrm>
                    <a:off x="3868372" y="379858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2" name="Oval 261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3" name="Oval 262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4" name="Oval 263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5" name="Oval 264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66" name="Group 265"/>
                <p:cNvGrpSpPr/>
                <p:nvPr/>
              </p:nvGrpSpPr>
              <p:grpSpPr>
                <a:xfrm>
                  <a:off x="3449068" y="3307837"/>
                  <a:ext cx="394010" cy="93941"/>
                  <a:chOff x="3420586" y="3755655"/>
                  <a:chExt cx="394010" cy="93941"/>
                </a:xfrm>
                <a:grpFill/>
              </p:grpSpPr>
              <p:sp>
                <p:nvSpPr>
                  <p:cNvPr id="268" name="Oval 267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9" name="Oval 268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1" name="Oval 270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72" name="Group 271"/>
                <p:cNvGrpSpPr/>
                <p:nvPr/>
              </p:nvGrpSpPr>
              <p:grpSpPr>
                <a:xfrm>
                  <a:off x="3458578" y="3203035"/>
                  <a:ext cx="394010" cy="93941"/>
                  <a:chOff x="3420586" y="3755655"/>
                  <a:chExt cx="394010" cy="93941"/>
                </a:xfrm>
                <a:grpFill/>
              </p:grpSpPr>
              <p:sp>
                <p:nvSpPr>
                  <p:cNvPr id="274" name="Oval 273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5" name="Oval 274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6" name="Oval 275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7" name="Oval 276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78" name="Group 277"/>
                <p:cNvGrpSpPr/>
                <p:nvPr/>
              </p:nvGrpSpPr>
              <p:grpSpPr>
                <a:xfrm>
                  <a:off x="3577653" y="3107775"/>
                  <a:ext cx="170117" cy="70094"/>
                  <a:chOff x="3530151" y="3765197"/>
                  <a:chExt cx="170117" cy="70094"/>
                </a:xfrm>
                <a:grpFill/>
              </p:grpSpPr>
              <p:sp>
                <p:nvSpPr>
                  <p:cNvPr id="281" name="Oval 280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2" name="Oval 281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207" name="Group 206"/>
              <p:cNvGrpSpPr/>
              <p:nvPr/>
            </p:nvGrpSpPr>
            <p:grpSpPr>
              <a:xfrm>
                <a:off x="5649815" y="2533158"/>
                <a:ext cx="629476" cy="825881"/>
                <a:chOff x="5649815" y="2533158"/>
                <a:chExt cx="629476" cy="825881"/>
              </a:xfrm>
              <a:solidFill>
                <a:schemeClr val="accent2">
                  <a:lumMod val="60000"/>
                  <a:lumOff val="40000"/>
                  <a:alpha val="90000"/>
                </a:schemeClr>
              </a:solidFill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6084628" y="2754706"/>
                  <a:ext cx="168275" cy="604333"/>
                  <a:chOff x="6084628" y="2754706"/>
                  <a:chExt cx="168275" cy="604333"/>
                </a:xfrm>
                <a:grpFill/>
              </p:grpSpPr>
              <p:cxnSp>
                <p:nvCxnSpPr>
                  <p:cNvPr id="7" name="Straight Connector 6"/>
                  <p:cNvCxnSpPr/>
                  <p:nvPr/>
                </p:nvCxnSpPr>
                <p:spPr>
                  <a:xfrm>
                    <a:off x="6084628" y="2872181"/>
                    <a:ext cx="0" cy="480461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3" name="Straight Connector 252"/>
                  <p:cNvCxnSpPr/>
                  <p:nvPr/>
                </p:nvCxnSpPr>
                <p:spPr>
                  <a:xfrm>
                    <a:off x="6106853" y="2849956"/>
                    <a:ext cx="0" cy="509083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7" name="Straight Connector 266"/>
                  <p:cNvCxnSpPr/>
                  <p:nvPr/>
                </p:nvCxnSpPr>
                <p:spPr>
                  <a:xfrm>
                    <a:off x="6129078" y="2837256"/>
                    <a:ext cx="0" cy="521783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3" name="Straight Connector 272"/>
                  <p:cNvCxnSpPr/>
                  <p:nvPr/>
                </p:nvCxnSpPr>
                <p:spPr>
                  <a:xfrm>
                    <a:off x="6151303" y="2824556"/>
                    <a:ext cx="0" cy="531308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9" name="Straight Connector 278"/>
                  <p:cNvCxnSpPr/>
                  <p:nvPr/>
                </p:nvCxnSpPr>
                <p:spPr>
                  <a:xfrm>
                    <a:off x="6173528" y="2808681"/>
                    <a:ext cx="0" cy="550358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" name="Straight Connector 279"/>
                  <p:cNvCxnSpPr/>
                  <p:nvPr/>
                </p:nvCxnSpPr>
                <p:spPr>
                  <a:xfrm>
                    <a:off x="6195753" y="2789631"/>
                    <a:ext cx="0" cy="569408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" name="Straight Connector 282"/>
                  <p:cNvCxnSpPr/>
                  <p:nvPr/>
                </p:nvCxnSpPr>
                <p:spPr>
                  <a:xfrm>
                    <a:off x="6214803" y="2776931"/>
                    <a:ext cx="0" cy="582108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" name="Straight Connector 283"/>
                  <p:cNvCxnSpPr/>
                  <p:nvPr/>
                </p:nvCxnSpPr>
                <p:spPr>
                  <a:xfrm>
                    <a:off x="6233853" y="2767406"/>
                    <a:ext cx="0" cy="588458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>
                  <a:xfrm>
                    <a:off x="6252903" y="2754706"/>
                    <a:ext cx="0" cy="604333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6" name="Group 285"/>
                <p:cNvGrpSpPr/>
                <p:nvPr/>
              </p:nvGrpSpPr>
              <p:grpSpPr>
                <a:xfrm rot="17782684" flipV="1">
                  <a:off x="5813855" y="2369118"/>
                  <a:ext cx="279317" cy="607398"/>
                  <a:chOff x="6084628" y="2754706"/>
                  <a:chExt cx="279317" cy="607398"/>
                </a:xfrm>
                <a:grpFill/>
              </p:grpSpPr>
              <p:cxnSp>
                <p:nvCxnSpPr>
                  <p:cNvPr id="287" name="Straight Connector 286"/>
                  <p:cNvCxnSpPr/>
                  <p:nvPr/>
                </p:nvCxnSpPr>
                <p:spPr>
                  <a:xfrm>
                    <a:off x="6084628" y="2872181"/>
                    <a:ext cx="0" cy="489923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" name="Straight Connector 287"/>
                  <p:cNvCxnSpPr/>
                  <p:nvPr/>
                </p:nvCxnSpPr>
                <p:spPr>
                  <a:xfrm>
                    <a:off x="6106853" y="2849956"/>
                    <a:ext cx="0" cy="509083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" name="Straight Connector 288"/>
                  <p:cNvCxnSpPr/>
                  <p:nvPr/>
                </p:nvCxnSpPr>
                <p:spPr>
                  <a:xfrm>
                    <a:off x="6129078" y="2837256"/>
                    <a:ext cx="0" cy="521783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Straight Connector 289"/>
                  <p:cNvCxnSpPr/>
                  <p:nvPr/>
                </p:nvCxnSpPr>
                <p:spPr>
                  <a:xfrm>
                    <a:off x="6151303" y="2824556"/>
                    <a:ext cx="0" cy="537548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Straight Connector 290"/>
                  <p:cNvCxnSpPr/>
                  <p:nvPr/>
                </p:nvCxnSpPr>
                <p:spPr>
                  <a:xfrm>
                    <a:off x="6173528" y="2808681"/>
                    <a:ext cx="0" cy="550358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" name="Straight Connector 291"/>
                  <p:cNvCxnSpPr/>
                  <p:nvPr/>
                </p:nvCxnSpPr>
                <p:spPr>
                  <a:xfrm>
                    <a:off x="6195753" y="2789631"/>
                    <a:ext cx="0" cy="569408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3" name="Straight Connector 292"/>
                  <p:cNvCxnSpPr/>
                  <p:nvPr/>
                </p:nvCxnSpPr>
                <p:spPr>
                  <a:xfrm>
                    <a:off x="6214803" y="2776931"/>
                    <a:ext cx="0" cy="582108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/>
                  <p:cNvCxnSpPr/>
                  <p:nvPr/>
                </p:nvCxnSpPr>
                <p:spPr>
                  <a:xfrm rot="17782684" flipH="1">
                    <a:off x="5971533" y="2930120"/>
                    <a:ext cx="524640" cy="260184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5" name="Straight Connector 294"/>
                  <p:cNvCxnSpPr/>
                  <p:nvPr/>
                </p:nvCxnSpPr>
                <p:spPr>
                  <a:xfrm>
                    <a:off x="6252903" y="2754706"/>
                    <a:ext cx="0" cy="604333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96" name="Straight Connector 295"/>
                <p:cNvCxnSpPr/>
                <p:nvPr/>
              </p:nvCxnSpPr>
              <p:spPr>
                <a:xfrm rot="17782684" flipV="1">
                  <a:off x="5977125" y="2332994"/>
                  <a:ext cx="0" cy="604333"/>
                </a:xfrm>
                <a:prstGeom prst="line">
                  <a:avLst/>
                </a:prstGeom>
                <a:grpFill/>
                <a:ln w="63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5"/>
              <p:cNvGrpSpPr/>
              <p:nvPr/>
            </p:nvGrpSpPr>
            <p:grpSpPr>
              <a:xfrm>
                <a:off x="6793459" y="2270802"/>
                <a:ext cx="726141" cy="919834"/>
                <a:chOff x="6793459" y="2270802"/>
                <a:chExt cx="726141" cy="919834"/>
              </a:xfrm>
              <a:solidFill>
                <a:schemeClr val="accent2">
                  <a:lumMod val="60000"/>
                  <a:lumOff val="40000"/>
                  <a:alpha val="90000"/>
                </a:schemeClr>
              </a:solidFill>
            </p:grpSpPr>
            <p:grpSp>
              <p:nvGrpSpPr>
                <p:cNvPr id="352" name="Group 351"/>
                <p:cNvGrpSpPr/>
                <p:nvPr/>
              </p:nvGrpSpPr>
              <p:grpSpPr>
                <a:xfrm>
                  <a:off x="7265600" y="2574923"/>
                  <a:ext cx="254000" cy="615713"/>
                  <a:chOff x="7268775" y="2574923"/>
                  <a:chExt cx="254000" cy="615713"/>
                </a:xfrm>
                <a:grpFill/>
              </p:grpSpPr>
              <p:grpSp>
                <p:nvGrpSpPr>
                  <p:cNvPr id="308" name="Group 307"/>
                  <p:cNvGrpSpPr/>
                  <p:nvPr/>
                </p:nvGrpSpPr>
                <p:grpSpPr>
                  <a:xfrm>
                    <a:off x="7268775" y="2579642"/>
                    <a:ext cx="168275" cy="610994"/>
                    <a:chOff x="6084628" y="2837256"/>
                    <a:chExt cx="168275" cy="610994"/>
                  </a:xfrm>
                  <a:grpFill/>
                </p:grpSpPr>
                <p:cxnSp>
                  <p:nvCxnSpPr>
                    <p:cNvPr id="320" name="Straight Connector 319"/>
                    <p:cNvCxnSpPr/>
                    <p:nvPr/>
                  </p:nvCxnSpPr>
                  <p:spPr>
                    <a:xfrm>
                      <a:off x="6084628" y="2872181"/>
                      <a:ext cx="0" cy="576069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1" name="Straight Connector 320"/>
                    <p:cNvCxnSpPr/>
                    <p:nvPr/>
                  </p:nvCxnSpPr>
                  <p:spPr>
                    <a:xfrm>
                      <a:off x="6106853" y="2857937"/>
                      <a:ext cx="0" cy="577706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2" name="Straight Connector 321"/>
                    <p:cNvCxnSpPr/>
                    <p:nvPr/>
                  </p:nvCxnSpPr>
                  <p:spPr>
                    <a:xfrm>
                      <a:off x="6129078" y="2857937"/>
                      <a:ext cx="0" cy="580771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3" name="Straight Connector 322"/>
                    <p:cNvCxnSpPr/>
                    <p:nvPr/>
                  </p:nvCxnSpPr>
                  <p:spPr>
                    <a:xfrm>
                      <a:off x="6151303" y="2860884"/>
                      <a:ext cx="0" cy="573061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4" name="Straight Connector 323"/>
                    <p:cNvCxnSpPr/>
                    <p:nvPr/>
                  </p:nvCxnSpPr>
                  <p:spPr>
                    <a:xfrm>
                      <a:off x="6173528" y="2860884"/>
                      <a:ext cx="0" cy="569996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5" name="Straight Connector 324"/>
                    <p:cNvCxnSpPr/>
                    <p:nvPr/>
                  </p:nvCxnSpPr>
                  <p:spPr>
                    <a:xfrm>
                      <a:off x="6195753" y="2849956"/>
                      <a:ext cx="0" cy="580924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6" name="Straight Connector 325"/>
                    <p:cNvCxnSpPr/>
                    <p:nvPr/>
                  </p:nvCxnSpPr>
                  <p:spPr>
                    <a:xfrm>
                      <a:off x="6214803" y="2849956"/>
                      <a:ext cx="0" cy="572781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7" name="Straight Connector 326"/>
                    <p:cNvCxnSpPr/>
                    <p:nvPr/>
                  </p:nvCxnSpPr>
                  <p:spPr>
                    <a:xfrm>
                      <a:off x="6233853" y="2843668"/>
                      <a:ext cx="0" cy="575972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8" name="Straight Connector 327"/>
                    <p:cNvCxnSpPr/>
                    <p:nvPr/>
                  </p:nvCxnSpPr>
                  <p:spPr>
                    <a:xfrm>
                      <a:off x="6252903" y="2837256"/>
                      <a:ext cx="0" cy="579319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42" name="Group 341"/>
                  <p:cNvGrpSpPr/>
                  <p:nvPr/>
                </p:nvGrpSpPr>
                <p:grpSpPr>
                  <a:xfrm>
                    <a:off x="7456100" y="2574923"/>
                    <a:ext cx="66675" cy="590313"/>
                    <a:chOff x="6084628" y="2857937"/>
                    <a:chExt cx="66675" cy="590313"/>
                  </a:xfrm>
                  <a:grpFill/>
                </p:grpSpPr>
                <p:cxnSp>
                  <p:nvCxnSpPr>
                    <p:cNvPr id="343" name="Straight Connector 342"/>
                    <p:cNvCxnSpPr/>
                    <p:nvPr/>
                  </p:nvCxnSpPr>
                  <p:spPr>
                    <a:xfrm>
                      <a:off x="6084628" y="2872181"/>
                      <a:ext cx="0" cy="576069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4" name="Straight Connector 343"/>
                    <p:cNvCxnSpPr/>
                    <p:nvPr/>
                  </p:nvCxnSpPr>
                  <p:spPr>
                    <a:xfrm>
                      <a:off x="6106853" y="2857937"/>
                      <a:ext cx="0" cy="577706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5" name="Straight Connector 344"/>
                    <p:cNvCxnSpPr/>
                    <p:nvPr/>
                  </p:nvCxnSpPr>
                  <p:spPr>
                    <a:xfrm>
                      <a:off x="6129078" y="2857937"/>
                      <a:ext cx="0" cy="580771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6" name="Straight Connector 345"/>
                    <p:cNvCxnSpPr/>
                    <p:nvPr/>
                  </p:nvCxnSpPr>
                  <p:spPr>
                    <a:xfrm>
                      <a:off x="6151303" y="2860884"/>
                      <a:ext cx="0" cy="573061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73" name="Group 372"/>
                <p:cNvGrpSpPr/>
                <p:nvPr/>
              </p:nvGrpSpPr>
              <p:grpSpPr>
                <a:xfrm rot="17813615">
                  <a:off x="6944189" y="2120072"/>
                  <a:ext cx="395699" cy="697159"/>
                  <a:chOff x="7058563" y="2413196"/>
                  <a:chExt cx="668735" cy="697159"/>
                </a:xfrm>
                <a:grpFill/>
              </p:grpSpPr>
              <p:grpSp>
                <p:nvGrpSpPr>
                  <p:cNvPr id="374" name="Group 373"/>
                  <p:cNvGrpSpPr/>
                  <p:nvPr/>
                </p:nvGrpSpPr>
                <p:grpSpPr>
                  <a:xfrm>
                    <a:off x="7058563" y="2413196"/>
                    <a:ext cx="590387" cy="629078"/>
                    <a:chOff x="5874416" y="2670810"/>
                    <a:chExt cx="590387" cy="629078"/>
                  </a:xfrm>
                  <a:grpFill/>
                </p:grpSpPr>
                <p:cxnSp>
                  <p:nvCxnSpPr>
                    <p:cNvPr id="380" name="Straight Connector 379"/>
                    <p:cNvCxnSpPr/>
                    <p:nvPr/>
                  </p:nvCxnSpPr>
                  <p:spPr>
                    <a:xfrm rot="3786385">
                      <a:off x="5839385" y="2705841"/>
                      <a:ext cx="490484" cy="420422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1" name="Straight Connector 380"/>
                    <p:cNvCxnSpPr/>
                    <p:nvPr/>
                  </p:nvCxnSpPr>
                  <p:spPr>
                    <a:xfrm rot="3786385">
                      <a:off x="5868991" y="2727484"/>
                      <a:ext cx="475726" cy="407769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2" name="Straight Connector 381"/>
                    <p:cNvCxnSpPr/>
                    <p:nvPr/>
                  </p:nvCxnSpPr>
                  <p:spPr>
                    <a:xfrm rot="3786385">
                      <a:off x="5881681" y="2734549"/>
                      <a:ext cx="494794" cy="424114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3" name="Straight Connector 382"/>
                    <p:cNvCxnSpPr/>
                    <p:nvPr/>
                  </p:nvCxnSpPr>
                  <p:spPr>
                    <a:xfrm rot="3786385">
                      <a:off x="5902661" y="2758027"/>
                      <a:ext cx="497281" cy="426246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4" name="Straight Connector 383"/>
                    <p:cNvCxnSpPr/>
                    <p:nvPr/>
                  </p:nvCxnSpPr>
                  <p:spPr>
                    <a:xfrm rot="3786385">
                      <a:off x="5928312" y="2783054"/>
                      <a:ext cx="490433" cy="420376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5" name="Straight Connector 384"/>
                    <p:cNvCxnSpPr/>
                    <p:nvPr/>
                  </p:nvCxnSpPr>
                  <p:spPr>
                    <a:xfrm rot="3786385">
                      <a:off x="5948474" y="2795418"/>
                      <a:ext cx="494559" cy="423913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6" name="Straight Connector 385"/>
                    <p:cNvCxnSpPr/>
                    <p:nvPr/>
                  </p:nvCxnSpPr>
                  <p:spPr>
                    <a:xfrm rot="3786385">
                      <a:off x="5969653" y="2817080"/>
                      <a:ext cx="490300" cy="420262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7" name="Straight Connector 386"/>
                    <p:cNvCxnSpPr/>
                    <p:nvPr/>
                  </p:nvCxnSpPr>
                  <p:spPr>
                    <a:xfrm rot="3786385">
                      <a:off x="5988986" y="2833285"/>
                      <a:ext cx="489732" cy="419775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8" name="Straight Connector 387"/>
                    <p:cNvCxnSpPr/>
                    <p:nvPr/>
                  </p:nvCxnSpPr>
                  <p:spPr>
                    <a:xfrm rot="3786385">
                      <a:off x="6005690" y="2840775"/>
                      <a:ext cx="494427" cy="423799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75" name="Group 374"/>
                  <p:cNvGrpSpPr/>
                  <p:nvPr/>
                </p:nvGrpSpPr>
                <p:grpSpPr>
                  <a:xfrm>
                    <a:off x="7245504" y="2569894"/>
                    <a:ext cx="481794" cy="540461"/>
                    <a:chOff x="5874032" y="2852908"/>
                    <a:chExt cx="481794" cy="540461"/>
                  </a:xfrm>
                  <a:grpFill/>
                </p:grpSpPr>
                <p:cxnSp>
                  <p:nvCxnSpPr>
                    <p:cNvPr id="376" name="Straight Connector 375"/>
                    <p:cNvCxnSpPr/>
                    <p:nvPr/>
                  </p:nvCxnSpPr>
                  <p:spPr>
                    <a:xfrm rot="3786385">
                      <a:off x="5838935" y="2888005"/>
                      <a:ext cx="491386" cy="421192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7" name="Straight Connector 376"/>
                    <p:cNvCxnSpPr/>
                    <p:nvPr/>
                  </p:nvCxnSpPr>
                  <p:spPr>
                    <a:xfrm rot="3786385">
                      <a:off x="5864482" y="2913052"/>
                      <a:ext cx="484742" cy="415498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8" name="Straight Connector 377"/>
                    <p:cNvCxnSpPr/>
                    <p:nvPr/>
                  </p:nvCxnSpPr>
                  <p:spPr>
                    <a:xfrm rot="3786385">
                      <a:off x="5888181" y="2921561"/>
                      <a:ext cx="481794" cy="412970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9" name="Straight Connector 378"/>
                    <p:cNvCxnSpPr/>
                    <p:nvPr/>
                  </p:nvCxnSpPr>
                  <p:spPr>
                    <a:xfrm rot="3786385">
                      <a:off x="5912696" y="2950240"/>
                      <a:ext cx="477211" cy="409048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  <p:sp>
        <p:nvSpPr>
          <p:cNvPr id="2" name="TextBox 1"/>
          <p:cNvSpPr txBox="1"/>
          <p:nvPr/>
        </p:nvSpPr>
        <p:spPr>
          <a:xfrm>
            <a:off x="446320" y="413657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Option 1</a:t>
            </a:r>
            <a:endParaRPr lang="en-GB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A magnetized muon range detector for TITUS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AD92-BDE3-4BDF-BDD6-0303C382AD9F}" type="slidenum">
              <a:rPr lang="en-GB" smtClean="0"/>
              <a:pPr/>
              <a:t>14</a:t>
            </a:fld>
            <a:r>
              <a:rPr lang="en-GB" smtClean="0"/>
              <a:t>  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115616" y="908720"/>
            <a:ext cx="6904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A fully enclosed tank is very difficult to justify because of cost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302" name="TextBox 301"/>
          <p:cNvSpPr txBox="1"/>
          <p:nvPr/>
        </p:nvSpPr>
        <p:spPr>
          <a:xfrm>
            <a:off x="1403648" y="5589240"/>
            <a:ext cx="6311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We can take advantage of the symmetry along the z-axis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313" name="TextBox 312"/>
          <p:cNvSpPr txBox="1"/>
          <p:nvPr/>
        </p:nvSpPr>
        <p:spPr>
          <a:xfrm rot="20913406">
            <a:off x="798354" y="1620211"/>
            <a:ext cx="1210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C000"/>
                </a:solidFill>
              </a:rPr>
              <a:t>Sensitivity</a:t>
            </a:r>
          </a:p>
          <a:p>
            <a:pPr algn="ctr"/>
            <a:r>
              <a:rPr lang="en-GB" b="1" dirty="0" smtClean="0">
                <a:solidFill>
                  <a:srgbClr val="FFC000"/>
                </a:solidFill>
              </a:rPr>
              <a:t>Study</a:t>
            </a:r>
          </a:p>
          <a:p>
            <a:pPr algn="ctr"/>
            <a:r>
              <a:rPr lang="en-GB" b="1" dirty="0" smtClean="0">
                <a:solidFill>
                  <a:srgbClr val="FFC000"/>
                </a:solidFill>
              </a:rPr>
              <a:t>Needed</a:t>
            </a:r>
            <a:endParaRPr lang="en-GB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92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15179" y="805542"/>
            <a:ext cx="7710364" cy="5246915"/>
            <a:chOff x="715179" y="805542"/>
            <a:chExt cx="7710364" cy="5246915"/>
          </a:xfrm>
        </p:grpSpPr>
        <p:sp>
          <p:nvSpPr>
            <p:cNvPr id="243" name="Rectangle 242"/>
            <p:cNvSpPr/>
            <p:nvPr/>
          </p:nvSpPr>
          <p:spPr>
            <a:xfrm>
              <a:off x="715179" y="805542"/>
              <a:ext cx="7710364" cy="5246915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50000">
                  <a:schemeClr val="bg2">
                    <a:lumMod val="5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272782" y="1443417"/>
              <a:ext cx="6274113" cy="3894164"/>
              <a:chOff x="1272782" y="1443417"/>
              <a:chExt cx="6274113" cy="3894164"/>
            </a:xfrm>
          </p:grpSpPr>
          <p:sp>
            <p:nvSpPr>
              <p:cNvPr id="58" name="Freeform 57"/>
              <p:cNvSpPr/>
              <p:nvPr/>
            </p:nvSpPr>
            <p:spPr>
              <a:xfrm>
                <a:off x="4216705" y="2741555"/>
                <a:ext cx="226782" cy="1224949"/>
              </a:xfrm>
              <a:custGeom>
                <a:avLst/>
                <a:gdLst>
                  <a:gd name="connsiteX0" fmla="*/ 0 w 370114"/>
                  <a:gd name="connsiteY0" fmla="*/ 0 h 2068286"/>
                  <a:gd name="connsiteX1" fmla="*/ 0 w 370114"/>
                  <a:gd name="connsiteY1" fmla="*/ 2068286 h 2068286"/>
                  <a:gd name="connsiteX2" fmla="*/ 370114 w 370114"/>
                  <a:gd name="connsiteY2" fmla="*/ 1850572 h 2068286"/>
                  <a:gd name="connsiteX3" fmla="*/ 359228 w 370114"/>
                  <a:gd name="connsiteY3" fmla="*/ 228600 h 2068286"/>
                  <a:gd name="connsiteX4" fmla="*/ 0 w 370114"/>
                  <a:gd name="connsiteY4" fmla="*/ 0 h 2068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114" h="2068286">
                    <a:moveTo>
                      <a:pt x="0" y="0"/>
                    </a:moveTo>
                    <a:lnTo>
                      <a:pt x="0" y="2068286"/>
                    </a:lnTo>
                    <a:lnTo>
                      <a:pt x="370114" y="1850572"/>
                    </a:lnTo>
                    <a:cubicBezTo>
                      <a:pt x="366485" y="1309915"/>
                      <a:pt x="362857" y="769257"/>
                      <a:pt x="359228" y="2286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CC"/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5283328" y="2078073"/>
                <a:ext cx="2263567" cy="2220230"/>
                <a:chOff x="5847817" y="2961219"/>
                <a:chExt cx="2263567" cy="2220230"/>
              </a:xfrm>
              <a:solidFill>
                <a:schemeClr val="accent2">
                  <a:lumMod val="60000"/>
                  <a:lumOff val="40000"/>
                  <a:alpha val="80000"/>
                </a:schemeClr>
              </a:solidFill>
            </p:grpSpPr>
            <p:sp>
              <p:nvSpPr>
                <p:cNvPr id="41" name="Hexagon 40"/>
                <p:cNvSpPr/>
                <p:nvPr/>
              </p:nvSpPr>
              <p:spPr>
                <a:xfrm rot="5400000">
                  <a:off x="6039210" y="3070725"/>
                  <a:ext cx="2178079" cy="1959067"/>
                </a:xfrm>
                <a:prstGeom prst="hexagon">
                  <a:avLst/>
                </a:pr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Hexagon 41"/>
                <p:cNvSpPr/>
                <p:nvPr/>
              </p:nvSpPr>
              <p:spPr>
                <a:xfrm rot="5400000">
                  <a:off x="6272419" y="3276200"/>
                  <a:ext cx="1721187" cy="1548117"/>
                </a:xfrm>
                <a:prstGeom prst="hexagon">
                  <a:avLst/>
                </a:pr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6358955" y="3276199"/>
                  <a:ext cx="1548118" cy="1548117"/>
                </a:xfrm>
                <a:prstGeom prst="ellipse">
                  <a:avLst/>
                </a:prstGeom>
                <a:grpFill/>
                <a:ln w="12700">
                  <a:solidFill>
                    <a:srgbClr val="1A1A4E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" name="Hexagon 30"/>
                <p:cNvSpPr/>
                <p:nvPr/>
              </p:nvSpPr>
              <p:spPr>
                <a:xfrm rot="5400000">
                  <a:off x="5738311" y="3112876"/>
                  <a:ext cx="2178079" cy="1959067"/>
                </a:xfrm>
                <a:prstGeom prst="hexagon">
                  <a:avLst/>
                </a:pr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>
                  <a:off x="6824216" y="2965022"/>
                  <a:ext cx="1280796" cy="535258"/>
                </a:xfrm>
                <a:custGeom>
                  <a:avLst/>
                  <a:gdLst>
                    <a:gd name="connsiteX0" fmla="*/ 0 w 2188029"/>
                    <a:gd name="connsiteY0" fmla="*/ 65314 h 914400"/>
                    <a:gd name="connsiteX1" fmla="*/ 522514 w 2188029"/>
                    <a:gd name="connsiteY1" fmla="*/ 0 h 914400"/>
                    <a:gd name="connsiteX2" fmla="*/ 2188029 w 2188029"/>
                    <a:gd name="connsiteY2" fmla="*/ 827314 h 914400"/>
                    <a:gd name="connsiteX3" fmla="*/ 1687286 w 2188029"/>
                    <a:gd name="connsiteY3" fmla="*/ 914400 h 914400"/>
                    <a:gd name="connsiteX4" fmla="*/ 0 w 2188029"/>
                    <a:gd name="connsiteY4" fmla="*/ 65314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88029" h="914400">
                      <a:moveTo>
                        <a:pt x="0" y="65314"/>
                      </a:moveTo>
                      <a:lnTo>
                        <a:pt x="522514" y="0"/>
                      </a:lnTo>
                      <a:lnTo>
                        <a:pt x="2188029" y="827314"/>
                      </a:lnTo>
                      <a:lnTo>
                        <a:pt x="1687286" y="914400"/>
                      </a:lnTo>
                      <a:lnTo>
                        <a:pt x="0" y="65314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Freeform 32"/>
                <p:cNvSpPr/>
                <p:nvPr/>
              </p:nvSpPr>
              <p:spPr>
                <a:xfrm>
                  <a:off x="7805522" y="3462047"/>
                  <a:ext cx="299490" cy="1236191"/>
                </a:xfrm>
                <a:custGeom>
                  <a:avLst/>
                  <a:gdLst>
                    <a:gd name="connsiteX0" fmla="*/ 10886 w 511629"/>
                    <a:gd name="connsiteY0" fmla="*/ 65315 h 2111829"/>
                    <a:gd name="connsiteX1" fmla="*/ 511629 w 511629"/>
                    <a:gd name="connsiteY1" fmla="*/ 0 h 2111829"/>
                    <a:gd name="connsiteX2" fmla="*/ 511629 w 511629"/>
                    <a:gd name="connsiteY2" fmla="*/ 2024743 h 2111829"/>
                    <a:gd name="connsiteX3" fmla="*/ 0 w 511629"/>
                    <a:gd name="connsiteY3" fmla="*/ 2111829 h 2111829"/>
                    <a:gd name="connsiteX4" fmla="*/ 10886 w 511629"/>
                    <a:gd name="connsiteY4" fmla="*/ 65315 h 2111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1629" h="2111829">
                      <a:moveTo>
                        <a:pt x="10886" y="65315"/>
                      </a:moveTo>
                      <a:lnTo>
                        <a:pt x="511629" y="0"/>
                      </a:lnTo>
                      <a:lnTo>
                        <a:pt x="511629" y="2024743"/>
                      </a:lnTo>
                      <a:lnTo>
                        <a:pt x="0" y="2111829"/>
                      </a:lnTo>
                      <a:cubicBezTo>
                        <a:pt x="3629" y="1429658"/>
                        <a:pt x="7257" y="747486"/>
                        <a:pt x="10886" y="65315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>
                  <a:off x="6835351" y="4647260"/>
                  <a:ext cx="1276033" cy="529724"/>
                </a:xfrm>
                <a:custGeom>
                  <a:avLst/>
                  <a:gdLst>
                    <a:gd name="connsiteX0" fmla="*/ 1654628 w 2188028"/>
                    <a:gd name="connsiteY0" fmla="*/ 87086 h 925286"/>
                    <a:gd name="connsiteX1" fmla="*/ 2188028 w 2188028"/>
                    <a:gd name="connsiteY1" fmla="*/ 0 h 925286"/>
                    <a:gd name="connsiteX2" fmla="*/ 511628 w 2188028"/>
                    <a:gd name="connsiteY2" fmla="*/ 838200 h 925286"/>
                    <a:gd name="connsiteX3" fmla="*/ 0 w 2188028"/>
                    <a:gd name="connsiteY3" fmla="*/ 925286 h 925286"/>
                    <a:gd name="connsiteX4" fmla="*/ 1654628 w 2188028"/>
                    <a:gd name="connsiteY4" fmla="*/ 87086 h 925286"/>
                    <a:gd name="connsiteX0" fmla="*/ 1646491 w 2179891"/>
                    <a:gd name="connsiteY0" fmla="*/ 87086 h 904947"/>
                    <a:gd name="connsiteX1" fmla="*/ 2179891 w 2179891"/>
                    <a:gd name="connsiteY1" fmla="*/ 0 h 904947"/>
                    <a:gd name="connsiteX2" fmla="*/ 503491 w 2179891"/>
                    <a:gd name="connsiteY2" fmla="*/ 838200 h 904947"/>
                    <a:gd name="connsiteX3" fmla="*/ 0 w 2179891"/>
                    <a:gd name="connsiteY3" fmla="*/ 904947 h 904947"/>
                    <a:gd name="connsiteX4" fmla="*/ 1646491 w 2179891"/>
                    <a:gd name="connsiteY4" fmla="*/ 87086 h 904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9891" h="904947">
                      <a:moveTo>
                        <a:pt x="1646491" y="87086"/>
                      </a:moveTo>
                      <a:lnTo>
                        <a:pt x="2179891" y="0"/>
                      </a:lnTo>
                      <a:lnTo>
                        <a:pt x="503491" y="838200"/>
                      </a:lnTo>
                      <a:lnTo>
                        <a:pt x="0" y="904947"/>
                      </a:lnTo>
                      <a:lnTo>
                        <a:pt x="1646491" y="87086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4" name="Oval 43"/>
              <p:cNvSpPr/>
              <p:nvPr/>
            </p:nvSpPr>
            <p:spPr>
              <a:xfrm>
                <a:off x="5490248" y="2433536"/>
                <a:ext cx="1551702" cy="1551702"/>
              </a:xfrm>
              <a:prstGeom prst="ellipse">
                <a:avLst/>
              </a:prstGeom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9" name="Straight Connector 48"/>
              <p:cNvCxnSpPr>
                <a:stCxn id="44" idx="2"/>
                <a:endCxn id="44" idx="6"/>
              </p:cNvCxnSpPr>
              <p:nvPr/>
            </p:nvCxnSpPr>
            <p:spPr>
              <a:xfrm>
                <a:off x="5490248" y="3209387"/>
                <a:ext cx="1551702" cy="0"/>
              </a:xfrm>
              <a:prstGeom prst="line">
                <a:avLst/>
              </a:prstGeom>
              <a:ln w="12700">
                <a:solidFill>
                  <a:srgbClr val="1A1A4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44" idx="0"/>
                <a:endCxn id="44" idx="4"/>
              </p:cNvCxnSpPr>
              <p:nvPr/>
            </p:nvCxnSpPr>
            <p:spPr>
              <a:xfrm>
                <a:off x="6266099" y="2433536"/>
                <a:ext cx="0" cy="1551702"/>
              </a:xfrm>
              <a:prstGeom prst="line">
                <a:avLst/>
              </a:prstGeom>
              <a:ln w="12700">
                <a:solidFill>
                  <a:srgbClr val="1A1A4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>
                <a:off x="3185242" y="3209387"/>
                <a:ext cx="3065412" cy="418011"/>
              </a:xfrm>
              <a:prstGeom prst="line">
                <a:avLst/>
              </a:prstGeom>
              <a:ln w="12700">
                <a:solidFill>
                  <a:srgbClr val="1A1A4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Flowchart: Direct Access Storage 70"/>
              <p:cNvSpPr/>
              <p:nvPr/>
            </p:nvSpPr>
            <p:spPr>
              <a:xfrm rot="10333271">
                <a:off x="2390520" y="2654922"/>
                <a:ext cx="4673215" cy="1536637"/>
              </a:xfrm>
              <a:prstGeom prst="flowChartMagneticDrum">
                <a:avLst/>
              </a:prstGeom>
              <a:gradFill>
                <a:gsLst>
                  <a:gs pos="0">
                    <a:srgbClr val="2B65AB"/>
                  </a:gs>
                  <a:gs pos="25000">
                    <a:schemeClr val="tx2">
                      <a:lumMod val="60000"/>
                      <a:lumOff val="40000"/>
                    </a:schemeClr>
                  </a:gs>
                  <a:gs pos="75000">
                    <a:srgbClr val="72A2DC"/>
                  </a:gs>
                  <a:gs pos="100000">
                    <a:srgbClr val="005CBF"/>
                  </a:gs>
                </a:gsLst>
                <a:lin ang="5400000" scaled="0"/>
              </a:gradFill>
              <a:ln w="1905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2397198" y="2853391"/>
                <a:ext cx="1576088" cy="1563896"/>
              </a:xfrm>
              <a:prstGeom prst="ellipse">
                <a:avLst/>
              </a:prstGeom>
              <a:gradFill>
                <a:gsLst>
                  <a:gs pos="0">
                    <a:srgbClr val="2B65AB"/>
                  </a:gs>
                  <a:gs pos="25000">
                    <a:schemeClr val="tx2">
                      <a:lumMod val="60000"/>
                      <a:lumOff val="40000"/>
                    </a:schemeClr>
                  </a:gs>
                  <a:gs pos="75000">
                    <a:srgbClr val="72A2DC"/>
                  </a:gs>
                  <a:gs pos="100000">
                    <a:srgbClr val="005CBF"/>
                  </a:gs>
                </a:gsLst>
                <a:lin ang="5400000" scaled="0"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>
                <a:off x="1889808" y="3017988"/>
                <a:ext cx="0" cy="15517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>
                <a:off x="3184145" y="4683592"/>
                <a:ext cx="3065412" cy="418011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>
                <a:off x="1695441" y="2865584"/>
                <a:ext cx="1328554" cy="18116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185242" y="4417286"/>
                <a:ext cx="0" cy="92029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6275240" y="3993901"/>
                <a:ext cx="0" cy="89869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H="1">
                <a:off x="1695437" y="4422278"/>
                <a:ext cx="1328554" cy="18116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1605081" y="4603444"/>
                <a:ext cx="6030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11 m</a:t>
                </a:r>
                <a:endParaRPr lang="en-GB" sz="1600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4431715" y="4933295"/>
                <a:ext cx="6030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22 m</a:t>
                </a:r>
                <a:endParaRPr lang="en-GB" sz="1600" dirty="0"/>
              </a:p>
            </p:txBody>
          </p:sp>
          <p:sp>
            <p:nvSpPr>
              <p:cNvPr id="35" name="Right Arrow 34"/>
              <p:cNvSpPr/>
              <p:nvPr/>
            </p:nvSpPr>
            <p:spPr>
              <a:xfrm rot="21109344">
                <a:off x="1272782" y="3681186"/>
                <a:ext cx="427406" cy="333648"/>
              </a:xfrm>
              <a:prstGeom prst="rightArrow">
                <a:avLst/>
              </a:prstGeom>
              <a:solidFill>
                <a:srgbClr val="FF7C8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 flipH="1">
                <a:off x="5260905" y="1869067"/>
                <a:ext cx="999328" cy="136272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5241988" y="1869067"/>
                <a:ext cx="0" cy="36125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6264144" y="1759283"/>
                <a:ext cx="0" cy="30790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6568948" y="1726621"/>
                <a:ext cx="0" cy="30790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flipH="1">
                <a:off x="6245685" y="1825519"/>
                <a:ext cx="319352" cy="43548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TextBox 97"/>
              <p:cNvSpPr txBox="1"/>
              <p:nvPr/>
            </p:nvSpPr>
            <p:spPr>
              <a:xfrm>
                <a:off x="5522368" y="1530509"/>
                <a:ext cx="4988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7 m</a:t>
                </a:r>
                <a:endParaRPr lang="en-GB" sz="1600" dirty="0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6142866" y="1443417"/>
                <a:ext cx="4988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2</a:t>
                </a:r>
                <a:r>
                  <a:rPr lang="en-GB" sz="1600" dirty="0" smtClean="0"/>
                  <a:t> m</a:t>
                </a:r>
                <a:endParaRPr lang="en-GB" sz="1600" dirty="0"/>
              </a:p>
            </p:txBody>
          </p:sp>
          <p:cxnSp>
            <p:nvCxnSpPr>
              <p:cNvPr id="100" name="Straight Connector 99"/>
              <p:cNvCxnSpPr>
                <a:endCxn id="54" idx="1"/>
              </p:cNvCxnSpPr>
              <p:nvPr/>
            </p:nvCxnSpPr>
            <p:spPr>
              <a:xfrm>
                <a:off x="4716851" y="2002632"/>
                <a:ext cx="527043" cy="25539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4604657" y="2182481"/>
                <a:ext cx="650119" cy="31502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7" name="Group 116"/>
              <p:cNvGrpSpPr/>
              <p:nvPr/>
            </p:nvGrpSpPr>
            <p:grpSpPr>
              <a:xfrm rot="1800000">
                <a:off x="4784866" y="1811040"/>
                <a:ext cx="1189" cy="691115"/>
                <a:chOff x="4676006" y="1310284"/>
                <a:chExt cx="1189" cy="691115"/>
              </a:xfrm>
            </p:grpSpPr>
            <p:cxnSp>
              <p:nvCxnSpPr>
                <p:cNvPr id="113" name="Straight Arrow Connector 112"/>
                <p:cNvCxnSpPr/>
                <p:nvPr/>
              </p:nvCxnSpPr>
              <p:spPr>
                <a:xfrm flipH="1" flipV="1">
                  <a:off x="4676010" y="1778386"/>
                  <a:ext cx="1185" cy="22301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Arrow Connector 114"/>
                <p:cNvCxnSpPr/>
                <p:nvPr/>
              </p:nvCxnSpPr>
              <p:spPr>
                <a:xfrm flipH="1">
                  <a:off x="4676006" y="1310284"/>
                  <a:ext cx="1185" cy="22301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6" name="TextBox 115"/>
              <p:cNvSpPr txBox="1"/>
              <p:nvPr/>
            </p:nvSpPr>
            <p:spPr>
              <a:xfrm>
                <a:off x="4176784" y="1788836"/>
                <a:ext cx="4988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1</a:t>
                </a:r>
                <a:r>
                  <a:rPr lang="en-GB" sz="1600" dirty="0" smtClean="0"/>
                  <a:t> m</a:t>
                </a:r>
                <a:endParaRPr lang="en-GB" sz="1600" dirty="0"/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3366801" y="2922146"/>
                <a:ext cx="1951607" cy="1256049"/>
                <a:chOff x="3382450" y="2922146"/>
                <a:chExt cx="1951607" cy="1256049"/>
              </a:xfrm>
              <a:solidFill>
                <a:srgbClr val="FFFF99">
                  <a:alpha val="40000"/>
                </a:srgbClr>
              </a:solidFill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4006627" y="3308061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3" name="Oval 2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1" name="Oval 60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5" name="Oval 64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6" name="Oval 65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8" name="Oval 67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9" name="Oval 68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0" name="Oval 69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2" name="Oval 71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3" name="Oval 72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5" name="Oval 74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76" name="Group 75"/>
                <p:cNvGrpSpPr/>
                <p:nvPr/>
              </p:nvGrpSpPr>
              <p:grpSpPr>
                <a:xfrm>
                  <a:off x="4016137" y="3412831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84" name="Oval 83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8" name="Oval 87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1" name="Oval 90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2" name="Oval 91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3" name="Oval 92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4" name="Oval 93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5" name="Oval 94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6" name="Oval 95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7" name="Oval 96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01" name="Group 100"/>
                <p:cNvGrpSpPr/>
                <p:nvPr/>
              </p:nvGrpSpPr>
              <p:grpSpPr>
                <a:xfrm>
                  <a:off x="4011358" y="3527127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02" name="Oval 101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3" name="Oval 102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5" name="Oval 104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6" name="Oval 105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7" name="Oval 106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8" name="Oval 107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9" name="Oval 108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0" name="Oval 109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1" name="Oval 110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2" name="Oval 111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4" name="Oval 113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8" name="Oval 117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19" name="Group 118"/>
                <p:cNvGrpSpPr/>
                <p:nvPr/>
              </p:nvGrpSpPr>
              <p:grpSpPr>
                <a:xfrm>
                  <a:off x="3992290" y="3641423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21" name="Oval 120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2" name="Oval 121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3" name="Oval 122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4" name="Oval 123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5" name="Oval 124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6" name="Oval 125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7" name="Oval 126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8" name="Oval 127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9" name="Oval 128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0" name="Oval 129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1" name="Oval 130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2" name="Oval 131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33" name="Group 132"/>
                <p:cNvGrpSpPr/>
                <p:nvPr/>
              </p:nvGrpSpPr>
              <p:grpSpPr>
                <a:xfrm>
                  <a:off x="3963696" y="3746193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34" name="Oval 133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5" name="Oval 134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6" name="Oval 135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7" name="Oval 136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8" name="Oval 137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9" name="Oval 138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0" name="Oval 139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1" name="Oval 140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2" name="Oval 141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3" name="Oval 142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4" name="Oval 143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5" name="Oval 144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46" name="Group 145"/>
                <p:cNvGrpSpPr/>
                <p:nvPr/>
              </p:nvGrpSpPr>
              <p:grpSpPr>
                <a:xfrm>
                  <a:off x="3982732" y="3193669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47" name="Oval 146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8" name="Oval 147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9" name="Oval 148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0" name="Oval 149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1" name="Oval 150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2" name="Oval 151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3" name="Oval 152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4" name="Oval 153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5" name="Oval 154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6" name="Oval 155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7" name="Oval 156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8" name="Oval 157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59" name="Group 158"/>
                <p:cNvGrpSpPr/>
                <p:nvPr/>
              </p:nvGrpSpPr>
              <p:grpSpPr>
                <a:xfrm>
                  <a:off x="3939849" y="3088867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60" name="Oval 159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1" name="Oval 160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2" name="Oval 161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3" name="Oval 162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4" name="Oval 163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5" name="Oval 164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6" name="Oval 165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7" name="Oval 166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8" name="Oval 167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9" name="Oval 168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0" name="Oval 169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1" name="Oval 170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72" name="Group 171"/>
                <p:cNvGrpSpPr/>
                <p:nvPr/>
              </p:nvGrpSpPr>
              <p:grpSpPr>
                <a:xfrm>
                  <a:off x="3887440" y="2993591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73" name="Oval 172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4" name="Oval 173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5" name="Oval 174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6" name="Oval 175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7" name="Oval 176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8" name="Oval 177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9" name="Oval 178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0" name="Oval 179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1" name="Oval 180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2" name="Oval 181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3" name="Oval 182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4" name="Oval 183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85" name="Group 184"/>
                <p:cNvGrpSpPr/>
                <p:nvPr/>
              </p:nvGrpSpPr>
              <p:grpSpPr>
                <a:xfrm>
                  <a:off x="3920813" y="3855742"/>
                  <a:ext cx="1203624" cy="213016"/>
                  <a:chOff x="4006627" y="3322366"/>
                  <a:chExt cx="1203624" cy="213016"/>
                </a:xfrm>
                <a:grpFill/>
              </p:grpSpPr>
              <p:sp>
                <p:nvSpPr>
                  <p:cNvPr id="186" name="Oval 185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7" name="Oval 186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8" name="Oval 187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9" name="Oval 188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0" name="Oval 189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1" name="Oval 190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2" name="Oval 191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3" name="Oval 192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4" name="Oval 193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5" name="Oval 194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6" name="Oval 195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98" name="Group 197"/>
                <p:cNvGrpSpPr/>
                <p:nvPr/>
              </p:nvGrpSpPr>
              <p:grpSpPr>
                <a:xfrm>
                  <a:off x="3858878" y="3998632"/>
                  <a:ext cx="860704" cy="165370"/>
                  <a:chOff x="4006627" y="3370012"/>
                  <a:chExt cx="860704" cy="165370"/>
                </a:xfrm>
                <a:grpFill/>
              </p:grpSpPr>
              <p:sp>
                <p:nvSpPr>
                  <p:cNvPr id="199" name="Oval 198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0" name="Oval 199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1" name="Oval 200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2" name="Oval 201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3" name="Oval 202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4" name="Oval 203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5" name="Oval 204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6" name="Oval 205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11" name="Group 210"/>
                <p:cNvGrpSpPr/>
                <p:nvPr/>
              </p:nvGrpSpPr>
              <p:grpSpPr>
                <a:xfrm>
                  <a:off x="3830268" y="2922146"/>
                  <a:ext cx="1203624" cy="213016"/>
                  <a:chOff x="4006627" y="3322366"/>
                  <a:chExt cx="1203624" cy="213016"/>
                </a:xfrm>
                <a:grpFill/>
              </p:grpSpPr>
              <p:sp>
                <p:nvSpPr>
                  <p:cNvPr id="212" name="Oval 211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3" name="Oval 212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4" name="Oval 213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6" name="Oval 215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7" name="Oval 216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8" name="Oval 217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9" name="Oval 218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0" name="Oval 219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1" name="Oval 220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2" name="Oval 221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3420602" y="3631833"/>
                  <a:ext cx="508338" cy="103483"/>
                  <a:chOff x="3420602" y="3631833"/>
                  <a:chExt cx="508338" cy="103483"/>
                </a:xfrm>
                <a:grpFill/>
              </p:grpSpPr>
              <p:sp>
                <p:nvSpPr>
                  <p:cNvPr id="224" name="Oval 223"/>
                  <p:cNvSpPr/>
                  <p:nvPr/>
                </p:nvSpPr>
                <p:spPr>
                  <a:xfrm>
                    <a:off x="3868388" y="367476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5" name="Oval 224"/>
                  <p:cNvSpPr/>
                  <p:nvPr/>
                </p:nvSpPr>
                <p:spPr>
                  <a:xfrm>
                    <a:off x="3754060" y="366522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6" name="Oval 225"/>
                  <p:cNvSpPr/>
                  <p:nvPr/>
                </p:nvSpPr>
                <p:spPr>
                  <a:xfrm>
                    <a:off x="3639732" y="36509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7" name="Oval 226"/>
                  <p:cNvSpPr/>
                  <p:nvPr/>
                </p:nvSpPr>
                <p:spPr>
                  <a:xfrm>
                    <a:off x="3530167" y="364137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>
                  <a:xfrm>
                    <a:off x="3420602" y="3631833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3406297" y="3741366"/>
                  <a:ext cx="508338" cy="103483"/>
                  <a:chOff x="3420586" y="3755655"/>
                  <a:chExt cx="508338" cy="103483"/>
                </a:xfrm>
                <a:grpFill/>
              </p:grpSpPr>
              <p:sp>
                <p:nvSpPr>
                  <p:cNvPr id="229" name="Oval 228"/>
                  <p:cNvSpPr/>
                  <p:nvPr/>
                </p:nvSpPr>
                <p:spPr>
                  <a:xfrm>
                    <a:off x="3868372" y="379858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0" name="Oval 229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1" name="Oval 230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2" name="Oval 231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3" name="Oval 232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3396755" y="3855662"/>
                  <a:ext cx="508338" cy="103483"/>
                  <a:chOff x="3420586" y="3755655"/>
                  <a:chExt cx="508338" cy="103483"/>
                </a:xfrm>
                <a:grpFill/>
              </p:grpSpPr>
              <p:sp>
                <p:nvSpPr>
                  <p:cNvPr id="237" name="Oval 236"/>
                  <p:cNvSpPr/>
                  <p:nvPr/>
                </p:nvSpPr>
                <p:spPr>
                  <a:xfrm>
                    <a:off x="3868372" y="379858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9" name="Oval 238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0" name="Oval 239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42" name="Group 241"/>
                <p:cNvGrpSpPr/>
                <p:nvPr/>
              </p:nvGrpSpPr>
              <p:grpSpPr>
                <a:xfrm>
                  <a:off x="3382450" y="3969958"/>
                  <a:ext cx="394010" cy="93941"/>
                  <a:chOff x="3420586" y="3755655"/>
                  <a:chExt cx="394010" cy="93941"/>
                </a:xfrm>
                <a:grpFill/>
              </p:grpSpPr>
              <p:sp>
                <p:nvSpPr>
                  <p:cNvPr id="244" name="Oval 243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5" name="Oval 244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6" name="Oval 245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7" name="Oval 246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48" name="Group 247"/>
                <p:cNvGrpSpPr/>
                <p:nvPr/>
              </p:nvGrpSpPr>
              <p:grpSpPr>
                <a:xfrm>
                  <a:off x="3482473" y="4093796"/>
                  <a:ext cx="284445" cy="84399"/>
                  <a:chOff x="3530151" y="3765197"/>
                  <a:chExt cx="284445" cy="84399"/>
                </a:xfrm>
                <a:grpFill/>
              </p:grpSpPr>
              <p:sp>
                <p:nvSpPr>
                  <p:cNvPr id="250" name="Oval 249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1" name="Oval 250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2" name="Oval 251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54" name="Group 253"/>
                <p:cNvGrpSpPr/>
                <p:nvPr/>
              </p:nvGrpSpPr>
              <p:grpSpPr>
                <a:xfrm>
                  <a:off x="3430048" y="3522204"/>
                  <a:ext cx="508338" cy="103483"/>
                  <a:chOff x="3420586" y="3755655"/>
                  <a:chExt cx="508338" cy="103483"/>
                </a:xfrm>
                <a:grpFill/>
              </p:grpSpPr>
              <p:sp>
                <p:nvSpPr>
                  <p:cNvPr id="255" name="Oval 254"/>
                  <p:cNvSpPr/>
                  <p:nvPr/>
                </p:nvSpPr>
                <p:spPr>
                  <a:xfrm>
                    <a:off x="3868372" y="379858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6" name="Oval 255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7" name="Oval 256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8" name="Oval 257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9" name="Oval 258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60" name="Group 259"/>
                <p:cNvGrpSpPr/>
                <p:nvPr/>
              </p:nvGrpSpPr>
              <p:grpSpPr>
                <a:xfrm>
                  <a:off x="3439558" y="3417402"/>
                  <a:ext cx="508338" cy="103483"/>
                  <a:chOff x="3420586" y="3755655"/>
                  <a:chExt cx="508338" cy="103483"/>
                </a:xfrm>
                <a:grpFill/>
              </p:grpSpPr>
              <p:sp>
                <p:nvSpPr>
                  <p:cNvPr id="261" name="Oval 260"/>
                  <p:cNvSpPr/>
                  <p:nvPr/>
                </p:nvSpPr>
                <p:spPr>
                  <a:xfrm>
                    <a:off x="3868372" y="379858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2" name="Oval 261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3" name="Oval 262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4" name="Oval 263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5" name="Oval 264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66" name="Group 265"/>
                <p:cNvGrpSpPr/>
                <p:nvPr/>
              </p:nvGrpSpPr>
              <p:grpSpPr>
                <a:xfrm>
                  <a:off x="3449068" y="3307837"/>
                  <a:ext cx="394010" cy="93941"/>
                  <a:chOff x="3420586" y="3755655"/>
                  <a:chExt cx="394010" cy="93941"/>
                </a:xfrm>
                <a:grpFill/>
              </p:grpSpPr>
              <p:sp>
                <p:nvSpPr>
                  <p:cNvPr id="268" name="Oval 267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9" name="Oval 268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1" name="Oval 270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72" name="Group 271"/>
                <p:cNvGrpSpPr/>
                <p:nvPr/>
              </p:nvGrpSpPr>
              <p:grpSpPr>
                <a:xfrm>
                  <a:off x="3458578" y="3203035"/>
                  <a:ext cx="394010" cy="93941"/>
                  <a:chOff x="3420586" y="3755655"/>
                  <a:chExt cx="394010" cy="93941"/>
                </a:xfrm>
                <a:grpFill/>
              </p:grpSpPr>
              <p:sp>
                <p:nvSpPr>
                  <p:cNvPr id="274" name="Oval 273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5" name="Oval 274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6" name="Oval 275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7" name="Oval 276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78" name="Group 277"/>
                <p:cNvGrpSpPr/>
                <p:nvPr/>
              </p:nvGrpSpPr>
              <p:grpSpPr>
                <a:xfrm>
                  <a:off x="3577653" y="3107775"/>
                  <a:ext cx="170117" cy="70094"/>
                  <a:chOff x="3530151" y="3765197"/>
                  <a:chExt cx="170117" cy="70094"/>
                </a:xfrm>
                <a:grpFill/>
              </p:grpSpPr>
              <p:sp>
                <p:nvSpPr>
                  <p:cNvPr id="281" name="Oval 280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2" name="Oval 281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9" name="Group 8"/>
              <p:cNvGrpSpPr/>
              <p:nvPr/>
            </p:nvGrpSpPr>
            <p:grpSpPr>
              <a:xfrm>
                <a:off x="5238967" y="2119452"/>
                <a:ext cx="2013618" cy="775944"/>
                <a:chOff x="5238967" y="2119452"/>
                <a:chExt cx="2013618" cy="775944"/>
              </a:xfrm>
              <a:solidFill>
                <a:schemeClr val="accent2">
                  <a:lumMod val="60000"/>
                  <a:lumOff val="40000"/>
                  <a:alpha val="90000"/>
                </a:schemeClr>
              </a:solidFill>
            </p:grpSpPr>
            <p:sp>
              <p:nvSpPr>
                <p:cNvPr id="299" name="Freeform 298"/>
                <p:cNvSpPr/>
                <p:nvPr/>
              </p:nvSpPr>
              <p:spPr>
                <a:xfrm>
                  <a:off x="5238967" y="2121959"/>
                  <a:ext cx="1021556" cy="371476"/>
                </a:xfrm>
                <a:custGeom>
                  <a:avLst/>
                  <a:gdLst>
                    <a:gd name="connsiteX0" fmla="*/ 0 w 1824038"/>
                    <a:gd name="connsiteY0" fmla="*/ 528638 h 528638"/>
                    <a:gd name="connsiteX1" fmla="*/ 795338 w 1824038"/>
                    <a:gd name="connsiteY1" fmla="*/ 138113 h 528638"/>
                    <a:gd name="connsiteX2" fmla="*/ 1824038 w 1824038"/>
                    <a:gd name="connsiteY2" fmla="*/ 0 h 528638"/>
                    <a:gd name="connsiteX3" fmla="*/ 985838 w 1824038"/>
                    <a:gd name="connsiteY3" fmla="*/ 395288 h 528638"/>
                    <a:gd name="connsiteX4" fmla="*/ 0 w 1824038"/>
                    <a:gd name="connsiteY4" fmla="*/ 528638 h 528638"/>
                    <a:gd name="connsiteX0" fmla="*/ 0 w 1824038"/>
                    <a:gd name="connsiteY0" fmla="*/ 528638 h 528638"/>
                    <a:gd name="connsiteX1" fmla="*/ 804863 w 1824038"/>
                    <a:gd name="connsiteY1" fmla="*/ 142875 h 528638"/>
                    <a:gd name="connsiteX2" fmla="*/ 1824038 w 1824038"/>
                    <a:gd name="connsiteY2" fmla="*/ 0 h 528638"/>
                    <a:gd name="connsiteX3" fmla="*/ 985838 w 1824038"/>
                    <a:gd name="connsiteY3" fmla="*/ 395288 h 528638"/>
                    <a:gd name="connsiteX4" fmla="*/ 0 w 1824038"/>
                    <a:gd name="connsiteY4" fmla="*/ 528638 h 528638"/>
                    <a:gd name="connsiteX0" fmla="*/ 0 w 1824038"/>
                    <a:gd name="connsiteY0" fmla="*/ 528638 h 528638"/>
                    <a:gd name="connsiteX1" fmla="*/ 850107 w 1824038"/>
                    <a:gd name="connsiteY1" fmla="*/ 133350 h 528638"/>
                    <a:gd name="connsiteX2" fmla="*/ 1824038 w 1824038"/>
                    <a:gd name="connsiteY2" fmla="*/ 0 h 528638"/>
                    <a:gd name="connsiteX3" fmla="*/ 985838 w 1824038"/>
                    <a:gd name="connsiteY3" fmla="*/ 395288 h 528638"/>
                    <a:gd name="connsiteX4" fmla="*/ 0 w 1824038"/>
                    <a:gd name="connsiteY4" fmla="*/ 528638 h 528638"/>
                    <a:gd name="connsiteX0" fmla="*/ 0 w 1147763"/>
                    <a:gd name="connsiteY0" fmla="*/ 347663 h 395288"/>
                    <a:gd name="connsiteX1" fmla="*/ 173832 w 1147763"/>
                    <a:gd name="connsiteY1" fmla="*/ 133350 h 395288"/>
                    <a:gd name="connsiteX2" fmla="*/ 1147763 w 1147763"/>
                    <a:gd name="connsiteY2" fmla="*/ 0 h 395288"/>
                    <a:gd name="connsiteX3" fmla="*/ 309563 w 1147763"/>
                    <a:gd name="connsiteY3" fmla="*/ 395288 h 395288"/>
                    <a:gd name="connsiteX4" fmla="*/ 0 w 1147763"/>
                    <a:gd name="connsiteY4" fmla="*/ 347663 h 395288"/>
                    <a:gd name="connsiteX0" fmla="*/ 0 w 1185863"/>
                    <a:gd name="connsiteY0" fmla="*/ 271463 h 395288"/>
                    <a:gd name="connsiteX1" fmla="*/ 211932 w 1185863"/>
                    <a:gd name="connsiteY1" fmla="*/ 133350 h 395288"/>
                    <a:gd name="connsiteX2" fmla="*/ 1185863 w 1185863"/>
                    <a:gd name="connsiteY2" fmla="*/ 0 h 395288"/>
                    <a:gd name="connsiteX3" fmla="*/ 347663 w 1185863"/>
                    <a:gd name="connsiteY3" fmla="*/ 395288 h 395288"/>
                    <a:gd name="connsiteX4" fmla="*/ 0 w 1185863"/>
                    <a:gd name="connsiteY4" fmla="*/ 271463 h 395288"/>
                    <a:gd name="connsiteX0" fmla="*/ 0 w 1185863"/>
                    <a:gd name="connsiteY0" fmla="*/ 278607 h 395288"/>
                    <a:gd name="connsiteX1" fmla="*/ 211932 w 1185863"/>
                    <a:gd name="connsiteY1" fmla="*/ 133350 h 395288"/>
                    <a:gd name="connsiteX2" fmla="*/ 1185863 w 1185863"/>
                    <a:gd name="connsiteY2" fmla="*/ 0 h 395288"/>
                    <a:gd name="connsiteX3" fmla="*/ 347663 w 1185863"/>
                    <a:gd name="connsiteY3" fmla="*/ 395288 h 395288"/>
                    <a:gd name="connsiteX4" fmla="*/ 0 w 1185863"/>
                    <a:gd name="connsiteY4" fmla="*/ 278607 h 395288"/>
                    <a:gd name="connsiteX0" fmla="*/ 0 w 1190625"/>
                    <a:gd name="connsiteY0" fmla="*/ 276226 h 395288"/>
                    <a:gd name="connsiteX1" fmla="*/ 216694 w 1190625"/>
                    <a:gd name="connsiteY1" fmla="*/ 133350 h 395288"/>
                    <a:gd name="connsiteX2" fmla="*/ 1190625 w 1190625"/>
                    <a:gd name="connsiteY2" fmla="*/ 0 h 395288"/>
                    <a:gd name="connsiteX3" fmla="*/ 352425 w 1190625"/>
                    <a:gd name="connsiteY3" fmla="*/ 395288 h 395288"/>
                    <a:gd name="connsiteX4" fmla="*/ 0 w 1190625"/>
                    <a:gd name="connsiteY4" fmla="*/ 276226 h 395288"/>
                    <a:gd name="connsiteX0" fmla="*/ 0 w 1190625"/>
                    <a:gd name="connsiteY0" fmla="*/ 276226 h 276226"/>
                    <a:gd name="connsiteX1" fmla="*/ 216694 w 1190625"/>
                    <a:gd name="connsiteY1" fmla="*/ 133350 h 276226"/>
                    <a:gd name="connsiteX2" fmla="*/ 1190625 w 1190625"/>
                    <a:gd name="connsiteY2" fmla="*/ 0 h 276226"/>
                    <a:gd name="connsiteX3" fmla="*/ 950119 w 1190625"/>
                    <a:gd name="connsiteY3" fmla="*/ 150019 h 276226"/>
                    <a:gd name="connsiteX4" fmla="*/ 0 w 1190625"/>
                    <a:gd name="connsiteY4" fmla="*/ 276226 h 276226"/>
                    <a:gd name="connsiteX0" fmla="*/ 0 w 1190625"/>
                    <a:gd name="connsiteY0" fmla="*/ 276226 h 276226"/>
                    <a:gd name="connsiteX1" fmla="*/ 183356 w 1190625"/>
                    <a:gd name="connsiteY1" fmla="*/ 133350 h 276226"/>
                    <a:gd name="connsiteX2" fmla="*/ 1190625 w 1190625"/>
                    <a:gd name="connsiteY2" fmla="*/ 0 h 276226"/>
                    <a:gd name="connsiteX3" fmla="*/ 950119 w 1190625"/>
                    <a:gd name="connsiteY3" fmla="*/ 150019 h 276226"/>
                    <a:gd name="connsiteX4" fmla="*/ 0 w 1190625"/>
                    <a:gd name="connsiteY4" fmla="*/ 276226 h 276226"/>
                    <a:gd name="connsiteX0" fmla="*/ 0 w 1021556"/>
                    <a:gd name="connsiteY0" fmla="*/ 371476 h 371476"/>
                    <a:gd name="connsiteX1" fmla="*/ 14287 w 1021556"/>
                    <a:gd name="connsiteY1" fmla="*/ 133350 h 371476"/>
                    <a:gd name="connsiteX2" fmla="*/ 1021556 w 1021556"/>
                    <a:gd name="connsiteY2" fmla="*/ 0 h 371476"/>
                    <a:gd name="connsiteX3" fmla="*/ 781050 w 1021556"/>
                    <a:gd name="connsiteY3" fmla="*/ 150019 h 371476"/>
                    <a:gd name="connsiteX4" fmla="*/ 0 w 1021556"/>
                    <a:gd name="connsiteY4" fmla="*/ 371476 h 371476"/>
                    <a:gd name="connsiteX0" fmla="*/ 0 w 1021556"/>
                    <a:gd name="connsiteY0" fmla="*/ 371476 h 371476"/>
                    <a:gd name="connsiteX1" fmla="*/ 7143 w 1021556"/>
                    <a:gd name="connsiteY1" fmla="*/ 135731 h 371476"/>
                    <a:gd name="connsiteX2" fmla="*/ 1021556 w 1021556"/>
                    <a:gd name="connsiteY2" fmla="*/ 0 h 371476"/>
                    <a:gd name="connsiteX3" fmla="*/ 781050 w 1021556"/>
                    <a:gd name="connsiteY3" fmla="*/ 150019 h 371476"/>
                    <a:gd name="connsiteX4" fmla="*/ 0 w 1021556"/>
                    <a:gd name="connsiteY4" fmla="*/ 371476 h 371476"/>
                    <a:gd name="connsiteX0" fmla="*/ 0 w 1021556"/>
                    <a:gd name="connsiteY0" fmla="*/ 371476 h 371476"/>
                    <a:gd name="connsiteX1" fmla="*/ 7143 w 1021556"/>
                    <a:gd name="connsiteY1" fmla="*/ 135731 h 371476"/>
                    <a:gd name="connsiteX2" fmla="*/ 1021556 w 1021556"/>
                    <a:gd name="connsiteY2" fmla="*/ 0 h 371476"/>
                    <a:gd name="connsiteX3" fmla="*/ 1012031 w 1021556"/>
                    <a:gd name="connsiteY3" fmla="*/ 247650 h 371476"/>
                    <a:gd name="connsiteX4" fmla="*/ 0 w 1021556"/>
                    <a:gd name="connsiteY4" fmla="*/ 371476 h 371476"/>
                    <a:gd name="connsiteX0" fmla="*/ 0 w 1021556"/>
                    <a:gd name="connsiteY0" fmla="*/ 371476 h 371476"/>
                    <a:gd name="connsiteX1" fmla="*/ 7143 w 1021556"/>
                    <a:gd name="connsiteY1" fmla="*/ 135731 h 371476"/>
                    <a:gd name="connsiteX2" fmla="*/ 1021556 w 1021556"/>
                    <a:gd name="connsiteY2" fmla="*/ 0 h 371476"/>
                    <a:gd name="connsiteX3" fmla="*/ 1009650 w 1021556"/>
                    <a:gd name="connsiteY3" fmla="*/ 238125 h 371476"/>
                    <a:gd name="connsiteX4" fmla="*/ 0 w 1021556"/>
                    <a:gd name="connsiteY4" fmla="*/ 371476 h 371476"/>
                    <a:gd name="connsiteX0" fmla="*/ 0 w 1021556"/>
                    <a:gd name="connsiteY0" fmla="*/ 371476 h 371476"/>
                    <a:gd name="connsiteX1" fmla="*/ 7143 w 1021556"/>
                    <a:gd name="connsiteY1" fmla="*/ 135731 h 371476"/>
                    <a:gd name="connsiteX2" fmla="*/ 1021556 w 1021556"/>
                    <a:gd name="connsiteY2" fmla="*/ 0 h 371476"/>
                    <a:gd name="connsiteX3" fmla="*/ 1009650 w 1021556"/>
                    <a:gd name="connsiteY3" fmla="*/ 226219 h 371476"/>
                    <a:gd name="connsiteX4" fmla="*/ 0 w 1021556"/>
                    <a:gd name="connsiteY4" fmla="*/ 371476 h 371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1556" h="371476">
                      <a:moveTo>
                        <a:pt x="0" y="371476"/>
                      </a:moveTo>
                      <a:lnTo>
                        <a:pt x="7143" y="135731"/>
                      </a:lnTo>
                      <a:lnTo>
                        <a:pt x="1021556" y="0"/>
                      </a:lnTo>
                      <a:lnTo>
                        <a:pt x="1009650" y="226219"/>
                      </a:lnTo>
                      <a:lnTo>
                        <a:pt x="0" y="371476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4" name="Freeform 53"/>
                <p:cNvSpPr/>
                <p:nvPr/>
              </p:nvSpPr>
              <p:spPr>
                <a:xfrm>
                  <a:off x="5239132" y="2258022"/>
                  <a:ext cx="1025281" cy="636286"/>
                </a:xfrm>
                <a:custGeom>
                  <a:avLst/>
                  <a:gdLst>
                    <a:gd name="connsiteX0" fmla="*/ 0 w 1665514"/>
                    <a:gd name="connsiteY0" fmla="*/ 381000 h 1034143"/>
                    <a:gd name="connsiteX1" fmla="*/ 0 w 1665514"/>
                    <a:gd name="connsiteY1" fmla="*/ 0 h 1034143"/>
                    <a:gd name="connsiteX2" fmla="*/ 1665514 w 1665514"/>
                    <a:gd name="connsiteY2" fmla="*/ 838200 h 1034143"/>
                    <a:gd name="connsiteX3" fmla="*/ 1338943 w 1665514"/>
                    <a:gd name="connsiteY3" fmla="*/ 1034143 h 1034143"/>
                    <a:gd name="connsiteX4" fmla="*/ 0 w 1665514"/>
                    <a:gd name="connsiteY4" fmla="*/ 381000 h 1034143"/>
                    <a:gd name="connsiteX0" fmla="*/ 0 w 1665514"/>
                    <a:gd name="connsiteY0" fmla="*/ 381000 h 1082391"/>
                    <a:gd name="connsiteX1" fmla="*/ 0 w 1665514"/>
                    <a:gd name="connsiteY1" fmla="*/ 0 h 1082391"/>
                    <a:gd name="connsiteX2" fmla="*/ 1665514 w 1665514"/>
                    <a:gd name="connsiteY2" fmla="*/ 838200 h 1082391"/>
                    <a:gd name="connsiteX3" fmla="*/ 1338942 w 1665514"/>
                    <a:gd name="connsiteY3" fmla="*/ 1082391 h 1082391"/>
                    <a:gd name="connsiteX4" fmla="*/ 0 w 1665514"/>
                    <a:gd name="connsiteY4" fmla="*/ 381000 h 1082391"/>
                    <a:gd name="connsiteX0" fmla="*/ 0 w 1665514"/>
                    <a:gd name="connsiteY0" fmla="*/ 381000 h 1074349"/>
                    <a:gd name="connsiteX1" fmla="*/ 0 w 1665514"/>
                    <a:gd name="connsiteY1" fmla="*/ 0 h 1074349"/>
                    <a:gd name="connsiteX2" fmla="*/ 1665514 w 1665514"/>
                    <a:gd name="connsiteY2" fmla="*/ 838200 h 1074349"/>
                    <a:gd name="connsiteX3" fmla="*/ 1315625 w 1665514"/>
                    <a:gd name="connsiteY3" fmla="*/ 1074349 h 1074349"/>
                    <a:gd name="connsiteX4" fmla="*/ 0 w 1665514"/>
                    <a:gd name="connsiteY4" fmla="*/ 381000 h 1074349"/>
                    <a:gd name="connsiteX0" fmla="*/ 0 w 1673286"/>
                    <a:gd name="connsiteY0" fmla="*/ 397082 h 1074349"/>
                    <a:gd name="connsiteX1" fmla="*/ 7772 w 1673286"/>
                    <a:gd name="connsiteY1" fmla="*/ 0 h 1074349"/>
                    <a:gd name="connsiteX2" fmla="*/ 1673286 w 1673286"/>
                    <a:gd name="connsiteY2" fmla="*/ 838200 h 1074349"/>
                    <a:gd name="connsiteX3" fmla="*/ 1323397 w 1673286"/>
                    <a:gd name="connsiteY3" fmla="*/ 1074349 h 1074349"/>
                    <a:gd name="connsiteX4" fmla="*/ 0 w 1673286"/>
                    <a:gd name="connsiteY4" fmla="*/ 397082 h 1074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73286" h="1074349">
                      <a:moveTo>
                        <a:pt x="0" y="397082"/>
                      </a:moveTo>
                      <a:lnTo>
                        <a:pt x="7772" y="0"/>
                      </a:lnTo>
                      <a:lnTo>
                        <a:pt x="1673286" y="838200"/>
                      </a:lnTo>
                      <a:lnTo>
                        <a:pt x="1323397" y="1074349"/>
                      </a:lnTo>
                      <a:lnTo>
                        <a:pt x="0" y="397082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0" name="Freeform 299"/>
                <p:cNvSpPr/>
                <p:nvPr/>
              </p:nvSpPr>
              <p:spPr>
                <a:xfrm>
                  <a:off x="6249414" y="2119452"/>
                  <a:ext cx="992981" cy="647700"/>
                </a:xfrm>
                <a:custGeom>
                  <a:avLst/>
                  <a:gdLst>
                    <a:gd name="connsiteX0" fmla="*/ 0 w 1824038"/>
                    <a:gd name="connsiteY0" fmla="*/ 528638 h 528638"/>
                    <a:gd name="connsiteX1" fmla="*/ 795338 w 1824038"/>
                    <a:gd name="connsiteY1" fmla="*/ 138113 h 528638"/>
                    <a:gd name="connsiteX2" fmla="*/ 1824038 w 1824038"/>
                    <a:gd name="connsiteY2" fmla="*/ 0 h 528638"/>
                    <a:gd name="connsiteX3" fmla="*/ 985838 w 1824038"/>
                    <a:gd name="connsiteY3" fmla="*/ 395288 h 528638"/>
                    <a:gd name="connsiteX4" fmla="*/ 0 w 1824038"/>
                    <a:gd name="connsiteY4" fmla="*/ 528638 h 528638"/>
                    <a:gd name="connsiteX0" fmla="*/ 0 w 1824038"/>
                    <a:gd name="connsiteY0" fmla="*/ 528638 h 528638"/>
                    <a:gd name="connsiteX1" fmla="*/ 804863 w 1824038"/>
                    <a:gd name="connsiteY1" fmla="*/ 142875 h 528638"/>
                    <a:gd name="connsiteX2" fmla="*/ 1824038 w 1824038"/>
                    <a:gd name="connsiteY2" fmla="*/ 0 h 528638"/>
                    <a:gd name="connsiteX3" fmla="*/ 985838 w 1824038"/>
                    <a:gd name="connsiteY3" fmla="*/ 395288 h 528638"/>
                    <a:gd name="connsiteX4" fmla="*/ 0 w 1824038"/>
                    <a:gd name="connsiteY4" fmla="*/ 528638 h 528638"/>
                    <a:gd name="connsiteX0" fmla="*/ 0 w 1824038"/>
                    <a:gd name="connsiteY0" fmla="*/ 528638 h 528638"/>
                    <a:gd name="connsiteX1" fmla="*/ 850107 w 1824038"/>
                    <a:gd name="connsiteY1" fmla="*/ 133350 h 528638"/>
                    <a:gd name="connsiteX2" fmla="*/ 1824038 w 1824038"/>
                    <a:gd name="connsiteY2" fmla="*/ 0 h 528638"/>
                    <a:gd name="connsiteX3" fmla="*/ 985838 w 1824038"/>
                    <a:gd name="connsiteY3" fmla="*/ 395288 h 528638"/>
                    <a:gd name="connsiteX4" fmla="*/ 0 w 1824038"/>
                    <a:gd name="connsiteY4" fmla="*/ 528638 h 528638"/>
                    <a:gd name="connsiteX0" fmla="*/ 0 w 1147763"/>
                    <a:gd name="connsiteY0" fmla="*/ 347663 h 395288"/>
                    <a:gd name="connsiteX1" fmla="*/ 173832 w 1147763"/>
                    <a:gd name="connsiteY1" fmla="*/ 133350 h 395288"/>
                    <a:gd name="connsiteX2" fmla="*/ 1147763 w 1147763"/>
                    <a:gd name="connsiteY2" fmla="*/ 0 h 395288"/>
                    <a:gd name="connsiteX3" fmla="*/ 309563 w 1147763"/>
                    <a:gd name="connsiteY3" fmla="*/ 395288 h 395288"/>
                    <a:gd name="connsiteX4" fmla="*/ 0 w 1147763"/>
                    <a:gd name="connsiteY4" fmla="*/ 347663 h 395288"/>
                    <a:gd name="connsiteX0" fmla="*/ 0 w 1185863"/>
                    <a:gd name="connsiteY0" fmla="*/ 271463 h 395288"/>
                    <a:gd name="connsiteX1" fmla="*/ 211932 w 1185863"/>
                    <a:gd name="connsiteY1" fmla="*/ 133350 h 395288"/>
                    <a:gd name="connsiteX2" fmla="*/ 1185863 w 1185863"/>
                    <a:gd name="connsiteY2" fmla="*/ 0 h 395288"/>
                    <a:gd name="connsiteX3" fmla="*/ 347663 w 1185863"/>
                    <a:gd name="connsiteY3" fmla="*/ 395288 h 395288"/>
                    <a:gd name="connsiteX4" fmla="*/ 0 w 1185863"/>
                    <a:gd name="connsiteY4" fmla="*/ 271463 h 395288"/>
                    <a:gd name="connsiteX0" fmla="*/ 0 w 1185863"/>
                    <a:gd name="connsiteY0" fmla="*/ 278607 h 395288"/>
                    <a:gd name="connsiteX1" fmla="*/ 211932 w 1185863"/>
                    <a:gd name="connsiteY1" fmla="*/ 133350 h 395288"/>
                    <a:gd name="connsiteX2" fmla="*/ 1185863 w 1185863"/>
                    <a:gd name="connsiteY2" fmla="*/ 0 h 395288"/>
                    <a:gd name="connsiteX3" fmla="*/ 347663 w 1185863"/>
                    <a:gd name="connsiteY3" fmla="*/ 395288 h 395288"/>
                    <a:gd name="connsiteX4" fmla="*/ 0 w 1185863"/>
                    <a:gd name="connsiteY4" fmla="*/ 278607 h 395288"/>
                    <a:gd name="connsiteX0" fmla="*/ 0 w 1190625"/>
                    <a:gd name="connsiteY0" fmla="*/ 276226 h 395288"/>
                    <a:gd name="connsiteX1" fmla="*/ 216694 w 1190625"/>
                    <a:gd name="connsiteY1" fmla="*/ 133350 h 395288"/>
                    <a:gd name="connsiteX2" fmla="*/ 1190625 w 1190625"/>
                    <a:gd name="connsiteY2" fmla="*/ 0 h 395288"/>
                    <a:gd name="connsiteX3" fmla="*/ 352425 w 1190625"/>
                    <a:gd name="connsiteY3" fmla="*/ 395288 h 395288"/>
                    <a:gd name="connsiteX4" fmla="*/ 0 w 1190625"/>
                    <a:gd name="connsiteY4" fmla="*/ 276226 h 395288"/>
                    <a:gd name="connsiteX0" fmla="*/ 0 w 1190625"/>
                    <a:gd name="connsiteY0" fmla="*/ 276226 h 276226"/>
                    <a:gd name="connsiteX1" fmla="*/ 216694 w 1190625"/>
                    <a:gd name="connsiteY1" fmla="*/ 133350 h 276226"/>
                    <a:gd name="connsiteX2" fmla="*/ 1190625 w 1190625"/>
                    <a:gd name="connsiteY2" fmla="*/ 0 h 276226"/>
                    <a:gd name="connsiteX3" fmla="*/ 950119 w 1190625"/>
                    <a:gd name="connsiteY3" fmla="*/ 150019 h 276226"/>
                    <a:gd name="connsiteX4" fmla="*/ 0 w 1190625"/>
                    <a:gd name="connsiteY4" fmla="*/ 276226 h 276226"/>
                    <a:gd name="connsiteX0" fmla="*/ 0 w 1190625"/>
                    <a:gd name="connsiteY0" fmla="*/ 773907 h 773907"/>
                    <a:gd name="connsiteX1" fmla="*/ 204787 w 1190625"/>
                    <a:gd name="connsiteY1" fmla="*/ 0 h 773907"/>
                    <a:gd name="connsiteX2" fmla="*/ 1190625 w 1190625"/>
                    <a:gd name="connsiteY2" fmla="*/ 497681 h 773907"/>
                    <a:gd name="connsiteX3" fmla="*/ 950119 w 1190625"/>
                    <a:gd name="connsiteY3" fmla="*/ 647700 h 773907"/>
                    <a:gd name="connsiteX4" fmla="*/ 0 w 1190625"/>
                    <a:gd name="connsiteY4" fmla="*/ 773907 h 773907"/>
                    <a:gd name="connsiteX0" fmla="*/ 85725 w 985838"/>
                    <a:gd name="connsiteY0" fmla="*/ 438151 h 647700"/>
                    <a:gd name="connsiteX1" fmla="*/ 0 w 985838"/>
                    <a:gd name="connsiteY1" fmla="*/ 0 h 647700"/>
                    <a:gd name="connsiteX2" fmla="*/ 985838 w 985838"/>
                    <a:gd name="connsiteY2" fmla="*/ 497681 h 647700"/>
                    <a:gd name="connsiteX3" fmla="*/ 745332 w 985838"/>
                    <a:gd name="connsiteY3" fmla="*/ 647700 h 647700"/>
                    <a:gd name="connsiteX4" fmla="*/ 85725 w 985838"/>
                    <a:gd name="connsiteY4" fmla="*/ 438151 h 647700"/>
                    <a:gd name="connsiteX0" fmla="*/ 0 w 992981"/>
                    <a:gd name="connsiteY0" fmla="*/ 230982 h 647700"/>
                    <a:gd name="connsiteX1" fmla="*/ 7143 w 992981"/>
                    <a:gd name="connsiteY1" fmla="*/ 0 h 647700"/>
                    <a:gd name="connsiteX2" fmla="*/ 992981 w 992981"/>
                    <a:gd name="connsiteY2" fmla="*/ 497681 h 647700"/>
                    <a:gd name="connsiteX3" fmla="*/ 752475 w 992981"/>
                    <a:gd name="connsiteY3" fmla="*/ 647700 h 647700"/>
                    <a:gd name="connsiteX4" fmla="*/ 0 w 992981"/>
                    <a:gd name="connsiteY4" fmla="*/ 230982 h 647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92981" h="647700">
                      <a:moveTo>
                        <a:pt x="0" y="230982"/>
                      </a:moveTo>
                      <a:lnTo>
                        <a:pt x="7143" y="0"/>
                      </a:lnTo>
                      <a:lnTo>
                        <a:pt x="992981" y="497681"/>
                      </a:lnTo>
                      <a:lnTo>
                        <a:pt x="752475" y="647700"/>
                      </a:lnTo>
                      <a:lnTo>
                        <a:pt x="0" y="230982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>
                  <a:off x="6055757" y="2619170"/>
                  <a:ext cx="1190625" cy="276226"/>
                </a:xfrm>
                <a:custGeom>
                  <a:avLst/>
                  <a:gdLst>
                    <a:gd name="connsiteX0" fmla="*/ 0 w 1824038"/>
                    <a:gd name="connsiteY0" fmla="*/ 528638 h 528638"/>
                    <a:gd name="connsiteX1" fmla="*/ 795338 w 1824038"/>
                    <a:gd name="connsiteY1" fmla="*/ 138113 h 528638"/>
                    <a:gd name="connsiteX2" fmla="*/ 1824038 w 1824038"/>
                    <a:gd name="connsiteY2" fmla="*/ 0 h 528638"/>
                    <a:gd name="connsiteX3" fmla="*/ 985838 w 1824038"/>
                    <a:gd name="connsiteY3" fmla="*/ 395288 h 528638"/>
                    <a:gd name="connsiteX4" fmla="*/ 0 w 1824038"/>
                    <a:gd name="connsiteY4" fmla="*/ 528638 h 528638"/>
                    <a:gd name="connsiteX0" fmla="*/ 0 w 1824038"/>
                    <a:gd name="connsiteY0" fmla="*/ 528638 h 528638"/>
                    <a:gd name="connsiteX1" fmla="*/ 804863 w 1824038"/>
                    <a:gd name="connsiteY1" fmla="*/ 142875 h 528638"/>
                    <a:gd name="connsiteX2" fmla="*/ 1824038 w 1824038"/>
                    <a:gd name="connsiteY2" fmla="*/ 0 h 528638"/>
                    <a:gd name="connsiteX3" fmla="*/ 985838 w 1824038"/>
                    <a:gd name="connsiteY3" fmla="*/ 395288 h 528638"/>
                    <a:gd name="connsiteX4" fmla="*/ 0 w 1824038"/>
                    <a:gd name="connsiteY4" fmla="*/ 528638 h 528638"/>
                    <a:gd name="connsiteX0" fmla="*/ 0 w 1824038"/>
                    <a:gd name="connsiteY0" fmla="*/ 528638 h 528638"/>
                    <a:gd name="connsiteX1" fmla="*/ 850107 w 1824038"/>
                    <a:gd name="connsiteY1" fmla="*/ 133350 h 528638"/>
                    <a:gd name="connsiteX2" fmla="*/ 1824038 w 1824038"/>
                    <a:gd name="connsiteY2" fmla="*/ 0 h 528638"/>
                    <a:gd name="connsiteX3" fmla="*/ 985838 w 1824038"/>
                    <a:gd name="connsiteY3" fmla="*/ 395288 h 528638"/>
                    <a:gd name="connsiteX4" fmla="*/ 0 w 1824038"/>
                    <a:gd name="connsiteY4" fmla="*/ 528638 h 528638"/>
                    <a:gd name="connsiteX0" fmla="*/ 0 w 1147763"/>
                    <a:gd name="connsiteY0" fmla="*/ 347663 h 395288"/>
                    <a:gd name="connsiteX1" fmla="*/ 173832 w 1147763"/>
                    <a:gd name="connsiteY1" fmla="*/ 133350 h 395288"/>
                    <a:gd name="connsiteX2" fmla="*/ 1147763 w 1147763"/>
                    <a:gd name="connsiteY2" fmla="*/ 0 h 395288"/>
                    <a:gd name="connsiteX3" fmla="*/ 309563 w 1147763"/>
                    <a:gd name="connsiteY3" fmla="*/ 395288 h 395288"/>
                    <a:gd name="connsiteX4" fmla="*/ 0 w 1147763"/>
                    <a:gd name="connsiteY4" fmla="*/ 347663 h 395288"/>
                    <a:gd name="connsiteX0" fmla="*/ 0 w 1185863"/>
                    <a:gd name="connsiteY0" fmla="*/ 271463 h 395288"/>
                    <a:gd name="connsiteX1" fmla="*/ 211932 w 1185863"/>
                    <a:gd name="connsiteY1" fmla="*/ 133350 h 395288"/>
                    <a:gd name="connsiteX2" fmla="*/ 1185863 w 1185863"/>
                    <a:gd name="connsiteY2" fmla="*/ 0 h 395288"/>
                    <a:gd name="connsiteX3" fmla="*/ 347663 w 1185863"/>
                    <a:gd name="connsiteY3" fmla="*/ 395288 h 395288"/>
                    <a:gd name="connsiteX4" fmla="*/ 0 w 1185863"/>
                    <a:gd name="connsiteY4" fmla="*/ 271463 h 395288"/>
                    <a:gd name="connsiteX0" fmla="*/ 0 w 1185863"/>
                    <a:gd name="connsiteY0" fmla="*/ 278607 h 395288"/>
                    <a:gd name="connsiteX1" fmla="*/ 211932 w 1185863"/>
                    <a:gd name="connsiteY1" fmla="*/ 133350 h 395288"/>
                    <a:gd name="connsiteX2" fmla="*/ 1185863 w 1185863"/>
                    <a:gd name="connsiteY2" fmla="*/ 0 h 395288"/>
                    <a:gd name="connsiteX3" fmla="*/ 347663 w 1185863"/>
                    <a:gd name="connsiteY3" fmla="*/ 395288 h 395288"/>
                    <a:gd name="connsiteX4" fmla="*/ 0 w 1185863"/>
                    <a:gd name="connsiteY4" fmla="*/ 278607 h 395288"/>
                    <a:gd name="connsiteX0" fmla="*/ 0 w 1190625"/>
                    <a:gd name="connsiteY0" fmla="*/ 276226 h 395288"/>
                    <a:gd name="connsiteX1" fmla="*/ 216694 w 1190625"/>
                    <a:gd name="connsiteY1" fmla="*/ 133350 h 395288"/>
                    <a:gd name="connsiteX2" fmla="*/ 1190625 w 1190625"/>
                    <a:gd name="connsiteY2" fmla="*/ 0 h 395288"/>
                    <a:gd name="connsiteX3" fmla="*/ 352425 w 1190625"/>
                    <a:gd name="connsiteY3" fmla="*/ 395288 h 395288"/>
                    <a:gd name="connsiteX4" fmla="*/ 0 w 1190625"/>
                    <a:gd name="connsiteY4" fmla="*/ 276226 h 395288"/>
                    <a:gd name="connsiteX0" fmla="*/ 0 w 1190625"/>
                    <a:gd name="connsiteY0" fmla="*/ 276226 h 276226"/>
                    <a:gd name="connsiteX1" fmla="*/ 216694 w 1190625"/>
                    <a:gd name="connsiteY1" fmla="*/ 133350 h 276226"/>
                    <a:gd name="connsiteX2" fmla="*/ 1190625 w 1190625"/>
                    <a:gd name="connsiteY2" fmla="*/ 0 h 276226"/>
                    <a:gd name="connsiteX3" fmla="*/ 950119 w 1190625"/>
                    <a:gd name="connsiteY3" fmla="*/ 150019 h 276226"/>
                    <a:gd name="connsiteX4" fmla="*/ 0 w 1190625"/>
                    <a:gd name="connsiteY4" fmla="*/ 276226 h 276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0625" h="276226">
                      <a:moveTo>
                        <a:pt x="0" y="276226"/>
                      </a:moveTo>
                      <a:lnTo>
                        <a:pt x="216694" y="133350"/>
                      </a:lnTo>
                      <a:lnTo>
                        <a:pt x="1190625" y="0"/>
                      </a:lnTo>
                      <a:lnTo>
                        <a:pt x="950119" y="150019"/>
                      </a:lnTo>
                      <a:lnTo>
                        <a:pt x="0" y="276226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>
                  <a:off x="5246529" y="2120224"/>
                  <a:ext cx="2006056" cy="633230"/>
                </a:xfrm>
                <a:custGeom>
                  <a:avLst/>
                  <a:gdLst>
                    <a:gd name="connsiteX0" fmla="*/ 0 w 2188029"/>
                    <a:gd name="connsiteY0" fmla="*/ 65314 h 914400"/>
                    <a:gd name="connsiteX1" fmla="*/ 522514 w 2188029"/>
                    <a:gd name="connsiteY1" fmla="*/ 0 h 914400"/>
                    <a:gd name="connsiteX2" fmla="*/ 2188029 w 2188029"/>
                    <a:gd name="connsiteY2" fmla="*/ 827314 h 914400"/>
                    <a:gd name="connsiteX3" fmla="*/ 1687286 w 2188029"/>
                    <a:gd name="connsiteY3" fmla="*/ 914400 h 914400"/>
                    <a:gd name="connsiteX4" fmla="*/ 0 w 2188029"/>
                    <a:gd name="connsiteY4" fmla="*/ 65314 h 914400"/>
                    <a:gd name="connsiteX0" fmla="*/ 0 w 3378201"/>
                    <a:gd name="connsiteY0" fmla="*/ 232682 h 914400"/>
                    <a:gd name="connsiteX1" fmla="*/ 1712686 w 3378201"/>
                    <a:gd name="connsiteY1" fmla="*/ 0 h 914400"/>
                    <a:gd name="connsiteX2" fmla="*/ 3378201 w 3378201"/>
                    <a:gd name="connsiteY2" fmla="*/ 827314 h 914400"/>
                    <a:gd name="connsiteX3" fmla="*/ 2877458 w 3378201"/>
                    <a:gd name="connsiteY3" fmla="*/ 914400 h 914400"/>
                    <a:gd name="connsiteX4" fmla="*/ 0 w 3378201"/>
                    <a:gd name="connsiteY4" fmla="*/ 232682 h 914400"/>
                    <a:gd name="connsiteX0" fmla="*/ 0 w 3378201"/>
                    <a:gd name="connsiteY0" fmla="*/ 232682 h 1081769"/>
                    <a:gd name="connsiteX1" fmla="*/ 1712686 w 3378201"/>
                    <a:gd name="connsiteY1" fmla="*/ 0 h 1081769"/>
                    <a:gd name="connsiteX2" fmla="*/ 3378201 w 3378201"/>
                    <a:gd name="connsiteY2" fmla="*/ 827314 h 1081769"/>
                    <a:gd name="connsiteX3" fmla="*/ 1743075 w 3378201"/>
                    <a:gd name="connsiteY3" fmla="*/ 1081769 h 1081769"/>
                    <a:gd name="connsiteX4" fmla="*/ 0 w 3378201"/>
                    <a:gd name="connsiteY4" fmla="*/ 232682 h 1081769"/>
                    <a:gd name="connsiteX0" fmla="*/ 0 w 3427017"/>
                    <a:gd name="connsiteY0" fmla="*/ 232682 h 1081769"/>
                    <a:gd name="connsiteX1" fmla="*/ 1712686 w 3427017"/>
                    <a:gd name="connsiteY1" fmla="*/ 0 h 1081769"/>
                    <a:gd name="connsiteX2" fmla="*/ 3427017 w 3427017"/>
                    <a:gd name="connsiteY2" fmla="*/ 851723 h 1081769"/>
                    <a:gd name="connsiteX3" fmla="*/ 1743075 w 3427017"/>
                    <a:gd name="connsiteY3" fmla="*/ 1081769 h 1081769"/>
                    <a:gd name="connsiteX4" fmla="*/ 0 w 3427017"/>
                    <a:gd name="connsiteY4" fmla="*/ 232682 h 1081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27017" h="1081769">
                      <a:moveTo>
                        <a:pt x="0" y="232682"/>
                      </a:moveTo>
                      <a:lnTo>
                        <a:pt x="1712686" y="0"/>
                      </a:lnTo>
                      <a:lnTo>
                        <a:pt x="3427017" y="851723"/>
                      </a:lnTo>
                      <a:lnTo>
                        <a:pt x="1743075" y="1081769"/>
                      </a:lnTo>
                      <a:lnTo>
                        <a:pt x="0" y="232682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sp>
        <p:nvSpPr>
          <p:cNvPr id="302" name="TextBox 301"/>
          <p:cNvSpPr txBox="1"/>
          <p:nvPr/>
        </p:nvSpPr>
        <p:spPr>
          <a:xfrm>
            <a:off x="446320" y="413657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Option 2</a:t>
            </a:r>
            <a:endParaRPr lang="en-GB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A magnetized muon range detector for TITUS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AD92-BDE3-4BDF-BDD6-0303C382AD9F}" type="slidenum">
              <a:rPr lang="en-GB" smtClean="0"/>
              <a:pPr/>
              <a:t>15</a:t>
            </a:fld>
            <a:r>
              <a:rPr lang="en-GB" smtClean="0"/>
              <a:t>  </a:t>
            </a:r>
            <a:endParaRPr lang="en-GB" dirty="0"/>
          </a:p>
        </p:txBody>
      </p:sp>
      <p:sp>
        <p:nvSpPr>
          <p:cNvPr id="249" name="TextBox 248"/>
          <p:cNvSpPr txBox="1"/>
          <p:nvPr/>
        </p:nvSpPr>
        <p:spPr>
          <a:xfrm>
            <a:off x="2048018" y="908720"/>
            <a:ext cx="5332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There is also approximate azimuthal symmetry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827584" y="5589240"/>
            <a:ext cx="7480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Savings, and still reduced systematics on high-angle cross sections?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0913406">
            <a:off x="798354" y="1620211"/>
            <a:ext cx="1210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C000"/>
                </a:solidFill>
              </a:rPr>
              <a:t>Sensitivity</a:t>
            </a:r>
          </a:p>
          <a:p>
            <a:pPr algn="ctr"/>
            <a:r>
              <a:rPr lang="en-GB" b="1" dirty="0" smtClean="0">
                <a:solidFill>
                  <a:srgbClr val="FFC000"/>
                </a:solidFill>
              </a:rPr>
              <a:t>Study</a:t>
            </a:r>
          </a:p>
          <a:p>
            <a:pPr algn="ctr"/>
            <a:r>
              <a:rPr lang="en-GB" b="1" dirty="0" smtClean="0">
                <a:solidFill>
                  <a:srgbClr val="FFC000"/>
                </a:solidFill>
              </a:rPr>
              <a:t>Needed</a:t>
            </a:r>
            <a:endParaRPr lang="en-GB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57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15179" y="805542"/>
            <a:ext cx="7710364" cy="5246915"/>
            <a:chOff x="715179" y="805542"/>
            <a:chExt cx="7710364" cy="5246915"/>
          </a:xfrm>
        </p:grpSpPr>
        <p:sp>
          <p:nvSpPr>
            <p:cNvPr id="249" name="Rectangle 248"/>
            <p:cNvSpPr/>
            <p:nvPr/>
          </p:nvSpPr>
          <p:spPr>
            <a:xfrm>
              <a:off x="715179" y="805542"/>
              <a:ext cx="7710364" cy="5246915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50000">
                  <a:schemeClr val="bg2">
                    <a:lumMod val="5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272782" y="1443417"/>
              <a:ext cx="5997384" cy="3894164"/>
              <a:chOff x="1272782" y="1443417"/>
              <a:chExt cx="5997384" cy="3894164"/>
            </a:xfrm>
          </p:grpSpPr>
          <p:sp>
            <p:nvSpPr>
              <p:cNvPr id="58" name="Freeform 57"/>
              <p:cNvSpPr/>
              <p:nvPr/>
            </p:nvSpPr>
            <p:spPr>
              <a:xfrm>
                <a:off x="4216705" y="2741555"/>
                <a:ext cx="226782" cy="1224949"/>
              </a:xfrm>
              <a:custGeom>
                <a:avLst/>
                <a:gdLst>
                  <a:gd name="connsiteX0" fmla="*/ 0 w 370114"/>
                  <a:gd name="connsiteY0" fmla="*/ 0 h 2068286"/>
                  <a:gd name="connsiteX1" fmla="*/ 0 w 370114"/>
                  <a:gd name="connsiteY1" fmla="*/ 2068286 h 2068286"/>
                  <a:gd name="connsiteX2" fmla="*/ 370114 w 370114"/>
                  <a:gd name="connsiteY2" fmla="*/ 1850572 h 2068286"/>
                  <a:gd name="connsiteX3" fmla="*/ 359228 w 370114"/>
                  <a:gd name="connsiteY3" fmla="*/ 228600 h 2068286"/>
                  <a:gd name="connsiteX4" fmla="*/ 0 w 370114"/>
                  <a:gd name="connsiteY4" fmla="*/ 0 h 2068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114" h="2068286">
                    <a:moveTo>
                      <a:pt x="0" y="0"/>
                    </a:moveTo>
                    <a:lnTo>
                      <a:pt x="0" y="2068286"/>
                    </a:lnTo>
                    <a:lnTo>
                      <a:pt x="370114" y="1850572"/>
                    </a:lnTo>
                    <a:cubicBezTo>
                      <a:pt x="366485" y="1309915"/>
                      <a:pt x="362857" y="769257"/>
                      <a:pt x="359228" y="2286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CC"/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5560058" y="2349505"/>
                <a:ext cx="1710108" cy="1677366"/>
                <a:chOff x="5847817" y="2961219"/>
                <a:chExt cx="2263567" cy="2220230"/>
              </a:xfrm>
              <a:solidFill>
                <a:schemeClr val="accent2">
                  <a:lumMod val="60000"/>
                  <a:lumOff val="40000"/>
                  <a:alpha val="80000"/>
                </a:schemeClr>
              </a:solidFill>
            </p:grpSpPr>
            <p:sp>
              <p:nvSpPr>
                <p:cNvPr id="41" name="Hexagon 40"/>
                <p:cNvSpPr/>
                <p:nvPr/>
              </p:nvSpPr>
              <p:spPr>
                <a:xfrm rot="5400000">
                  <a:off x="6039210" y="3070725"/>
                  <a:ext cx="2178079" cy="1959067"/>
                </a:xfrm>
                <a:prstGeom prst="hexagon">
                  <a:avLst/>
                </a:pr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Hexagon 41"/>
                <p:cNvSpPr/>
                <p:nvPr/>
              </p:nvSpPr>
              <p:spPr>
                <a:xfrm rot="5400000">
                  <a:off x="6272419" y="3276200"/>
                  <a:ext cx="1721187" cy="1548117"/>
                </a:xfrm>
                <a:prstGeom prst="hexagon">
                  <a:avLst/>
                </a:pr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6358955" y="3276199"/>
                  <a:ext cx="1548118" cy="1548117"/>
                </a:xfrm>
                <a:prstGeom prst="ellipse">
                  <a:avLst/>
                </a:prstGeom>
                <a:grpFill/>
                <a:ln w="12700">
                  <a:solidFill>
                    <a:srgbClr val="1A1A4E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" name="Hexagon 30"/>
                <p:cNvSpPr/>
                <p:nvPr/>
              </p:nvSpPr>
              <p:spPr>
                <a:xfrm rot="5400000">
                  <a:off x="5738311" y="3112876"/>
                  <a:ext cx="2178079" cy="1959067"/>
                </a:xfrm>
                <a:prstGeom prst="hexagon">
                  <a:avLst/>
                </a:pr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>
                  <a:off x="6824216" y="2965022"/>
                  <a:ext cx="1280796" cy="535258"/>
                </a:xfrm>
                <a:custGeom>
                  <a:avLst/>
                  <a:gdLst>
                    <a:gd name="connsiteX0" fmla="*/ 0 w 2188029"/>
                    <a:gd name="connsiteY0" fmla="*/ 65314 h 914400"/>
                    <a:gd name="connsiteX1" fmla="*/ 522514 w 2188029"/>
                    <a:gd name="connsiteY1" fmla="*/ 0 h 914400"/>
                    <a:gd name="connsiteX2" fmla="*/ 2188029 w 2188029"/>
                    <a:gd name="connsiteY2" fmla="*/ 827314 h 914400"/>
                    <a:gd name="connsiteX3" fmla="*/ 1687286 w 2188029"/>
                    <a:gd name="connsiteY3" fmla="*/ 914400 h 914400"/>
                    <a:gd name="connsiteX4" fmla="*/ 0 w 2188029"/>
                    <a:gd name="connsiteY4" fmla="*/ 65314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88029" h="914400">
                      <a:moveTo>
                        <a:pt x="0" y="65314"/>
                      </a:moveTo>
                      <a:lnTo>
                        <a:pt x="522514" y="0"/>
                      </a:lnTo>
                      <a:lnTo>
                        <a:pt x="2188029" y="827314"/>
                      </a:lnTo>
                      <a:lnTo>
                        <a:pt x="1687286" y="914400"/>
                      </a:lnTo>
                      <a:lnTo>
                        <a:pt x="0" y="65314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Freeform 32"/>
                <p:cNvSpPr/>
                <p:nvPr/>
              </p:nvSpPr>
              <p:spPr>
                <a:xfrm>
                  <a:off x="7805522" y="3462047"/>
                  <a:ext cx="299490" cy="1236191"/>
                </a:xfrm>
                <a:custGeom>
                  <a:avLst/>
                  <a:gdLst>
                    <a:gd name="connsiteX0" fmla="*/ 10886 w 511629"/>
                    <a:gd name="connsiteY0" fmla="*/ 65315 h 2111829"/>
                    <a:gd name="connsiteX1" fmla="*/ 511629 w 511629"/>
                    <a:gd name="connsiteY1" fmla="*/ 0 h 2111829"/>
                    <a:gd name="connsiteX2" fmla="*/ 511629 w 511629"/>
                    <a:gd name="connsiteY2" fmla="*/ 2024743 h 2111829"/>
                    <a:gd name="connsiteX3" fmla="*/ 0 w 511629"/>
                    <a:gd name="connsiteY3" fmla="*/ 2111829 h 2111829"/>
                    <a:gd name="connsiteX4" fmla="*/ 10886 w 511629"/>
                    <a:gd name="connsiteY4" fmla="*/ 65315 h 2111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1629" h="2111829">
                      <a:moveTo>
                        <a:pt x="10886" y="65315"/>
                      </a:moveTo>
                      <a:lnTo>
                        <a:pt x="511629" y="0"/>
                      </a:lnTo>
                      <a:lnTo>
                        <a:pt x="511629" y="2024743"/>
                      </a:lnTo>
                      <a:lnTo>
                        <a:pt x="0" y="2111829"/>
                      </a:lnTo>
                      <a:cubicBezTo>
                        <a:pt x="3629" y="1429658"/>
                        <a:pt x="7257" y="747486"/>
                        <a:pt x="10886" y="65315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>
                  <a:off x="6835351" y="4647260"/>
                  <a:ext cx="1276033" cy="529724"/>
                </a:xfrm>
                <a:custGeom>
                  <a:avLst/>
                  <a:gdLst>
                    <a:gd name="connsiteX0" fmla="*/ 1654628 w 2188028"/>
                    <a:gd name="connsiteY0" fmla="*/ 87086 h 925286"/>
                    <a:gd name="connsiteX1" fmla="*/ 2188028 w 2188028"/>
                    <a:gd name="connsiteY1" fmla="*/ 0 h 925286"/>
                    <a:gd name="connsiteX2" fmla="*/ 511628 w 2188028"/>
                    <a:gd name="connsiteY2" fmla="*/ 838200 h 925286"/>
                    <a:gd name="connsiteX3" fmla="*/ 0 w 2188028"/>
                    <a:gd name="connsiteY3" fmla="*/ 925286 h 925286"/>
                    <a:gd name="connsiteX4" fmla="*/ 1654628 w 2188028"/>
                    <a:gd name="connsiteY4" fmla="*/ 87086 h 925286"/>
                    <a:gd name="connsiteX0" fmla="*/ 1646491 w 2179891"/>
                    <a:gd name="connsiteY0" fmla="*/ 87086 h 904947"/>
                    <a:gd name="connsiteX1" fmla="*/ 2179891 w 2179891"/>
                    <a:gd name="connsiteY1" fmla="*/ 0 h 904947"/>
                    <a:gd name="connsiteX2" fmla="*/ 503491 w 2179891"/>
                    <a:gd name="connsiteY2" fmla="*/ 838200 h 904947"/>
                    <a:gd name="connsiteX3" fmla="*/ 0 w 2179891"/>
                    <a:gd name="connsiteY3" fmla="*/ 904947 h 904947"/>
                    <a:gd name="connsiteX4" fmla="*/ 1646491 w 2179891"/>
                    <a:gd name="connsiteY4" fmla="*/ 87086 h 904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9891" h="904947">
                      <a:moveTo>
                        <a:pt x="1646491" y="87086"/>
                      </a:moveTo>
                      <a:lnTo>
                        <a:pt x="2179891" y="0"/>
                      </a:lnTo>
                      <a:lnTo>
                        <a:pt x="503491" y="838200"/>
                      </a:lnTo>
                      <a:lnTo>
                        <a:pt x="0" y="904947"/>
                      </a:lnTo>
                      <a:lnTo>
                        <a:pt x="1646491" y="87086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4" name="Oval 43"/>
              <p:cNvSpPr/>
              <p:nvPr/>
            </p:nvSpPr>
            <p:spPr>
              <a:xfrm>
                <a:off x="5490248" y="2433536"/>
                <a:ext cx="1551702" cy="1551702"/>
              </a:xfrm>
              <a:prstGeom prst="ellipse">
                <a:avLst/>
              </a:prstGeom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9" name="Straight Connector 48"/>
              <p:cNvCxnSpPr>
                <a:stCxn id="44" idx="2"/>
                <a:endCxn id="44" idx="6"/>
              </p:cNvCxnSpPr>
              <p:nvPr/>
            </p:nvCxnSpPr>
            <p:spPr>
              <a:xfrm>
                <a:off x="5490248" y="3209387"/>
                <a:ext cx="1551702" cy="0"/>
              </a:xfrm>
              <a:prstGeom prst="line">
                <a:avLst/>
              </a:prstGeom>
              <a:ln w="12700">
                <a:solidFill>
                  <a:srgbClr val="1A1A4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44" idx="0"/>
                <a:endCxn id="44" idx="4"/>
              </p:cNvCxnSpPr>
              <p:nvPr/>
            </p:nvCxnSpPr>
            <p:spPr>
              <a:xfrm>
                <a:off x="6266099" y="2433536"/>
                <a:ext cx="0" cy="1551702"/>
              </a:xfrm>
              <a:prstGeom prst="line">
                <a:avLst/>
              </a:prstGeom>
              <a:ln w="12700">
                <a:solidFill>
                  <a:srgbClr val="1A1A4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>
                <a:off x="3185242" y="3209387"/>
                <a:ext cx="3065412" cy="418011"/>
              </a:xfrm>
              <a:prstGeom prst="line">
                <a:avLst/>
              </a:prstGeom>
              <a:ln w="12700">
                <a:solidFill>
                  <a:srgbClr val="1A1A4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Flowchart: Direct Access Storage 70"/>
              <p:cNvSpPr/>
              <p:nvPr/>
            </p:nvSpPr>
            <p:spPr>
              <a:xfrm rot="10333271">
                <a:off x="2390520" y="2654922"/>
                <a:ext cx="4673215" cy="1536637"/>
              </a:xfrm>
              <a:prstGeom prst="flowChartMagneticDrum">
                <a:avLst/>
              </a:prstGeom>
              <a:gradFill>
                <a:gsLst>
                  <a:gs pos="0">
                    <a:srgbClr val="2B65AB"/>
                  </a:gs>
                  <a:gs pos="25000">
                    <a:schemeClr val="tx2">
                      <a:lumMod val="60000"/>
                      <a:lumOff val="40000"/>
                    </a:schemeClr>
                  </a:gs>
                  <a:gs pos="75000">
                    <a:srgbClr val="72A2DC"/>
                  </a:gs>
                  <a:gs pos="100000">
                    <a:srgbClr val="005CBF"/>
                  </a:gs>
                </a:gsLst>
                <a:lin ang="5400000" scaled="0"/>
              </a:gradFill>
              <a:ln w="1905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2397198" y="2853391"/>
                <a:ext cx="1576088" cy="1563896"/>
              </a:xfrm>
              <a:prstGeom prst="ellipse">
                <a:avLst/>
              </a:prstGeom>
              <a:gradFill>
                <a:gsLst>
                  <a:gs pos="0">
                    <a:srgbClr val="2B65AB"/>
                  </a:gs>
                  <a:gs pos="25000">
                    <a:schemeClr val="tx2">
                      <a:lumMod val="60000"/>
                      <a:lumOff val="40000"/>
                    </a:schemeClr>
                  </a:gs>
                  <a:gs pos="75000">
                    <a:srgbClr val="72A2DC"/>
                  </a:gs>
                  <a:gs pos="100000">
                    <a:srgbClr val="005CBF"/>
                  </a:gs>
                </a:gsLst>
                <a:lin ang="5400000" scaled="0"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>
                <a:off x="1889808" y="3017988"/>
                <a:ext cx="0" cy="15517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>
                <a:off x="3184145" y="4683592"/>
                <a:ext cx="3065412" cy="418011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>
                <a:off x="1695441" y="2865584"/>
                <a:ext cx="1328554" cy="18116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185242" y="4417286"/>
                <a:ext cx="0" cy="92029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6275240" y="3993901"/>
                <a:ext cx="0" cy="89869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H="1">
                <a:off x="1695437" y="4422278"/>
                <a:ext cx="1328554" cy="18116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1605081" y="4603444"/>
                <a:ext cx="6030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11 m</a:t>
                </a:r>
                <a:endParaRPr lang="en-GB" sz="1600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4431715" y="4933295"/>
                <a:ext cx="6030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22 m</a:t>
                </a:r>
                <a:endParaRPr lang="en-GB" sz="1600" dirty="0"/>
              </a:p>
            </p:txBody>
          </p:sp>
          <p:sp>
            <p:nvSpPr>
              <p:cNvPr id="35" name="Right Arrow 34"/>
              <p:cNvSpPr/>
              <p:nvPr/>
            </p:nvSpPr>
            <p:spPr>
              <a:xfrm rot="21109344">
                <a:off x="1272782" y="3681186"/>
                <a:ext cx="427406" cy="333648"/>
              </a:xfrm>
              <a:prstGeom prst="rightArrow">
                <a:avLst/>
              </a:prstGeom>
              <a:solidFill>
                <a:srgbClr val="FF7C8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 flipH="1">
                <a:off x="5260905" y="1869067"/>
                <a:ext cx="999328" cy="136272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5241988" y="1869067"/>
                <a:ext cx="0" cy="36125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6264144" y="1759283"/>
                <a:ext cx="0" cy="30790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6568948" y="1726621"/>
                <a:ext cx="0" cy="30790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flipH="1">
                <a:off x="6245685" y="1825519"/>
                <a:ext cx="319352" cy="43548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TextBox 97"/>
              <p:cNvSpPr txBox="1"/>
              <p:nvPr/>
            </p:nvSpPr>
            <p:spPr>
              <a:xfrm>
                <a:off x="5522368" y="1530509"/>
                <a:ext cx="4988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7 m</a:t>
                </a:r>
                <a:endParaRPr lang="en-GB" sz="1600" dirty="0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6142866" y="1443417"/>
                <a:ext cx="4988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2</a:t>
                </a:r>
                <a:r>
                  <a:rPr lang="en-GB" sz="1600" dirty="0" smtClean="0"/>
                  <a:t> m</a:t>
                </a:r>
                <a:endParaRPr lang="en-GB" sz="1600" dirty="0"/>
              </a:p>
            </p:txBody>
          </p:sp>
          <p:cxnSp>
            <p:nvCxnSpPr>
              <p:cNvPr id="100" name="Straight Connector 99"/>
              <p:cNvCxnSpPr>
                <a:endCxn id="54" idx="1"/>
              </p:cNvCxnSpPr>
              <p:nvPr/>
            </p:nvCxnSpPr>
            <p:spPr>
              <a:xfrm>
                <a:off x="4716851" y="2002632"/>
                <a:ext cx="527043" cy="25539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4604657" y="2182481"/>
                <a:ext cx="650119" cy="31502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7" name="Group 116"/>
              <p:cNvGrpSpPr/>
              <p:nvPr/>
            </p:nvGrpSpPr>
            <p:grpSpPr>
              <a:xfrm rot="1800000">
                <a:off x="4784866" y="1811040"/>
                <a:ext cx="1189" cy="691115"/>
                <a:chOff x="4676006" y="1310284"/>
                <a:chExt cx="1189" cy="691115"/>
              </a:xfrm>
            </p:grpSpPr>
            <p:cxnSp>
              <p:nvCxnSpPr>
                <p:cNvPr id="113" name="Straight Arrow Connector 112"/>
                <p:cNvCxnSpPr/>
                <p:nvPr/>
              </p:nvCxnSpPr>
              <p:spPr>
                <a:xfrm flipH="1" flipV="1">
                  <a:off x="4676010" y="1778386"/>
                  <a:ext cx="1185" cy="22301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Arrow Connector 114"/>
                <p:cNvCxnSpPr/>
                <p:nvPr/>
              </p:nvCxnSpPr>
              <p:spPr>
                <a:xfrm flipH="1">
                  <a:off x="4676006" y="1310284"/>
                  <a:ext cx="1185" cy="22301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6" name="TextBox 115"/>
              <p:cNvSpPr txBox="1"/>
              <p:nvPr/>
            </p:nvSpPr>
            <p:spPr>
              <a:xfrm>
                <a:off x="4176784" y="1788836"/>
                <a:ext cx="4988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1</a:t>
                </a:r>
                <a:r>
                  <a:rPr lang="en-GB" sz="1600" dirty="0" smtClean="0"/>
                  <a:t> m</a:t>
                </a:r>
                <a:endParaRPr lang="en-GB" sz="1600" dirty="0"/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3366801" y="2922146"/>
                <a:ext cx="1951607" cy="1256049"/>
                <a:chOff x="3382450" y="2922146"/>
                <a:chExt cx="1951607" cy="1256049"/>
              </a:xfrm>
              <a:solidFill>
                <a:srgbClr val="FFFF99">
                  <a:alpha val="40000"/>
                </a:srgbClr>
              </a:solidFill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4006627" y="3308061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3" name="Oval 2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1" name="Oval 60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5" name="Oval 64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6" name="Oval 65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8" name="Oval 67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9" name="Oval 68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0" name="Oval 69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2" name="Oval 71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3" name="Oval 72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5" name="Oval 74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76" name="Group 75"/>
                <p:cNvGrpSpPr/>
                <p:nvPr/>
              </p:nvGrpSpPr>
              <p:grpSpPr>
                <a:xfrm>
                  <a:off x="4016137" y="3412831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84" name="Oval 83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8" name="Oval 87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1" name="Oval 90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2" name="Oval 91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3" name="Oval 92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4" name="Oval 93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5" name="Oval 94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6" name="Oval 95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7" name="Oval 96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01" name="Group 100"/>
                <p:cNvGrpSpPr/>
                <p:nvPr/>
              </p:nvGrpSpPr>
              <p:grpSpPr>
                <a:xfrm>
                  <a:off x="4011358" y="3527127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02" name="Oval 101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3" name="Oval 102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5" name="Oval 104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6" name="Oval 105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7" name="Oval 106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8" name="Oval 107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9" name="Oval 108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0" name="Oval 109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1" name="Oval 110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2" name="Oval 111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4" name="Oval 113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8" name="Oval 117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19" name="Group 118"/>
                <p:cNvGrpSpPr/>
                <p:nvPr/>
              </p:nvGrpSpPr>
              <p:grpSpPr>
                <a:xfrm>
                  <a:off x="3992290" y="3641423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21" name="Oval 120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2" name="Oval 121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3" name="Oval 122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4" name="Oval 123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5" name="Oval 124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6" name="Oval 125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7" name="Oval 126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8" name="Oval 127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9" name="Oval 128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0" name="Oval 129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1" name="Oval 130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2" name="Oval 131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33" name="Group 132"/>
                <p:cNvGrpSpPr/>
                <p:nvPr/>
              </p:nvGrpSpPr>
              <p:grpSpPr>
                <a:xfrm>
                  <a:off x="3963696" y="3746193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34" name="Oval 133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5" name="Oval 134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6" name="Oval 135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7" name="Oval 136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8" name="Oval 137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9" name="Oval 138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0" name="Oval 139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1" name="Oval 140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2" name="Oval 141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3" name="Oval 142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4" name="Oval 143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5" name="Oval 144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46" name="Group 145"/>
                <p:cNvGrpSpPr/>
                <p:nvPr/>
              </p:nvGrpSpPr>
              <p:grpSpPr>
                <a:xfrm>
                  <a:off x="3982732" y="3193669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47" name="Oval 146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8" name="Oval 147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9" name="Oval 148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0" name="Oval 149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1" name="Oval 150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2" name="Oval 151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3" name="Oval 152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4" name="Oval 153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5" name="Oval 154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6" name="Oval 155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7" name="Oval 156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8" name="Oval 157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59" name="Group 158"/>
                <p:cNvGrpSpPr/>
                <p:nvPr/>
              </p:nvGrpSpPr>
              <p:grpSpPr>
                <a:xfrm>
                  <a:off x="3939849" y="3088867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60" name="Oval 159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1" name="Oval 160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2" name="Oval 161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3" name="Oval 162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4" name="Oval 163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5" name="Oval 164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6" name="Oval 165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7" name="Oval 166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8" name="Oval 167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9" name="Oval 168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0" name="Oval 169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1" name="Oval 170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72" name="Group 171"/>
                <p:cNvGrpSpPr/>
                <p:nvPr/>
              </p:nvGrpSpPr>
              <p:grpSpPr>
                <a:xfrm>
                  <a:off x="3887440" y="2993591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73" name="Oval 172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4" name="Oval 173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5" name="Oval 174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6" name="Oval 175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7" name="Oval 176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8" name="Oval 177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9" name="Oval 178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0" name="Oval 179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1" name="Oval 180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2" name="Oval 181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3" name="Oval 182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4" name="Oval 183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85" name="Group 184"/>
                <p:cNvGrpSpPr/>
                <p:nvPr/>
              </p:nvGrpSpPr>
              <p:grpSpPr>
                <a:xfrm>
                  <a:off x="3920813" y="3855742"/>
                  <a:ext cx="1203624" cy="213016"/>
                  <a:chOff x="4006627" y="3322366"/>
                  <a:chExt cx="1203624" cy="213016"/>
                </a:xfrm>
                <a:grpFill/>
              </p:grpSpPr>
              <p:sp>
                <p:nvSpPr>
                  <p:cNvPr id="186" name="Oval 185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7" name="Oval 186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8" name="Oval 187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9" name="Oval 188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0" name="Oval 189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1" name="Oval 190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2" name="Oval 191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3" name="Oval 192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4" name="Oval 193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5" name="Oval 194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6" name="Oval 195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98" name="Group 197"/>
                <p:cNvGrpSpPr/>
                <p:nvPr/>
              </p:nvGrpSpPr>
              <p:grpSpPr>
                <a:xfrm>
                  <a:off x="3858878" y="3998632"/>
                  <a:ext cx="860704" cy="165370"/>
                  <a:chOff x="4006627" y="3370012"/>
                  <a:chExt cx="860704" cy="165370"/>
                </a:xfrm>
                <a:grpFill/>
              </p:grpSpPr>
              <p:sp>
                <p:nvSpPr>
                  <p:cNvPr id="199" name="Oval 198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0" name="Oval 199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1" name="Oval 200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2" name="Oval 201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3" name="Oval 202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4" name="Oval 203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5" name="Oval 204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6" name="Oval 205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11" name="Group 210"/>
                <p:cNvGrpSpPr/>
                <p:nvPr/>
              </p:nvGrpSpPr>
              <p:grpSpPr>
                <a:xfrm>
                  <a:off x="3830268" y="2922146"/>
                  <a:ext cx="1203624" cy="213016"/>
                  <a:chOff x="4006627" y="3322366"/>
                  <a:chExt cx="1203624" cy="213016"/>
                </a:xfrm>
                <a:grpFill/>
              </p:grpSpPr>
              <p:sp>
                <p:nvSpPr>
                  <p:cNvPr id="212" name="Oval 211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3" name="Oval 212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4" name="Oval 213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6" name="Oval 215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7" name="Oval 216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8" name="Oval 217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9" name="Oval 218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0" name="Oval 219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1" name="Oval 220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2" name="Oval 221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3420602" y="3631833"/>
                  <a:ext cx="508338" cy="103483"/>
                  <a:chOff x="3420602" y="3631833"/>
                  <a:chExt cx="508338" cy="103483"/>
                </a:xfrm>
                <a:grpFill/>
              </p:grpSpPr>
              <p:sp>
                <p:nvSpPr>
                  <p:cNvPr id="224" name="Oval 223"/>
                  <p:cNvSpPr/>
                  <p:nvPr/>
                </p:nvSpPr>
                <p:spPr>
                  <a:xfrm>
                    <a:off x="3868388" y="367476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5" name="Oval 224"/>
                  <p:cNvSpPr/>
                  <p:nvPr/>
                </p:nvSpPr>
                <p:spPr>
                  <a:xfrm>
                    <a:off x="3754060" y="366522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6" name="Oval 225"/>
                  <p:cNvSpPr/>
                  <p:nvPr/>
                </p:nvSpPr>
                <p:spPr>
                  <a:xfrm>
                    <a:off x="3639732" y="36509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7" name="Oval 226"/>
                  <p:cNvSpPr/>
                  <p:nvPr/>
                </p:nvSpPr>
                <p:spPr>
                  <a:xfrm>
                    <a:off x="3530167" y="364137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>
                  <a:xfrm>
                    <a:off x="3420602" y="3631833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3406297" y="3741366"/>
                  <a:ext cx="508338" cy="103483"/>
                  <a:chOff x="3420586" y="3755655"/>
                  <a:chExt cx="508338" cy="103483"/>
                </a:xfrm>
                <a:grpFill/>
              </p:grpSpPr>
              <p:sp>
                <p:nvSpPr>
                  <p:cNvPr id="229" name="Oval 228"/>
                  <p:cNvSpPr/>
                  <p:nvPr/>
                </p:nvSpPr>
                <p:spPr>
                  <a:xfrm>
                    <a:off x="3868372" y="379858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0" name="Oval 229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1" name="Oval 230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2" name="Oval 231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3" name="Oval 232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3396755" y="3855662"/>
                  <a:ext cx="508338" cy="103483"/>
                  <a:chOff x="3420586" y="3755655"/>
                  <a:chExt cx="508338" cy="103483"/>
                </a:xfrm>
                <a:grpFill/>
              </p:grpSpPr>
              <p:sp>
                <p:nvSpPr>
                  <p:cNvPr id="237" name="Oval 236"/>
                  <p:cNvSpPr/>
                  <p:nvPr/>
                </p:nvSpPr>
                <p:spPr>
                  <a:xfrm>
                    <a:off x="3868372" y="379858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9" name="Oval 238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0" name="Oval 239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42" name="Group 241"/>
                <p:cNvGrpSpPr/>
                <p:nvPr/>
              </p:nvGrpSpPr>
              <p:grpSpPr>
                <a:xfrm>
                  <a:off x="3382450" y="3969958"/>
                  <a:ext cx="394010" cy="93941"/>
                  <a:chOff x="3420586" y="3755655"/>
                  <a:chExt cx="394010" cy="93941"/>
                </a:xfrm>
                <a:grpFill/>
              </p:grpSpPr>
              <p:sp>
                <p:nvSpPr>
                  <p:cNvPr id="244" name="Oval 243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5" name="Oval 244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6" name="Oval 245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7" name="Oval 246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48" name="Group 247"/>
                <p:cNvGrpSpPr/>
                <p:nvPr/>
              </p:nvGrpSpPr>
              <p:grpSpPr>
                <a:xfrm>
                  <a:off x="3482473" y="4093796"/>
                  <a:ext cx="284445" cy="84399"/>
                  <a:chOff x="3530151" y="3765197"/>
                  <a:chExt cx="284445" cy="84399"/>
                </a:xfrm>
                <a:grpFill/>
              </p:grpSpPr>
              <p:sp>
                <p:nvSpPr>
                  <p:cNvPr id="250" name="Oval 249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1" name="Oval 250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2" name="Oval 251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54" name="Group 253"/>
                <p:cNvGrpSpPr/>
                <p:nvPr/>
              </p:nvGrpSpPr>
              <p:grpSpPr>
                <a:xfrm>
                  <a:off x="3430048" y="3522204"/>
                  <a:ext cx="508338" cy="103483"/>
                  <a:chOff x="3420586" y="3755655"/>
                  <a:chExt cx="508338" cy="103483"/>
                </a:xfrm>
                <a:grpFill/>
              </p:grpSpPr>
              <p:sp>
                <p:nvSpPr>
                  <p:cNvPr id="255" name="Oval 254"/>
                  <p:cNvSpPr/>
                  <p:nvPr/>
                </p:nvSpPr>
                <p:spPr>
                  <a:xfrm>
                    <a:off x="3868372" y="379858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6" name="Oval 255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7" name="Oval 256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8" name="Oval 257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9" name="Oval 258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60" name="Group 259"/>
                <p:cNvGrpSpPr/>
                <p:nvPr/>
              </p:nvGrpSpPr>
              <p:grpSpPr>
                <a:xfrm>
                  <a:off x="3439558" y="3417402"/>
                  <a:ext cx="508338" cy="103483"/>
                  <a:chOff x="3420586" y="3755655"/>
                  <a:chExt cx="508338" cy="103483"/>
                </a:xfrm>
                <a:grpFill/>
              </p:grpSpPr>
              <p:sp>
                <p:nvSpPr>
                  <p:cNvPr id="261" name="Oval 260"/>
                  <p:cNvSpPr/>
                  <p:nvPr/>
                </p:nvSpPr>
                <p:spPr>
                  <a:xfrm>
                    <a:off x="3868372" y="379858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2" name="Oval 261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3" name="Oval 262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4" name="Oval 263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5" name="Oval 264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66" name="Group 265"/>
                <p:cNvGrpSpPr/>
                <p:nvPr/>
              </p:nvGrpSpPr>
              <p:grpSpPr>
                <a:xfrm>
                  <a:off x="3449068" y="3307837"/>
                  <a:ext cx="394010" cy="93941"/>
                  <a:chOff x="3420586" y="3755655"/>
                  <a:chExt cx="394010" cy="93941"/>
                </a:xfrm>
                <a:grpFill/>
              </p:grpSpPr>
              <p:sp>
                <p:nvSpPr>
                  <p:cNvPr id="268" name="Oval 267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9" name="Oval 268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1" name="Oval 270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72" name="Group 271"/>
                <p:cNvGrpSpPr/>
                <p:nvPr/>
              </p:nvGrpSpPr>
              <p:grpSpPr>
                <a:xfrm>
                  <a:off x="3458578" y="3203035"/>
                  <a:ext cx="394010" cy="93941"/>
                  <a:chOff x="3420586" y="3755655"/>
                  <a:chExt cx="394010" cy="93941"/>
                </a:xfrm>
                <a:grpFill/>
              </p:grpSpPr>
              <p:sp>
                <p:nvSpPr>
                  <p:cNvPr id="274" name="Oval 273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5" name="Oval 274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6" name="Oval 275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7" name="Oval 276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78" name="Group 277"/>
                <p:cNvGrpSpPr/>
                <p:nvPr/>
              </p:nvGrpSpPr>
              <p:grpSpPr>
                <a:xfrm>
                  <a:off x="3577653" y="3107775"/>
                  <a:ext cx="170117" cy="70094"/>
                  <a:chOff x="3530151" y="3765197"/>
                  <a:chExt cx="170117" cy="70094"/>
                </a:xfrm>
                <a:grpFill/>
              </p:grpSpPr>
              <p:sp>
                <p:nvSpPr>
                  <p:cNvPr id="281" name="Oval 280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2" name="Oval 281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2" name="Group 1"/>
              <p:cNvGrpSpPr/>
              <p:nvPr/>
            </p:nvGrpSpPr>
            <p:grpSpPr>
              <a:xfrm>
                <a:off x="5238967" y="2119452"/>
                <a:ext cx="2013618" cy="775944"/>
                <a:chOff x="5238967" y="2119452"/>
                <a:chExt cx="2013618" cy="775944"/>
              </a:xfrm>
              <a:solidFill>
                <a:schemeClr val="accent2">
                  <a:lumMod val="60000"/>
                  <a:lumOff val="40000"/>
                  <a:alpha val="90000"/>
                </a:schemeClr>
              </a:solidFill>
            </p:grpSpPr>
            <p:sp>
              <p:nvSpPr>
                <p:cNvPr id="299" name="Freeform 298"/>
                <p:cNvSpPr/>
                <p:nvPr/>
              </p:nvSpPr>
              <p:spPr>
                <a:xfrm>
                  <a:off x="5238967" y="2121959"/>
                  <a:ext cx="1021556" cy="371476"/>
                </a:xfrm>
                <a:custGeom>
                  <a:avLst/>
                  <a:gdLst>
                    <a:gd name="connsiteX0" fmla="*/ 0 w 1824038"/>
                    <a:gd name="connsiteY0" fmla="*/ 528638 h 528638"/>
                    <a:gd name="connsiteX1" fmla="*/ 795338 w 1824038"/>
                    <a:gd name="connsiteY1" fmla="*/ 138113 h 528638"/>
                    <a:gd name="connsiteX2" fmla="*/ 1824038 w 1824038"/>
                    <a:gd name="connsiteY2" fmla="*/ 0 h 528638"/>
                    <a:gd name="connsiteX3" fmla="*/ 985838 w 1824038"/>
                    <a:gd name="connsiteY3" fmla="*/ 395288 h 528638"/>
                    <a:gd name="connsiteX4" fmla="*/ 0 w 1824038"/>
                    <a:gd name="connsiteY4" fmla="*/ 528638 h 528638"/>
                    <a:gd name="connsiteX0" fmla="*/ 0 w 1824038"/>
                    <a:gd name="connsiteY0" fmla="*/ 528638 h 528638"/>
                    <a:gd name="connsiteX1" fmla="*/ 804863 w 1824038"/>
                    <a:gd name="connsiteY1" fmla="*/ 142875 h 528638"/>
                    <a:gd name="connsiteX2" fmla="*/ 1824038 w 1824038"/>
                    <a:gd name="connsiteY2" fmla="*/ 0 h 528638"/>
                    <a:gd name="connsiteX3" fmla="*/ 985838 w 1824038"/>
                    <a:gd name="connsiteY3" fmla="*/ 395288 h 528638"/>
                    <a:gd name="connsiteX4" fmla="*/ 0 w 1824038"/>
                    <a:gd name="connsiteY4" fmla="*/ 528638 h 528638"/>
                    <a:gd name="connsiteX0" fmla="*/ 0 w 1824038"/>
                    <a:gd name="connsiteY0" fmla="*/ 528638 h 528638"/>
                    <a:gd name="connsiteX1" fmla="*/ 850107 w 1824038"/>
                    <a:gd name="connsiteY1" fmla="*/ 133350 h 528638"/>
                    <a:gd name="connsiteX2" fmla="*/ 1824038 w 1824038"/>
                    <a:gd name="connsiteY2" fmla="*/ 0 h 528638"/>
                    <a:gd name="connsiteX3" fmla="*/ 985838 w 1824038"/>
                    <a:gd name="connsiteY3" fmla="*/ 395288 h 528638"/>
                    <a:gd name="connsiteX4" fmla="*/ 0 w 1824038"/>
                    <a:gd name="connsiteY4" fmla="*/ 528638 h 528638"/>
                    <a:gd name="connsiteX0" fmla="*/ 0 w 1147763"/>
                    <a:gd name="connsiteY0" fmla="*/ 347663 h 395288"/>
                    <a:gd name="connsiteX1" fmla="*/ 173832 w 1147763"/>
                    <a:gd name="connsiteY1" fmla="*/ 133350 h 395288"/>
                    <a:gd name="connsiteX2" fmla="*/ 1147763 w 1147763"/>
                    <a:gd name="connsiteY2" fmla="*/ 0 h 395288"/>
                    <a:gd name="connsiteX3" fmla="*/ 309563 w 1147763"/>
                    <a:gd name="connsiteY3" fmla="*/ 395288 h 395288"/>
                    <a:gd name="connsiteX4" fmla="*/ 0 w 1147763"/>
                    <a:gd name="connsiteY4" fmla="*/ 347663 h 395288"/>
                    <a:gd name="connsiteX0" fmla="*/ 0 w 1185863"/>
                    <a:gd name="connsiteY0" fmla="*/ 271463 h 395288"/>
                    <a:gd name="connsiteX1" fmla="*/ 211932 w 1185863"/>
                    <a:gd name="connsiteY1" fmla="*/ 133350 h 395288"/>
                    <a:gd name="connsiteX2" fmla="*/ 1185863 w 1185863"/>
                    <a:gd name="connsiteY2" fmla="*/ 0 h 395288"/>
                    <a:gd name="connsiteX3" fmla="*/ 347663 w 1185863"/>
                    <a:gd name="connsiteY3" fmla="*/ 395288 h 395288"/>
                    <a:gd name="connsiteX4" fmla="*/ 0 w 1185863"/>
                    <a:gd name="connsiteY4" fmla="*/ 271463 h 395288"/>
                    <a:gd name="connsiteX0" fmla="*/ 0 w 1185863"/>
                    <a:gd name="connsiteY0" fmla="*/ 278607 h 395288"/>
                    <a:gd name="connsiteX1" fmla="*/ 211932 w 1185863"/>
                    <a:gd name="connsiteY1" fmla="*/ 133350 h 395288"/>
                    <a:gd name="connsiteX2" fmla="*/ 1185863 w 1185863"/>
                    <a:gd name="connsiteY2" fmla="*/ 0 h 395288"/>
                    <a:gd name="connsiteX3" fmla="*/ 347663 w 1185863"/>
                    <a:gd name="connsiteY3" fmla="*/ 395288 h 395288"/>
                    <a:gd name="connsiteX4" fmla="*/ 0 w 1185863"/>
                    <a:gd name="connsiteY4" fmla="*/ 278607 h 395288"/>
                    <a:gd name="connsiteX0" fmla="*/ 0 w 1190625"/>
                    <a:gd name="connsiteY0" fmla="*/ 276226 h 395288"/>
                    <a:gd name="connsiteX1" fmla="*/ 216694 w 1190625"/>
                    <a:gd name="connsiteY1" fmla="*/ 133350 h 395288"/>
                    <a:gd name="connsiteX2" fmla="*/ 1190625 w 1190625"/>
                    <a:gd name="connsiteY2" fmla="*/ 0 h 395288"/>
                    <a:gd name="connsiteX3" fmla="*/ 352425 w 1190625"/>
                    <a:gd name="connsiteY3" fmla="*/ 395288 h 395288"/>
                    <a:gd name="connsiteX4" fmla="*/ 0 w 1190625"/>
                    <a:gd name="connsiteY4" fmla="*/ 276226 h 395288"/>
                    <a:gd name="connsiteX0" fmla="*/ 0 w 1190625"/>
                    <a:gd name="connsiteY0" fmla="*/ 276226 h 276226"/>
                    <a:gd name="connsiteX1" fmla="*/ 216694 w 1190625"/>
                    <a:gd name="connsiteY1" fmla="*/ 133350 h 276226"/>
                    <a:gd name="connsiteX2" fmla="*/ 1190625 w 1190625"/>
                    <a:gd name="connsiteY2" fmla="*/ 0 h 276226"/>
                    <a:gd name="connsiteX3" fmla="*/ 950119 w 1190625"/>
                    <a:gd name="connsiteY3" fmla="*/ 150019 h 276226"/>
                    <a:gd name="connsiteX4" fmla="*/ 0 w 1190625"/>
                    <a:gd name="connsiteY4" fmla="*/ 276226 h 276226"/>
                    <a:gd name="connsiteX0" fmla="*/ 0 w 1190625"/>
                    <a:gd name="connsiteY0" fmla="*/ 276226 h 276226"/>
                    <a:gd name="connsiteX1" fmla="*/ 183356 w 1190625"/>
                    <a:gd name="connsiteY1" fmla="*/ 133350 h 276226"/>
                    <a:gd name="connsiteX2" fmla="*/ 1190625 w 1190625"/>
                    <a:gd name="connsiteY2" fmla="*/ 0 h 276226"/>
                    <a:gd name="connsiteX3" fmla="*/ 950119 w 1190625"/>
                    <a:gd name="connsiteY3" fmla="*/ 150019 h 276226"/>
                    <a:gd name="connsiteX4" fmla="*/ 0 w 1190625"/>
                    <a:gd name="connsiteY4" fmla="*/ 276226 h 276226"/>
                    <a:gd name="connsiteX0" fmla="*/ 0 w 1021556"/>
                    <a:gd name="connsiteY0" fmla="*/ 371476 h 371476"/>
                    <a:gd name="connsiteX1" fmla="*/ 14287 w 1021556"/>
                    <a:gd name="connsiteY1" fmla="*/ 133350 h 371476"/>
                    <a:gd name="connsiteX2" fmla="*/ 1021556 w 1021556"/>
                    <a:gd name="connsiteY2" fmla="*/ 0 h 371476"/>
                    <a:gd name="connsiteX3" fmla="*/ 781050 w 1021556"/>
                    <a:gd name="connsiteY3" fmla="*/ 150019 h 371476"/>
                    <a:gd name="connsiteX4" fmla="*/ 0 w 1021556"/>
                    <a:gd name="connsiteY4" fmla="*/ 371476 h 371476"/>
                    <a:gd name="connsiteX0" fmla="*/ 0 w 1021556"/>
                    <a:gd name="connsiteY0" fmla="*/ 371476 h 371476"/>
                    <a:gd name="connsiteX1" fmla="*/ 7143 w 1021556"/>
                    <a:gd name="connsiteY1" fmla="*/ 135731 h 371476"/>
                    <a:gd name="connsiteX2" fmla="*/ 1021556 w 1021556"/>
                    <a:gd name="connsiteY2" fmla="*/ 0 h 371476"/>
                    <a:gd name="connsiteX3" fmla="*/ 781050 w 1021556"/>
                    <a:gd name="connsiteY3" fmla="*/ 150019 h 371476"/>
                    <a:gd name="connsiteX4" fmla="*/ 0 w 1021556"/>
                    <a:gd name="connsiteY4" fmla="*/ 371476 h 371476"/>
                    <a:gd name="connsiteX0" fmla="*/ 0 w 1021556"/>
                    <a:gd name="connsiteY0" fmla="*/ 371476 h 371476"/>
                    <a:gd name="connsiteX1" fmla="*/ 7143 w 1021556"/>
                    <a:gd name="connsiteY1" fmla="*/ 135731 h 371476"/>
                    <a:gd name="connsiteX2" fmla="*/ 1021556 w 1021556"/>
                    <a:gd name="connsiteY2" fmla="*/ 0 h 371476"/>
                    <a:gd name="connsiteX3" fmla="*/ 1012031 w 1021556"/>
                    <a:gd name="connsiteY3" fmla="*/ 247650 h 371476"/>
                    <a:gd name="connsiteX4" fmla="*/ 0 w 1021556"/>
                    <a:gd name="connsiteY4" fmla="*/ 371476 h 371476"/>
                    <a:gd name="connsiteX0" fmla="*/ 0 w 1021556"/>
                    <a:gd name="connsiteY0" fmla="*/ 371476 h 371476"/>
                    <a:gd name="connsiteX1" fmla="*/ 7143 w 1021556"/>
                    <a:gd name="connsiteY1" fmla="*/ 135731 h 371476"/>
                    <a:gd name="connsiteX2" fmla="*/ 1021556 w 1021556"/>
                    <a:gd name="connsiteY2" fmla="*/ 0 h 371476"/>
                    <a:gd name="connsiteX3" fmla="*/ 1009650 w 1021556"/>
                    <a:gd name="connsiteY3" fmla="*/ 238125 h 371476"/>
                    <a:gd name="connsiteX4" fmla="*/ 0 w 1021556"/>
                    <a:gd name="connsiteY4" fmla="*/ 371476 h 371476"/>
                    <a:gd name="connsiteX0" fmla="*/ 0 w 1021556"/>
                    <a:gd name="connsiteY0" fmla="*/ 371476 h 371476"/>
                    <a:gd name="connsiteX1" fmla="*/ 7143 w 1021556"/>
                    <a:gd name="connsiteY1" fmla="*/ 135731 h 371476"/>
                    <a:gd name="connsiteX2" fmla="*/ 1021556 w 1021556"/>
                    <a:gd name="connsiteY2" fmla="*/ 0 h 371476"/>
                    <a:gd name="connsiteX3" fmla="*/ 1009650 w 1021556"/>
                    <a:gd name="connsiteY3" fmla="*/ 226219 h 371476"/>
                    <a:gd name="connsiteX4" fmla="*/ 0 w 1021556"/>
                    <a:gd name="connsiteY4" fmla="*/ 371476 h 371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1556" h="371476">
                      <a:moveTo>
                        <a:pt x="0" y="371476"/>
                      </a:moveTo>
                      <a:lnTo>
                        <a:pt x="7143" y="135731"/>
                      </a:lnTo>
                      <a:lnTo>
                        <a:pt x="1021556" y="0"/>
                      </a:lnTo>
                      <a:lnTo>
                        <a:pt x="1009650" y="226219"/>
                      </a:lnTo>
                      <a:lnTo>
                        <a:pt x="0" y="371476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4" name="Freeform 53"/>
                <p:cNvSpPr/>
                <p:nvPr/>
              </p:nvSpPr>
              <p:spPr>
                <a:xfrm>
                  <a:off x="5239132" y="2258022"/>
                  <a:ext cx="1025281" cy="636286"/>
                </a:xfrm>
                <a:custGeom>
                  <a:avLst/>
                  <a:gdLst>
                    <a:gd name="connsiteX0" fmla="*/ 0 w 1665514"/>
                    <a:gd name="connsiteY0" fmla="*/ 381000 h 1034143"/>
                    <a:gd name="connsiteX1" fmla="*/ 0 w 1665514"/>
                    <a:gd name="connsiteY1" fmla="*/ 0 h 1034143"/>
                    <a:gd name="connsiteX2" fmla="*/ 1665514 w 1665514"/>
                    <a:gd name="connsiteY2" fmla="*/ 838200 h 1034143"/>
                    <a:gd name="connsiteX3" fmla="*/ 1338943 w 1665514"/>
                    <a:gd name="connsiteY3" fmla="*/ 1034143 h 1034143"/>
                    <a:gd name="connsiteX4" fmla="*/ 0 w 1665514"/>
                    <a:gd name="connsiteY4" fmla="*/ 381000 h 1034143"/>
                    <a:gd name="connsiteX0" fmla="*/ 0 w 1665514"/>
                    <a:gd name="connsiteY0" fmla="*/ 381000 h 1082391"/>
                    <a:gd name="connsiteX1" fmla="*/ 0 w 1665514"/>
                    <a:gd name="connsiteY1" fmla="*/ 0 h 1082391"/>
                    <a:gd name="connsiteX2" fmla="*/ 1665514 w 1665514"/>
                    <a:gd name="connsiteY2" fmla="*/ 838200 h 1082391"/>
                    <a:gd name="connsiteX3" fmla="*/ 1338942 w 1665514"/>
                    <a:gd name="connsiteY3" fmla="*/ 1082391 h 1082391"/>
                    <a:gd name="connsiteX4" fmla="*/ 0 w 1665514"/>
                    <a:gd name="connsiteY4" fmla="*/ 381000 h 1082391"/>
                    <a:gd name="connsiteX0" fmla="*/ 0 w 1665514"/>
                    <a:gd name="connsiteY0" fmla="*/ 381000 h 1074349"/>
                    <a:gd name="connsiteX1" fmla="*/ 0 w 1665514"/>
                    <a:gd name="connsiteY1" fmla="*/ 0 h 1074349"/>
                    <a:gd name="connsiteX2" fmla="*/ 1665514 w 1665514"/>
                    <a:gd name="connsiteY2" fmla="*/ 838200 h 1074349"/>
                    <a:gd name="connsiteX3" fmla="*/ 1315625 w 1665514"/>
                    <a:gd name="connsiteY3" fmla="*/ 1074349 h 1074349"/>
                    <a:gd name="connsiteX4" fmla="*/ 0 w 1665514"/>
                    <a:gd name="connsiteY4" fmla="*/ 381000 h 1074349"/>
                    <a:gd name="connsiteX0" fmla="*/ 0 w 1673286"/>
                    <a:gd name="connsiteY0" fmla="*/ 397082 h 1074349"/>
                    <a:gd name="connsiteX1" fmla="*/ 7772 w 1673286"/>
                    <a:gd name="connsiteY1" fmla="*/ 0 h 1074349"/>
                    <a:gd name="connsiteX2" fmla="*/ 1673286 w 1673286"/>
                    <a:gd name="connsiteY2" fmla="*/ 838200 h 1074349"/>
                    <a:gd name="connsiteX3" fmla="*/ 1323397 w 1673286"/>
                    <a:gd name="connsiteY3" fmla="*/ 1074349 h 1074349"/>
                    <a:gd name="connsiteX4" fmla="*/ 0 w 1673286"/>
                    <a:gd name="connsiteY4" fmla="*/ 397082 h 1074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73286" h="1074349">
                      <a:moveTo>
                        <a:pt x="0" y="397082"/>
                      </a:moveTo>
                      <a:lnTo>
                        <a:pt x="7772" y="0"/>
                      </a:lnTo>
                      <a:lnTo>
                        <a:pt x="1673286" y="838200"/>
                      </a:lnTo>
                      <a:lnTo>
                        <a:pt x="1323397" y="1074349"/>
                      </a:lnTo>
                      <a:lnTo>
                        <a:pt x="0" y="397082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0" name="Freeform 299"/>
                <p:cNvSpPr/>
                <p:nvPr/>
              </p:nvSpPr>
              <p:spPr>
                <a:xfrm>
                  <a:off x="6249414" y="2119452"/>
                  <a:ext cx="992981" cy="647700"/>
                </a:xfrm>
                <a:custGeom>
                  <a:avLst/>
                  <a:gdLst>
                    <a:gd name="connsiteX0" fmla="*/ 0 w 1824038"/>
                    <a:gd name="connsiteY0" fmla="*/ 528638 h 528638"/>
                    <a:gd name="connsiteX1" fmla="*/ 795338 w 1824038"/>
                    <a:gd name="connsiteY1" fmla="*/ 138113 h 528638"/>
                    <a:gd name="connsiteX2" fmla="*/ 1824038 w 1824038"/>
                    <a:gd name="connsiteY2" fmla="*/ 0 h 528638"/>
                    <a:gd name="connsiteX3" fmla="*/ 985838 w 1824038"/>
                    <a:gd name="connsiteY3" fmla="*/ 395288 h 528638"/>
                    <a:gd name="connsiteX4" fmla="*/ 0 w 1824038"/>
                    <a:gd name="connsiteY4" fmla="*/ 528638 h 528638"/>
                    <a:gd name="connsiteX0" fmla="*/ 0 w 1824038"/>
                    <a:gd name="connsiteY0" fmla="*/ 528638 h 528638"/>
                    <a:gd name="connsiteX1" fmla="*/ 804863 w 1824038"/>
                    <a:gd name="connsiteY1" fmla="*/ 142875 h 528638"/>
                    <a:gd name="connsiteX2" fmla="*/ 1824038 w 1824038"/>
                    <a:gd name="connsiteY2" fmla="*/ 0 h 528638"/>
                    <a:gd name="connsiteX3" fmla="*/ 985838 w 1824038"/>
                    <a:gd name="connsiteY3" fmla="*/ 395288 h 528638"/>
                    <a:gd name="connsiteX4" fmla="*/ 0 w 1824038"/>
                    <a:gd name="connsiteY4" fmla="*/ 528638 h 528638"/>
                    <a:gd name="connsiteX0" fmla="*/ 0 w 1824038"/>
                    <a:gd name="connsiteY0" fmla="*/ 528638 h 528638"/>
                    <a:gd name="connsiteX1" fmla="*/ 850107 w 1824038"/>
                    <a:gd name="connsiteY1" fmla="*/ 133350 h 528638"/>
                    <a:gd name="connsiteX2" fmla="*/ 1824038 w 1824038"/>
                    <a:gd name="connsiteY2" fmla="*/ 0 h 528638"/>
                    <a:gd name="connsiteX3" fmla="*/ 985838 w 1824038"/>
                    <a:gd name="connsiteY3" fmla="*/ 395288 h 528638"/>
                    <a:gd name="connsiteX4" fmla="*/ 0 w 1824038"/>
                    <a:gd name="connsiteY4" fmla="*/ 528638 h 528638"/>
                    <a:gd name="connsiteX0" fmla="*/ 0 w 1147763"/>
                    <a:gd name="connsiteY0" fmla="*/ 347663 h 395288"/>
                    <a:gd name="connsiteX1" fmla="*/ 173832 w 1147763"/>
                    <a:gd name="connsiteY1" fmla="*/ 133350 h 395288"/>
                    <a:gd name="connsiteX2" fmla="*/ 1147763 w 1147763"/>
                    <a:gd name="connsiteY2" fmla="*/ 0 h 395288"/>
                    <a:gd name="connsiteX3" fmla="*/ 309563 w 1147763"/>
                    <a:gd name="connsiteY3" fmla="*/ 395288 h 395288"/>
                    <a:gd name="connsiteX4" fmla="*/ 0 w 1147763"/>
                    <a:gd name="connsiteY4" fmla="*/ 347663 h 395288"/>
                    <a:gd name="connsiteX0" fmla="*/ 0 w 1185863"/>
                    <a:gd name="connsiteY0" fmla="*/ 271463 h 395288"/>
                    <a:gd name="connsiteX1" fmla="*/ 211932 w 1185863"/>
                    <a:gd name="connsiteY1" fmla="*/ 133350 h 395288"/>
                    <a:gd name="connsiteX2" fmla="*/ 1185863 w 1185863"/>
                    <a:gd name="connsiteY2" fmla="*/ 0 h 395288"/>
                    <a:gd name="connsiteX3" fmla="*/ 347663 w 1185863"/>
                    <a:gd name="connsiteY3" fmla="*/ 395288 h 395288"/>
                    <a:gd name="connsiteX4" fmla="*/ 0 w 1185863"/>
                    <a:gd name="connsiteY4" fmla="*/ 271463 h 395288"/>
                    <a:gd name="connsiteX0" fmla="*/ 0 w 1185863"/>
                    <a:gd name="connsiteY0" fmla="*/ 278607 h 395288"/>
                    <a:gd name="connsiteX1" fmla="*/ 211932 w 1185863"/>
                    <a:gd name="connsiteY1" fmla="*/ 133350 h 395288"/>
                    <a:gd name="connsiteX2" fmla="*/ 1185863 w 1185863"/>
                    <a:gd name="connsiteY2" fmla="*/ 0 h 395288"/>
                    <a:gd name="connsiteX3" fmla="*/ 347663 w 1185863"/>
                    <a:gd name="connsiteY3" fmla="*/ 395288 h 395288"/>
                    <a:gd name="connsiteX4" fmla="*/ 0 w 1185863"/>
                    <a:gd name="connsiteY4" fmla="*/ 278607 h 395288"/>
                    <a:gd name="connsiteX0" fmla="*/ 0 w 1190625"/>
                    <a:gd name="connsiteY0" fmla="*/ 276226 h 395288"/>
                    <a:gd name="connsiteX1" fmla="*/ 216694 w 1190625"/>
                    <a:gd name="connsiteY1" fmla="*/ 133350 h 395288"/>
                    <a:gd name="connsiteX2" fmla="*/ 1190625 w 1190625"/>
                    <a:gd name="connsiteY2" fmla="*/ 0 h 395288"/>
                    <a:gd name="connsiteX3" fmla="*/ 352425 w 1190625"/>
                    <a:gd name="connsiteY3" fmla="*/ 395288 h 395288"/>
                    <a:gd name="connsiteX4" fmla="*/ 0 w 1190625"/>
                    <a:gd name="connsiteY4" fmla="*/ 276226 h 395288"/>
                    <a:gd name="connsiteX0" fmla="*/ 0 w 1190625"/>
                    <a:gd name="connsiteY0" fmla="*/ 276226 h 276226"/>
                    <a:gd name="connsiteX1" fmla="*/ 216694 w 1190625"/>
                    <a:gd name="connsiteY1" fmla="*/ 133350 h 276226"/>
                    <a:gd name="connsiteX2" fmla="*/ 1190625 w 1190625"/>
                    <a:gd name="connsiteY2" fmla="*/ 0 h 276226"/>
                    <a:gd name="connsiteX3" fmla="*/ 950119 w 1190625"/>
                    <a:gd name="connsiteY3" fmla="*/ 150019 h 276226"/>
                    <a:gd name="connsiteX4" fmla="*/ 0 w 1190625"/>
                    <a:gd name="connsiteY4" fmla="*/ 276226 h 276226"/>
                    <a:gd name="connsiteX0" fmla="*/ 0 w 1190625"/>
                    <a:gd name="connsiteY0" fmla="*/ 773907 h 773907"/>
                    <a:gd name="connsiteX1" fmla="*/ 204787 w 1190625"/>
                    <a:gd name="connsiteY1" fmla="*/ 0 h 773907"/>
                    <a:gd name="connsiteX2" fmla="*/ 1190625 w 1190625"/>
                    <a:gd name="connsiteY2" fmla="*/ 497681 h 773907"/>
                    <a:gd name="connsiteX3" fmla="*/ 950119 w 1190625"/>
                    <a:gd name="connsiteY3" fmla="*/ 647700 h 773907"/>
                    <a:gd name="connsiteX4" fmla="*/ 0 w 1190625"/>
                    <a:gd name="connsiteY4" fmla="*/ 773907 h 773907"/>
                    <a:gd name="connsiteX0" fmla="*/ 85725 w 985838"/>
                    <a:gd name="connsiteY0" fmla="*/ 438151 h 647700"/>
                    <a:gd name="connsiteX1" fmla="*/ 0 w 985838"/>
                    <a:gd name="connsiteY1" fmla="*/ 0 h 647700"/>
                    <a:gd name="connsiteX2" fmla="*/ 985838 w 985838"/>
                    <a:gd name="connsiteY2" fmla="*/ 497681 h 647700"/>
                    <a:gd name="connsiteX3" fmla="*/ 745332 w 985838"/>
                    <a:gd name="connsiteY3" fmla="*/ 647700 h 647700"/>
                    <a:gd name="connsiteX4" fmla="*/ 85725 w 985838"/>
                    <a:gd name="connsiteY4" fmla="*/ 438151 h 647700"/>
                    <a:gd name="connsiteX0" fmla="*/ 0 w 992981"/>
                    <a:gd name="connsiteY0" fmla="*/ 230982 h 647700"/>
                    <a:gd name="connsiteX1" fmla="*/ 7143 w 992981"/>
                    <a:gd name="connsiteY1" fmla="*/ 0 h 647700"/>
                    <a:gd name="connsiteX2" fmla="*/ 992981 w 992981"/>
                    <a:gd name="connsiteY2" fmla="*/ 497681 h 647700"/>
                    <a:gd name="connsiteX3" fmla="*/ 752475 w 992981"/>
                    <a:gd name="connsiteY3" fmla="*/ 647700 h 647700"/>
                    <a:gd name="connsiteX4" fmla="*/ 0 w 992981"/>
                    <a:gd name="connsiteY4" fmla="*/ 230982 h 647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92981" h="647700">
                      <a:moveTo>
                        <a:pt x="0" y="230982"/>
                      </a:moveTo>
                      <a:lnTo>
                        <a:pt x="7143" y="0"/>
                      </a:lnTo>
                      <a:lnTo>
                        <a:pt x="992981" y="497681"/>
                      </a:lnTo>
                      <a:lnTo>
                        <a:pt x="752475" y="647700"/>
                      </a:lnTo>
                      <a:lnTo>
                        <a:pt x="0" y="230982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>
                  <a:off x="6055757" y="2619170"/>
                  <a:ext cx="1190625" cy="276226"/>
                </a:xfrm>
                <a:custGeom>
                  <a:avLst/>
                  <a:gdLst>
                    <a:gd name="connsiteX0" fmla="*/ 0 w 1824038"/>
                    <a:gd name="connsiteY0" fmla="*/ 528638 h 528638"/>
                    <a:gd name="connsiteX1" fmla="*/ 795338 w 1824038"/>
                    <a:gd name="connsiteY1" fmla="*/ 138113 h 528638"/>
                    <a:gd name="connsiteX2" fmla="*/ 1824038 w 1824038"/>
                    <a:gd name="connsiteY2" fmla="*/ 0 h 528638"/>
                    <a:gd name="connsiteX3" fmla="*/ 985838 w 1824038"/>
                    <a:gd name="connsiteY3" fmla="*/ 395288 h 528638"/>
                    <a:gd name="connsiteX4" fmla="*/ 0 w 1824038"/>
                    <a:gd name="connsiteY4" fmla="*/ 528638 h 528638"/>
                    <a:gd name="connsiteX0" fmla="*/ 0 w 1824038"/>
                    <a:gd name="connsiteY0" fmla="*/ 528638 h 528638"/>
                    <a:gd name="connsiteX1" fmla="*/ 804863 w 1824038"/>
                    <a:gd name="connsiteY1" fmla="*/ 142875 h 528638"/>
                    <a:gd name="connsiteX2" fmla="*/ 1824038 w 1824038"/>
                    <a:gd name="connsiteY2" fmla="*/ 0 h 528638"/>
                    <a:gd name="connsiteX3" fmla="*/ 985838 w 1824038"/>
                    <a:gd name="connsiteY3" fmla="*/ 395288 h 528638"/>
                    <a:gd name="connsiteX4" fmla="*/ 0 w 1824038"/>
                    <a:gd name="connsiteY4" fmla="*/ 528638 h 528638"/>
                    <a:gd name="connsiteX0" fmla="*/ 0 w 1824038"/>
                    <a:gd name="connsiteY0" fmla="*/ 528638 h 528638"/>
                    <a:gd name="connsiteX1" fmla="*/ 850107 w 1824038"/>
                    <a:gd name="connsiteY1" fmla="*/ 133350 h 528638"/>
                    <a:gd name="connsiteX2" fmla="*/ 1824038 w 1824038"/>
                    <a:gd name="connsiteY2" fmla="*/ 0 h 528638"/>
                    <a:gd name="connsiteX3" fmla="*/ 985838 w 1824038"/>
                    <a:gd name="connsiteY3" fmla="*/ 395288 h 528638"/>
                    <a:gd name="connsiteX4" fmla="*/ 0 w 1824038"/>
                    <a:gd name="connsiteY4" fmla="*/ 528638 h 528638"/>
                    <a:gd name="connsiteX0" fmla="*/ 0 w 1147763"/>
                    <a:gd name="connsiteY0" fmla="*/ 347663 h 395288"/>
                    <a:gd name="connsiteX1" fmla="*/ 173832 w 1147763"/>
                    <a:gd name="connsiteY1" fmla="*/ 133350 h 395288"/>
                    <a:gd name="connsiteX2" fmla="*/ 1147763 w 1147763"/>
                    <a:gd name="connsiteY2" fmla="*/ 0 h 395288"/>
                    <a:gd name="connsiteX3" fmla="*/ 309563 w 1147763"/>
                    <a:gd name="connsiteY3" fmla="*/ 395288 h 395288"/>
                    <a:gd name="connsiteX4" fmla="*/ 0 w 1147763"/>
                    <a:gd name="connsiteY4" fmla="*/ 347663 h 395288"/>
                    <a:gd name="connsiteX0" fmla="*/ 0 w 1185863"/>
                    <a:gd name="connsiteY0" fmla="*/ 271463 h 395288"/>
                    <a:gd name="connsiteX1" fmla="*/ 211932 w 1185863"/>
                    <a:gd name="connsiteY1" fmla="*/ 133350 h 395288"/>
                    <a:gd name="connsiteX2" fmla="*/ 1185863 w 1185863"/>
                    <a:gd name="connsiteY2" fmla="*/ 0 h 395288"/>
                    <a:gd name="connsiteX3" fmla="*/ 347663 w 1185863"/>
                    <a:gd name="connsiteY3" fmla="*/ 395288 h 395288"/>
                    <a:gd name="connsiteX4" fmla="*/ 0 w 1185863"/>
                    <a:gd name="connsiteY4" fmla="*/ 271463 h 395288"/>
                    <a:gd name="connsiteX0" fmla="*/ 0 w 1185863"/>
                    <a:gd name="connsiteY0" fmla="*/ 278607 h 395288"/>
                    <a:gd name="connsiteX1" fmla="*/ 211932 w 1185863"/>
                    <a:gd name="connsiteY1" fmla="*/ 133350 h 395288"/>
                    <a:gd name="connsiteX2" fmla="*/ 1185863 w 1185863"/>
                    <a:gd name="connsiteY2" fmla="*/ 0 h 395288"/>
                    <a:gd name="connsiteX3" fmla="*/ 347663 w 1185863"/>
                    <a:gd name="connsiteY3" fmla="*/ 395288 h 395288"/>
                    <a:gd name="connsiteX4" fmla="*/ 0 w 1185863"/>
                    <a:gd name="connsiteY4" fmla="*/ 278607 h 395288"/>
                    <a:gd name="connsiteX0" fmla="*/ 0 w 1190625"/>
                    <a:gd name="connsiteY0" fmla="*/ 276226 h 395288"/>
                    <a:gd name="connsiteX1" fmla="*/ 216694 w 1190625"/>
                    <a:gd name="connsiteY1" fmla="*/ 133350 h 395288"/>
                    <a:gd name="connsiteX2" fmla="*/ 1190625 w 1190625"/>
                    <a:gd name="connsiteY2" fmla="*/ 0 h 395288"/>
                    <a:gd name="connsiteX3" fmla="*/ 352425 w 1190625"/>
                    <a:gd name="connsiteY3" fmla="*/ 395288 h 395288"/>
                    <a:gd name="connsiteX4" fmla="*/ 0 w 1190625"/>
                    <a:gd name="connsiteY4" fmla="*/ 276226 h 395288"/>
                    <a:gd name="connsiteX0" fmla="*/ 0 w 1190625"/>
                    <a:gd name="connsiteY0" fmla="*/ 276226 h 276226"/>
                    <a:gd name="connsiteX1" fmla="*/ 216694 w 1190625"/>
                    <a:gd name="connsiteY1" fmla="*/ 133350 h 276226"/>
                    <a:gd name="connsiteX2" fmla="*/ 1190625 w 1190625"/>
                    <a:gd name="connsiteY2" fmla="*/ 0 h 276226"/>
                    <a:gd name="connsiteX3" fmla="*/ 950119 w 1190625"/>
                    <a:gd name="connsiteY3" fmla="*/ 150019 h 276226"/>
                    <a:gd name="connsiteX4" fmla="*/ 0 w 1190625"/>
                    <a:gd name="connsiteY4" fmla="*/ 276226 h 276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0625" h="276226">
                      <a:moveTo>
                        <a:pt x="0" y="276226"/>
                      </a:moveTo>
                      <a:lnTo>
                        <a:pt x="216694" y="133350"/>
                      </a:lnTo>
                      <a:lnTo>
                        <a:pt x="1190625" y="0"/>
                      </a:lnTo>
                      <a:lnTo>
                        <a:pt x="950119" y="150019"/>
                      </a:lnTo>
                      <a:lnTo>
                        <a:pt x="0" y="276226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>
                  <a:off x="5246529" y="2120224"/>
                  <a:ext cx="2006056" cy="633230"/>
                </a:xfrm>
                <a:custGeom>
                  <a:avLst/>
                  <a:gdLst>
                    <a:gd name="connsiteX0" fmla="*/ 0 w 2188029"/>
                    <a:gd name="connsiteY0" fmla="*/ 65314 h 914400"/>
                    <a:gd name="connsiteX1" fmla="*/ 522514 w 2188029"/>
                    <a:gd name="connsiteY1" fmla="*/ 0 h 914400"/>
                    <a:gd name="connsiteX2" fmla="*/ 2188029 w 2188029"/>
                    <a:gd name="connsiteY2" fmla="*/ 827314 h 914400"/>
                    <a:gd name="connsiteX3" fmla="*/ 1687286 w 2188029"/>
                    <a:gd name="connsiteY3" fmla="*/ 914400 h 914400"/>
                    <a:gd name="connsiteX4" fmla="*/ 0 w 2188029"/>
                    <a:gd name="connsiteY4" fmla="*/ 65314 h 914400"/>
                    <a:gd name="connsiteX0" fmla="*/ 0 w 3378201"/>
                    <a:gd name="connsiteY0" fmla="*/ 232682 h 914400"/>
                    <a:gd name="connsiteX1" fmla="*/ 1712686 w 3378201"/>
                    <a:gd name="connsiteY1" fmla="*/ 0 h 914400"/>
                    <a:gd name="connsiteX2" fmla="*/ 3378201 w 3378201"/>
                    <a:gd name="connsiteY2" fmla="*/ 827314 h 914400"/>
                    <a:gd name="connsiteX3" fmla="*/ 2877458 w 3378201"/>
                    <a:gd name="connsiteY3" fmla="*/ 914400 h 914400"/>
                    <a:gd name="connsiteX4" fmla="*/ 0 w 3378201"/>
                    <a:gd name="connsiteY4" fmla="*/ 232682 h 914400"/>
                    <a:gd name="connsiteX0" fmla="*/ 0 w 3378201"/>
                    <a:gd name="connsiteY0" fmla="*/ 232682 h 1081769"/>
                    <a:gd name="connsiteX1" fmla="*/ 1712686 w 3378201"/>
                    <a:gd name="connsiteY1" fmla="*/ 0 h 1081769"/>
                    <a:gd name="connsiteX2" fmla="*/ 3378201 w 3378201"/>
                    <a:gd name="connsiteY2" fmla="*/ 827314 h 1081769"/>
                    <a:gd name="connsiteX3" fmla="*/ 1743075 w 3378201"/>
                    <a:gd name="connsiteY3" fmla="*/ 1081769 h 1081769"/>
                    <a:gd name="connsiteX4" fmla="*/ 0 w 3378201"/>
                    <a:gd name="connsiteY4" fmla="*/ 232682 h 1081769"/>
                    <a:gd name="connsiteX0" fmla="*/ 0 w 3427017"/>
                    <a:gd name="connsiteY0" fmla="*/ 232682 h 1081769"/>
                    <a:gd name="connsiteX1" fmla="*/ 1712686 w 3427017"/>
                    <a:gd name="connsiteY1" fmla="*/ 0 h 1081769"/>
                    <a:gd name="connsiteX2" fmla="*/ 3427017 w 3427017"/>
                    <a:gd name="connsiteY2" fmla="*/ 851723 h 1081769"/>
                    <a:gd name="connsiteX3" fmla="*/ 1743075 w 3427017"/>
                    <a:gd name="connsiteY3" fmla="*/ 1081769 h 1081769"/>
                    <a:gd name="connsiteX4" fmla="*/ 0 w 3427017"/>
                    <a:gd name="connsiteY4" fmla="*/ 232682 h 1081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27017" h="1081769">
                      <a:moveTo>
                        <a:pt x="0" y="232682"/>
                      </a:moveTo>
                      <a:lnTo>
                        <a:pt x="1712686" y="0"/>
                      </a:lnTo>
                      <a:lnTo>
                        <a:pt x="3427017" y="851723"/>
                      </a:lnTo>
                      <a:lnTo>
                        <a:pt x="1743075" y="1081769"/>
                      </a:lnTo>
                      <a:lnTo>
                        <a:pt x="0" y="232682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sp>
        <p:nvSpPr>
          <p:cNvPr id="243" name="TextBox 242"/>
          <p:cNvSpPr txBox="1"/>
          <p:nvPr/>
        </p:nvSpPr>
        <p:spPr>
          <a:xfrm>
            <a:off x="446320" y="413657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Option 3</a:t>
            </a:r>
            <a:endParaRPr lang="en-GB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A magnetized muon range detector for TITUS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AD92-BDE3-4BDF-BDD6-0303C382AD9F}" type="slidenum">
              <a:rPr lang="en-GB" smtClean="0"/>
              <a:pPr/>
              <a:t>16</a:t>
            </a:fld>
            <a:r>
              <a:rPr lang="en-GB" smtClean="0"/>
              <a:t>  </a:t>
            </a:r>
            <a:endParaRPr lang="en-GB" dirty="0"/>
          </a:p>
        </p:txBody>
      </p:sp>
      <p:sp>
        <p:nvSpPr>
          <p:cNvPr id="253" name="TextBox 252"/>
          <p:cNvSpPr txBox="1"/>
          <p:nvPr/>
        </p:nvSpPr>
        <p:spPr>
          <a:xfrm rot="20913406">
            <a:off x="798354" y="1620211"/>
            <a:ext cx="1210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C000"/>
                </a:solidFill>
              </a:rPr>
              <a:t>Sensitivity</a:t>
            </a:r>
          </a:p>
          <a:p>
            <a:pPr algn="ctr"/>
            <a:r>
              <a:rPr lang="en-GB" b="1" dirty="0" smtClean="0">
                <a:solidFill>
                  <a:srgbClr val="FFC000"/>
                </a:solidFill>
              </a:rPr>
              <a:t>Study</a:t>
            </a:r>
          </a:p>
          <a:p>
            <a:pPr algn="ctr"/>
            <a:r>
              <a:rPr lang="en-GB" b="1" dirty="0" smtClean="0">
                <a:solidFill>
                  <a:srgbClr val="FFC000"/>
                </a:solidFill>
              </a:rPr>
              <a:t>Needed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2123728" y="908720"/>
            <a:ext cx="4740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We can also tune the size of the end-MRD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79" name="TextBox 278"/>
          <p:cNvSpPr txBox="1"/>
          <p:nvPr/>
        </p:nvSpPr>
        <p:spPr>
          <a:xfrm>
            <a:off x="1403648" y="5589240"/>
            <a:ext cx="6324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The cost of the end and one sixth of a side are now equal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9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15179" y="805542"/>
            <a:ext cx="7710364" cy="5246915"/>
            <a:chOff x="715179" y="805542"/>
            <a:chExt cx="7710364" cy="5246915"/>
          </a:xfrm>
        </p:grpSpPr>
        <p:sp>
          <p:nvSpPr>
            <p:cNvPr id="249" name="Rectangle 248"/>
            <p:cNvSpPr/>
            <p:nvPr/>
          </p:nvSpPr>
          <p:spPr>
            <a:xfrm>
              <a:off x="715179" y="805542"/>
              <a:ext cx="7710364" cy="5246915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50000">
                  <a:schemeClr val="bg2">
                    <a:lumMod val="5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272782" y="1725111"/>
              <a:ext cx="5997384" cy="3612470"/>
              <a:chOff x="1272782" y="1725111"/>
              <a:chExt cx="5997384" cy="3612470"/>
            </a:xfrm>
          </p:grpSpPr>
          <p:sp>
            <p:nvSpPr>
              <p:cNvPr id="58" name="Freeform 57"/>
              <p:cNvSpPr/>
              <p:nvPr/>
            </p:nvSpPr>
            <p:spPr>
              <a:xfrm>
                <a:off x="4216705" y="2741555"/>
                <a:ext cx="226782" cy="1224949"/>
              </a:xfrm>
              <a:custGeom>
                <a:avLst/>
                <a:gdLst>
                  <a:gd name="connsiteX0" fmla="*/ 0 w 370114"/>
                  <a:gd name="connsiteY0" fmla="*/ 0 h 2068286"/>
                  <a:gd name="connsiteX1" fmla="*/ 0 w 370114"/>
                  <a:gd name="connsiteY1" fmla="*/ 2068286 h 2068286"/>
                  <a:gd name="connsiteX2" fmla="*/ 370114 w 370114"/>
                  <a:gd name="connsiteY2" fmla="*/ 1850572 h 2068286"/>
                  <a:gd name="connsiteX3" fmla="*/ 359228 w 370114"/>
                  <a:gd name="connsiteY3" fmla="*/ 228600 h 2068286"/>
                  <a:gd name="connsiteX4" fmla="*/ 0 w 370114"/>
                  <a:gd name="connsiteY4" fmla="*/ 0 h 2068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114" h="2068286">
                    <a:moveTo>
                      <a:pt x="0" y="0"/>
                    </a:moveTo>
                    <a:lnTo>
                      <a:pt x="0" y="2068286"/>
                    </a:lnTo>
                    <a:lnTo>
                      <a:pt x="370114" y="1850572"/>
                    </a:lnTo>
                    <a:cubicBezTo>
                      <a:pt x="366485" y="1309915"/>
                      <a:pt x="362857" y="769257"/>
                      <a:pt x="359228" y="2286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CC"/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5560058" y="2349505"/>
                <a:ext cx="1710108" cy="1677366"/>
                <a:chOff x="5847817" y="2961219"/>
                <a:chExt cx="2263567" cy="2220230"/>
              </a:xfrm>
              <a:solidFill>
                <a:schemeClr val="accent2">
                  <a:lumMod val="60000"/>
                  <a:lumOff val="40000"/>
                  <a:alpha val="80000"/>
                </a:schemeClr>
              </a:solidFill>
            </p:grpSpPr>
            <p:sp>
              <p:nvSpPr>
                <p:cNvPr id="41" name="Hexagon 40"/>
                <p:cNvSpPr/>
                <p:nvPr/>
              </p:nvSpPr>
              <p:spPr>
                <a:xfrm rot="5400000">
                  <a:off x="6039210" y="3070725"/>
                  <a:ext cx="2178079" cy="1959067"/>
                </a:xfrm>
                <a:prstGeom prst="hexagon">
                  <a:avLst/>
                </a:pr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Hexagon 41"/>
                <p:cNvSpPr/>
                <p:nvPr/>
              </p:nvSpPr>
              <p:spPr>
                <a:xfrm rot="5400000">
                  <a:off x="6272419" y="3276200"/>
                  <a:ext cx="1721187" cy="1548117"/>
                </a:xfrm>
                <a:prstGeom prst="hexagon">
                  <a:avLst/>
                </a:pr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6358955" y="3276199"/>
                  <a:ext cx="1548118" cy="1548117"/>
                </a:xfrm>
                <a:prstGeom prst="ellipse">
                  <a:avLst/>
                </a:prstGeom>
                <a:grpFill/>
                <a:ln w="12700">
                  <a:solidFill>
                    <a:srgbClr val="1A1A4E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" name="Hexagon 30"/>
                <p:cNvSpPr/>
                <p:nvPr/>
              </p:nvSpPr>
              <p:spPr>
                <a:xfrm rot="5400000">
                  <a:off x="5738311" y="3112876"/>
                  <a:ext cx="2178079" cy="1959067"/>
                </a:xfrm>
                <a:prstGeom prst="hexagon">
                  <a:avLst/>
                </a:pr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>
                  <a:off x="6824216" y="2965022"/>
                  <a:ext cx="1280796" cy="535258"/>
                </a:xfrm>
                <a:custGeom>
                  <a:avLst/>
                  <a:gdLst>
                    <a:gd name="connsiteX0" fmla="*/ 0 w 2188029"/>
                    <a:gd name="connsiteY0" fmla="*/ 65314 h 914400"/>
                    <a:gd name="connsiteX1" fmla="*/ 522514 w 2188029"/>
                    <a:gd name="connsiteY1" fmla="*/ 0 h 914400"/>
                    <a:gd name="connsiteX2" fmla="*/ 2188029 w 2188029"/>
                    <a:gd name="connsiteY2" fmla="*/ 827314 h 914400"/>
                    <a:gd name="connsiteX3" fmla="*/ 1687286 w 2188029"/>
                    <a:gd name="connsiteY3" fmla="*/ 914400 h 914400"/>
                    <a:gd name="connsiteX4" fmla="*/ 0 w 2188029"/>
                    <a:gd name="connsiteY4" fmla="*/ 65314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88029" h="914400">
                      <a:moveTo>
                        <a:pt x="0" y="65314"/>
                      </a:moveTo>
                      <a:lnTo>
                        <a:pt x="522514" y="0"/>
                      </a:lnTo>
                      <a:lnTo>
                        <a:pt x="2188029" y="827314"/>
                      </a:lnTo>
                      <a:lnTo>
                        <a:pt x="1687286" y="914400"/>
                      </a:lnTo>
                      <a:lnTo>
                        <a:pt x="0" y="65314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Freeform 32"/>
                <p:cNvSpPr/>
                <p:nvPr/>
              </p:nvSpPr>
              <p:spPr>
                <a:xfrm>
                  <a:off x="7805522" y="3462047"/>
                  <a:ext cx="299490" cy="1236191"/>
                </a:xfrm>
                <a:custGeom>
                  <a:avLst/>
                  <a:gdLst>
                    <a:gd name="connsiteX0" fmla="*/ 10886 w 511629"/>
                    <a:gd name="connsiteY0" fmla="*/ 65315 h 2111829"/>
                    <a:gd name="connsiteX1" fmla="*/ 511629 w 511629"/>
                    <a:gd name="connsiteY1" fmla="*/ 0 h 2111829"/>
                    <a:gd name="connsiteX2" fmla="*/ 511629 w 511629"/>
                    <a:gd name="connsiteY2" fmla="*/ 2024743 h 2111829"/>
                    <a:gd name="connsiteX3" fmla="*/ 0 w 511629"/>
                    <a:gd name="connsiteY3" fmla="*/ 2111829 h 2111829"/>
                    <a:gd name="connsiteX4" fmla="*/ 10886 w 511629"/>
                    <a:gd name="connsiteY4" fmla="*/ 65315 h 2111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1629" h="2111829">
                      <a:moveTo>
                        <a:pt x="10886" y="65315"/>
                      </a:moveTo>
                      <a:lnTo>
                        <a:pt x="511629" y="0"/>
                      </a:lnTo>
                      <a:lnTo>
                        <a:pt x="511629" y="2024743"/>
                      </a:lnTo>
                      <a:lnTo>
                        <a:pt x="0" y="2111829"/>
                      </a:lnTo>
                      <a:cubicBezTo>
                        <a:pt x="3629" y="1429658"/>
                        <a:pt x="7257" y="747486"/>
                        <a:pt x="10886" y="65315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>
                  <a:off x="6835351" y="4647260"/>
                  <a:ext cx="1276033" cy="529724"/>
                </a:xfrm>
                <a:custGeom>
                  <a:avLst/>
                  <a:gdLst>
                    <a:gd name="connsiteX0" fmla="*/ 1654628 w 2188028"/>
                    <a:gd name="connsiteY0" fmla="*/ 87086 h 925286"/>
                    <a:gd name="connsiteX1" fmla="*/ 2188028 w 2188028"/>
                    <a:gd name="connsiteY1" fmla="*/ 0 h 925286"/>
                    <a:gd name="connsiteX2" fmla="*/ 511628 w 2188028"/>
                    <a:gd name="connsiteY2" fmla="*/ 838200 h 925286"/>
                    <a:gd name="connsiteX3" fmla="*/ 0 w 2188028"/>
                    <a:gd name="connsiteY3" fmla="*/ 925286 h 925286"/>
                    <a:gd name="connsiteX4" fmla="*/ 1654628 w 2188028"/>
                    <a:gd name="connsiteY4" fmla="*/ 87086 h 925286"/>
                    <a:gd name="connsiteX0" fmla="*/ 1646491 w 2179891"/>
                    <a:gd name="connsiteY0" fmla="*/ 87086 h 904947"/>
                    <a:gd name="connsiteX1" fmla="*/ 2179891 w 2179891"/>
                    <a:gd name="connsiteY1" fmla="*/ 0 h 904947"/>
                    <a:gd name="connsiteX2" fmla="*/ 503491 w 2179891"/>
                    <a:gd name="connsiteY2" fmla="*/ 838200 h 904947"/>
                    <a:gd name="connsiteX3" fmla="*/ 0 w 2179891"/>
                    <a:gd name="connsiteY3" fmla="*/ 904947 h 904947"/>
                    <a:gd name="connsiteX4" fmla="*/ 1646491 w 2179891"/>
                    <a:gd name="connsiteY4" fmla="*/ 87086 h 904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9891" h="904947">
                      <a:moveTo>
                        <a:pt x="1646491" y="87086"/>
                      </a:moveTo>
                      <a:lnTo>
                        <a:pt x="2179891" y="0"/>
                      </a:lnTo>
                      <a:lnTo>
                        <a:pt x="503491" y="838200"/>
                      </a:lnTo>
                      <a:lnTo>
                        <a:pt x="0" y="904947"/>
                      </a:lnTo>
                      <a:lnTo>
                        <a:pt x="1646491" y="87086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4" name="Oval 43"/>
              <p:cNvSpPr/>
              <p:nvPr/>
            </p:nvSpPr>
            <p:spPr>
              <a:xfrm>
                <a:off x="5490248" y="2433536"/>
                <a:ext cx="1551702" cy="1551702"/>
              </a:xfrm>
              <a:prstGeom prst="ellipse">
                <a:avLst/>
              </a:prstGeom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9" name="Straight Connector 48"/>
              <p:cNvCxnSpPr>
                <a:stCxn id="44" idx="2"/>
                <a:endCxn id="44" idx="6"/>
              </p:cNvCxnSpPr>
              <p:nvPr/>
            </p:nvCxnSpPr>
            <p:spPr>
              <a:xfrm>
                <a:off x="5490248" y="3209387"/>
                <a:ext cx="1551702" cy="0"/>
              </a:xfrm>
              <a:prstGeom prst="line">
                <a:avLst/>
              </a:prstGeom>
              <a:ln w="12700">
                <a:solidFill>
                  <a:srgbClr val="1A1A4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44" idx="0"/>
                <a:endCxn id="44" idx="4"/>
              </p:cNvCxnSpPr>
              <p:nvPr/>
            </p:nvCxnSpPr>
            <p:spPr>
              <a:xfrm>
                <a:off x="6266099" y="2433536"/>
                <a:ext cx="0" cy="1551702"/>
              </a:xfrm>
              <a:prstGeom prst="line">
                <a:avLst/>
              </a:prstGeom>
              <a:ln w="12700">
                <a:solidFill>
                  <a:srgbClr val="1A1A4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>
                <a:off x="3185242" y="3209387"/>
                <a:ext cx="3065412" cy="418011"/>
              </a:xfrm>
              <a:prstGeom prst="line">
                <a:avLst/>
              </a:prstGeom>
              <a:ln w="12700">
                <a:solidFill>
                  <a:srgbClr val="1A1A4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Flowchart: Direct Access Storage 70"/>
              <p:cNvSpPr/>
              <p:nvPr/>
            </p:nvSpPr>
            <p:spPr>
              <a:xfrm rot="10333271">
                <a:off x="2390520" y="2654922"/>
                <a:ext cx="4673215" cy="1536637"/>
              </a:xfrm>
              <a:prstGeom prst="flowChartMagneticDrum">
                <a:avLst/>
              </a:prstGeom>
              <a:gradFill>
                <a:gsLst>
                  <a:gs pos="0">
                    <a:srgbClr val="2B65AB"/>
                  </a:gs>
                  <a:gs pos="25000">
                    <a:schemeClr val="tx2">
                      <a:lumMod val="60000"/>
                      <a:lumOff val="40000"/>
                    </a:schemeClr>
                  </a:gs>
                  <a:gs pos="75000">
                    <a:srgbClr val="72A2DC"/>
                  </a:gs>
                  <a:gs pos="100000">
                    <a:srgbClr val="005CBF"/>
                  </a:gs>
                </a:gsLst>
                <a:lin ang="5400000" scaled="0"/>
              </a:gradFill>
              <a:ln w="1905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2397198" y="2853391"/>
                <a:ext cx="1576088" cy="1563896"/>
              </a:xfrm>
              <a:prstGeom prst="ellipse">
                <a:avLst/>
              </a:prstGeom>
              <a:gradFill>
                <a:gsLst>
                  <a:gs pos="0">
                    <a:srgbClr val="2B65AB"/>
                  </a:gs>
                  <a:gs pos="25000">
                    <a:schemeClr val="tx2">
                      <a:lumMod val="60000"/>
                      <a:lumOff val="40000"/>
                    </a:schemeClr>
                  </a:gs>
                  <a:gs pos="75000">
                    <a:srgbClr val="72A2DC"/>
                  </a:gs>
                  <a:gs pos="100000">
                    <a:srgbClr val="005CBF"/>
                  </a:gs>
                </a:gsLst>
                <a:lin ang="5400000" scaled="0"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>
                <a:off x="1889808" y="3017988"/>
                <a:ext cx="0" cy="15517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>
                <a:off x="3184145" y="4683592"/>
                <a:ext cx="3065412" cy="418011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>
                <a:off x="1695441" y="2865584"/>
                <a:ext cx="1328554" cy="18116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185242" y="4417286"/>
                <a:ext cx="0" cy="92029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6275240" y="3993901"/>
                <a:ext cx="0" cy="89869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H="1">
                <a:off x="1695437" y="4422278"/>
                <a:ext cx="1328554" cy="18116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1605081" y="4603444"/>
                <a:ext cx="6030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11 m</a:t>
                </a:r>
                <a:endParaRPr lang="en-GB" sz="1600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4431715" y="4933295"/>
                <a:ext cx="6030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22 m</a:t>
                </a:r>
                <a:endParaRPr lang="en-GB" sz="1600" dirty="0"/>
              </a:p>
            </p:txBody>
          </p:sp>
          <p:sp>
            <p:nvSpPr>
              <p:cNvPr id="35" name="Right Arrow 34"/>
              <p:cNvSpPr/>
              <p:nvPr/>
            </p:nvSpPr>
            <p:spPr>
              <a:xfrm rot="21109344">
                <a:off x="1272782" y="3681186"/>
                <a:ext cx="427406" cy="333648"/>
              </a:xfrm>
              <a:prstGeom prst="rightArrow">
                <a:avLst/>
              </a:prstGeom>
              <a:solidFill>
                <a:srgbClr val="FF7C8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3" name="Straight Connector 82"/>
              <p:cNvCxnSpPr/>
              <p:nvPr/>
            </p:nvCxnSpPr>
            <p:spPr>
              <a:xfrm>
                <a:off x="6264144" y="2040977"/>
                <a:ext cx="0" cy="30790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6568948" y="2008315"/>
                <a:ext cx="0" cy="30790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flipH="1">
                <a:off x="6245685" y="2107213"/>
                <a:ext cx="319352" cy="43548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TextBox 98"/>
              <p:cNvSpPr txBox="1"/>
              <p:nvPr/>
            </p:nvSpPr>
            <p:spPr>
              <a:xfrm>
                <a:off x="6142866" y="1725111"/>
                <a:ext cx="4988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2</a:t>
                </a:r>
                <a:r>
                  <a:rPr lang="en-GB" sz="1600" dirty="0" smtClean="0"/>
                  <a:t> m</a:t>
                </a:r>
                <a:endParaRPr lang="en-GB" sz="1600" dirty="0"/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3366801" y="2922146"/>
                <a:ext cx="1951607" cy="1256049"/>
                <a:chOff x="3382450" y="2922146"/>
                <a:chExt cx="1951607" cy="1256049"/>
              </a:xfrm>
              <a:solidFill>
                <a:srgbClr val="FFFF99">
                  <a:alpha val="40000"/>
                </a:srgbClr>
              </a:solidFill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4006627" y="3308061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3" name="Oval 2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1" name="Oval 60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5" name="Oval 64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6" name="Oval 65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8" name="Oval 67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9" name="Oval 68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0" name="Oval 69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2" name="Oval 71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3" name="Oval 72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5" name="Oval 74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76" name="Group 75"/>
                <p:cNvGrpSpPr/>
                <p:nvPr/>
              </p:nvGrpSpPr>
              <p:grpSpPr>
                <a:xfrm>
                  <a:off x="4016137" y="3412831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84" name="Oval 83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8" name="Oval 87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1" name="Oval 90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2" name="Oval 91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3" name="Oval 92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4" name="Oval 93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5" name="Oval 94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6" name="Oval 95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7" name="Oval 96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01" name="Group 100"/>
                <p:cNvGrpSpPr/>
                <p:nvPr/>
              </p:nvGrpSpPr>
              <p:grpSpPr>
                <a:xfrm>
                  <a:off x="4011358" y="3527127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02" name="Oval 101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3" name="Oval 102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5" name="Oval 104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6" name="Oval 105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7" name="Oval 106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8" name="Oval 107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9" name="Oval 108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0" name="Oval 109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1" name="Oval 110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2" name="Oval 111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4" name="Oval 113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8" name="Oval 117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19" name="Group 118"/>
                <p:cNvGrpSpPr/>
                <p:nvPr/>
              </p:nvGrpSpPr>
              <p:grpSpPr>
                <a:xfrm>
                  <a:off x="3992290" y="3641423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21" name="Oval 120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2" name="Oval 121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3" name="Oval 122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4" name="Oval 123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5" name="Oval 124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6" name="Oval 125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7" name="Oval 126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8" name="Oval 127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9" name="Oval 128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0" name="Oval 129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1" name="Oval 130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2" name="Oval 131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33" name="Group 132"/>
                <p:cNvGrpSpPr/>
                <p:nvPr/>
              </p:nvGrpSpPr>
              <p:grpSpPr>
                <a:xfrm>
                  <a:off x="3963696" y="3746193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34" name="Oval 133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5" name="Oval 134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6" name="Oval 135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7" name="Oval 136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8" name="Oval 137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9" name="Oval 138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0" name="Oval 139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1" name="Oval 140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2" name="Oval 141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3" name="Oval 142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4" name="Oval 143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5" name="Oval 144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46" name="Group 145"/>
                <p:cNvGrpSpPr/>
                <p:nvPr/>
              </p:nvGrpSpPr>
              <p:grpSpPr>
                <a:xfrm>
                  <a:off x="3982732" y="3193669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47" name="Oval 146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8" name="Oval 147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9" name="Oval 148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0" name="Oval 149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1" name="Oval 150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2" name="Oval 151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3" name="Oval 152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4" name="Oval 153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5" name="Oval 154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6" name="Oval 155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7" name="Oval 156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8" name="Oval 157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59" name="Group 158"/>
                <p:cNvGrpSpPr/>
                <p:nvPr/>
              </p:nvGrpSpPr>
              <p:grpSpPr>
                <a:xfrm>
                  <a:off x="3939849" y="3088867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60" name="Oval 159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1" name="Oval 160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2" name="Oval 161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3" name="Oval 162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4" name="Oval 163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5" name="Oval 164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6" name="Oval 165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7" name="Oval 166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8" name="Oval 167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9" name="Oval 168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0" name="Oval 169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1" name="Oval 170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72" name="Group 171"/>
                <p:cNvGrpSpPr/>
                <p:nvPr/>
              </p:nvGrpSpPr>
              <p:grpSpPr>
                <a:xfrm>
                  <a:off x="3887440" y="2993591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73" name="Oval 172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4" name="Oval 173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5" name="Oval 174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6" name="Oval 175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7" name="Oval 176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8" name="Oval 177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9" name="Oval 178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0" name="Oval 179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1" name="Oval 180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2" name="Oval 181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3" name="Oval 182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4" name="Oval 183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85" name="Group 184"/>
                <p:cNvGrpSpPr/>
                <p:nvPr/>
              </p:nvGrpSpPr>
              <p:grpSpPr>
                <a:xfrm>
                  <a:off x="3920813" y="3855742"/>
                  <a:ext cx="1203624" cy="213016"/>
                  <a:chOff x="4006627" y="3322366"/>
                  <a:chExt cx="1203624" cy="213016"/>
                </a:xfrm>
                <a:grpFill/>
              </p:grpSpPr>
              <p:sp>
                <p:nvSpPr>
                  <p:cNvPr id="186" name="Oval 185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7" name="Oval 186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8" name="Oval 187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9" name="Oval 188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0" name="Oval 189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1" name="Oval 190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2" name="Oval 191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3" name="Oval 192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4" name="Oval 193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5" name="Oval 194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6" name="Oval 195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98" name="Group 197"/>
                <p:cNvGrpSpPr/>
                <p:nvPr/>
              </p:nvGrpSpPr>
              <p:grpSpPr>
                <a:xfrm>
                  <a:off x="3858878" y="3998632"/>
                  <a:ext cx="860704" cy="165370"/>
                  <a:chOff x="4006627" y="3370012"/>
                  <a:chExt cx="860704" cy="165370"/>
                </a:xfrm>
                <a:grpFill/>
              </p:grpSpPr>
              <p:sp>
                <p:nvSpPr>
                  <p:cNvPr id="199" name="Oval 198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0" name="Oval 199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1" name="Oval 200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2" name="Oval 201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3" name="Oval 202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4" name="Oval 203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5" name="Oval 204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6" name="Oval 205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11" name="Group 210"/>
                <p:cNvGrpSpPr/>
                <p:nvPr/>
              </p:nvGrpSpPr>
              <p:grpSpPr>
                <a:xfrm>
                  <a:off x="3830268" y="2922146"/>
                  <a:ext cx="1203624" cy="213016"/>
                  <a:chOff x="4006627" y="3322366"/>
                  <a:chExt cx="1203624" cy="213016"/>
                </a:xfrm>
                <a:grpFill/>
              </p:grpSpPr>
              <p:sp>
                <p:nvSpPr>
                  <p:cNvPr id="212" name="Oval 211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3" name="Oval 212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4" name="Oval 213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6" name="Oval 215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7" name="Oval 216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8" name="Oval 217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9" name="Oval 218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0" name="Oval 219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1" name="Oval 220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2" name="Oval 221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3420602" y="3631833"/>
                  <a:ext cx="508338" cy="103483"/>
                  <a:chOff x="3420602" y="3631833"/>
                  <a:chExt cx="508338" cy="103483"/>
                </a:xfrm>
                <a:grpFill/>
              </p:grpSpPr>
              <p:sp>
                <p:nvSpPr>
                  <p:cNvPr id="224" name="Oval 223"/>
                  <p:cNvSpPr/>
                  <p:nvPr/>
                </p:nvSpPr>
                <p:spPr>
                  <a:xfrm>
                    <a:off x="3868388" y="367476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5" name="Oval 224"/>
                  <p:cNvSpPr/>
                  <p:nvPr/>
                </p:nvSpPr>
                <p:spPr>
                  <a:xfrm>
                    <a:off x="3754060" y="366522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6" name="Oval 225"/>
                  <p:cNvSpPr/>
                  <p:nvPr/>
                </p:nvSpPr>
                <p:spPr>
                  <a:xfrm>
                    <a:off x="3639732" y="36509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7" name="Oval 226"/>
                  <p:cNvSpPr/>
                  <p:nvPr/>
                </p:nvSpPr>
                <p:spPr>
                  <a:xfrm>
                    <a:off x="3530167" y="364137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>
                  <a:xfrm>
                    <a:off x="3420602" y="3631833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3406297" y="3741366"/>
                  <a:ext cx="508338" cy="103483"/>
                  <a:chOff x="3420586" y="3755655"/>
                  <a:chExt cx="508338" cy="103483"/>
                </a:xfrm>
                <a:grpFill/>
              </p:grpSpPr>
              <p:sp>
                <p:nvSpPr>
                  <p:cNvPr id="229" name="Oval 228"/>
                  <p:cNvSpPr/>
                  <p:nvPr/>
                </p:nvSpPr>
                <p:spPr>
                  <a:xfrm>
                    <a:off x="3868372" y="379858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0" name="Oval 229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1" name="Oval 230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2" name="Oval 231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3" name="Oval 232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3396755" y="3855662"/>
                  <a:ext cx="508338" cy="103483"/>
                  <a:chOff x="3420586" y="3755655"/>
                  <a:chExt cx="508338" cy="103483"/>
                </a:xfrm>
                <a:grpFill/>
              </p:grpSpPr>
              <p:sp>
                <p:nvSpPr>
                  <p:cNvPr id="237" name="Oval 236"/>
                  <p:cNvSpPr/>
                  <p:nvPr/>
                </p:nvSpPr>
                <p:spPr>
                  <a:xfrm>
                    <a:off x="3868372" y="379858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9" name="Oval 238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0" name="Oval 239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42" name="Group 241"/>
                <p:cNvGrpSpPr/>
                <p:nvPr/>
              </p:nvGrpSpPr>
              <p:grpSpPr>
                <a:xfrm>
                  <a:off x="3382450" y="3969958"/>
                  <a:ext cx="394010" cy="93941"/>
                  <a:chOff x="3420586" y="3755655"/>
                  <a:chExt cx="394010" cy="93941"/>
                </a:xfrm>
                <a:grpFill/>
              </p:grpSpPr>
              <p:sp>
                <p:nvSpPr>
                  <p:cNvPr id="244" name="Oval 243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5" name="Oval 244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6" name="Oval 245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7" name="Oval 246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48" name="Group 247"/>
                <p:cNvGrpSpPr/>
                <p:nvPr/>
              </p:nvGrpSpPr>
              <p:grpSpPr>
                <a:xfrm>
                  <a:off x="3482473" y="4093796"/>
                  <a:ext cx="284445" cy="84399"/>
                  <a:chOff x="3530151" y="3765197"/>
                  <a:chExt cx="284445" cy="84399"/>
                </a:xfrm>
                <a:grpFill/>
              </p:grpSpPr>
              <p:sp>
                <p:nvSpPr>
                  <p:cNvPr id="250" name="Oval 249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1" name="Oval 250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2" name="Oval 251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54" name="Group 253"/>
                <p:cNvGrpSpPr/>
                <p:nvPr/>
              </p:nvGrpSpPr>
              <p:grpSpPr>
                <a:xfrm>
                  <a:off x="3430048" y="3522204"/>
                  <a:ext cx="508338" cy="103483"/>
                  <a:chOff x="3420586" y="3755655"/>
                  <a:chExt cx="508338" cy="103483"/>
                </a:xfrm>
                <a:grpFill/>
              </p:grpSpPr>
              <p:sp>
                <p:nvSpPr>
                  <p:cNvPr id="255" name="Oval 254"/>
                  <p:cNvSpPr/>
                  <p:nvPr/>
                </p:nvSpPr>
                <p:spPr>
                  <a:xfrm>
                    <a:off x="3868372" y="379858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6" name="Oval 255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7" name="Oval 256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8" name="Oval 257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9" name="Oval 258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60" name="Group 259"/>
                <p:cNvGrpSpPr/>
                <p:nvPr/>
              </p:nvGrpSpPr>
              <p:grpSpPr>
                <a:xfrm>
                  <a:off x="3439558" y="3417402"/>
                  <a:ext cx="508338" cy="103483"/>
                  <a:chOff x="3420586" y="3755655"/>
                  <a:chExt cx="508338" cy="103483"/>
                </a:xfrm>
                <a:grpFill/>
              </p:grpSpPr>
              <p:sp>
                <p:nvSpPr>
                  <p:cNvPr id="261" name="Oval 260"/>
                  <p:cNvSpPr/>
                  <p:nvPr/>
                </p:nvSpPr>
                <p:spPr>
                  <a:xfrm>
                    <a:off x="3868372" y="379858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2" name="Oval 261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3" name="Oval 262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4" name="Oval 263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5" name="Oval 264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66" name="Group 265"/>
                <p:cNvGrpSpPr/>
                <p:nvPr/>
              </p:nvGrpSpPr>
              <p:grpSpPr>
                <a:xfrm>
                  <a:off x="3449068" y="3307837"/>
                  <a:ext cx="394010" cy="93941"/>
                  <a:chOff x="3420586" y="3755655"/>
                  <a:chExt cx="394010" cy="93941"/>
                </a:xfrm>
                <a:grpFill/>
              </p:grpSpPr>
              <p:sp>
                <p:nvSpPr>
                  <p:cNvPr id="268" name="Oval 267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9" name="Oval 268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1" name="Oval 270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72" name="Group 271"/>
                <p:cNvGrpSpPr/>
                <p:nvPr/>
              </p:nvGrpSpPr>
              <p:grpSpPr>
                <a:xfrm>
                  <a:off x="3458578" y="3203035"/>
                  <a:ext cx="394010" cy="93941"/>
                  <a:chOff x="3420586" y="3755655"/>
                  <a:chExt cx="394010" cy="93941"/>
                </a:xfrm>
                <a:grpFill/>
              </p:grpSpPr>
              <p:sp>
                <p:nvSpPr>
                  <p:cNvPr id="274" name="Oval 273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5" name="Oval 274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6" name="Oval 275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7" name="Oval 276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78" name="Group 277"/>
                <p:cNvGrpSpPr/>
                <p:nvPr/>
              </p:nvGrpSpPr>
              <p:grpSpPr>
                <a:xfrm>
                  <a:off x="3577653" y="3107775"/>
                  <a:ext cx="170117" cy="70094"/>
                  <a:chOff x="3530151" y="3765197"/>
                  <a:chExt cx="170117" cy="70094"/>
                </a:xfrm>
                <a:grpFill/>
              </p:grpSpPr>
              <p:sp>
                <p:nvSpPr>
                  <p:cNvPr id="281" name="Oval 280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2" name="Oval 281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</p:grpSp>
      <p:sp>
        <p:nvSpPr>
          <p:cNvPr id="243" name="TextBox 242"/>
          <p:cNvSpPr txBox="1"/>
          <p:nvPr/>
        </p:nvSpPr>
        <p:spPr>
          <a:xfrm>
            <a:off x="446320" y="413657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Option 4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A magnetized muon range detector for TITUS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AD92-BDE3-4BDF-BDD6-0303C382AD9F}" type="slidenum">
              <a:rPr lang="en-GB" smtClean="0"/>
              <a:pPr/>
              <a:t>17</a:t>
            </a:fld>
            <a:r>
              <a:rPr lang="en-GB" smtClean="0"/>
              <a:t>  </a:t>
            </a:r>
            <a:endParaRPr lang="en-GB" dirty="0"/>
          </a:p>
        </p:txBody>
      </p:sp>
      <p:sp>
        <p:nvSpPr>
          <p:cNvPr id="253" name="TextBox 252"/>
          <p:cNvSpPr txBox="1"/>
          <p:nvPr/>
        </p:nvSpPr>
        <p:spPr>
          <a:xfrm rot="20913406">
            <a:off x="798354" y="1620211"/>
            <a:ext cx="1210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C000"/>
                </a:solidFill>
              </a:rPr>
              <a:t>Sensitivity</a:t>
            </a:r>
          </a:p>
          <a:p>
            <a:pPr algn="ctr"/>
            <a:r>
              <a:rPr lang="en-GB" b="1" dirty="0" smtClean="0">
                <a:solidFill>
                  <a:srgbClr val="FFC000"/>
                </a:solidFill>
              </a:rPr>
              <a:t>Study</a:t>
            </a:r>
          </a:p>
          <a:p>
            <a:pPr algn="ctr"/>
            <a:r>
              <a:rPr lang="en-GB" b="1" dirty="0" smtClean="0">
                <a:solidFill>
                  <a:srgbClr val="FFC000"/>
                </a:solidFill>
              </a:rPr>
              <a:t>Needed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273" name="TextBox 272"/>
          <p:cNvSpPr txBox="1"/>
          <p:nvPr/>
        </p:nvSpPr>
        <p:spPr>
          <a:xfrm>
            <a:off x="755576" y="908720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Entirely removing the side-MRD is also an option, though we lose </a:t>
            </a:r>
          </a:p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the capability to constrain the wrong-sign BG for high-angle muons</a:t>
            </a:r>
            <a:r>
              <a:rPr lang="en-GB" sz="2000" b="1" dirty="0">
                <a:solidFill>
                  <a:schemeClr val="bg1"/>
                </a:solidFill>
              </a:rPr>
              <a:t> </a:t>
            </a:r>
            <a:r>
              <a:rPr lang="en-GB" sz="2000" b="1" dirty="0" smtClean="0">
                <a:solidFill>
                  <a:schemeClr val="bg1"/>
                </a:solidFill>
              </a:rPr>
              <a:t>in cross-section measurements </a:t>
            </a:r>
          </a:p>
        </p:txBody>
      </p:sp>
    </p:spTree>
    <p:extLst>
      <p:ext uri="{BB962C8B-B14F-4D97-AF65-F5344CB8AC3E}">
        <p14:creationId xmlns:p14="http://schemas.microsoft.com/office/powerpoint/2010/main" val="58990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15179" y="805542"/>
            <a:ext cx="7710364" cy="5246915"/>
            <a:chOff x="715179" y="805542"/>
            <a:chExt cx="7710364" cy="5246915"/>
          </a:xfrm>
        </p:grpSpPr>
        <p:sp>
          <p:nvSpPr>
            <p:cNvPr id="249" name="Rectangle 248"/>
            <p:cNvSpPr/>
            <p:nvPr/>
          </p:nvSpPr>
          <p:spPr>
            <a:xfrm>
              <a:off x="715179" y="805542"/>
              <a:ext cx="7710364" cy="5246915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50000">
                  <a:schemeClr val="bg2">
                    <a:lumMod val="5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272782" y="1725111"/>
              <a:ext cx="5997384" cy="3612470"/>
              <a:chOff x="1272782" y="1725111"/>
              <a:chExt cx="5997384" cy="3612470"/>
            </a:xfrm>
          </p:grpSpPr>
          <p:sp>
            <p:nvSpPr>
              <p:cNvPr id="58" name="Freeform 57"/>
              <p:cNvSpPr/>
              <p:nvPr/>
            </p:nvSpPr>
            <p:spPr>
              <a:xfrm>
                <a:off x="4216705" y="2741555"/>
                <a:ext cx="226782" cy="1224949"/>
              </a:xfrm>
              <a:custGeom>
                <a:avLst/>
                <a:gdLst>
                  <a:gd name="connsiteX0" fmla="*/ 0 w 370114"/>
                  <a:gd name="connsiteY0" fmla="*/ 0 h 2068286"/>
                  <a:gd name="connsiteX1" fmla="*/ 0 w 370114"/>
                  <a:gd name="connsiteY1" fmla="*/ 2068286 h 2068286"/>
                  <a:gd name="connsiteX2" fmla="*/ 370114 w 370114"/>
                  <a:gd name="connsiteY2" fmla="*/ 1850572 h 2068286"/>
                  <a:gd name="connsiteX3" fmla="*/ 359228 w 370114"/>
                  <a:gd name="connsiteY3" fmla="*/ 228600 h 2068286"/>
                  <a:gd name="connsiteX4" fmla="*/ 0 w 370114"/>
                  <a:gd name="connsiteY4" fmla="*/ 0 h 2068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114" h="2068286">
                    <a:moveTo>
                      <a:pt x="0" y="0"/>
                    </a:moveTo>
                    <a:lnTo>
                      <a:pt x="0" y="2068286"/>
                    </a:lnTo>
                    <a:lnTo>
                      <a:pt x="370114" y="1850572"/>
                    </a:lnTo>
                    <a:cubicBezTo>
                      <a:pt x="366485" y="1309915"/>
                      <a:pt x="362857" y="769257"/>
                      <a:pt x="359228" y="2286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CC"/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5560058" y="2349505"/>
                <a:ext cx="1710108" cy="1677366"/>
                <a:chOff x="5847817" y="2961219"/>
                <a:chExt cx="2263567" cy="2220230"/>
              </a:xfrm>
              <a:solidFill>
                <a:schemeClr val="accent2">
                  <a:lumMod val="60000"/>
                  <a:lumOff val="40000"/>
                  <a:alpha val="80000"/>
                </a:schemeClr>
              </a:solidFill>
            </p:grpSpPr>
            <p:sp>
              <p:nvSpPr>
                <p:cNvPr id="41" name="Hexagon 40"/>
                <p:cNvSpPr/>
                <p:nvPr/>
              </p:nvSpPr>
              <p:spPr>
                <a:xfrm rot="5400000">
                  <a:off x="6039210" y="3070725"/>
                  <a:ext cx="2178079" cy="1959067"/>
                </a:xfrm>
                <a:prstGeom prst="hexagon">
                  <a:avLst/>
                </a:pr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Hexagon 41"/>
                <p:cNvSpPr/>
                <p:nvPr/>
              </p:nvSpPr>
              <p:spPr>
                <a:xfrm rot="5400000">
                  <a:off x="6272419" y="3276200"/>
                  <a:ext cx="1721187" cy="1548117"/>
                </a:xfrm>
                <a:prstGeom prst="hexagon">
                  <a:avLst/>
                </a:pr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6358955" y="3276199"/>
                  <a:ext cx="1548118" cy="1548117"/>
                </a:xfrm>
                <a:prstGeom prst="ellipse">
                  <a:avLst/>
                </a:prstGeom>
                <a:grpFill/>
                <a:ln w="12700">
                  <a:solidFill>
                    <a:srgbClr val="1A1A4E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" name="Hexagon 30"/>
                <p:cNvSpPr/>
                <p:nvPr/>
              </p:nvSpPr>
              <p:spPr>
                <a:xfrm rot="5400000">
                  <a:off x="5738311" y="3112876"/>
                  <a:ext cx="2178079" cy="1959067"/>
                </a:xfrm>
                <a:prstGeom prst="hexagon">
                  <a:avLst/>
                </a:pr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>
                  <a:off x="6824216" y="2965022"/>
                  <a:ext cx="1280796" cy="535258"/>
                </a:xfrm>
                <a:custGeom>
                  <a:avLst/>
                  <a:gdLst>
                    <a:gd name="connsiteX0" fmla="*/ 0 w 2188029"/>
                    <a:gd name="connsiteY0" fmla="*/ 65314 h 914400"/>
                    <a:gd name="connsiteX1" fmla="*/ 522514 w 2188029"/>
                    <a:gd name="connsiteY1" fmla="*/ 0 h 914400"/>
                    <a:gd name="connsiteX2" fmla="*/ 2188029 w 2188029"/>
                    <a:gd name="connsiteY2" fmla="*/ 827314 h 914400"/>
                    <a:gd name="connsiteX3" fmla="*/ 1687286 w 2188029"/>
                    <a:gd name="connsiteY3" fmla="*/ 914400 h 914400"/>
                    <a:gd name="connsiteX4" fmla="*/ 0 w 2188029"/>
                    <a:gd name="connsiteY4" fmla="*/ 65314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88029" h="914400">
                      <a:moveTo>
                        <a:pt x="0" y="65314"/>
                      </a:moveTo>
                      <a:lnTo>
                        <a:pt x="522514" y="0"/>
                      </a:lnTo>
                      <a:lnTo>
                        <a:pt x="2188029" y="827314"/>
                      </a:lnTo>
                      <a:lnTo>
                        <a:pt x="1687286" y="914400"/>
                      </a:lnTo>
                      <a:lnTo>
                        <a:pt x="0" y="65314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Freeform 32"/>
                <p:cNvSpPr/>
                <p:nvPr/>
              </p:nvSpPr>
              <p:spPr>
                <a:xfrm>
                  <a:off x="7805522" y="3462047"/>
                  <a:ext cx="299490" cy="1236191"/>
                </a:xfrm>
                <a:custGeom>
                  <a:avLst/>
                  <a:gdLst>
                    <a:gd name="connsiteX0" fmla="*/ 10886 w 511629"/>
                    <a:gd name="connsiteY0" fmla="*/ 65315 h 2111829"/>
                    <a:gd name="connsiteX1" fmla="*/ 511629 w 511629"/>
                    <a:gd name="connsiteY1" fmla="*/ 0 h 2111829"/>
                    <a:gd name="connsiteX2" fmla="*/ 511629 w 511629"/>
                    <a:gd name="connsiteY2" fmla="*/ 2024743 h 2111829"/>
                    <a:gd name="connsiteX3" fmla="*/ 0 w 511629"/>
                    <a:gd name="connsiteY3" fmla="*/ 2111829 h 2111829"/>
                    <a:gd name="connsiteX4" fmla="*/ 10886 w 511629"/>
                    <a:gd name="connsiteY4" fmla="*/ 65315 h 2111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1629" h="2111829">
                      <a:moveTo>
                        <a:pt x="10886" y="65315"/>
                      </a:moveTo>
                      <a:lnTo>
                        <a:pt x="511629" y="0"/>
                      </a:lnTo>
                      <a:lnTo>
                        <a:pt x="511629" y="2024743"/>
                      </a:lnTo>
                      <a:lnTo>
                        <a:pt x="0" y="2111829"/>
                      </a:lnTo>
                      <a:cubicBezTo>
                        <a:pt x="3629" y="1429658"/>
                        <a:pt x="7257" y="747486"/>
                        <a:pt x="10886" y="65315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>
                  <a:off x="6835351" y="4647260"/>
                  <a:ext cx="1276033" cy="529724"/>
                </a:xfrm>
                <a:custGeom>
                  <a:avLst/>
                  <a:gdLst>
                    <a:gd name="connsiteX0" fmla="*/ 1654628 w 2188028"/>
                    <a:gd name="connsiteY0" fmla="*/ 87086 h 925286"/>
                    <a:gd name="connsiteX1" fmla="*/ 2188028 w 2188028"/>
                    <a:gd name="connsiteY1" fmla="*/ 0 h 925286"/>
                    <a:gd name="connsiteX2" fmla="*/ 511628 w 2188028"/>
                    <a:gd name="connsiteY2" fmla="*/ 838200 h 925286"/>
                    <a:gd name="connsiteX3" fmla="*/ 0 w 2188028"/>
                    <a:gd name="connsiteY3" fmla="*/ 925286 h 925286"/>
                    <a:gd name="connsiteX4" fmla="*/ 1654628 w 2188028"/>
                    <a:gd name="connsiteY4" fmla="*/ 87086 h 925286"/>
                    <a:gd name="connsiteX0" fmla="*/ 1646491 w 2179891"/>
                    <a:gd name="connsiteY0" fmla="*/ 87086 h 904947"/>
                    <a:gd name="connsiteX1" fmla="*/ 2179891 w 2179891"/>
                    <a:gd name="connsiteY1" fmla="*/ 0 h 904947"/>
                    <a:gd name="connsiteX2" fmla="*/ 503491 w 2179891"/>
                    <a:gd name="connsiteY2" fmla="*/ 838200 h 904947"/>
                    <a:gd name="connsiteX3" fmla="*/ 0 w 2179891"/>
                    <a:gd name="connsiteY3" fmla="*/ 904947 h 904947"/>
                    <a:gd name="connsiteX4" fmla="*/ 1646491 w 2179891"/>
                    <a:gd name="connsiteY4" fmla="*/ 87086 h 904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9891" h="904947">
                      <a:moveTo>
                        <a:pt x="1646491" y="87086"/>
                      </a:moveTo>
                      <a:lnTo>
                        <a:pt x="2179891" y="0"/>
                      </a:lnTo>
                      <a:lnTo>
                        <a:pt x="503491" y="838200"/>
                      </a:lnTo>
                      <a:lnTo>
                        <a:pt x="0" y="904947"/>
                      </a:lnTo>
                      <a:lnTo>
                        <a:pt x="1646491" y="87086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4" name="Oval 43"/>
              <p:cNvSpPr/>
              <p:nvPr/>
            </p:nvSpPr>
            <p:spPr>
              <a:xfrm>
                <a:off x="5490248" y="2433536"/>
                <a:ext cx="1551702" cy="1551702"/>
              </a:xfrm>
              <a:prstGeom prst="ellipse">
                <a:avLst/>
              </a:prstGeom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9" name="Straight Connector 48"/>
              <p:cNvCxnSpPr>
                <a:stCxn id="44" idx="2"/>
                <a:endCxn id="44" idx="6"/>
              </p:cNvCxnSpPr>
              <p:nvPr/>
            </p:nvCxnSpPr>
            <p:spPr>
              <a:xfrm>
                <a:off x="5490248" y="3209387"/>
                <a:ext cx="1551702" cy="0"/>
              </a:xfrm>
              <a:prstGeom prst="line">
                <a:avLst/>
              </a:prstGeom>
              <a:ln w="12700">
                <a:solidFill>
                  <a:srgbClr val="1A1A4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44" idx="0"/>
                <a:endCxn id="44" idx="4"/>
              </p:cNvCxnSpPr>
              <p:nvPr/>
            </p:nvCxnSpPr>
            <p:spPr>
              <a:xfrm>
                <a:off x="6266099" y="2433536"/>
                <a:ext cx="0" cy="1551702"/>
              </a:xfrm>
              <a:prstGeom prst="line">
                <a:avLst/>
              </a:prstGeom>
              <a:ln w="12700">
                <a:solidFill>
                  <a:srgbClr val="1A1A4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>
                <a:off x="3185242" y="3209387"/>
                <a:ext cx="3065412" cy="418011"/>
              </a:xfrm>
              <a:prstGeom prst="line">
                <a:avLst/>
              </a:prstGeom>
              <a:ln w="12700">
                <a:solidFill>
                  <a:srgbClr val="1A1A4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Flowchart: Direct Access Storage 70"/>
              <p:cNvSpPr/>
              <p:nvPr/>
            </p:nvSpPr>
            <p:spPr>
              <a:xfrm rot="10333271">
                <a:off x="2390520" y="2654922"/>
                <a:ext cx="4673215" cy="1536637"/>
              </a:xfrm>
              <a:prstGeom prst="flowChartMagneticDrum">
                <a:avLst/>
              </a:prstGeom>
              <a:gradFill>
                <a:gsLst>
                  <a:gs pos="0">
                    <a:srgbClr val="2B65AB"/>
                  </a:gs>
                  <a:gs pos="25000">
                    <a:schemeClr val="tx2">
                      <a:lumMod val="60000"/>
                      <a:lumOff val="40000"/>
                    </a:schemeClr>
                  </a:gs>
                  <a:gs pos="75000">
                    <a:srgbClr val="72A2DC"/>
                  </a:gs>
                  <a:gs pos="100000">
                    <a:srgbClr val="005CBF"/>
                  </a:gs>
                </a:gsLst>
                <a:lin ang="5400000" scaled="0"/>
              </a:gradFill>
              <a:ln w="1905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2397198" y="2853391"/>
                <a:ext cx="1576088" cy="1563896"/>
              </a:xfrm>
              <a:prstGeom prst="ellipse">
                <a:avLst/>
              </a:prstGeom>
              <a:gradFill>
                <a:gsLst>
                  <a:gs pos="0">
                    <a:srgbClr val="2B65AB"/>
                  </a:gs>
                  <a:gs pos="25000">
                    <a:schemeClr val="tx2">
                      <a:lumMod val="60000"/>
                      <a:lumOff val="40000"/>
                    </a:schemeClr>
                  </a:gs>
                  <a:gs pos="75000">
                    <a:srgbClr val="72A2DC"/>
                  </a:gs>
                  <a:gs pos="100000">
                    <a:srgbClr val="005CBF"/>
                  </a:gs>
                </a:gsLst>
                <a:lin ang="5400000" scaled="0"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>
                <a:off x="1889808" y="3017988"/>
                <a:ext cx="0" cy="15517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>
                <a:off x="3184145" y="4683592"/>
                <a:ext cx="3065412" cy="418011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>
                <a:off x="1695441" y="2865584"/>
                <a:ext cx="1328554" cy="18116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185242" y="4417286"/>
                <a:ext cx="0" cy="92029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6275240" y="3993901"/>
                <a:ext cx="0" cy="89869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H="1">
                <a:off x="1695437" y="4422278"/>
                <a:ext cx="1328554" cy="18116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1605081" y="4603444"/>
                <a:ext cx="6030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11 m</a:t>
                </a:r>
                <a:endParaRPr lang="en-GB" sz="1600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4431715" y="4933295"/>
                <a:ext cx="6030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22 m</a:t>
                </a:r>
                <a:endParaRPr lang="en-GB" sz="1600" dirty="0"/>
              </a:p>
            </p:txBody>
          </p:sp>
          <p:sp>
            <p:nvSpPr>
              <p:cNvPr id="35" name="Right Arrow 34"/>
              <p:cNvSpPr/>
              <p:nvPr/>
            </p:nvSpPr>
            <p:spPr>
              <a:xfrm rot="21109344">
                <a:off x="1272782" y="3681186"/>
                <a:ext cx="427406" cy="333648"/>
              </a:xfrm>
              <a:prstGeom prst="rightArrow">
                <a:avLst/>
              </a:prstGeom>
              <a:solidFill>
                <a:srgbClr val="FF7C8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3" name="Straight Connector 82"/>
              <p:cNvCxnSpPr/>
              <p:nvPr/>
            </p:nvCxnSpPr>
            <p:spPr>
              <a:xfrm>
                <a:off x="6264144" y="2040977"/>
                <a:ext cx="0" cy="30790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6568948" y="2008315"/>
                <a:ext cx="0" cy="30790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flipH="1">
                <a:off x="6245685" y="2107213"/>
                <a:ext cx="319352" cy="43548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TextBox 98"/>
              <p:cNvSpPr txBox="1"/>
              <p:nvPr/>
            </p:nvSpPr>
            <p:spPr>
              <a:xfrm>
                <a:off x="6142866" y="1725111"/>
                <a:ext cx="4988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2</a:t>
                </a:r>
                <a:r>
                  <a:rPr lang="en-GB" sz="1600" dirty="0" smtClean="0"/>
                  <a:t> m</a:t>
                </a:r>
                <a:endParaRPr lang="en-GB" sz="1600" dirty="0"/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3366801" y="2922146"/>
                <a:ext cx="1951607" cy="1256049"/>
                <a:chOff x="3382450" y="2922146"/>
                <a:chExt cx="1951607" cy="1256049"/>
              </a:xfrm>
              <a:solidFill>
                <a:srgbClr val="FFFF99">
                  <a:alpha val="40000"/>
                </a:srgbClr>
              </a:solidFill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4006627" y="3308061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3" name="Oval 2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1" name="Oval 60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5" name="Oval 64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6" name="Oval 65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8" name="Oval 67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9" name="Oval 68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0" name="Oval 69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2" name="Oval 71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3" name="Oval 72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5" name="Oval 74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76" name="Group 75"/>
                <p:cNvGrpSpPr/>
                <p:nvPr/>
              </p:nvGrpSpPr>
              <p:grpSpPr>
                <a:xfrm>
                  <a:off x="4016137" y="3412831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84" name="Oval 83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8" name="Oval 87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1" name="Oval 90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2" name="Oval 91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3" name="Oval 92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4" name="Oval 93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5" name="Oval 94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6" name="Oval 95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7" name="Oval 96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01" name="Group 100"/>
                <p:cNvGrpSpPr/>
                <p:nvPr/>
              </p:nvGrpSpPr>
              <p:grpSpPr>
                <a:xfrm>
                  <a:off x="4011358" y="3527127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02" name="Oval 101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3" name="Oval 102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5" name="Oval 104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6" name="Oval 105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7" name="Oval 106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8" name="Oval 107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9" name="Oval 108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0" name="Oval 109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1" name="Oval 110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2" name="Oval 111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4" name="Oval 113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8" name="Oval 117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19" name="Group 118"/>
                <p:cNvGrpSpPr/>
                <p:nvPr/>
              </p:nvGrpSpPr>
              <p:grpSpPr>
                <a:xfrm>
                  <a:off x="3992290" y="3641423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21" name="Oval 120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2" name="Oval 121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3" name="Oval 122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4" name="Oval 123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5" name="Oval 124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6" name="Oval 125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7" name="Oval 126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8" name="Oval 127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9" name="Oval 128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0" name="Oval 129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1" name="Oval 130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2" name="Oval 131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33" name="Group 132"/>
                <p:cNvGrpSpPr/>
                <p:nvPr/>
              </p:nvGrpSpPr>
              <p:grpSpPr>
                <a:xfrm>
                  <a:off x="3963696" y="3746193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34" name="Oval 133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5" name="Oval 134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6" name="Oval 135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7" name="Oval 136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8" name="Oval 137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9" name="Oval 138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0" name="Oval 139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1" name="Oval 140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2" name="Oval 141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3" name="Oval 142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4" name="Oval 143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5" name="Oval 144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46" name="Group 145"/>
                <p:cNvGrpSpPr/>
                <p:nvPr/>
              </p:nvGrpSpPr>
              <p:grpSpPr>
                <a:xfrm>
                  <a:off x="3982732" y="3193669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47" name="Oval 146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8" name="Oval 147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9" name="Oval 148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0" name="Oval 149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1" name="Oval 150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2" name="Oval 151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3" name="Oval 152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4" name="Oval 153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5" name="Oval 154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6" name="Oval 155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7" name="Oval 156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8" name="Oval 157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59" name="Group 158"/>
                <p:cNvGrpSpPr/>
                <p:nvPr/>
              </p:nvGrpSpPr>
              <p:grpSpPr>
                <a:xfrm>
                  <a:off x="3939849" y="3088867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60" name="Oval 159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1" name="Oval 160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2" name="Oval 161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3" name="Oval 162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4" name="Oval 163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5" name="Oval 164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6" name="Oval 165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7" name="Oval 166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8" name="Oval 167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9" name="Oval 168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0" name="Oval 169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1" name="Oval 170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72" name="Group 171"/>
                <p:cNvGrpSpPr/>
                <p:nvPr/>
              </p:nvGrpSpPr>
              <p:grpSpPr>
                <a:xfrm>
                  <a:off x="3887440" y="2993591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73" name="Oval 172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4" name="Oval 173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5" name="Oval 174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6" name="Oval 175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7" name="Oval 176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8" name="Oval 177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9" name="Oval 178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0" name="Oval 179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1" name="Oval 180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2" name="Oval 181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3" name="Oval 182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4" name="Oval 183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85" name="Group 184"/>
                <p:cNvGrpSpPr/>
                <p:nvPr/>
              </p:nvGrpSpPr>
              <p:grpSpPr>
                <a:xfrm>
                  <a:off x="3920813" y="3855742"/>
                  <a:ext cx="1203624" cy="213016"/>
                  <a:chOff x="4006627" y="3322366"/>
                  <a:chExt cx="1203624" cy="213016"/>
                </a:xfrm>
                <a:grpFill/>
              </p:grpSpPr>
              <p:sp>
                <p:nvSpPr>
                  <p:cNvPr id="186" name="Oval 185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7" name="Oval 186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8" name="Oval 187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9" name="Oval 188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0" name="Oval 189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1" name="Oval 190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2" name="Oval 191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3" name="Oval 192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4" name="Oval 193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5" name="Oval 194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6" name="Oval 195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98" name="Group 197"/>
                <p:cNvGrpSpPr/>
                <p:nvPr/>
              </p:nvGrpSpPr>
              <p:grpSpPr>
                <a:xfrm>
                  <a:off x="3858878" y="3998632"/>
                  <a:ext cx="860704" cy="165370"/>
                  <a:chOff x="4006627" y="3370012"/>
                  <a:chExt cx="860704" cy="165370"/>
                </a:xfrm>
                <a:grpFill/>
              </p:grpSpPr>
              <p:sp>
                <p:nvSpPr>
                  <p:cNvPr id="199" name="Oval 198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0" name="Oval 199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1" name="Oval 200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2" name="Oval 201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3" name="Oval 202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4" name="Oval 203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5" name="Oval 204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6" name="Oval 205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11" name="Group 210"/>
                <p:cNvGrpSpPr/>
                <p:nvPr/>
              </p:nvGrpSpPr>
              <p:grpSpPr>
                <a:xfrm>
                  <a:off x="3830268" y="2922146"/>
                  <a:ext cx="1203624" cy="213016"/>
                  <a:chOff x="4006627" y="3322366"/>
                  <a:chExt cx="1203624" cy="213016"/>
                </a:xfrm>
                <a:grpFill/>
              </p:grpSpPr>
              <p:sp>
                <p:nvSpPr>
                  <p:cNvPr id="212" name="Oval 211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3" name="Oval 212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4" name="Oval 213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6" name="Oval 215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7" name="Oval 216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8" name="Oval 217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9" name="Oval 218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0" name="Oval 219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1" name="Oval 220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2" name="Oval 221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3420602" y="3631833"/>
                  <a:ext cx="508338" cy="103483"/>
                  <a:chOff x="3420602" y="3631833"/>
                  <a:chExt cx="508338" cy="103483"/>
                </a:xfrm>
                <a:grpFill/>
              </p:grpSpPr>
              <p:sp>
                <p:nvSpPr>
                  <p:cNvPr id="224" name="Oval 223"/>
                  <p:cNvSpPr/>
                  <p:nvPr/>
                </p:nvSpPr>
                <p:spPr>
                  <a:xfrm>
                    <a:off x="3868388" y="367476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5" name="Oval 224"/>
                  <p:cNvSpPr/>
                  <p:nvPr/>
                </p:nvSpPr>
                <p:spPr>
                  <a:xfrm>
                    <a:off x="3754060" y="366522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6" name="Oval 225"/>
                  <p:cNvSpPr/>
                  <p:nvPr/>
                </p:nvSpPr>
                <p:spPr>
                  <a:xfrm>
                    <a:off x="3639732" y="36509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7" name="Oval 226"/>
                  <p:cNvSpPr/>
                  <p:nvPr/>
                </p:nvSpPr>
                <p:spPr>
                  <a:xfrm>
                    <a:off x="3530167" y="364137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>
                  <a:xfrm>
                    <a:off x="3420602" y="3631833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3406297" y="3741366"/>
                  <a:ext cx="508338" cy="103483"/>
                  <a:chOff x="3420586" y="3755655"/>
                  <a:chExt cx="508338" cy="103483"/>
                </a:xfrm>
                <a:grpFill/>
              </p:grpSpPr>
              <p:sp>
                <p:nvSpPr>
                  <p:cNvPr id="229" name="Oval 228"/>
                  <p:cNvSpPr/>
                  <p:nvPr/>
                </p:nvSpPr>
                <p:spPr>
                  <a:xfrm>
                    <a:off x="3868372" y="379858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0" name="Oval 229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1" name="Oval 230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2" name="Oval 231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3" name="Oval 232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3396755" y="3855662"/>
                  <a:ext cx="508338" cy="103483"/>
                  <a:chOff x="3420586" y="3755655"/>
                  <a:chExt cx="508338" cy="103483"/>
                </a:xfrm>
                <a:grpFill/>
              </p:grpSpPr>
              <p:sp>
                <p:nvSpPr>
                  <p:cNvPr id="237" name="Oval 236"/>
                  <p:cNvSpPr/>
                  <p:nvPr/>
                </p:nvSpPr>
                <p:spPr>
                  <a:xfrm>
                    <a:off x="3868372" y="379858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9" name="Oval 238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0" name="Oval 239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42" name="Group 241"/>
                <p:cNvGrpSpPr/>
                <p:nvPr/>
              </p:nvGrpSpPr>
              <p:grpSpPr>
                <a:xfrm>
                  <a:off x="3382450" y="3969958"/>
                  <a:ext cx="394010" cy="93941"/>
                  <a:chOff x="3420586" y="3755655"/>
                  <a:chExt cx="394010" cy="93941"/>
                </a:xfrm>
                <a:grpFill/>
              </p:grpSpPr>
              <p:sp>
                <p:nvSpPr>
                  <p:cNvPr id="244" name="Oval 243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5" name="Oval 244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6" name="Oval 245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7" name="Oval 246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48" name="Group 247"/>
                <p:cNvGrpSpPr/>
                <p:nvPr/>
              </p:nvGrpSpPr>
              <p:grpSpPr>
                <a:xfrm>
                  <a:off x="3482473" y="4093796"/>
                  <a:ext cx="284445" cy="84399"/>
                  <a:chOff x="3530151" y="3765197"/>
                  <a:chExt cx="284445" cy="84399"/>
                </a:xfrm>
                <a:grpFill/>
              </p:grpSpPr>
              <p:sp>
                <p:nvSpPr>
                  <p:cNvPr id="250" name="Oval 249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1" name="Oval 250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2" name="Oval 251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54" name="Group 253"/>
                <p:cNvGrpSpPr/>
                <p:nvPr/>
              </p:nvGrpSpPr>
              <p:grpSpPr>
                <a:xfrm>
                  <a:off x="3430048" y="3522204"/>
                  <a:ext cx="508338" cy="103483"/>
                  <a:chOff x="3420586" y="3755655"/>
                  <a:chExt cx="508338" cy="103483"/>
                </a:xfrm>
                <a:grpFill/>
              </p:grpSpPr>
              <p:sp>
                <p:nvSpPr>
                  <p:cNvPr id="255" name="Oval 254"/>
                  <p:cNvSpPr/>
                  <p:nvPr/>
                </p:nvSpPr>
                <p:spPr>
                  <a:xfrm>
                    <a:off x="3868372" y="379858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6" name="Oval 255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7" name="Oval 256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8" name="Oval 257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9" name="Oval 258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60" name="Group 259"/>
                <p:cNvGrpSpPr/>
                <p:nvPr/>
              </p:nvGrpSpPr>
              <p:grpSpPr>
                <a:xfrm>
                  <a:off x="3439558" y="3417402"/>
                  <a:ext cx="508338" cy="103483"/>
                  <a:chOff x="3420586" y="3755655"/>
                  <a:chExt cx="508338" cy="103483"/>
                </a:xfrm>
                <a:grpFill/>
              </p:grpSpPr>
              <p:sp>
                <p:nvSpPr>
                  <p:cNvPr id="261" name="Oval 260"/>
                  <p:cNvSpPr/>
                  <p:nvPr/>
                </p:nvSpPr>
                <p:spPr>
                  <a:xfrm>
                    <a:off x="3868372" y="379858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2" name="Oval 261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3" name="Oval 262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4" name="Oval 263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5" name="Oval 264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66" name="Group 265"/>
                <p:cNvGrpSpPr/>
                <p:nvPr/>
              </p:nvGrpSpPr>
              <p:grpSpPr>
                <a:xfrm>
                  <a:off x="3449068" y="3307837"/>
                  <a:ext cx="394010" cy="93941"/>
                  <a:chOff x="3420586" y="3755655"/>
                  <a:chExt cx="394010" cy="93941"/>
                </a:xfrm>
                <a:grpFill/>
              </p:grpSpPr>
              <p:sp>
                <p:nvSpPr>
                  <p:cNvPr id="268" name="Oval 267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9" name="Oval 268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1" name="Oval 270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72" name="Group 271"/>
                <p:cNvGrpSpPr/>
                <p:nvPr/>
              </p:nvGrpSpPr>
              <p:grpSpPr>
                <a:xfrm>
                  <a:off x="3458578" y="3203035"/>
                  <a:ext cx="394010" cy="93941"/>
                  <a:chOff x="3420586" y="3755655"/>
                  <a:chExt cx="394010" cy="93941"/>
                </a:xfrm>
                <a:grpFill/>
              </p:grpSpPr>
              <p:sp>
                <p:nvSpPr>
                  <p:cNvPr id="274" name="Oval 273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5" name="Oval 274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6" name="Oval 275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7" name="Oval 276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78" name="Group 277"/>
                <p:cNvGrpSpPr/>
                <p:nvPr/>
              </p:nvGrpSpPr>
              <p:grpSpPr>
                <a:xfrm>
                  <a:off x="3577653" y="3107775"/>
                  <a:ext cx="170117" cy="70094"/>
                  <a:chOff x="3530151" y="3765197"/>
                  <a:chExt cx="170117" cy="70094"/>
                </a:xfrm>
                <a:grpFill/>
              </p:grpSpPr>
              <p:sp>
                <p:nvSpPr>
                  <p:cNvPr id="281" name="Oval 280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2" name="Oval 281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</p:grpSp>
      <p:sp>
        <p:nvSpPr>
          <p:cNvPr id="243" name="TextBox 242"/>
          <p:cNvSpPr txBox="1"/>
          <p:nvPr/>
        </p:nvSpPr>
        <p:spPr>
          <a:xfrm>
            <a:off x="446320" y="413657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Option 4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A magnetized muon range detector for TITUS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AD92-BDE3-4BDF-BDD6-0303C382AD9F}" type="slidenum">
              <a:rPr lang="en-GB" smtClean="0"/>
              <a:pPr/>
              <a:t>18</a:t>
            </a:fld>
            <a:r>
              <a:rPr lang="en-GB" smtClean="0"/>
              <a:t>  </a:t>
            </a:r>
            <a:endParaRPr lang="en-GB" dirty="0"/>
          </a:p>
        </p:txBody>
      </p:sp>
      <p:sp>
        <p:nvSpPr>
          <p:cNvPr id="253" name="TextBox 252"/>
          <p:cNvSpPr txBox="1"/>
          <p:nvPr/>
        </p:nvSpPr>
        <p:spPr>
          <a:xfrm rot="20913406">
            <a:off x="798354" y="1620211"/>
            <a:ext cx="1210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C000"/>
                </a:solidFill>
              </a:rPr>
              <a:t>Sensitivity</a:t>
            </a:r>
          </a:p>
          <a:p>
            <a:pPr algn="ctr"/>
            <a:r>
              <a:rPr lang="en-GB" b="1" dirty="0" smtClean="0">
                <a:solidFill>
                  <a:srgbClr val="FFC000"/>
                </a:solidFill>
              </a:rPr>
              <a:t>Study</a:t>
            </a:r>
          </a:p>
          <a:p>
            <a:pPr algn="ctr"/>
            <a:r>
              <a:rPr lang="en-GB" b="1" dirty="0" smtClean="0">
                <a:solidFill>
                  <a:srgbClr val="FFC000"/>
                </a:solidFill>
              </a:rPr>
              <a:t>Needed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279" name="TextBox 278"/>
          <p:cNvSpPr txBox="1"/>
          <p:nvPr/>
        </p:nvSpPr>
        <p:spPr>
          <a:xfrm>
            <a:off x="863477" y="5301208"/>
            <a:ext cx="7380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We can still benefit from a larger sample, by using calorimetry by muon range to include muons which exit the tank downstream</a:t>
            </a:r>
            <a:endParaRPr lang="en-GB" sz="2000" b="1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206515" y="3217343"/>
            <a:ext cx="3080857" cy="419855"/>
            <a:chOff x="3173062" y="1299371"/>
            <a:chExt cx="3080857" cy="419855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3173062" y="1299371"/>
              <a:ext cx="3080857" cy="419855"/>
            </a:xfrm>
            <a:prstGeom prst="straightConnector1">
              <a:avLst/>
            </a:prstGeom>
            <a:ln w="57150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382921" y="1355410"/>
              <a:ext cx="6832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5 GeV</a:t>
              </a:r>
              <a:endParaRPr lang="en-GB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86" name="Group 285"/>
          <p:cNvGrpSpPr/>
          <p:nvPr/>
        </p:nvGrpSpPr>
        <p:grpSpPr>
          <a:xfrm>
            <a:off x="5744112" y="3322366"/>
            <a:ext cx="776065" cy="704700"/>
            <a:chOff x="4041682" y="895491"/>
            <a:chExt cx="776065" cy="704700"/>
          </a:xfrm>
        </p:grpSpPr>
        <p:cxnSp>
          <p:nvCxnSpPr>
            <p:cNvPr id="287" name="Straight Arrow Connector 286"/>
            <p:cNvCxnSpPr/>
            <p:nvPr/>
          </p:nvCxnSpPr>
          <p:spPr>
            <a:xfrm flipV="1">
              <a:off x="4041682" y="895491"/>
              <a:ext cx="0" cy="704700"/>
            </a:xfrm>
            <a:prstGeom prst="straightConnector1">
              <a:avLst/>
            </a:prstGeom>
            <a:ln w="57150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8" name="TextBox 287"/>
            <p:cNvSpPr txBox="1"/>
            <p:nvPr/>
          </p:nvSpPr>
          <p:spPr>
            <a:xfrm>
              <a:off x="4134547" y="1088000"/>
              <a:ext cx="6832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  <a:r>
                <a:rPr lang="en-GB" sz="1400" b="1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GeV</a:t>
              </a:r>
              <a:endParaRPr lang="en-GB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89" name="TextBox 288"/>
          <p:cNvSpPr txBox="1"/>
          <p:nvPr/>
        </p:nvSpPr>
        <p:spPr>
          <a:xfrm>
            <a:off x="755576" y="908720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Entirely removing the side-MRD is also an option, though we lose </a:t>
            </a:r>
          </a:p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the capability to constrain the wrong-sign BG for high-angle muons</a:t>
            </a:r>
            <a:r>
              <a:rPr lang="en-GB" sz="2000" b="1" dirty="0">
                <a:solidFill>
                  <a:schemeClr val="bg1"/>
                </a:solidFill>
              </a:rPr>
              <a:t> </a:t>
            </a:r>
            <a:r>
              <a:rPr lang="en-GB" sz="2000" b="1" dirty="0" smtClean="0">
                <a:solidFill>
                  <a:schemeClr val="bg1"/>
                </a:solidFill>
              </a:rPr>
              <a:t>in cross-section measurements </a:t>
            </a:r>
          </a:p>
        </p:txBody>
      </p:sp>
    </p:spTree>
    <p:extLst>
      <p:ext uri="{BB962C8B-B14F-4D97-AF65-F5344CB8AC3E}">
        <p14:creationId xmlns:p14="http://schemas.microsoft.com/office/powerpoint/2010/main" val="9985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A magnetized muon range detector for TITUS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Cost Estimates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AD92-BDE3-4BDF-BDD6-0303C382AD9F}" type="slidenum">
              <a:rPr lang="en-GB" smtClean="0"/>
              <a:pPr/>
              <a:t>19</a:t>
            </a:fld>
            <a:r>
              <a:rPr lang="en-GB" smtClean="0"/>
              <a:t>  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2255570" y="3356992"/>
            <a:ext cx="4764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u="sng" dirty="0" smtClean="0">
                <a:solidFill>
                  <a:srgbClr val="0000FF"/>
                </a:solidFill>
              </a:rPr>
              <a:t>We will decide based on sensitivity studies</a:t>
            </a:r>
            <a:endParaRPr lang="en-GB" sz="2000" b="1" u="sng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8078" y="201993"/>
            <a:ext cx="217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latin typeface="Segoe Print" panose="02000600000000000000" pitchFamily="2" charset="0"/>
              </a:rPr>
              <a:t>Rough, ‘Ballpark’</a:t>
            </a:r>
            <a:endParaRPr lang="en-GB" dirty="0">
              <a:solidFill>
                <a:srgbClr val="0000FF"/>
              </a:solidFill>
              <a:latin typeface="Segoe Print" panose="020006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2560" y="62427"/>
            <a:ext cx="9101440" cy="6684044"/>
            <a:chOff x="-185724" y="-489779"/>
            <a:chExt cx="8654742" cy="6355990"/>
          </a:xfrm>
        </p:grpSpPr>
        <p:pic>
          <p:nvPicPr>
            <p:cNvPr id="4105" name="Picture 9" descr="C:\Users\mark\Dropbox\TITUS diagram\titus3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5724" y="2769865"/>
              <a:ext cx="4548985" cy="3096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C:\Users\mark\Dropbox\TITUS diagram\titus2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1447" y="-489779"/>
              <a:ext cx="4548985" cy="3096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3" name="Picture 7" descr="C:\Users\mark\Dropbox\TITUS diagram\titus1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5724" y="47839"/>
              <a:ext cx="4548985" cy="3096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C:\Users\mark\Dropbox\TITUS diagram\titus4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1447" y="2232245"/>
              <a:ext cx="4557571" cy="3102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181120" y="836712"/>
            <a:ext cx="1942608" cy="923330"/>
            <a:chOff x="109112" y="3533518"/>
            <a:chExt cx="1942608" cy="923330"/>
          </a:xfrm>
          <a:noFill/>
        </p:grpSpPr>
        <p:sp>
          <p:nvSpPr>
            <p:cNvPr id="13" name="TextBox 12"/>
            <p:cNvSpPr txBox="1"/>
            <p:nvPr/>
          </p:nvSpPr>
          <p:spPr>
            <a:xfrm>
              <a:off x="109112" y="3533518"/>
              <a:ext cx="1928733" cy="92333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2.2 M€ for iron</a:t>
              </a:r>
            </a:p>
            <a:p>
              <a:r>
                <a:rPr lang="fr-CH" dirty="0" smtClean="0"/>
                <a:t>8.4 M</a:t>
              </a:r>
              <a:r>
                <a:rPr lang="en-GB" dirty="0" smtClean="0"/>
                <a:t>€</a:t>
              </a:r>
              <a:r>
                <a:rPr lang="fr-CH" dirty="0"/>
                <a:t> </a:t>
              </a:r>
              <a:r>
                <a:rPr lang="fr-CH" dirty="0" smtClean="0"/>
                <a:t>for </a:t>
              </a:r>
              <a:r>
                <a:rPr lang="fr-CH" dirty="0" err="1" smtClean="0"/>
                <a:t>readout</a:t>
              </a:r>
              <a:endParaRPr lang="fr-CH" dirty="0" smtClean="0"/>
            </a:p>
            <a:p>
              <a:r>
                <a:rPr lang="fr-CH" b="1" dirty="0" smtClean="0"/>
                <a:t>10.6 M</a:t>
              </a:r>
              <a:r>
                <a:rPr lang="en-GB" b="1" dirty="0" smtClean="0"/>
                <a:t>€ </a:t>
              </a:r>
              <a:endParaRPr lang="fr-CH" b="1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09112" y="4136306"/>
              <a:ext cx="1942608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7093888" y="2577678"/>
            <a:ext cx="1942608" cy="923330"/>
            <a:chOff x="1835696" y="4509120"/>
            <a:chExt cx="1942608" cy="923330"/>
          </a:xfrm>
          <a:noFill/>
        </p:grpSpPr>
        <p:sp>
          <p:nvSpPr>
            <p:cNvPr id="23" name="TextBox 22"/>
            <p:cNvSpPr txBox="1"/>
            <p:nvPr/>
          </p:nvSpPr>
          <p:spPr>
            <a:xfrm>
              <a:off x="1849571" y="4509120"/>
              <a:ext cx="1928733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1.5 M€ for iron</a:t>
              </a:r>
            </a:p>
            <a:p>
              <a:r>
                <a:rPr lang="fr-CH" dirty="0" smtClean="0"/>
                <a:t>2.5 M</a:t>
              </a:r>
              <a:r>
                <a:rPr lang="en-GB" dirty="0" smtClean="0"/>
                <a:t>€</a:t>
              </a:r>
              <a:r>
                <a:rPr lang="fr-CH" dirty="0"/>
                <a:t> </a:t>
              </a:r>
              <a:r>
                <a:rPr lang="fr-CH" dirty="0" smtClean="0"/>
                <a:t>for </a:t>
              </a:r>
              <a:r>
                <a:rPr lang="fr-CH" dirty="0" err="1" smtClean="0"/>
                <a:t>readout</a:t>
              </a:r>
              <a:endParaRPr lang="fr-CH" dirty="0" smtClean="0"/>
            </a:p>
            <a:p>
              <a:r>
                <a:rPr lang="fr-CH" b="1" dirty="0" smtClean="0"/>
                <a:t>4.0 M</a:t>
              </a:r>
              <a:r>
                <a:rPr lang="en-GB" b="1" dirty="0" smtClean="0"/>
                <a:t>€</a:t>
              </a:r>
              <a:endParaRPr lang="fr-CH" b="1" dirty="0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835696" y="5114801"/>
              <a:ext cx="1942608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181120" y="3729806"/>
            <a:ext cx="1942608" cy="923330"/>
            <a:chOff x="2051720" y="4551511"/>
            <a:chExt cx="1942608" cy="923330"/>
          </a:xfrm>
          <a:noFill/>
        </p:grpSpPr>
        <p:sp>
          <p:nvSpPr>
            <p:cNvPr id="36" name="TextBox 35"/>
            <p:cNvSpPr txBox="1"/>
            <p:nvPr/>
          </p:nvSpPr>
          <p:spPr>
            <a:xfrm>
              <a:off x="2065595" y="4551511"/>
              <a:ext cx="1928733" cy="92333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1.3 M€ for iron</a:t>
              </a:r>
            </a:p>
            <a:p>
              <a:r>
                <a:rPr lang="fr-CH" dirty="0" smtClean="0"/>
                <a:t>2.2 M</a:t>
              </a:r>
              <a:r>
                <a:rPr lang="en-GB" dirty="0" smtClean="0"/>
                <a:t>€</a:t>
              </a:r>
              <a:r>
                <a:rPr lang="fr-CH" dirty="0"/>
                <a:t> </a:t>
              </a:r>
              <a:r>
                <a:rPr lang="fr-CH" dirty="0" smtClean="0"/>
                <a:t>for </a:t>
              </a:r>
              <a:r>
                <a:rPr lang="fr-CH" dirty="0" err="1" smtClean="0"/>
                <a:t>readout</a:t>
              </a:r>
              <a:endParaRPr lang="fr-CH" dirty="0" smtClean="0"/>
            </a:p>
            <a:p>
              <a:r>
                <a:rPr lang="fr-CH" b="1" dirty="0" smtClean="0"/>
                <a:t>3.0 M</a:t>
              </a:r>
              <a:r>
                <a:rPr lang="en-GB" b="1" dirty="0" smtClean="0"/>
                <a:t>€</a:t>
              </a:r>
              <a:endParaRPr lang="fr-CH" b="1" dirty="0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2051720" y="5157192"/>
              <a:ext cx="1942608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7093888" y="5457998"/>
            <a:ext cx="1942608" cy="923330"/>
            <a:chOff x="2051720" y="4852317"/>
            <a:chExt cx="1942608" cy="923330"/>
          </a:xfrm>
          <a:noFill/>
        </p:grpSpPr>
        <p:sp>
          <p:nvSpPr>
            <p:cNvPr id="29" name="TextBox 28"/>
            <p:cNvSpPr txBox="1"/>
            <p:nvPr/>
          </p:nvSpPr>
          <p:spPr>
            <a:xfrm>
              <a:off x="2065595" y="4852317"/>
              <a:ext cx="1928733" cy="92333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1.1 M€ for iron</a:t>
              </a:r>
            </a:p>
            <a:p>
              <a:r>
                <a:rPr lang="fr-CH" dirty="0"/>
                <a:t>1</a:t>
              </a:r>
              <a:r>
                <a:rPr lang="fr-CH" dirty="0" smtClean="0"/>
                <a:t>.1 M</a:t>
              </a:r>
              <a:r>
                <a:rPr lang="en-GB" dirty="0" smtClean="0"/>
                <a:t>€</a:t>
              </a:r>
              <a:r>
                <a:rPr lang="fr-CH" dirty="0"/>
                <a:t> </a:t>
              </a:r>
              <a:r>
                <a:rPr lang="fr-CH" dirty="0" smtClean="0"/>
                <a:t>for </a:t>
              </a:r>
              <a:r>
                <a:rPr lang="fr-CH" dirty="0" err="1" smtClean="0"/>
                <a:t>readout</a:t>
              </a:r>
              <a:endParaRPr lang="fr-CH" dirty="0" smtClean="0"/>
            </a:p>
            <a:p>
              <a:r>
                <a:rPr lang="fr-CH" b="1" dirty="0" smtClean="0"/>
                <a:t>2.2 M</a:t>
              </a:r>
              <a:r>
                <a:rPr lang="en-GB" b="1" dirty="0" smtClean="0"/>
                <a:t>€</a:t>
              </a:r>
              <a:endParaRPr lang="fr-CH" b="1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2051720" y="5451114"/>
              <a:ext cx="1942608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09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3779912" y="764704"/>
            <a:ext cx="5364089" cy="3112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A magnetized muon range detector for TITUS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AD92-BDE3-4BDF-BDD6-0303C382AD9F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7" t="13009"/>
          <a:stretch/>
        </p:blipFill>
        <p:spPr bwMode="auto">
          <a:xfrm>
            <a:off x="1986785" y="1668721"/>
            <a:ext cx="5364088" cy="311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67544" y="436602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00FF"/>
                </a:solidFill>
              </a:rPr>
              <a:t>There is a significant wrong-sign component in anti-neutrino mode</a:t>
            </a:r>
            <a:endParaRPr lang="en-GB" sz="2000" b="1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7544" y="5097848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solidFill>
                  <a:srgbClr val="0000FF"/>
                </a:solidFill>
              </a:rPr>
              <a:t>A near detector with the right nucleus and the capacity to directly constrain the </a:t>
            </a:r>
            <a:r>
              <a:rPr lang="en-GB" sz="2000" b="1" u="sng" dirty="0" smtClean="0">
                <a:solidFill>
                  <a:srgbClr val="0000FF"/>
                </a:solidFill>
              </a:rPr>
              <a:t>wrong-sign </a:t>
            </a:r>
            <a:r>
              <a:rPr lang="en-GB" sz="2000" b="1" u="sng" dirty="0" smtClean="0">
                <a:solidFill>
                  <a:srgbClr val="0000FF"/>
                </a:solidFill>
              </a:rPr>
              <a:t>component is quite a rational proposition for a </a:t>
            </a:r>
            <a:r>
              <a:rPr lang="en-GB" sz="2000" b="1" u="sng" dirty="0" err="1" smtClean="0">
                <a:solidFill>
                  <a:srgbClr val="0000FF"/>
                </a:solidFill>
              </a:rPr>
              <a:t>superbeam</a:t>
            </a:r>
            <a:r>
              <a:rPr lang="en-GB" sz="2000" b="1" u="sng" dirty="0" smtClean="0">
                <a:solidFill>
                  <a:srgbClr val="0000FF"/>
                </a:solidFill>
              </a:rPr>
              <a:t> experiment </a:t>
            </a:r>
            <a:r>
              <a:rPr lang="en-GB" sz="2000" b="1" u="sng" dirty="0" smtClean="0">
                <a:solidFill>
                  <a:srgbClr val="0000FF"/>
                </a:solidFill>
              </a:rPr>
              <a:t>focussed </a:t>
            </a:r>
            <a:r>
              <a:rPr lang="en-GB" sz="2000" b="1" u="sng" dirty="0" smtClean="0">
                <a:solidFill>
                  <a:srgbClr val="0000FF"/>
                </a:solidFill>
              </a:rPr>
              <a:t>on CP violation</a:t>
            </a:r>
            <a:endParaRPr lang="en-GB" sz="2000" b="1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oter Placehold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 cap="none" baseline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GB" dirty="0" smtClean="0">
                <a:latin typeface="Segoe UI Light" panose="020B0502040204020203" pitchFamily="34" charset="0"/>
              </a:rPr>
              <a:t>A magnetized muon range detector for TITUS</a:t>
            </a:r>
            <a:endParaRPr lang="en-GB" dirty="0">
              <a:latin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Magnetization </a:t>
            </a:r>
            <a:r>
              <a:rPr lang="en-GB" dirty="0" smtClean="0"/>
              <a:t>of the MRD</a:t>
            </a:r>
            <a:endParaRPr lang="en-GB" dirty="0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fld id="{EAAAAD92-BDE3-4BDF-BDD6-0303C382AD9F}" type="slidenum">
              <a:rPr lang="en-GB" smtClean="0">
                <a:latin typeface="Segoe UI Light" panose="020B0502040204020203" pitchFamily="34" charset="0"/>
              </a:rPr>
              <a:pPr/>
              <a:t>20</a:t>
            </a:fld>
            <a:endParaRPr lang="en-GB">
              <a:latin typeface="Segoe UI Light" panose="020B0502040204020203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692572" y="3861048"/>
            <a:ext cx="4226373" cy="2210697"/>
            <a:chOff x="107504" y="1135557"/>
            <a:chExt cx="8902204" cy="4656497"/>
          </a:xfrm>
        </p:grpSpPr>
        <p:grpSp>
          <p:nvGrpSpPr>
            <p:cNvPr id="45" name="Group 44"/>
            <p:cNvGrpSpPr/>
            <p:nvPr/>
          </p:nvGrpSpPr>
          <p:grpSpPr>
            <a:xfrm>
              <a:off x="5142778" y="1135557"/>
              <a:ext cx="3866930" cy="3805611"/>
              <a:chOff x="5142778" y="1052736"/>
              <a:chExt cx="3866930" cy="3805611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5656814" y="1052736"/>
                <a:ext cx="3346742" cy="3720892"/>
                <a:chOff x="2202810" y="825189"/>
                <a:chExt cx="4738378" cy="5268106"/>
              </a:xfrm>
              <a:solidFill>
                <a:srgbClr val="6666FF"/>
              </a:solidFill>
            </p:grpSpPr>
            <p:sp>
              <p:nvSpPr>
                <p:cNvPr id="67" name="Hexagon 66"/>
                <p:cNvSpPr/>
                <p:nvPr/>
              </p:nvSpPr>
              <p:spPr>
                <a:xfrm rot="5400000">
                  <a:off x="1937946" y="1090053"/>
                  <a:ext cx="5268106" cy="4738378"/>
                </a:xfrm>
                <a:prstGeom prst="hexagon">
                  <a:avLst/>
                </a:prstGeom>
                <a:grpFill/>
                <a:ln w="57150">
                  <a:solidFill>
                    <a:srgbClr val="3333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" name="Hexagon 67"/>
                <p:cNvSpPr/>
                <p:nvPr/>
              </p:nvSpPr>
              <p:spPr>
                <a:xfrm rot="5400000">
                  <a:off x="2502008" y="1587034"/>
                  <a:ext cx="4163025" cy="3744416"/>
                </a:xfrm>
                <a:prstGeom prst="hexagon">
                  <a:avLst/>
                </a:prstGeom>
                <a:grpFill/>
                <a:ln w="57150">
                  <a:solidFill>
                    <a:srgbClr val="3333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2711313" y="1587030"/>
                  <a:ext cx="3744420" cy="3744420"/>
                </a:xfrm>
                <a:prstGeom prst="ellipse">
                  <a:avLst/>
                </a:prstGeom>
                <a:grpFill/>
                <a:ln w="57150">
                  <a:solidFill>
                    <a:srgbClr val="333399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50" name="Hexagon 49"/>
              <p:cNvSpPr/>
              <p:nvPr/>
            </p:nvSpPr>
            <p:spPr>
              <a:xfrm rot="5400000">
                <a:off x="4955703" y="1311819"/>
                <a:ext cx="3720892" cy="3346742"/>
              </a:xfrm>
              <a:prstGeom prst="hexagon">
                <a:avLst/>
              </a:prstGeom>
              <a:solidFill>
                <a:srgbClr val="6666FF"/>
              </a:solidFill>
              <a:ln w="57150">
                <a:solidFill>
                  <a:srgbClr val="33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6810794" y="1059233"/>
                <a:ext cx="2188029" cy="914400"/>
              </a:xfrm>
              <a:custGeom>
                <a:avLst/>
                <a:gdLst>
                  <a:gd name="connsiteX0" fmla="*/ 0 w 2188029"/>
                  <a:gd name="connsiteY0" fmla="*/ 65314 h 914400"/>
                  <a:gd name="connsiteX1" fmla="*/ 522514 w 2188029"/>
                  <a:gd name="connsiteY1" fmla="*/ 0 h 914400"/>
                  <a:gd name="connsiteX2" fmla="*/ 2188029 w 2188029"/>
                  <a:gd name="connsiteY2" fmla="*/ 827314 h 914400"/>
                  <a:gd name="connsiteX3" fmla="*/ 1687286 w 2188029"/>
                  <a:gd name="connsiteY3" fmla="*/ 914400 h 914400"/>
                  <a:gd name="connsiteX4" fmla="*/ 0 w 2188029"/>
                  <a:gd name="connsiteY4" fmla="*/ 65314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8029" h="914400">
                    <a:moveTo>
                      <a:pt x="0" y="65314"/>
                    </a:moveTo>
                    <a:lnTo>
                      <a:pt x="522514" y="0"/>
                    </a:lnTo>
                    <a:lnTo>
                      <a:pt x="2188029" y="827314"/>
                    </a:lnTo>
                    <a:lnTo>
                      <a:pt x="1687286" y="914400"/>
                    </a:lnTo>
                    <a:lnTo>
                      <a:pt x="0" y="65314"/>
                    </a:lnTo>
                    <a:close/>
                  </a:path>
                </a:pathLst>
              </a:custGeom>
              <a:solidFill>
                <a:srgbClr val="6666FF"/>
              </a:solidFill>
              <a:ln w="57150">
                <a:solidFill>
                  <a:srgbClr val="33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8487194" y="1908318"/>
                <a:ext cx="511629" cy="2111829"/>
              </a:xfrm>
              <a:custGeom>
                <a:avLst/>
                <a:gdLst>
                  <a:gd name="connsiteX0" fmla="*/ 10886 w 511629"/>
                  <a:gd name="connsiteY0" fmla="*/ 65315 h 2111829"/>
                  <a:gd name="connsiteX1" fmla="*/ 511629 w 511629"/>
                  <a:gd name="connsiteY1" fmla="*/ 0 h 2111829"/>
                  <a:gd name="connsiteX2" fmla="*/ 511629 w 511629"/>
                  <a:gd name="connsiteY2" fmla="*/ 2024743 h 2111829"/>
                  <a:gd name="connsiteX3" fmla="*/ 0 w 511629"/>
                  <a:gd name="connsiteY3" fmla="*/ 2111829 h 2111829"/>
                  <a:gd name="connsiteX4" fmla="*/ 10886 w 511629"/>
                  <a:gd name="connsiteY4" fmla="*/ 65315 h 211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1629" h="2111829">
                    <a:moveTo>
                      <a:pt x="10886" y="65315"/>
                    </a:moveTo>
                    <a:lnTo>
                      <a:pt x="511629" y="0"/>
                    </a:lnTo>
                    <a:lnTo>
                      <a:pt x="511629" y="2024743"/>
                    </a:lnTo>
                    <a:lnTo>
                      <a:pt x="0" y="2111829"/>
                    </a:lnTo>
                    <a:cubicBezTo>
                      <a:pt x="3629" y="1429658"/>
                      <a:pt x="7257" y="747486"/>
                      <a:pt x="10886" y="65315"/>
                    </a:cubicBezTo>
                    <a:close/>
                  </a:path>
                </a:pathLst>
              </a:custGeom>
              <a:solidFill>
                <a:srgbClr val="6666FF"/>
              </a:solidFill>
              <a:ln w="57150">
                <a:solidFill>
                  <a:srgbClr val="33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6821680" y="3933061"/>
                <a:ext cx="2188028" cy="925286"/>
              </a:xfrm>
              <a:custGeom>
                <a:avLst/>
                <a:gdLst>
                  <a:gd name="connsiteX0" fmla="*/ 1654628 w 2188028"/>
                  <a:gd name="connsiteY0" fmla="*/ 87086 h 925286"/>
                  <a:gd name="connsiteX1" fmla="*/ 2188028 w 2188028"/>
                  <a:gd name="connsiteY1" fmla="*/ 0 h 925286"/>
                  <a:gd name="connsiteX2" fmla="*/ 511628 w 2188028"/>
                  <a:gd name="connsiteY2" fmla="*/ 838200 h 925286"/>
                  <a:gd name="connsiteX3" fmla="*/ 0 w 2188028"/>
                  <a:gd name="connsiteY3" fmla="*/ 925286 h 925286"/>
                  <a:gd name="connsiteX4" fmla="*/ 1654628 w 2188028"/>
                  <a:gd name="connsiteY4" fmla="*/ 87086 h 925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8028" h="925286">
                    <a:moveTo>
                      <a:pt x="1654628" y="87086"/>
                    </a:moveTo>
                    <a:lnTo>
                      <a:pt x="2188028" y="0"/>
                    </a:lnTo>
                    <a:lnTo>
                      <a:pt x="511628" y="838200"/>
                    </a:lnTo>
                    <a:lnTo>
                      <a:pt x="0" y="925286"/>
                    </a:lnTo>
                    <a:lnTo>
                      <a:pt x="1654628" y="87086"/>
                    </a:lnTo>
                    <a:close/>
                  </a:path>
                </a:pathLst>
              </a:custGeom>
              <a:solidFill>
                <a:srgbClr val="6666FF"/>
              </a:solidFill>
              <a:ln w="57150">
                <a:solidFill>
                  <a:srgbClr val="33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Freeform 56"/>
              <p:cNvSpPr/>
              <p:nvPr/>
            </p:nvSpPr>
            <p:spPr>
              <a:xfrm>
                <a:off x="6823862" y="1460810"/>
                <a:ext cx="1338147" cy="1516566"/>
              </a:xfrm>
              <a:custGeom>
                <a:avLst/>
                <a:gdLst>
                  <a:gd name="connsiteX0" fmla="*/ 1338147 w 1338147"/>
                  <a:gd name="connsiteY0" fmla="*/ 0 h 1516566"/>
                  <a:gd name="connsiteX1" fmla="*/ 524108 w 1338147"/>
                  <a:gd name="connsiteY1" fmla="*/ 1427356 h 1516566"/>
                  <a:gd name="connsiteX2" fmla="*/ 0 w 1338147"/>
                  <a:gd name="connsiteY2" fmla="*/ 1516566 h 1516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8147" h="1516566">
                    <a:moveTo>
                      <a:pt x="1338147" y="0"/>
                    </a:moveTo>
                    <a:lnTo>
                      <a:pt x="524108" y="1427356"/>
                    </a:lnTo>
                    <a:lnTo>
                      <a:pt x="0" y="1516566"/>
                    </a:lnTo>
                  </a:path>
                </a:pathLst>
              </a:custGeom>
              <a:noFill/>
              <a:ln w="5715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0" name="Straight Arrow Connector 59"/>
              <p:cNvCxnSpPr/>
              <p:nvPr/>
            </p:nvCxnSpPr>
            <p:spPr>
              <a:xfrm>
                <a:off x="7066917" y="2048733"/>
                <a:ext cx="778538" cy="391689"/>
              </a:xfrm>
              <a:prstGeom prst="straightConnector1">
                <a:avLst/>
              </a:prstGeom>
              <a:ln w="57150">
                <a:solidFill>
                  <a:srgbClr val="00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Oval 60"/>
              <p:cNvSpPr/>
              <p:nvPr/>
            </p:nvSpPr>
            <p:spPr>
              <a:xfrm>
                <a:off x="6732735" y="2907945"/>
                <a:ext cx="156118" cy="156118"/>
              </a:xfrm>
              <a:prstGeom prst="ellipse">
                <a:avLst/>
              </a:prstGeom>
              <a:solidFill>
                <a:srgbClr val="6666FF"/>
              </a:solidFill>
              <a:ln w="57150">
                <a:solidFill>
                  <a:srgbClr val="33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5152979" y="2907945"/>
                <a:ext cx="3847171" cy="78059"/>
              </a:xfrm>
              <a:custGeom>
                <a:avLst/>
                <a:gdLst>
                  <a:gd name="connsiteX0" fmla="*/ 3847171 w 3847171"/>
                  <a:gd name="connsiteY0" fmla="*/ 0 h 78059"/>
                  <a:gd name="connsiteX1" fmla="*/ 3323064 w 3847171"/>
                  <a:gd name="connsiteY1" fmla="*/ 78059 h 78059"/>
                  <a:gd name="connsiteX2" fmla="*/ 0 w 3847171"/>
                  <a:gd name="connsiteY2" fmla="*/ 78059 h 7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47171" h="78059">
                    <a:moveTo>
                      <a:pt x="3847171" y="0"/>
                    </a:moveTo>
                    <a:lnTo>
                      <a:pt x="3323064" y="78059"/>
                    </a:lnTo>
                    <a:lnTo>
                      <a:pt x="0" y="78059"/>
                    </a:lnTo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Freeform 62"/>
              <p:cNvSpPr/>
              <p:nvPr/>
            </p:nvSpPr>
            <p:spPr>
              <a:xfrm>
                <a:off x="5978170" y="1525194"/>
                <a:ext cx="2174487" cy="2899317"/>
              </a:xfrm>
              <a:custGeom>
                <a:avLst/>
                <a:gdLst>
                  <a:gd name="connsiteX0" fmla="*/ 2174487 w 2174487"/>
                  <a:gd name="connsiteY0" fmla="*/ 2843561 h 2899317"/>
                  <a:gd name="connsiteX1" fmla="*/ 1672683 w 2174487"/>
                  <a:gd name="connsiteY1" fmla="*/ 2899317 h 2899317"/>
                  <a:gd name="connsiteX2" fmla="*/ 0 w 2174487"/>
                  <a:gd name="connsiteY2" fmla="*/ 0 h 2899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74487" h="2899317">
                    <a:moveTo>
                      <a:pt x="2174487" y="2843561"/>
                    </a:moveTo>
                    <a:lnTo>
                      <a:pt x="1672683" y="2899317"/>
                    </a:lnTo>
                    <a:lnTo>
                      <a:pt x="0" y="0"/>
                    </a:lnTo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5989321" y="1458287"/>
                <a:ext cx="2174488" cy="2977376"/>
              </a:xfrm>
              <a:custGeom>
                <a:avLst/>
                <a:gdLst>
                  <a:gd name="connsiteX0" fmla="*/ 2174488 w 2174488"/>
                  <a:gd name="connsiteY0" fmla="*/ 0 h 2977376"/>
                  <a:gd name="connsiteX1" fmla="*/ 1661532 w 2174488"/>
                  <a:gd name="connsiteY1" fmla="*/ 89210 h 2977376"/>
                  <a:gd name="connsiteX2" fmla="*/ 0 w 2174488"/>
                  <a:gd name="connsiteY2" fmla="*/ 2977376 h 2977376"/>
                  <a:gd name="connsiteX3" fmla="*/ 0 w 2174488"/>
                  <a:gd name="connsiteY3" fmla="*/ 2977376 h 2977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4488" h="2977376">
                    <a:moveTo>
                      <a:pt x="2174488" y="0"/>
                    </a:moveTo>
                    <a:lnTo>
                      <a:pt x="1661532" y="89210"/>
                    </a:lnTo>
                    <a:lnTo>
                      <a:pt x="0" y="2977376"/>
                    </a:lnTo>
                    <a:lnTo>
                      <a:pt x="0" y="2977376"/>
                    </a:lnTo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107504" y="1522005"/>
              <a:ext cx="6536473" cy="4270049"/>
              <a:chOff x="107504" y="1522005"/>
              <a:chExt cx="6536473" cy="4270049"/>
            </a:xfrm>
          </p:grpSpPr>
          <p:sp>
            <p:nvSpPr>
              <p:cNvPr id="72" name="Freeform 71"/>
              <p:cNvSpPr/>
              <p:nvPr/>
            </p:nvSpPr>
            <p:spPr>
              <a:xfrm>
                <a:off x="488504" y="4210777"/>
                <a:ext cx="4484914" cy="1186543"/>
              </a:xfrm>
              <a:custGeom>
                <a:avLst/>
                <a:gdLst>
                  <a:gd name="connsiteX0" fmla="*/ 0 w 4484914"/>
                  <a:gd name="connsiteY0" fmla="*/ 533400 h 1186543"/>
                  <a:gd name="connsiteX1" fmla="*/ 3167743 w 4484914"/>
                  <a:gd name="connsiteY1" fmla="*/ 0 h 1186543"/>
                  <a:gd name="connsiteX2" fmla="*/ 4484914 w 4484914"/>
                  <a:gd name="connsiteY2" fmla="*/ 664028 h 1186543"/>
                  <a:gd name="connsiteX3" fmla="*/ 1306286 w 4484914"/>
                  <a:gd name="connsiteY3" fmla="*/ 1186543 h 1186543"/>
                  <a:gd name="connsiteX4" fmla="*/ 0 w 4484914"/>
                  <a:gd name="connsiteY4" fmla="*/ 533400 h 1186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84914" h="1186543">
                    <a:moveTo>
                      <a:pt x="0" y="533400"/>
                    </a:moveTo>
                    <a:lnTo>
                      <a:pt x="3167743" y="0"/>
                    </a:lnTo>
                    <a:lnTo>
                      <a:pt x="4484914" y="664028"/>
                    </a:lnTo>
                    <a:lnTo>
                      <a:pt x="1306286" y="1186543"/>
                    </a:lnTo>
                    <a:lnTo>
                      <a:pt x="0" y="533400"/>
                    </a:lnTo>
                    <a:close/>
                  </a:path>
                </a:pathLst>
              </a:custGeom>
              <a:solidFill>
                <a:srgbClr val="6666FF"/>
              </a:solidFill>
              <a:ln w="57150">
                <a:solidFill>
                  <a:srgbClr val="33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Freeform 72"/>
              <p:cNvSpPr/>
              <p:nvPr/>
            </p:nvSpPr>
            <p:spPr>
              <a:xfrm>
                <a:off x="477618" y="2567034"/>
                <a:ext cx="3178629" cy="2166257"/>
              </a:xfrm>
              <a:custGeom>
                <a:avLst/>
                <a:gdLst>
                  <a:gd name="connsiteX0" fmla="*/ 0 w 3178629"/>
                  <a:gd name="connsiteY0" fmla="*/ 555171 h 2166257"/>
                  <a:gd name="connsiteX1" fmla="*/ 10886 w 3178629"/>
                  <a:gd name="connsiteY1" fmla="*/ 2166257 h 2166257"/>
                  <a:gd name="connsiteX2" fmla="*/ 3167743 w 3178629"/>
                  <a:gd name="connsiteY2" fmla="*/ 1643743 h 2166257"/>
                  <a:gd name="connsiteX3" fmla="*/ 3178629 w 3178629"/>
                  <a:gd name="connsiteY3" fmla="*/ 0 h 2166257"/>
                  <a:gd name="connsiteX4" fmla="*/ 0 w 3178629"/>
                  <a:gd name="connsiteY4" fmla="*/ 555171 h 2166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8629" h="2166257">
                    <a:moveTo>
                      <a:pt x="0" y="555171"/>
                    </a:moveTo>
                    <a:cubicBezTo>
                      <a:pt x="3629" y="1092200"/>
                      <a:pt x="7257" y="1629228"/>
                      <a:pt x="10886" y="2166257"/>
                    </a:cubicBezTo>
                    <a:lnTo>
                      <a:pt x="3167743" y="1643743"/>
                    </a:lnTo>
                    <a:cubicBezTo>
                      <a:pt x="3171372" y="1095829"/>
                      <a:pt x="3175000" y="547914"/>
                      <a:pt x="3178629" y="0"/>
                    </a:cubicBezTo>
                    <a:lnTo>
                      <a:pt x="0" y="555171"/>
                    </a:lnTo>
                    <a:close/>
                  </a:path>
                </a:pathLst>
              </a:custGeom>
              <a:solidFill>
                <a:srgbClr val="6666FF"/>
              </a:solidFill>
              <a:ln w="57150">
                <a:solidFill>
                  <a:srgbClr val="33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Freeform 73"/>
              <p:cNvSpPr/>
              <p:nvPr/>
            </p:nvSpPr>
            <p:spPr>
              <a:xfrm>
                <a:off x="488504" y="1913891"/>
                <a:ext cx="4484914" cy="1197429"/>
              </a:xfrm>
              <a:custGeom>
                <a:avLst/>
                <a:gdLst>
                  <a:gd name="connsiteX0" fmla="*/ 0 w 4484914"/>
                  <a:gd name="connsiteY0" fmla="*/ 1197429 h 1197429"/>
                  <a:gd name="connsiteX1" fmla="*/ 3167743 w 4484914"/>
                  <a:gd name="connsiteY1" fmla="*/ 674914 h 1197429"/>
                  <a:gd name="connsiteX2" fmla="*/ 4484914 w 4484914"/>
                  <a:gd name="connsiteY2" fmla="*/ 0 h 1197429"/>
                  <a:gd name="connsiteX3" fmla="*/ 1328057 w 4484914"/>
                  <a:gd name="connsiteY3" fmla="*/ 555172 h 1197429"/>
                  <a:gd name="connsiteX4" fmla="*/ 0 w 4484914"/>
                  <a:gd name="connsiteY4" fmla="*/ 1197429 h 1197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84914" h="1197429">
                    <a:moveTo>
                      <a:pt x="0" y="1197429"/>
                    </a:moveTo>
                    <a:lnTo>
                      <a:pt x="3167743" y="674914"/>
                    </a:lnTo>
                    <a:lnTo>
                      <a:pt x="4484914" y="0"/>
                    </a:lnTo>
                    <a:lnTo>
                      <a:pt x="1328057" y="555172"/>
                    </a:lnTo>
                    <a:lnTo>
                      <a:pt x="0" y="1197429"/>
                    </a:lnTo>
                    <a:close/>
                  </a:path>
                </a:pathLst>
              </a:custGeom>
              <a:solidFill>
                <a:srgbClr val="6666FF"/>
              </a:solidFill>
              <a:ln w="57150">
                <a:solidFill>
                  <a:srgbClr val="33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Freeform 74"/>
              <p:cNvSpPr/>
              <p:nvPr/>
            </p:nvSpPr>
            <p:spPr>
              <a:xfrm>
                <a:off x="1794790" y="2077177"/>
                <a:ext cx="1665514" cy="1034143"/>
              </a:xfrm>
              <a:custGeom>
                <a:avLst/>
                <a:gdLst>
                  <a:gd name="connsiteX0" fmla="*/ 0 w 1665514"/>
                  <a:gd name="connsiteY0" fmla="*/ 381000 h 1034143"/>
                  <a:gd name="connsiteX1" fmla="*/ 0 w 1665514"/>
                  <a:gd name="connsiteY1" fmla="*/ 0 h 1034143"/>
                  <a:gd name="connsiteX2" fmla="*/ 1665514 w 1665514"/>
                  <a:gd name="connsiteY2" fmla="*/ 838200 h 1034143"/>
                  <a:gd name="connsiteX3" fmla="*/ 1338943 w 1665514"/>
                  <a:gd name="connsiteY3" fmla="*/ 1034143 h 1034143"/>
                  <a:gd name="connsiteX4" fmla="*/ 0 w 1665514"/>
                  <a:gd name="connsiteY4" fmla="*/ 381000 h 1034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5514" h="1034143">
                    <a:moveTo>
                      <a:pt x="0" y="381000"/>
                    </a:moveTo>
                    <a:lnTo>
                      <a:pt x="0" y="0"/>
                    </a:lnTo>
                    <a:lnTo>
                      <a:pt x="1665514" y="838200"/>
                    </a:lnTo>
                    <a:lnTo>
                      <a:pt x="1338943" y="1034143"/>
                    </a:lnTo>
                    <a:lnTo>
                      <a:pt x="0" y="381000"/>
                    </a:lnTo>
                    <a:close/>
                  </a:path>
                </a:pathLst>
              </a:custGeom>
              <a:solidFill>
                <a:srgbClr val="6666FF"/>
              </a:solidFill>
              <a:ln w="57150">
                <a:solidFill>
                  <a:srgbClr val="33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3122847" y="2904491"/>
                <a:ext cx="340419" cy="2079172"/>
              </a:xfrm>
              <a:custGeom>
                <a:avLst/>
                <a:gdLst>
                  <a:gd name="connsiteX0" fmla="*/ 326571 w 340419"/>
                  <a:gd name="connsiteY0" fmla="*/ 0 h 2079172"/>
                  <a:gd name="connsiteX1" fmla="*/ 0 w 340419"/>
                  <a:gd name="connsiteY1" fmla="*/ 217714 h 2079172"/>
                  <a:gd name="connsiteX2" fmla="*/ 0 w 340419"/>
                  <a:gd name="connsiteY2" fmla="*/ 1839686 h 2079172"/>
                  <a:gd name="connsiteX3" fmla="*/ 337457 w 340419"/>
                  <a:gd name="connsiteY3" fmla="*/ 2079172 h 2079172"/>
                  <a:gd name="connsiteX4" fmla="*/ 326571 w 340419"/>
                  <a:gd name="connsiteY4" fmla="*/ 0 h 2079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0419" h="2079172">
                    <a:moveTo>
                      <a:pt x="326571" y="0"/>
                    </a:moveTo>
                    <a:lnTo>
                      <a:pt x="0" y="217714"/>
                    </a:lnTo>
                    <a:lnTo>
                      <a:pt x="0" y="1839686"/>
                    </a:lnTo>
                    <a:lnTo>
                      <a:pt x="337457" y="2079172"/>
                    </a:lnTo>
                    <a:cubicBezTo>
                      <a:pt x="341086" y="1386115"/>
                      <a:pt x="344714" y="693057"/>
                      <a:pt x="326571" y="0"/>
                    </a:cubicBezTo>
                    <a:close/>
                  </a:path>
                </a:pathLst>
              </a:custGeom>
              <a:solidFill>
                <a:srgbClr val="6666FF"/>
              </a:solidFill>
              <a:ln w="57150">
                <a:solidFill>
                  <a:srgbClr val="33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Freeform 76"/>
              <p:cNvSpPr/>
              <p:nvPr/>
            </p:nvSpPr>
            <p:spPr>
              <a:xfrm>
                <a:off x="1783904" y="4733291"/>
                <a:ext cx="1676400" cy="1045029"/>
              </a:xfrm>
              <a:custGeom>
                <a:avLst/>
                <a:gdLst>
                  <a:gd name="connsiteX0" fmla="*/ 0 w 1676400"/>
                  <a:gd name="connsiteY0" fmla="*/ 1045029 h 1045029"/>
                  <a:gd name="connsiteX1" fmla="*/ 10886 w 1676400"/>
                  <a:gd name="connsiteY1" fmla="*/ 653143 h 1045029"/>
                  <a:gd name="connsiteX2" fmla="*/ 1338943 w 1676400"/>
                  <a:gd name="connsiteY2" fmla="*/ 0 h 1045029"/>
                  <a:gd name="connsiteX3" fmla="*/ 1676400 w 1676400"/>
                  <a:gd name="connsiteY3" fmla="*/ 239486 h 1045029"/>
                  <a:gd name="connsiteX4" fmla="*/ 0 w 1676400"/>
                  <a:gd name="connsiteY4" fmla="*/ 1045029 h 1045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6400" h="1045029">
                    <a:moveTo>
                      <a:pt x="0" y="1045029"/>
                    </a:moveTo>
                    <a:lnTo>
                      <a:pt x="10886" y="653143"/>
                    </a:lnTo>
                    <a:lnTo>
                      <a:pt x="1338943" y="0"/>
                    </a:lnTo>
                    <a:lnTo>
                      <a:pt x="1676400" y="239486"/>
                    </a:lnTo>
                    <a:lnTo>
                      <a:pt x="0" y="1045029"/>
                    </a:lnTo>
                    <a:close/>
                  </a:path>
                </a:pathLst>
              </a:custGeom>
              <a:solidFill>
                <a:srgbClr val="6666FF"/>
              </a:solidFill>
              <a:ln w="57150">
                <a:solidFill>
                  <a:srgbClr val="33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Freeform 77"/>
              <p:cNvSpPr/>
              <p:nvPr/>
            </p:nvSpPr>
            <p:spPr>
              <a:xfrm>
                <a:off x="129275" y="2066291"/>
                <a:ext cx="1676400" cy="1055914"/>
              </a:xfrm>
              <a:custGeom>
                <a:avLst/>
                <a:gdLst>
                  <a:gd name="connsiteX0" fmla="*/ 1654629 w 1676400"/>
                  <a:gd name="connsiteY0" fmla="*/ 0 h 1055914"/>
                  <a:gd name="connsiteX1" fmla="*/ 1676400 w 1676400"/>
                  <a:gd name="connsiteY1" fmla="*/ 413657 h 1055914"/>
                  <a:gd name="connsiteX2" fmla="*/ 359229 w 1676400"/>
                  <a:gd name="connsiteY2" fmla="*/ 1055914 h 1055914"/>
                  <a:gd name="connsiteX3" fmla="*/ 0 w 1676400"/>
                  <a:gd name="connsiteY3" fmla="*/ 838200 h 1055914"/>
                  <a:gd name="connsiteX4" fmla="*/ 1654629 w 1676400"/>
                  <a:gd name="connsiteY4" fmla="*/ 0 h 1055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6400" h="1055914">
                    <a:moveTo>
                      <a:pt x="1654629" y="0"/>
                    </a:moveTo>
                    <a:lnTo>
                      <a:pt x="1676400" y="413657"/>
                    </a:lnTo>
                    <a:lnTo>
                      <a:pt x="359229" y="1055914"/>
                    </a:lnTo>
                    <a:lnTo>
                      <a:pt x="0" y="838200"/>
                    </a:lnTo>
                    <a:lnTo>
                      <a:pt x="1654629" y="0"/>
                    </a:lnTo>
                    <a:close/>
                  </a:path>
                </a:pathLst>
              </a:custGeom>
              <a:solidFill>
                <a:srgbClr val="6666FF"/>
              </a:solidFill>
              <a:ln w="57150">
                <a:solidFill>
                  <a:srgbClr val="33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118390" y="2893605"/>
                <a:ext cx="370114" cy="2068286"/>
              </a:xfrm>
              <a:custGeom>
                <a:avLst/>
                <a:gdLst>
                  <a:gd name="connsiteX0" fmla="*/ 0 w 370114"/>
                  <a:gd name="connsiteY0" fmla="*/ 0 h 2068286"/>
                  <a:gd name="connsiteX1" fmla="*/ 0 w 370114"/>
                  <a:gd name="connsiteY1" fmla="*/ 2068286 h 2068286"/>
                  <a:gd name="connsiteX2" fmla="*/ 370114 w 370114"/>
                  <a:gd name="connsiteY2" fmla="*/ 1850572 h 2068286"/>
                  <a:gd name="connsiteX3" fmla="*/ 359228 w 370114"/>
                  <a:gd name="connsiteY3" fmla="*/ 228600 h 2068286"/>
                  <a:gd name="connsiteX4" fmla="*/ 0 w 370114"/>
                  <a:gd name="connsiteY4" fmla="*/ 0 h 2068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114" h="2068286">
                    <a:moveTo>
                      <a:pt x="0" y="0"/>
                    </a:moveTo>
                    <a:lnTo>
                      <a:pt x="0" y="2068286"/>
                    </a:lnTo>
                    <a:lnTo>
                      <a:pt x="370114" y="1850572"/>
                    </a:lnTo>
                    <a:cubicBezTo>
                      <a:pt x="366485" y="1309915"/>
                      <a:pt x="362857" y="769257"/>
                      <a:pt x="359228" y="2286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FF"/>
              </a:solidFill>
              <a:ln w="57150">
                <a:solidFill>
                  <a:srgbClr val="33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Freeform 79"/>
              <p:cNvSpPr/>
              <p:nvPr/>
            </p:nvSpPr>
            <p:spPr>
              <a:xfrm>
                <a:off x="107504" y="4733291"/>
                <a:ext cx="1698171" cy="1055914"/>
              </a:xfrm>
              <a:custGeom>
                <a:avLst/>
                <a:gdLst>
                  <a:gd name="connsiteX0" fmla="*/ 0 w 1698171"/>
                  <a:gd name="connsiteY0" fmla="*/ 217714 h 1055914"/>
                  <a:gd name="connsiteX1" fmla="*/ 391886 w 1698171"/>
                  <a:gd name="connsiteY1" fmla="*/ 0 h 1055914"/>
                  <a:gd name="connsiteX2" fmla="*/ 1676400 w 1698171"/>
                  <a:gd name="connsiteY2" fmla="*/ 664029 h 1055914"/>
                  <a:gd name="connsiteX3" fmla="*/ 1698171 w 1698171"/>
                  <a:gd name="connsiteY3" fmla="*/ 1055914 h 1055914"/>
                  <a:gd name="connsiteX4" fmla="*/ 0 w 1698171"/>
                  <a:gd name="connsiteY4" fmla="*/ 217714 h 1055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8171" h="1055914">
                    <a:moveTo>
                      <a:pt x="0" y="217714"/>
                    </a:moveTo>
                    <a:lnTo>
                      <a:pt x="391886" y="0"/>
                    </a:lnTo>
                    <a:lnTo>
                      <a:pt x="1676400" y="664029"/>
                    </a:lnTo>
                    <a:lnTo>
                      <a:pt x="1698171" y="1055914"/>
                    </a:lnTo>
                    <a:lnTo>
                      <a:pt x="0" y="217714"/>
                    </a:lnTo>
                    <a:close/>
                  </a:path>
                </a:pathLst>
              </a:custGeom>
              <a:solidFill>
                <a:srgbClr val="6666FF"/>
              </a:solidFill>
              <a:ln w="57150">
                <a:solidFill>
                  <a:srgbClr val="33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1" name="Group 80"/>
              <p:cNvGrpSpPr/>
              <p:nvPr/>
            </p:nvGrpSpPr>
            <p:grpSpPr>
              <a:xfrm>
                <a:off x="113656" y="2071162"/>
                <a:ext cx="3346742" cy="3720892"/>
                <a:chOff x="2202810" y="825189"/>
                <a:chExt cx="4738378" cy="5268106"/>
              </a:xfrm>
              <a:noFill/>
            </p:grpSpPr>
            <p:sp>
              <p:nvSpPr>
                <p:cNvPr id="93" name="Hexagon 92"/>
                <p:cNvSpPr/>
                <p:nvPr/>
              </p:nvSpPr>
              <p:spPr>
                <a:xfrm rot="5400000">
                  <a:off x="1937946" y="1090053"/>
                  <a:ext cx="5268106" cy="4738378"/>
                </a:xfrm>
                <a:prstGeom prst="hexagon">
                  <a:avLst/>
                </a:prstGeom>
                <a:grpFill/>
                <a:ln w="57150">
                  <a:solidFill>
                    <a:srgbClr val="3333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4" name="Hexagon 93"/>
                <p:cNvSpPr/>
                <p:nvPr/>
              </p:nvSpPr>
              <p:spPr>
                <a:xfrm rot="5400000">
                  <a:off x="2502008" y="1587034"/>
                  <a:ext cx="4163025" cy="3744416"/>
                </a:xfrm>
                <a:prstGeom prst="hexagon">
                  <a:avLst/>
                </a:prstGeom>
                <a:grpFill/>
                <a:ln w="57150">
                  <a:solidFill>
                    <a:srgbClr val="3333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82" name="Freeform 81"/>
              <p:cNvSpPr/>
              <p:nvPr/>
            </p:nvSpPr>
            <p:spPr>
              <a:xfrm>
                <a:off x="1773018" y="1522005"/>
                <a:ext cx="4865915" cy="1393372"/>
              </a:xfrm>
              <a:custGeom>
                <a:avLst/>
                <a:gdLst>
                  <a:gd name="connsiteX0" fmla="*/ 0 w 4865915"/>
                  <a:gd name="connsiteY0" fmla="*/ 544286 h 1393372"/>
                  <a:gd name="connsiteX1" fmla="*/ 3200400 w 4865915"/>
                  <a:gd name="connsiteY1" fmla="*/ 0 h 1393372"/>
                  <a:gd name="connsiteX2" fmla="*/ 4865915 w 4865915"/>
                  <a:gd name="connsiteY2" fmla="*/ 859972 h 1393372"/>
                  <a:gd name="connsiteX3" fmla="*/ 1687286 w 4865915"/>
                  <a:gd name="connsiteY3" fmla="*/ 1393372 h 1393372"/>
                  <a:gd name="connsiteX4" fmla="*/ 0 w 4865915"/>
                  <a:gd name="connsiteY4" fmla="*/ 544286 h 1393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65915" h="1393372">
                    <a:moveTo>
                      <a:pt x="0" y="544286"/>
                    </a:moveTo>
                    <a:lnTo>
                      <a:pt x="3200400" y="0"/>
                    </a:lnTo>
                    <a:lnTo>
                      <a:pt x="4865915" y="859972"/>
                    </a:lnTo>
                    <a:lnTo>
                      <a:pt x="1687286" y="1393372"/>
                    </a:lnTo>
                    <a:lnTo>
                      <a:pt x="0" y="544286"/>
                    </a:lnTo>
                    <a:close/>
                  </a:path>
                </a:pathLst>
              </a:custGeom>
              <a:solidFill>
                <a:srgbClr val="6666FF"/>
              </a:solidFill>
              <a:ln w="57150">
                <a:solidFill>
                  <a:srgbClr val="33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Freeform 82"/>
              <p:cNvSpPr/>
              <p:nvPr/>
            </p:nvSpPr>
            <p:spPr>
              <a:xfrm>
                <a:off x="3460304" y="2371091"/>
                <a:ext cx="3167743" cy="2601686"/>
              </a:xfrm>
              <a:custGeom>
                <a:avLst/>
                <a:gdLst>
                  <a:gd name="connsiteX0" fmla="*/ 0 w 3167743"/>
                  <a:gd name="connsiteY0" fmla="*/ 533400 h 2601686"/>
                  <a:gd name="connsiteX1" fmla="*/ 0 w 3167743"/>
                  <a:gd name="connsiteY1" fmla="*/ 2601686 h 2601686"/>
                  <a:gd name="connsiteX2" fmla="*/ 3167743 w 3167743"/>
                  <a:gd name="connsiteY2" fmla="*/ 2046514 h 2601686"/>
                  <a:gd name="connsiteX3" fmla="*/ 3167743 w 3167743"/>
                  <a:gd name="connsiteY3" fmla="*/ 0 h 2601686"/>
                  <a:gd name="connsiteX4" fmla="*/ 0 w 3167743"/>
                  <a:gd name="connsiteY4" fmla="*/ 533400 h 260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67743" h="2601686">
                    <a:moveTo>
                      <a:pt x="0" y="533400"/>
                    </a:moveTo>
                    <a:lnTo>
                      <a:pt x="0" y="2601686"/>
                    </a:lnTo>
                    <a:lnTo>
                      <a:pt x="3167743" y="2046514"/>
                    </a:lnTo>
                    <a:lnTo>
                      <a:pt x="3167743" y="0"/>
                    </a:lnTo>
                    <a:lnTo>
                      <a:pt x="0" y="533400"/>
                    </a:lnTo>
                    <a:close/>
                  </a:path>
                </a:pathLst>
              </a:custGeom>
              <a:solidFill>
                <a:srgbClr val="6666FF"/>
              </a:solidFill>
              <a:ln w="57150">
                <a:solidFill>
                  <a:srgbClr val="333399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Freeform 83"/>
              <p:cNvSpPr/>
              <p:nvPr/>
            </p:nvSpPr>
            <p:spPr>
              <a:xfrm>
                <a:off x="1783904" y="4428491"/>
                <a:ext cx="4855029" cy="1349829"/>
              </a:xfrm>
              <a:custGeom>
                <a:avLst/>
                <a:gdLst>
                  <a:gd name="connsiteX0" fmla="*/ 0 w 4855029"/>
                  <a:gd name="connsiteY0" fmla="*/ 1349829 h 1349829"/>
                  <a:gd name="connsiteX1" fmla="*/ 1687286 w 4855029"/>
                  <a:gd name="connsiteY1" fmla="*/ 522514 h 1349829"/>
                  <a:gd name="connsiteX2" fmla="*/ 4855029 w 4855029"/>
                  <a:gd name="connsiteY2" fmla="*/ 0 h 1349829"/>
                  <a:gd name="connsiteX3" fmla="*/ 3178629 w 4855029"/>
                  <a:gd name="connsiteY3" fmla="*/ 838200 h 1349829"/>
                  <a:gd name="connsiteX4" fmla="*/ 0 w 4855029"/>
                  <a:gd name="connsiteY4" fmla="*/ 1349829 h 134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55029" h="1349829">
                    <a:moveTo>
                      <a:pt x="0" y="1349829"/>
                    </a:moveTo>
                    <a:lnTo>
                      <a:pt x="1687286" y="522514"/>
                    </a:lnTo>
                    <a:lnTo>
                      <a:pt x="4855029" y="0"/>
                    </a:lnTo>
                    <a:lnTo>
                      <a:pt x="3178629" y="838200"/>
                    </a:lnTo>
                    <a:lnTo>
                      <a:pt x="0" y="1349829"/>
                    </a:lnTo>
                    <a:close/>
                  </a:path>
                </a:pathLst>
              </a:custGeom>
              <a:solidFill>
                <a:srgbClr val="6666FF"/>
              </a:solidFill>
              <a:ln w="57150">
                <a:solidFill>
                  <a:srgbClr val="33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3120192" y="3386649"/>
                <a:ext cx="3523785" cy="535258"/>
              </a:xfrm>
              <a:custGeom>
                <a:avLst/>
                <a:gdLst>
                  <a:gd name="connsiteX0" fmla="*/ 0 w 3523785"/>
                  <a:gd name="connsiteY0" fmla="*/ 535258 h 535258"/>
                  <a:gd name="connsiteX1" fmla="*/ 356839 w 3523785"/>
                  <a:gd name="connsiteY1" fmla="*/ 535258 h 535258"/>
                  <a:gd name="connsiteX2" fmla="*/ 3523785 w 3523785"/>
                  <a:gd name="connsiteY2" fmla="*/ 0 h 535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23785" h="535258">
                    <a:moveTo>
                      <a:pt x="0" y="535258"/>
                    </a:moveTo>
                    <a:lnTo>
                      <a:pt x="356839" y="535258"/>
                    </a:lnTo>
                    <a:lnTo>
                      <a:pt x="3523785" y="0"/>
                    </a:lnTo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2428816" y="1959293"/>
                <a:ext cx="3367668" cy="836341"/>
              </a:xfrm>
              <a:custGeom>
                <a:avLst/>
                <a:gdLst>
                  <a:gd name="connsiteX0" fmla="*/ 0 w 3367668"/>
                  <a:gd name="connsiteY0" fmla="*/ 836341 h 836341"/>
                  <a:gd name="connsiteX1" fmla="*/ 3200400 w 3367668"/>
                  <a:gd name="connsiteY1" fmla="*/ 301082 h 836341"/>
                  <a:gd name="connsiteX2" fmla="*/ 3367668 w 3367668"/>
                  <a:gd name="connsiteY2" fmla="*/ 0 h 836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67668" h="836341">
                    <a:moveTo>
                      <a:pt x="0" y="836341"/>
                    </a:moveTo>
                    <a:lnTo>
                      <a:pt x="3200400" y="301082"/>
                    </a:lnTo>
                    <a:lnTo>
                      <a:pt x="3367668" y="0"/>
                    </a:lnTo>
                  </a:path>
                </a:pathLst>
              </a:custGeom>
              <a:noFill/>
              <a:ln w="5715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Freeform 86"/>
              <p:cNvSpPr/>
              <p:nvPr/>
            </p:nvSpPr>
            <p:spPr>
              <a:xfrm>
                <a:off x="945704" y="2472249"/>
                <a:ext cx="1204332" cy="334536"/>
              </a:xfrm>
              <a:custGeom>
                <a:avLst/>
                <a:gdLst>
                  <a:gd name="connsiteX0" fmla="*/ 0 w 1204332"/>
                  <a:gd name="connsiteY0" fmla="*/ 0 h 334536"/>
                  <a:gd name="connsiteX1" fmla="*/ 178420 w 1204332"/>
                  <a:gd name="connsiteY1" fmla="*/ 334536 h 334536"/>
                  <a:gd name="connsiteX2" fmla="*/ 1204332 w 1204332"/>
                  <a:gd name="connsiteY2" fmla="*/ 156117 h 334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4332" h="334536">
                    <a:moveTo>
                      <a:pt x="0" y="0"/>
                    </a:moveTo>
                    <a:lnTo>
                      <a:pt x="178420" y="334536"/>
                    </a:lnTo>
                    <a:lnTo>
                      <a:pt x="1204332" y="156117"/>
                    </a:lnTo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Freeform 87"/>
              <p:cNvSpPr/>
              <p:nvPr/>
            </p:nvSpPr>
            <p:spPr>
              <a:xfrm>
                <a:off x="109363" y="3542766"/>
                <a:ext cx="3010829" cy="390292"/>
              </a:xfrm>
              <a:custGeom>
                <a:avLst/>
                <a:gdLst>
                  <a:gd name="connsiteX0" fmla="*/ 0 w 3010829"/>
                  <a:gd name="connsiteY0" fmla="*/ 379141 h 390292"/>
                  <a:gd name="connsiteX1" fmla="*/ 367990 w 3010829"/>
                  <a:gd name="connsiteY1" fmla="*/ 390292 h 390292"/>
                  <a:gd name="connsiteX2" fmla="*/ 3010829 w 3010829"/>
                  <a:gd name="connsiteY2" fmla="*/ 0 h 390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10829" h="390292">
                    <a:moveTo>
                      <a:pt x="0" y="379141"/>
                    </a:moveTo>
                    <a:lnTo>
                      <a:pt x="367990" y="390292"/>
                    </a:lnTo>
                    <a:lnTo>
                      <a:pt x="3010829" y="0"/>
                    </a:lnTo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934553" y="4713644"/>
                <a:ext cx="2185639" cy="657922"/>
              </a:xfrm>
              <a:custGeom>
                <a:avLst/>
                <a:gdLst>
                  <a:gd name="connsiteX0" fmla="*/ 0 w 2185639"/>
                  <a:gd name="connsiteY0" fmla="*/ 657922 h 657922"/>
                  <a:gd name="connsiteX1" fmla="*/ 223024 w 2185639"/>
                  <a:gd name="connsiteY1" fmla="*/ 323385 h 657922"/>
                  <a:gd name="connsiteX2" fmla="*/ 2185639 w 2185639"/>
                  <a:gd name="connsiteY2" fmla="*/ 0 h 657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85639" h="657922">
                    <a:moveTo>
                      <a:pt x="0" y="657922"/>
                    </a:moveTo>
                    <a:lnTo>
                      <a:pt x="223024" y="323385"/>
                    </a:lnTo>
                    <a:lnTo>
                      <a:pt x="2185639" y="0"/>
                    </a:lnTo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Freeform 89"/>
              <p:cNvSpPr/>
              <p:nvPr/>
            </p:nvSpPr>
            <p:spPr>
              <a:xfrm>
                <a:off x="2439967" y="4836307"/>
                <a:ext cx="3356517" cy="535259"/>
              </a:xfrm>
              <a:custGeom>
                <a:avLst/>
                <a:gdLst>
                  <a:gd name="connsiteX0" fmla="*/ 0 w 3356517"/>
                  <a:gd name="connsiteY0" fmla="*/ 234176 h 535259"/>
                  <a:gd name="connsiteX1" fmla="*/ 167269 w 3356517"/>
                  <a:gd name="connsiteY1" fmla="*/ 535259 h 535259"/>
                  <a:gd name="connsiteX2" fmla="*/ 3356517 w 3356517"/>
                  <a:gd name="connsiteY2" fmla="*/ 0 h 535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56517" h="535259">
                    <a:moveTo>
                      <a:pt x="0" y="234176"/>
                    </a:moveTo>
                    <a:lnTo>
                      <a:pt x="167269" y="535259"/>
                    </a:lnTo>
                    <a:lnTo>
                      <a:pt x="3356517" y="0"/>
                    </a:lnTo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1" name="Straight Arrow Connector 90"/>
              <p:cNvCxnSpPr/>
              <p:nvPr/>
            </p:nvCxnSpPr>
            <p:spPr>
              <a:xfrm>
                <a:off x="3865470" y="2132856"/>
                <a:ext cx="778538" cy="391689"/>
              </a:xfrm>
              <a:prstGeom prst="straightConnector1">
                <a:avLst/>
              </a:prstGeom>
              <a:ln w="57150">
                <a:solidFill>
                  <a:srgbClr val="00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Freeform 91"/>
              <p:cNvSpPr/>
              <p:nvPr/>
            </p:nvSpPr>
            <p:spPr>
              <a:xfrm>
                <a:off x="2439967" y="1959293"/>
                <a:ext cx="3356517" cy="825190"/>
              </a:xfrm>
              <a:custGeom>
                <a:avLst/>
                <a:gdLst>
                  <a:gd name="connsiteX0" fmla="*/ 0 w 3356517"/>
                  <a:gd name="connsiteY0" fmla="*/ 825190 h 825190"/>
                  <a:gd name="connsiteX1" fmla="*/ 178420 w 3356517"/>
                  <a:gd name="connsiteY1" fmla="*/ 512956 h 825190"/>
                  <a:gd name="connsiteX2" fmla="*/ 3356517 w 3356517"/>
                  <a:gd name="connsiteY2" fmla="*/ 0 h 825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56517" h="825190">
                    <a:moveTo>
                      <a:pt x="0" y="825190"/>
                    </a:moveTo>
                    <a:lnTo>
                      <a:pt x="178420" y="512956"/>
                    </a:lnTo>
                    <a:lnTo>
                      <a:pt x="3356517" y="0"/>
                    </a:lnTo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9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35"/>
          <a:stretch/>
        </p:blipFill>
        <p:spPr bwMode="auto">
          <a:xfrm>
            <a:off x="251520" y="813169"/>
            <a:ext cx="3456384" cy="230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35" b="5716"/>
          <a:stretch/>
        </p:blipFill>
        <p:spPr bwMode="auto">
          <a:xfrm>
            <a:off x="4261440" y="773253"/>
            <a:ext cx="4589601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631778" y="665312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3 </a:t>
            </a:r>
            <a:r>
              <a:rPr lang="en-GB" sz="2000" b="1" dirty="0" err="1"/>
              <a:t>mT</a:t>
            </a:r>
            <a:endParaRPr lang="en-GB" sz="2000" b="1" dirty="0"/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 flipH="1">
            <a:off x="7308304" y="1065422"/>
            <a:ext cx="704348" cy="5633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96" descr="baby-mind-magnet-power.png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59967"/>
            <a:ext cx="4214215" cy="297734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331640" y="4581128"/>
            <a:ext cx="2594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~10 kW standard </a:t>
            </a:r>
            <a:r>
              <a:rPr lang="en-GB" sz="2000" b="1" dirty="0"/>
              <a:t>i</a:t>
            </a:r>
            <a:r>
              <a:rPr lang="en-GB" sz="2000" b="1" dirty="0" smtClean="0"/>
              <a:t>ron</a:t>
            </a:r>
            <a:endParaRPr lang="en-GB" sz="2000" b="1" dirty="0"/>
          </a:p>
        </p:txBody>
      </p:sp>
      <p:sp>
        <p:nvSpPr>
          <p:cNvPr id="51" name="Rectangle 50"/>
          <p:cNvSpPr/>
          <p:nvPr/>
        </p:nvSpPr>
        <p:spPr>
          <a:xfrm>
            <a:off x="7925696" y="1100748"/>
            <a:ext cx="736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/>
              <a:t>1.5 </a:t>
            </a:r>
            <a:r>
              <a:rPr lang="en-GB" sz="2000" b="1" dirty="0" smtClean="0"/>
              <a:t>T</a:t>
            </a:r>
            <a:endParaRPr lang="en-GB" sz="2000" b="1" dirty="0"/>
          </a:p>
        </p:txBody>
      </p:sp>
      <p:cxnSp>
        <p:nvCxnSpPr>
          <p:cNvPr id="52" name="Straight Arrow Connector 51"/>
          <p:cNvCxnSpPr>
            <a:stCxn id="51" idx="2"/>
          </p:cNvCxnSpPr>
          <p:nvPr/>
        </p:nvCxnSpPr>
        <p:spPr>
          <a:xfrm flipH="1">
            <a:off x="7602224" y="1500858"/>
            <a:ext cx="691618" cy="5633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61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A magnetized muon range detector for TITUS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AD92-BDE3-4BDF-BDD6-0303C382AD9F}" type="slidenum">
              <a:rPr lang="en-GB" smtClean="0"/>
              <a:pPr/>
              <a:t>21</a:t>
            </a:fld>
            <a:r>
              <a:rPr lang="en-GB" smtClean="0"/>
              <a:t> 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>
              <a:buFont typeface="Times New Roman" panose="02020603050405020304" pitchFamily="18" charset="0"/>
              <a:buChar char="─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There are three main benefits to adding an MRD to TITUS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Times New Roman" panose="02020603050405020304" pitchFamily="18" charset="0"/>
              <a:buChar char="─"/>
            </a:pP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Times New Roman" panose="02020603050405020304" pitchFamily="18" charset="0"/>
              <a:buChar char="─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Times New Roman" panose="02020603050405020304" pitchFamily="18" charset="0"/>
              <a:buChar char="─"/>
            </a:pP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Times New Roman" panose="02020603050405020304" pitchFamily="18" charset="0"/>
              <a:buChar char="─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Times New Roman" panose="02020603050405020304" pitchFamily="18" charset="0"/>
              <a:buChar char="─"/>
            </a:pP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Times New Roman" panose="02020603050405020304" pitchFamily="18" charset="0"/>
              <a:buChar char="─"/>
            </a:pP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Times New Roman" panose="02020603050405020304" pitchFamily="18" charset="0"/>
              <a:buChar char="─"/>
            </a:pP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Times New Roman" panose="02020603050405020304" pitchFamily="18" charset="0"/>
              <a:buChar char="─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Times New Roman" panose="02020603050405020304" pitchFamily="18" charset="0"/>
              <a:buChar char="─"/>
            </a:pP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Times New Roman" panose="02020603050405020304" pitchFamily="18" charset="0"/>
              <a:buChar char="─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Times New Roman" panose="02020603050405020304" pitchFamily="18" charset="0"/>
              <a:buChar char="─"/>
            </a:pP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Times New Roman" panose="02020603050405020304" pitchFamily="18" charset="0"/>
              <a:buChar char="─"/>
            </a:pP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Times New Roman" panose="02020603050405020304" pitchFamily="18" charset="0"/>
              <a:buChar char="─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sensitivity of several options needs to be investigated</a:t>
            </a:r>
          </a:p>
          <a:p>
            <a:pPr>
              <a:buFont typeface="Times New Roman" panose="02020603050405020304" pitchFamily="18" charset="0"/>
              <a:buChar char="─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 will learn from the </a:t>
            </a: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Wagasci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experience with a low-E magnetized MRD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44076" y="1533883"/>
            <a:ext cx="7992888" cy="3476426"/>
            <a:chOff x="683568" y="1261733"/>
            <a:chExt cx="7992888" cy="3476426"/>
          </a:xfrm>
        </p:grpSpPr>
        <p:sp>
          <p:nvSpPr>
            <p:cNvPr id="6" name="TextBox 5"/>
            <p:cNvSpPr txBox="1"/>
            <p:nvPr/>
          </p:nvSpPr>
          <p:spPr>
            <a:xfrm>
              <a:off x="1043608" y="1261733"/>
              <a:ext cx="7632848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solidFill>
                    <a:srgbClr val="0000FF"/>
                  </a:solidFill>
                </a:rPr>
                <a:t>Increased sample size </a:t>
              </a:r>
              <a:r>
                <a:rPr lang="en-GB" sz="2000" b="1" i="1" dirty="0" smtClean="0">
                  <a:solidFill>
                    <a:srgbClr val="0000FF"/>
                  </a:solidFill>
                </a:rPr>
                <a:t>via</a:t>
              </a:r>
              <a:r>
                <a:rPr lang="en-GB" sz="2000" b="1" dirty="0" smtClean="0">
                  <a:solidFill>
                    <a:srgbClr val="0000FF"/>
                  </a:solidFill>
                </a:rPr>
                <a:t> calorimetry by muon range</a:t>
              </a:r>
            </a:p>
            <a:p>
              <a:endParaRPr lang="en-GB" sz="2000" b="1" dirty="0">
                <a:solidFill>
                  <a:srgbClr val="0000FF"/>
                </a:solidFill>
              </a:endParaRPr>
            </a:p>
            <a:p>
              <a:endParaRPr lang="en-GB" sz="2000" b="1" dirty="0" smtClean="0">
                <a:solidFill>
                  <a:srgbClr val="0000FF"/>
                </a:solidFill>
              </a:endParaRPr>
            </a:p>
            <a:p>
              <a:endParaRPr lang="en-GB" sz="2000" b="1" dirty="0" smtClean="0">
                <a:solidFill>
                  <a:srgbClr val="FF0000"/>
                </a:solidFill>
              </a:endParaRPr>
            </a:p>
            <a:p>
              <a:r>
                <a:rPr lang="en-GB" sz="2000" b="1" dirty="0" smtClean="0">
                  <a:solidFill>
                    <a:srgbClr val="FF0000"/>
                  </a:solidFill>
                </a:rPr>
                <a:t>Direct constraint on wrong-sign contamination</a:t>
              </a:r>
            </a:p>
            <a:p>
              <a:endParaRPr lang="en-GB" sz="2000" b="1" dirty="0">
                <a:solidFill>
                  <a:srgbClr val="0000FF"/>
                </a:solidFill>
              </a:endParaRPr>
            </a:p>
            <a:p>
              <a:endParaRPr lang="en-GB" sz="2000" b="1" dirty="0" smtClean="0">
                <a:solidFill>
                  <a:srgbClr val="0000FF"/>
                </a:solidFill>
              </a:endParaRPr>
            </a:p>
            <a:p>
              <a:endParaRPr lang="en-GB" sz="2000" b="1" dirty="0" smtClean="0">
                <a:solidFill>
                  <a:srgbClr val="00CC00"/>
                </a:solidFill>
              </a:endParaRPr>
            </a:p>
            <a:p>
              <a:r>
                <a:rPr lang="en-GB" sz="2000" b="1" dirty="0" smtClean="0">
                  <a:solidFill>
                    <a:srgbClr val="00CC00"/>
                  </a:solidFill>
                </a:rPr>
                <a:t>Validation of gadolinium performance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683568" y="1333741"/>
              <a:ext cx="288032" cy="288032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lang="en-GB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83568" y="2556795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</a:t>
              </a:r>
              <a:endParaRPr lang="en-GB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83568" y="3776215"/>
              <a:ext cx="288032" cy="288032"/>
            </a:xfrm>
            <a:prstGeom prst="ellipse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</a:t>
              </a:r>
              <a:endParaRPr lang="en-GB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83760" y="2903172"/>
              <a:ext cx="63601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u="sng" dirty="0"/>
                <a:t>P</a:t>
              </a:r>
              <a:r>
                <a:rPr lang="en-GB" sz="2000" u="sng" dirty="0" smtClean="0"/>
                <a:t>ro</a:t>
              </a:r>
              <a:r>
                <a:rPr lang="en-GB" sz="2000" dirty="0" smtClean="0"/>
                <a:t>: Well understood physics, high reconstruction efficiency</a:t>
              </a:r>
            </a:p>
            <a:p>
              <a:r>
                <a:rPr lang="en-GB" sz="2000" u="sng" dirty="0" smtClean="0"/>
                <a:t>Con</a:t>
              </a:r>
              <a:r>
                <a:rPr lang="en-GB" sz="2000" dirty="0" smtClean="0"/>
                <a:t>: Sample limited to muons which exit the tank</a:t>
              </a:r>
              <a:endParaRPr lang="en-GB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83760" y="4030273"/>
              <a:ext cx="75216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– </a:t>
              </a:r>
              <a:r>
                <a:rPr lang="en-GB" sz="2000" dirty="0" err="1" smtClean="0"/>
                <a:t>Gd</a:t>
              </a:r>
              <a:r>
                <a:rPr lang="en-GB" sz="2000" dirty="0" smtClean="0"/>
                <a:t> is a relatively new analysis technique</a:t>
              </a:r>
            </a:p>
            <a:p>
              <a:r>
                <a:rPr lang="en-GB" sz="2000" dirty="0"/>
                <a:t>– </a:t>
              </a:r>
              <a:r>
                <a:rPr lang="en-GB" sz="2000" dirty="0" smtClean="0"/>
                <a:t>Cross-checking with       will give us the confidence to really exploit it</a:t>
              </a:r>
              <a:endParaRPr lang="en-GB" sz="2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83760" y="1705804"/>
              <a:ext cx="757611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– Include muons which </a:t>
              </a:r>
              <a:r>
                <a:rPr lang="en-GB" sz="2000" u="sng" dirty="0" smtClean="0"/>
                <a:t>exit the tank</a:t>
              </a:r>
              <a:r>
                <a:rPr lang="en-GB" sz="2000" dirty="0" smtClean="0"/>
                <a:t> but range out in MRD</a:t>
              </a:r>
            </a:p>
            <a:p>
              <a:r>
                <a:rPr lang="en-GB" sz="2000" dirty="0" smtClean="0"/>
                <a:t>– Possibility to save money by shrinking the tank, with same statistics?</a:t>
              </a:r>
              <a:endParaRPr lang="en-GB" sz="2000" dirty="0"/>
            </a:p>
          </p:txBody>
        </p:sp>
      </p:grpSp>
      <p:sp>
        <p:nvSpPr>
          <p:cNvPr id="14" name="Oval 13"/>
          <p:cNvSpPr/>
          <p:nvPr/>
        </p:nvSpPr>
        <p:spPr>
          <a:xfrm>
            <a:off x="3307020" y="4656366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en-GB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13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Backup slides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A magnetized muon range detector for TITUS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AD92-BDE3-4BDF-BDD6-0303C382AD9F}" type="slidenum">
              <a:rPr lang="en-GB" smtClean="0"/>
              <a:pPr/>
              <a:t>22</a:t>
            </a:fld>
            <a:r>
              <a:rPr lang="en-GB" smtClean="0"/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20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B2 experiment / ‘WAGASCI’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AD92-BDE3-4BDF-BDD6-0303C382AD9F}" type="slidenum">
              <a:rPr lang="en-GB" smtClean="0">
                <a:solidFill>
                  <a:prstClr val="black"/>
                </a:solidFill>
              </a:rPr>
              <a:pPr/>
              <a:t>23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A magnetized muon range detector for TITUS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0"/>
          <a:stretch/>
        </p:blipFill>
        <p:spPr bwMode="auto">
          <a:xfrm>
            <a:off x="347406" y="875049"/>
            <a:ext cx="8396602" cy="543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362056" y="724054"/>
            <a:ext cx="1781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 smtClean="0">
                <a:solidFill>
                  <a:srgbClr val="00CC00"/>
                </a:solidFill>
              </a:rPr>
              <a:t>Taichiro</a:t>
            </a:r>
            <a:r>
              <a:rPr lang="en-GB" b="1" dirty="0" smtClean="0">
                <a:solidFill>
                  <a:srgbClr val="00CC00"/>
                </a:solidFill>
              </a:rPr>
              <a:t> Koga</a:t>
            </a:r>
            <a:endParaRPr lang="en-GB" b="1" dirty="0">
              <a:solidFill>
                <a:srgbClr val="00CC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962" y="755412"/>
            <a:ext cx="4188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Another possible Baby-MIND synergy…</a:t>
            </a:r>
            <a:endParaRPr lang="en-GB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53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AD92-BDE3-4BDF-BDD6-0303C382AD9F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ND280 upgrades: The AIDA baby-MIND and WAGASCI</a:t>
            </a:r>
            <a:endParaRPr lang="en-GB" dirty="0"/>
          </a:p>
        </p:txBody>
      </p:sp>
      <p:pic>
        <p:nvPicPr>
          <p:cNvPr id="3075" name="Picture 3" descr="D:\big\ai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48702"/>
            <a:ext cx="4565339" cy="39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14933" y="5632305"/>
            <a:ext cx="44274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CERN–PPE/94–176, 10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November 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1994, F. Bergsma </a:t>
            </a:r>
            <a:r>
              <a:rPr lang="en-GB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endParaRPr lang="en-GB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04123" y="1448780"/>
            <a:ext cx="3807837" cy="4183525"/>
            <a:chOff x="404123" y="1088740"/>
            <a:chExt cx="3807837" cy="4183525"/>
          </a:xfrm>
        </p:grpSpPr>
        <p:grpSp>
          <p:nvGrpSpPr>
            <p:cNvPr id="11" name="Group 10"/>
            <p:cNvGrpSpPr/>
            <p:nvPr/>
          </p:nvGrpSpPr>
          <p:grpSpPr>
            <a:xfrm>
              <a:off x="404123" y="1088740"/>
              <a:ext cx="3807837" cy="4047818"/>
              <a:chOff x="304756" y="1099472"/>
              <a:chExt cx="5181600" cy="5508159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887"/>
              <a:stretch/>
            </p:blipFill>
            <p:spPr bwMode="auto">
              <a:xfrm>
                <a:off x="304756" y="1099472"/>
                <a:ext cx="5181600" cy="5508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3" name="Straight Arrow Connector 12"/>
              <p:cNvCxnSpPr/>
              <p:nvPr/>
            </p:nvCxnSpPr>
            <p:spPr>
              <a:xfrm>
                <a:off x="849021" y="2220686"/>
                <a:ext cx="1502228" cy="3886200"/>
              </a:xfrm>
              <a:prstGeom prst="straightConnector1">
                <a:avLst/>
              </a:prstGeom>
              <a:ln w="28575">
                <a:solidFill>
                  <a:srgbClr val="CC00CC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936329" y="4210918"/>
                <a:ext cx="542136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>
                    <a:solidFill>
                      <a:srgbClr val="CC00CC"/>
                    </a:solidFill>
                  </a:rPr>
                  <a:t>3 m</a:t>
                </a:r>
                <a:endParaRPr lang="en-GB" b="1" dirty="0">
                  <a:solidFill>
                    <a:srgbClr val="CC00CC"/>
                  </a:solidFill>
                </a:endParaRPr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>
            <a:xfrm flipH="1">
              <a:off x="2771829" y="4914916"/>
              <a:ext cx="583804" cy="165164"/>
            </a:xfrm>
            <a:prstGeom prst="straightConnector1">
              <a:avLst/>
            </a:prstGeom>
            <a:ln w="28575">
              <a:solidFill>
                <a:srgbClr val="CC00CC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945931" y="5000851"/>
              <a:ext cx="615157" cy="271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CC00CC"/>
                  </a:solidFill>
                </a:rPr>
                <a:t>0.75 m</a:t>
              </a:r>
              <a:endParaRPr lang="en-GB" b="1" dirty="0">
                <a:solidFill>
                  <a:srgbClr val="CC00CC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07504" y="80628"/>
            <a:ext cx="8938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finally, a fascinating suggestion from Gabriella and Emilio: </a:t>
            </a:r>
          </a:p>
          <a:p>
            <a:pPr algn="ctr"/>
            <a:r>
              <a:rPr lang="en-GB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GB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CHORUS style </a:t>
            </a:r>
            <a:r>
              <a:rPr lang="en-GB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toroidal</a:t>
            </a:r>
            <a:r>
              <a:rPr lang="en-GB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air core magnets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1520" y="692696"/>
            <a:ext cx="8688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neglect multiple scattering in air as X</a:t>
            </a:r>
            <a:r>
              <a:rPr lang="en-GB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300 m, compared to 1.8 cm in Fe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88132" y="1016732"/>
            <a:ext cx="6660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front and back coils are 2.5 mm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thick and present 5.6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z/X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each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67644" y="6017222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High </a:t>
            </a:r>
            <a:r>
              <a:rPr lang="en-GB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 and no energy threshold problem</a:t>
            </a:r>
            <a:endParaRPr lang="en-GB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2080" y="2339588"/>
            <a:ext cx="1973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Axial assumption!</a:t>
            </a:r>
            <a:endParaRPr lang="en-GB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338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Baby-MIND </a:t>
            </a:r>
            <a:r>
              <a:rPr lang="en-GB" dirty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and TASD: H8 </a:t>
            </a:r>
            <a:r>
              <a:rPr lang="en-GB" dirty="0" err="1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beamline</a:t>
            </a:r>
            <a:r>
              <a:rPr lang="en-GB" dirty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 in North </a:t>
            </a:r>
            <a:r>
              <a:rPr lang="en-GB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Area</a:t>
            </a:r>
            <a:endParaRPr lang="en-GB" dirty="0"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AD92-BDE3-4BDF-BDD6-0303C382AD9F}" type="slidenum">
              <a:rPr lang="en-GB" smtClean="0">
                <a:solidFill>
                  <a:prstClr val="black"/>
                </a:solidFill>
              </a:rPr>
              <a:pPr/>
              <a:t>25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A magnetized muon range detector for TITUS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1238250"/>
            <a:ext cx="654367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6156176" y="1052736"/>
            <a:ext cx="1008112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244408" y="1700808"/>
            <a:ext cx="0" cy="64807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460" y="692696"/>
            <a:ext cx="3711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(or possibly behind the LBNO-Demo)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410937" y="692696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 m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8283145" y="183553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1.5 m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8100392" y="82742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  <a:r>
              <a:rPr lang="en-GB" dirty="0" smtClean="0"/>
              <a:t>.5 m</a:t>
            </a:r>
            <a:endParaRPr lang="en-GB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843838" y="1052736"/>
            <a:ext cx="400570" cy="28803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21250" y="845096"/>
            <a:ext cx="1010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1.5 Tesla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691910" y="5989930"/>
            <a:ext cx="441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CC00"/>
                </a:solidFill>
              </a:rPr>
              <a:t>Contact: </a:t>
            </a:r>
            <a:r>
              <a:rPr lang="en-GB" b="1" i="1" dirty="0" err="1" smtClean="0">
                <a:solidFill>
                  <a:srgbClr val="00CC00"/>
                </a:solidFill>
              </a:rPr>
              <a:t>Etam</a:t>
            </a:r>
            <a:r>
              <a:rPr lang="en-GB" b="1" i="1" dirty="0" smtClean="0">
                <a:solidFill>
                  <a:srgbClr val="00CC00"/>
                </a:solidFill>
              </a:rPr>
              <a:t> Noah, University of Geneva</a:t>
            </a:r>
            <a:endParaRPr lang="en-GB" b="1" i="1" dirty="0">
              <a:solidFill>
                <a:srgbClr val="00CC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496" y="5621178"/>
            <a:ext cx="9131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Could also be a </a:t>
            </a:r>
            <a:r>
              <a:rPr lang="en-GB" sz="2000" b="1" smtClean="0">
                <a:solidFill>
                  <a:srgbClr val="FF0000"/>
                </a:solidFill>
              </a:rPr>
              <a:t>practical demonstration of </a:t>
            </a:r>
            <a:r>
              <a:rPr lang="en-GB" sz="2000" b="1" dirty="0" smtClean="0">
                <a:solidFill>
                  <a:srgbClr val="FF0000"/>
                </a:solidFill>
              </a:rPr>
              <a:t>the TITUS MRD charge reconstruction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52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7" name="Group 1626"/>
          <p:cNvGrpSpPr/>
          <p:nvPr/>
        </p:nvGrpSpPr>
        <p:grpSpPr>
          <a:xfrm>
            <a:off x="4989980" y="926870"/>
            <a:ext cx="3729563" cy="2267352"/>
            <a:chOff x="1687186" y="431581"/>
            <a:chExt cx="6344677" cy="6381453"/>
          </a:xfrm>
        </p:grpSpPr>
        <p:grpSp>
          <p:nvGrpSpPr>
            <p:cNvPr id="102" name="Group 101"/>
            <p:cNvGrpSpPr/>
            <p:nvPr/>
          </p:nvGrpSpPr>
          <p:grpSpPr>
            <a:xfrm>
              <a:off x="2710563" y="431581"/>
              <a:ext cx="5321300" cy="4800600"/>
              <a:chOff x="1663700" y="1703387"/>
              <a:chExt cx="5321300" cy="4800600"/>
            </a:xfrm>
          </p:grpSpPr>
          <p:sp>
            <p:nvSpPr>
              <p:cNvPr id="4" name="Snip Same Side Corner Rectangle 3"/>
              <p:cNvSpPr/>
              <p:nvPr/>
            </p:nvSpPr>
            <p:spPr>
              <a:xfrm>
                <a:off x="1663700" y="1703387"/>
                <a:ext cx="5321300" cy="2336800"/>
              </a:xfrm>
              <a:prstGeom prst="snip2SameRect">
                <a:avLst>
                  <a:gd name="adj1" fmla="val 21015"/>
                  <a:gd name="adj2" fmla="val 0"/>
                </a:avLst>
              </a:prstGeom>
              <a:solidFill>
                <a:srgbClr val="3366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Parallelogram 4"/>
              <p:cNvSpPr/>
              <p:nvPr/>
            </p:nvSpPr>
            <p:spPr>
              <a:xfrm>
                <a:off x="29241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Parallelogram 5"/>
              <p:cNvSpPr/>
              <p:nvPr/>
            </p:nvSpPr>
            <p:spPr>
              <a:xfrm>
                <a:off x="30099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Parallelogram 6"/>
              <p:cNvSpPr/>
              <p:nvPr/>
            </p:nvSpPr>
            <p:spPr>
              <a:xfrm>
                <a:off x="30988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Parallelogram 7"/>
              <p:cNvSpPr/>
              <p:nvPr/>
            </p:nvSpPr>
            <p:spPr>
              <a:xfrm>
                <a:off x="31877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Parallelogram 8"/>
              <p:cNvSpPr/>
              <p:nvPr/>
            </p:nvSpPr>
            <p:spPr>
              <a:xfrm>
                <a:off x="32797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Parallelogram 9"/>
              <p:cNvSpPr/>
              <p:nvPr/>
            </p:nvSpPr>
            <p:spPr>
              <a:xfrm>
                <a:off x="33686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Parallelogram 10"/>
              <p:cNvSpPr/>
              <p:nvPr/>
            </p:nvSpPr>
            <p:spPr>
              <a:xfrm>
                <a:off x="34512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Parallelogram 11"/>
              <p:cNvSpPr/>
              <p:nvPr/>
            </p:nvSpPr>
            <p:spPr>
              <a:xfrm>
                <a:off x="35369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Parallelogram 12"/>
              <p:cNvSpPr/>
              <p:nvPr/>
            </p:nvSpPr>
            <p:spPr>
              <a:xfrm>
                <a:off x="36258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Parallelogram 13"/>
              <p:cNvSpPr/>
              <p:nvPr/>
            </p:nvSpPr>
            <p:spPr>
              <a:xfrm>
                <a:off x="37147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Parallelogram 14"/>
              <p:cNvSpPr/>
              <p:nvPr/>
            </p:nvSpPr>
            <p:spPr>
              <a:xfrm>
                <a:off x="38068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Parallelogram 15"/>
              <p:cNvSpPr/>
              <p:nvPr/>
            </p:nvSpPr>
            <p:spPr>
              <a:xfrm>
                <a:off x="38957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Parallelogram 16"/>
              <p:cNvSpPr/>
              <p:nvPr/>
            </p:nvSpPr>
            <p:spPr>
              <a:xfrm>
                <a:off x="39941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Parallelogram 17"/>
              <p:cNvSpPr/>
              <p:nvPr/>
            </p:nvSpPr>
            <p:spPr>
              <a:xfrm>
                <a:off x="40798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Parallelogram 18"/>
              <p:cNvSpPr/>
              <p:nvPr/>
            </p:nvSpPr>
            <p:spPr>
              <a:xfrm>
                <a:off x="41687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Parallelogram 19"/>
              <p:cNvSpPr/>
              <p:nvPr/>
            </p:nvSpPr>
            <p:spPr>
              <a:xfrm>
                <a:off x="42576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Parallelogram 20"/>
              <p:cNvSpPr/>
              <p:nvPr/>
            </p:nvSpPr>
            <p:spPr>
              <a:xfrm>
                <a:off x="43497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Parallelogram 21"/>
              <p:cNvSpPr/>
              <p:nvPr/>
            </p:nvSpPr>
            <p:spPr>
              <a:xfrm>
                <a:off x="44386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Parallelogram 22"/>
              <p:cNvSpPr/>
              <p:nvPr/>
            </p:nvSpPr>
            <p:spPr>
              <a:xfrm>
                <a:off x="51689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Parallelogram 23"/>
              <p:cNvSpPr/>
              <p:nvPr/>
            </p:nvSpPr>
            <p:spPr>
              <a:xfrm>
                <a:off x="52546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Parallelogram 24"/>
              <p:cNvSpPr/>
              <p:nvPr/>
            </p:nvSpPr>
            <p:spPr>
              <a:xfrm>
                <a:off x="53435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Parallelogram 25"/>
              <p:cNvSpPr/>
              <p:nvPr/>
            </p:nvSpPr>
            <p:spPr>
              <a:xfrm>
                <a:off x="54324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Parallelogram 26"/>
              <p:cNvSpPr/>
              <p:nvPr/>
            </p:nvSpPr>
            <p:spPr>
              <a:xfrm>
                <a:off x="55245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Parallelogram 27"/>
              <p:cNvSpPr/>
              <p:nvPr/>
            </p:nvSpPr>
            <p:spPr>
              <a:xfrm>
                <a:off x="56134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 flipV="1">
                <a:off x="4572000" y="2852737"/>
                <a:ext cx="682625" cy="635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4635492" y="2391072"/>
                <a:ext cx="685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/>
                  <a:t>1-400 turns</a:t>
                </a:r>
              </a:p>
            </p:txBody>
          </p:sp>
          <p:sp>
            <p:nvSpPr>
              <p:cNvPr id="31" name="Snip Same Side Corner Rectangle 30"/>
              <p:cNvSpPr/>
              <p:nvPr/>
            </p:nvSpPr>
            <p:spPr>
              <a:xfrm flipV="1">
                <a:off x="1663700" y="4167187"/>
                <a:ext cx="5321300" cy="2336800"/>
              </a:xfrm>
              <a:prstGeom prst="snip2SameRect">
                <a:avLst>
                  <a:gd name="adj1" fmla="val 21015"/>
                  <a:gd name="adj2" fmla="val 0"/>
                </a:avLst>
              </a:prstGeom>
              <a:solidFill>
                <a:srgbClr val="3366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Parallelogram 31"/>
              <p:cNvSpPr/>
              <p:nvPr/>
            </p:nvSpPr>
            <p:spPr>
              <a:xfrm>
                <a:off x="29241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Parallelogram 32"/>
              <p:cNvSpPr/>
              <p:nvPr/>
            </p:nvSpPr>
            <p:spPr>
              <a:xfrm>
                <a:off x="30099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Parallelogram 33"/>
              <p:cNvSpPr/>
              <p:nvPr/>
            </p:nvSpPr>
            <p:spPr>
              <a:xfrm>
                <a:off x="30988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Parallelogram 34"/>
              <p:cNvSpPr/>
              <p:nvPr/>
            </p:nvSpPr>
            <p:spPr>
              <a:xfrm>
                <a:off x="31877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Parallelogram 35"/>
              <p:cNvSpPr/>
              <p:nvPr/>
            </p:nvSpPr>
            <p:spPr>
              <a:xfrm>
                <a:off x="32797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Parallelogram 36"/>
              <p:cNvSpPr/>
              <p:nvPr/>
            </p:nvSpPr>
            <p:spPr>
              <a:xfrm>
                <a:off x="33686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Parallelogram 37"/>
              <p:cNvSpPr/>
              <p:nvPr/>
            </p:nvSpPr>
            <p:spPr>
              <a:xfrm>
                <a:off x="34512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Parallelogram 38"/>
              <p:cNvSpPr/>
              <p:nvPr/>
            </p:nvSpPr>
            <p:spPr>
              <a:xfrm>
                <a:off x="35369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Parallelogram 39"/>
              <p:cNvSpPr/>
              <p:nvPr/>
            </p:nvSpPr>
            <p:spPr>
              <a:xfrm>
                <a:off x="36258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Parallelogram 40"/>
              <p:cNvSpPr/>
              <p:nvPr/>
            </p:nvSpPr>
            <p:spPr>
              <a:xfrm>
                <a:off x="37147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Parallelogram 41"/>
              <p:cNvSpPr/>
              <p:nvPr/>
            </p:nvSpPr>
            <p:spPr>
              <a:xfrm>
                <a:off x="38068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Parallelogram 42"/>
              <p:cNvSpPr/>
              <p:nvPr/>
            </p:nvSpPr>
            <p:spPr>
              <a:xfrm>
                <a:off x="38957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Parallelogram 43"/>
              <p:cNvSpPr/>
              <p:nvPr/>
            </p:nvSpPr>
            <p:spPr>
              <a:xfrm>
                <a:off x="39941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Parallelogram 44"/>
              <p:cNvSpPr/>
              <p:nvPr/>
            </p:nvSpPr>
            <p:spPr>
              <a:xfrm>
                <a:off x="40798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Parallelogram 45"/>
              <p:cNvSpPr/>
              <p:nvPr/>
            </p:nvSpPr>
            <p:spPr>
              <a:xfrm>
                <a:off x="41687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Parallelogram 46"/>
              <p:cNvSpPr/>
              <p:nvPr/>
            </p:nvSpPr>
            <p:spPr>
              <a:xfrm>
                <a:off x="42576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Parallelogram 47"/>
              <p:cNvSpPr/>
              <p:nvPr/>
            </p:nvSpPr>
            <p:spPr>
              <a:xfrm>
                <a:off x="43497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Parallelogram 48"/>
              <p:cNvSpPr/>
              <p:nvPr/>
            </p:nvSpPr>
            <p:spPr>
              <a:xfrm>
                <a:off x="44386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Parallelogram 49"/>
              <p:cNvSpPr/>
              <p:nvPr/>
            </p:nvSpPr>
            <p:spPr>
              <a:xfrm>
                <a:off x="51689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Parallelogram 50"/>
              <p:cNvSpPr/>
              <p:nvPr/>
            </p:nvSpPr>
            <p:spPr>
              <a:xfrm>
                <a:off x="52546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Parallelogram 51"/>
              <p:cNvSpPr/>
              <p:nvPr/>
            </p:nvSpPr>
            <p:spPr>
              <a:xfrm>
                <a:off x="53435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Parallelogram 52"/>
              <p:cNvSpPr/>
              <p:nvPr/>
            </p:nvSpPr>
            <p:spPr>
              <a:xfrm>
                <a:off x="54324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Parallelogram 53"/>
              <p:cNvSpPr/>
              <p:nvPr/>
            </p:nvSpPr>
            <p:spPr>
              <a:xfrm>
                <a:off x="55245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Parallelogram 54"/>
              <p:cNvSpPr/>
              <p:nvPr/>
            </p:nvSpPr>
            <p:spPr>
              <a:xfrm>
                <a:off x="56134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6" name="Straight Connector 55"/>
              <p:cNvCxnSpPr/>
              <p:nvPr/>
            </p:nvCxnSpPr>
            <p:spPr>
              <a:xfrm flipV="1">
                <a:off x="4572000" y="5132387"/>
                <a:ext cx="682625" cy="635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/>
              <p:cNvSpPr txBox="1"/>
              <p:nvPr/>
            </p:nvSpPr>
            <p:spPr>
              <a:xfrm>
                <a:off x="4648200" y="4683124"/>
                <a:ext cx="685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/>
                  <a:t>1-400 turns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5857875" y="3667124"/>
                <a:ext cx="1127125" cy="869950"/>
              </a:xfrm>
              <a:prstGeom prst="rect">
                <a:avLst/>
              </a:prstGeom>
              <a:solidFill>
                <a:srgbClr val="3366FF">
                  <a:alpha val="68000"/>
                </a:srgb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663700" y="3667124"/>
                <a:ext cx="1127125" cy="869950"/>
              </a:xfrm>
              <a:prstGeom prst="rect">
                <a:avLst/>
              </a:prstGeom>
              <a:solidFill>
                <a:srgbClr val="3366FF">
                  <a:alpha val="68000"/>
                </a:srgb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0" name="Group 59"/>
              <p:cNvGrpSpPr/>
              <p:nvPr/>
            </p:nvGrpSpPr>
            <p:grpSpPr>
              <a:xfrm>
                <a:off x="5946775" y="3717925"/>
                <a:ext cx="947736" cy="755650"/>
                <a:chOff x="5946775" y="3717925"/>
                <a:chExt cx="947736" cy="755650"/>
              </a:xfrm>
            </p:grpSpPr>
            <p:sp>
              <p:nvSpPr>
                <p:cNvPr id="61" name="Hexagon 60"/>
                <p:cNvSpPr/>
                <p:nvPr/>
              </p:nvSpPr>
              <p:spPr>
                <a:xfrm>
                  <a:off x="5946775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2" name="Hexagon 61"/>
                <p:cNvSpPr/>
                <p:nvPr/>
              </p:nvSpPr>
              <p:spPr>
                <a:xfrm>
                  <a:off x="6159103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3" name="Hexagon 62"/>
                <p:cNvSpPr/>
                <p:nvPr/>
              </p:nvSpPr>
              <p:spPr>
                <a:xfrm>
                  <a:off x="6371431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4" name="Hexagon 63"/>
                <p:cNvSpPr/>
                <p:nvPr/>
              </p:nvSpPr>
              <p:spPr>
                <a:xfrm>
                  <a:off x="6583759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5" name="Hexagon 64"/>
                <p:cNvSpPr/>
                <p:nvPr/>
              </p:nvSpPr>
              <p:spPr>
                <a:xfrm>
                  <a:off x="6796086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" name="Hexagon 65"/>
                <p:cNvSpPr/>
                <p:nvPr/>
              </p:nvSpPr>
              <p:spPr>
                <a:xfrm>
                  <a:off x="5946775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7" name="Hexagon 66"/>
                <p:cNvSpPr/>
                <p:nvPr/>
              </p:nvSpPr>
              <p:spPr>
                <a:xfrm>
                  <a:off x="6159103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8" name="Hexagon 67"/>
                <p:cNvSpPr/>
                <p:nvPr/>
              </p:nvSpPr>
              <p:spPr>
                <a:xfrm>
                  <a:off x="6371431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9" name="Hexagon 68"/>
                <p:cNvSpPr/>
                <p:nvPr/>
              </p:nvSpPr>
              <p:spPr>
                <a:xfrm>
                  <a:off x="6583759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Hexagon 69"/>
                <p:cNvSpPr/>
                <p:nvPr/>
              </p:nvSpPr>
              <p:spPr>
                <a:xfrm>
                  <a:off x="6796086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1" name="Hexagon 70"/>
                <p:cNvSpPr/>
                <p:nvPr/>
              </p:nvSpPr>
              <p:spPr>
                <a:xfrm>
                  <a:off x="6063059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Hexagon 71"/>
                <p:cNvSpPr/>
                <p:nvPr/>
              </p:nvSpPr>
              <p:spPr>
                <a:xfrm>
                  <a:off x="6275387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" name="Hexagon 72"/>
                <p:cNvSpPr/>
                <p:nvPr/>
              </p:nvSpPr>
              <p:spPr>
                <a:xfrm>
                  <a:off x="6487715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" name="Hexagon 73"/>
                <p:cNvSpPr/>
                <p:nvPr/>
              </p:nvSpPr>
              <p:spPr>
                <a:xfrm>
                  <a:off x="6700042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5" name="Hexagon 74"/>
                <p:cNvSpPr/>
                <p:nvPr/>
              </p:nvSpPr>
              <p:spPr>
                <a:xfrm>
                  <a:off x="6060678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" name="Hexagon 75"/>
                <p:cNvSpPr/>
                <p:nvPr/>
              </p:nvSpPr>
              <p:spPr>
                <a:xfrm>
                  <a:off x="6273006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7" name="Hexagon 76"/>
                <p:cNvSpPr/>
                <p:nvPr/>
              </p:nvSpPr>
              <p:spPr>
                <a:xfrm>
                  <a:off x="6485334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8" name="Hexagon 77"/>
                <p:cNvSpPr/>
                <p:nvPr/>
              </p:nvSpPr>
              <p:spPr>
                <a:xfrm>
                  <a:off x="6697661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79" name="Group 78"/>
              <p:cNvGrpSpPr/>
              <p:nvPr/>
            </p:nvGrpSpPr>
            <p:grpSpPr>
              <a:xfrm>
                <a:off x="1741489" y="3717925"/>
                <a:ext cx="947736" cy="755650"/>
                <a:chOff x="5946775" y="3717925"/>
                <a:chExt cx="947736" cy="755650"/>
              </a:xfrm>
            </p:grpSpPr>
            <p:sp>
              <p:nvSpPr>
                <p:cNvPr id="80" name="Hexagon 79"/>
                <p:cNvSpPr/>
                <p:nvPr/>
              </p:nvSpPr>
              <p:spPr>
                <a:xfrm>
                  <a:off x="5946775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1" name="Hexagon 80"/>
                <p:cNvSpPr/>
                <p:nvPr/>
              </p:nvSpPr>
              <p:spPr>
                <a:xfrm>
                  <a:off x="6159103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2" name="Hexagon 81"/>
                <p:cNvSpPr/>
                <p:nvPr/>
              </p:nvSpPr>
              <p:spPr>
                <a:xfrm>
                  <a:off x="6371431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" name="Hexagon 82"/>
                <p:cNvSpPr/>
                <p:nvPr/>
              </p:nvSpPr>
              <p:spPr>
                <a:xfrm>
                  <a:off x="6583759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4" name="Hexagon 83"/>
                <p:cNvSpPr/>
                <p:nvPr/>
              </p:nvSpPr>
              <p:spPr>
                <a:xfrm>
                  <a:off x="6796086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5" name="Hexagon 84"/>
                <p:cNvSpPr/>
                <p:nvPr/>
              </p:nvSpPr>
              <p:spPr>
                <a:xfrm>
                  <a:off x="5946775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6" name="Hexagon 85"/>
                <p:cNvSpPr/>
                <p:nvPr/>
              </p:nvSpPr>
              <p:spPr>
                <a:xfrm>
                  <a:off x="6159103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7" name="Hexagon 86"/>
                <p:cNvSpPr/>
                <p:nvPr/>
              </p:nvSpPr>
              <p:spPr>
                <a:xfrm>
                  <a:off x="6371431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8" name="Hexagon 87"/>
                <p:cNvSpPr/>
                <p:nvPr/>
              </p:nvSpPr>
              <p:spPr>
                <a:xfrm>
                  <a:off x="6583759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9" name="Hexagon 88"/>
                <p:cNvSpPr/>
                <p:nvPr/>
              </p:nvSpPr>
              <p:spPr>
                <a:xfrm>
                  <a:off x="6796086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0" name="Hexagon 89"/>
                <p:cNvSpPr/>
                <p:nvPr/>
              </p:nvSpPr>
              <p:spPr>
                <a:xfrm>
                  <a:off x="6063059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1" name="Hexagon 90"/>
                <p:cNvSpPr/>
                <p:nvPr/>
              </p:nvSpPr>
              <p:spPr>
                <a:xfrm>
                  <a:off x="6275387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2" name="Hexagon 91"/>
                <p:cNvSpPr/>
                <p:nvPr/>
              </p:nvSpPr>
              <p:spPr>
                <a:xfrm>
                  <a:off x="6487715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3" name="Hexagon 92"/>
                <p:cNvSpPr/>
                <p:nvPr/>
              </p:nvSpPr>
              <p:spPr>
                <a:xfrm>
                  <a:off x="6700042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4" name="Hexagon 93"/>
                <p:cNvSpPr/>
                <p:nvPr/>
              </p:nvSpPr>
              <p:spPr>
                <a:xfrm>
                  <a:off x="6060678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5" name="Hexagon 94"/>
                <p:cNvSpPr/>
                <p:nvPr/>
              </p:nvSpPr>
              <p:spPr>
                <a:xfrm>
                  <a:off x="6273006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6" name="Hexagon 95"/>
                <p:cNvSpPr/>
                <p:nvPr/>
              </p:nvSpPr>
              <p:spPr>
                <a:xfrm>
                  <a:off x="6485334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7" name="Hexagon 96"/>
                <p:cNvSpPr/>
                <p:nvPr/>
              </p:nvSpPr>
              <p:spPr>
                <a:xfrm>
                  <a:off x="6697661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03" name="Group 102"/>
            <p:cNvGrpSpPr/>
            <p:nvPr/>
          </p:nvGrpSpPr>
          <p:grpSpPr>
            <a:xfrm>
              <a:off x="2537818" y="674687"/>
              <a:ext cx="5321300" cy="4800600"/>
              <a:chOff x="1663700" y="1703387"/>
              <a:chExt cx="5321300" cy="4800600"/>
            </a:xfrm>
          </p:grpSpPr>
          <p:sp>
            <p:nvSpPr>
              <p:cNvPr id="104" name="Snip Same Side Corner Rectangle 103"/>
              <p:cNvSpPr/>
              <p:nvPr/>
            </p:nvSpPr>
            <p:spPr>
              <a:xfrm>
                <a:off x="1663700" y="1703387"/>
                <a:ext cx="5321300" cy="2336800"/>
              </a:xfrm>
              <a:prstGeom prst="snip2SameRect">
                <a:avLst>
                  <a:gd name="adj1" fmla="val 21015"/>
                  <a:gd name="adj2" fmla="val 0"/>
                </a:avLst>
              </a:prstGeom>
              <a:solidFill>
                <a:srgbClr val="3366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Parallelogram 104"/>
              <p:cNvSpPr/>
              <p:nvPr/>
            </p:nvSpPr>
            <p:spPr>
              <a:xfrm>
                <a:off x="29241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Parallelogram 105"/>
              <p:cNvSpPr/>
              <p:nvPr/>
            </p:nvSpPr>
            <p:spPr>
              <a:xfrm>
                <a:off x="30099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" name="Parallelogram 106"/>
              <p:cNvSpPr/>
              <p:nvPr/>
            </p:nvSpPr>
            <p:spPr>
              <a:xfrm>
                <a:off x="30988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Parallelogram 107"/>
              <p:cNvSpPr/>
              <p:nvPr/>
            </p:nvSpPr>
            <p:spPr>
              <a:xfrm>
                <a:off x="31877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" name="Parallelogram 108"/>
              <p:cNvSpPr/>
              <p:nvPr/>
            </p:nvSpPr>
            <p:spPr>
              <a:xfrm>
                <a:off x="32797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Parallelogram 109"/>
              <p:cNvSpPr/>
              <p:nvPr/>
            </p:nvSpPr>
            <p:spPr>
              <a:xfrm>
                <a:off x="33686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Parallelogram 110"/>
              <p:cNvSpPr/>
              <p:nvPr/>
            </p:nvSpPr>
            <p:spPr>
              <a:xfrm>
                <a:off x="34512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Parallelogram 111"/>
              <p:cNvSpPr/>
              <p:nvPr/>
            </p:nvSpPr>
            <p:spPr>
              <a:xfrm>
                <a:off x="35369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Parallelogram 112"/>
              <p:cNvSpPr/>
              <p:nvPr/>
            </p:nvSpPr>
            <p:spPr>
              <a:xfrm>
                <a:off x="36258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Parallelogram 113"/>
              <p:cNvSpPr/>
              <p:nvPr/>
            </p:nvSpPr>
            <p:spPr>
              <a:xfrm>
                <a:off x="37147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Parallelogram 114"/>
              <p:cNvSpPr/>
              <p:nvPr/>
            </p:nvSpPr>
            <p:spPr>
              <a:xfrm>
                <a:off x="38068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Parallelogram 115"/>
              <p:cNvSpPr/>
              <p:nvPr/>
            </p:nvSpPr>
            <p:spPr>
              <a:xfrm>
                <a:off x="38957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Parallelogram 116"/>
              <p:cNvSpPr/>
              <p:nvPr/>
            </p:nvSpPr>
            <p:spPr>
              <a:xfrm>
                <a:off x="39941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Parallelogram 117"/>
              <p:cNvSpPr/>
              <p:nvPr/>
            </p:nvSpPr>
            <p:spPr>
              <a:xfrm>
                <a:off x="40798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Parallelogram 118"/>
              <p:cNvSpPr/>
              <p:nvPr/>
            </p:nvSpPr>
            <p:spPr>
              <a:xfrm>
                <a:off x="41687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Parallelogram 119"/>
              <p:cNvSpPr/>
              <p:nvPr/>
            </p:nvSpPr>
            <p:spPr>
              <a:xfrm>
                <a:off x="42576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Parallelogram 120"/>
              <p:cNvSpPr/>
              <p:nvPr/>
            </p:nvSpPr>
            <p:spPr>
              <a:xfrm>
                <a:off x="43497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Parallelogram 121"/>
              <p:cNvSpPr/>
              <p:nvPr/>
            </p:nvSpPr>
            <p:spPr>
              <a:xfrm>
                <a:off x="44386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Parallelogram 122"/>
              <p:cNvSpPr/>
              <p:nvPr/>
            </p:nvSpPr>
            <p:spPr>
              <a:xfrm>
                <a:off x="51689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Parallelogram 123"/>
              <p:cNvSpPr/>
              <p:nvPr/>
            </p:nvSpPr>
            <p:spPr>
              <a:xfrm>
                <a:off x="52546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Parallelogram 124"/>
              <p:cNvSpPr/>
              <p:nvPr/>
            </p:nvSpPr>
            <p:spPr>
              <a:xfrm>
                <a:off x="53435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" name="Parallelogram 125"/>
              <p:cNvSpPr/>
              <p:nvPr/>
            </p:nvSpPr>
            <p:spPr>
              <a:xfrm>
                <a:off x="54324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Parallelogram 126"/>
              <p:cNvSpPr/>
              <p:nvPr/>
            </p:nvSpPr>
            <p:spPr>
              <a:xfrm>
                <a:off x="55245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Parallelogram 127"/>
              <p:cNvSpPr/>
              <p:nvPr/>
            </p:nvSpPr>
            <p:spPr>
              <a:xfrm>
                <a:off x="56134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9" name="Straight Connector 128"/>
              <p:cNvCxnSpPr/>
              <p:nvPr/>
            </p:nvCxnSpPr>
            <p:spPr>
              <a:xfrm flipV="1">
                <a:off x="4572000" y="2852737"/>
                <a:ext cx="682625" cy="635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TextBox 129"/>
              <p:cNvSpPr txBox="1"/>
              <p:nvPr/>
            </p:nvSpPr>
            <p:spPr>
              <a:xfrm>
                <a:off x="4635492" y="2391072"/>
                <a:ext cx="685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/>
                  <a:t>1-400 turns</a:t>
                </a:r>
              </a:p>
            </p:txBody>
          </p:sp>
          <p:sp>
            <p:nvSpPr>
              <p:cNvPr id="131" name="Snip Same Side Corner Rectangle 130"/>
              <p:cNvSpPr/>
              <p:nvPr/>
            </p:nvSpPr>
            <p:spPr>
              <a:xfrm flipV="1">
                <a:off x="1663700" y="4167187"/>
                <a:ext cx="5321300" cy="2336800"/>
              </a:xfrm>
              <a:prstGeom prst="snip2SameRect">
                <a:avLst>
                  <a:gd name="adj1" fmla="val 21015"/>
                  <a:gd name="adj2" fmla="val 0"/>
                </a:avLst>
              </a:prstGeom>
              <a:solidFill>
                <a:srgbClr val="3366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" name="Parallelogram 131"/>
              <p:cNvSpPr/>
              <p:nvPr/>
            </p:nvSpPr>
            <p:spPr>
              <a:xfrm>
                <a:off x="29241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Parallelogram 132"/>
              <p:cNvSpPr/>
              <p:nvPr/>
            </p:nvSpPr>
            <p:spPr>
              <a:xfrm>
                <a:off x="30099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" name="Parallelogram 133"/>
              <p:cNvSpPr/>
              <p:nvPr/>
            </p:nvSpPr>
            <p:spPr>
              <a:xfrm>
                <a:off x="30988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Parallelogram 134"/>
              <p:cNvSpPr/>
              <p:nvPr/>
            </p:nvSpPr>
            <p:spPr>
              <a:xfrm>
                <a:off x="31877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" name="Parallelogram 135"/>
              <p:cNvSpPr/>
              <p:nvPr/>
            </p:nvSpPr>
            <p:spPr>
              <a:xfrm>
                <a:off x="32797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" name="Parallelogram 136"/>
              <p:cNvSpPr/>
              <p:nvPr/>
            </p:nvSpPr>
            <p:spPr>
              <a:xfrm>
                <a:off x="33686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8" name="Parallelogram 137"/>
              <p:cNvSpPr/>
              <p:nvPr/>
            </p:nvSpPr>
            <p:spPr>
              <a:xfrm>
                <a:off x="34512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9" name="Parallelogram 138"/>
              <p:cNvSpPr/>
              <p:nvPr/>
            </p:nvSpPr>
            <p:spPr>
              <a:xfrm>
                <a:off x="35369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0" name="Parallelogram 139"/>
              <p:cNvSpPr/>
              <p:nvPr/>
            </p:nvSpPr>
            <p:spPr>
              <a:xfrm>
                <a:off x="36258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1" name="Parallelogram 140"/>
              <p:cNvSpPr/>
              <p:nvPr/>
            </p:nvSpPr>
            <p:spPr>
              <a:xfrm>
                <a:off x="37147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2" name="Parallelogram 141"/>
              <p:cNvSpPr/>
              <p:nvPr/>
            </p:nvSpPr>
            <p:spPr>
              <a:xfrm>
                <a:off x="38068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3" name="Parallelogram 142"/>
              <p:cNvSpPr/>
              <p:nvPr/>
            </p:nvSpPr>
            <p:spPr>
              <a:xfrm>
                <a:off x="38957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4" name="Parallelogram 143"/>
              <p:cNvSpPr/>
              <p:nvPr/>
            </p:nvSpPr>
            <p:spPr>
              <a:xfrm>
                <a:off x="39941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5" name="Parallelogram 144"/>
              <p:cNvSpPr/>
              <p:nvPr/>
            </p:nvSpPr>
            <p:spPr>
              <a:xfrm>
                <a:off x="40798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6" name="Parallelogram 145"/>
              <p:cNvSpPr/>
              <p:nvPr/>
            </p:nvSpPr>
            <p:spPr>
              <a:xfrm>
                <a:off x="41687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7" name="Parallelogram 146"/>
              <p:cNvSpPr/>
              <p:nvPr/>
            </p:nvSpPr>
            <p:spPr>
              <a:xfrm>
                <a:off x="42576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8" name="Parallelogram 147"/>
              <p:cNvSpPr/>
              <p:nvPr/>
            </p:nvSpPr>
            <p:spPr>
              <a:xfrm>
                <a:off x="43497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9" name="Parallelogram 148"/>
              <p:cNvSpPr/>
              <p:nvPr/>
            </p:nvSpPr>
            <p:spPr>
              <a:xfrm>
                <a:off x="44386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0" name="Parallelogram 149"/>
              <p:cNvSpPr/>
              <p:nvPr/>
            </p:nvSpPr>
            <p:spPr>
              <a:xfrm>
                <a:off x="51689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1" name="Parallelogram 150"/>
              <p:cNvSpPr/>
              <p:nvPr/>
            </p:nvSpPr>
            <p:spPr>
              <a:xfrm>
                <a:off x="52546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2" name="Parallelogram 151"/>
              <p:cNvSpPr/>
              <p:nvPr/>
            </p:nvSpPr>
            <p:spPr>
              <a:xfrm>
                <a:off x="53435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" name="Parallelogram 152"/>
              <p:cNvSpPr/>
              <p:nvPr/>
            </p:nvSpPr>
            <p:spPr>
              <a:xfrm>
                <a:off x="54324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" name="Parallelogram 153"/>
              <p:cNvSpPr/>
              <p:nvPr/>
            </p:nvSpPr>
            <p:spPr>
              <a:xfrm>
                <a:off x="55245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" name="Parallelogram 154"/>
              <p:cNvSpPr/>
              <p:nvPr/>
            </p:nvSpPr>
            <p:spPr>
              <a:xfrm>
                <a:off x="56134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56" name="Straight Connector 155"/>
              <p:cNvCxnSpPr/>
              <p:nvPr/>
            </p:nvCxnSpPr>
            <p:spPr>
              <a:xfrm flipV="1">
                <a:off x="4572000" y="5132387"/>
                <a:ext cx="682625" cy="635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TextBox 156"/>
              <p:cNvSpPr txBox="1"/>
              <p:nvPr/>
            </p:nvSpPr>
            <p:spPr>
              <a:xfrm>
                <a:off x="4648200" y="4683124"/>
                <a:ext cx="685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/>
                  <a:t>1-400 turns</a:t>
                </a: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5857875" y="3667124"/>
                <a:ext cx="1127125" cy="869950"/>
              </a:xfrm>
              <a:prstGeom prst="rect">
                <a:avLst/>
              </a:prstGeom>
              <a:solidFill>
                <a:srgbClr val="3366FF">
                  <a:alpha val="68000"/>
                </a:srgb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1663700" y="3667124"/>
                <a:ext cx="1127125" cy="869950"/>
              </a:xfrm>
              <a:prstGeom prst="rect">
                <a:avLst/>
              </a:prstGeom>
              <a:solidFill>
                <a:srgbClr val="3366FF">
                  <a:alpha val="68000"/>
                </a:srgb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60" name="Group 159"/>
              <p:cNvGrpSpPr/>
              <p:nvPr/>
            </p:nvGrpSpPr>
            <p:grpSpPr>
              <a:xfrm>
                <a:off x="5946775" y="3717925"/>
                <a:ext cx="947736" cy="755650"/>
                <a:chOff x="5946775" y="3717925"/>
                <a:chExt cx="947736" cy="755650"/>
              </a:xfrm>
            </p:grpSpPr>
            <p:sp>
              <p:nvSpPr>
                <p:cNvPr id="180" name="Hexagon 179"/>
                <p:cNvSpPr/>
                <p:nvPr/>
              </p:nvSpPr>
              <p:spPr>
                <a:xfrm>
                  <a:off x="5946775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1" name="Hexagon 180"/>
                <p:cNvSpPr/>
                <p:nvPr/>
              </p:nvSpPr>
              <p:spPr>
                <a:xfrm>
                  <a:off x="6159103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2" name="Hexagon 181"/>
                <p:cNvSpPr/>
                <p:nvPr/>
              </p:nvSpPr>
              <p:spPr>
                <a:xfrm>
                  <a:off x="6371431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3" name="Hexagon 182"/>
                <p:cNvSpPr/>
                <p:nvPr/>
              </p:nvSpPr>
              <p:spPr>
                <a:xfrm>
                  <a:off x="6583759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4" name="Hexagon 183"/>
                <p:cNvSpPr/>
                <p:nvPr/>
              </p:nvSpPr>
              <p:spPr>
                <a:xfrm>
                  <a:off x="6796086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5" name="Hexagon 184"/>
                <p:cNvSpPr/>
                <p:nvPr/>
              </p:nvSpPr>
              <p:spPr>
                <a:xfrm>
                  <a:off x="5946775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6" name="Hexagon 185"/>
                <p:cNvSpPr/>
                <p:nvPr/>
              </p:nvSpPr>
              <p:spPr>
                <a:xfrm>
                  <a:off x="6159103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7" name="Hexagon 186"/>
                <p:cNvSpPr/>
                <p:nvPr/>
              </p:nvSpPr>
              <p:spPr>
                <a:xfrm>
                  <a:off x="6371431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8" name="Hexagon 187"/>
                <p:cNvSpPr/>
                <p:nvPr/>
              </p:nvSpPr>
              <p:spPr>
                <a:xfrm>
                  <a:off x="6583759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9" name="Hexagon 188"/>
                <p:cNvSpPr/>
                <p:nvPr/>
              </p:nvSpPr>
              <p:spPr>
                <a:xfrm>
                  <a:off x="6796086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0" name="Hexagon 189"/>
                <p:cNvSpPr/>
                <p:nvPr/>
              </p:nvSpPr>
              <p:spPr>
                <a:xfrm>
                  <a:off x="6063059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1" name="Hexagon 190"/>
                <p:cNvSpPr/>
                <p:nvPr/>
              </p:nvSpPr>
              <p:spPr>
                <a:xfrm>
                  <a:off x="6275387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2" name="Hexagon 191"/>
                <p:cNvSpPr/>
                <p:nvPr/>
              </p:nvSpPr>
              <p:spPr>
                <a:xfrm>
                  <a:off x="6487715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3" name="Hexagon 192"/>
                <p:cNvSpPr/>
                <p:nvPr/>
              </p:nvSpPr>
              <p:spPr>
                <a:xfrm>
                  <a:off x="6700042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4" name="Hexagon 193"/>
                <p:cNvSpPr/>
                <p:nvPr/>
              </p:nvSpPr>
              <p:spPr>
                <a:xfrm>
                  <a:off x="6060678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5" name="Hexagon 194"/>
                <p:cNvSpPr/>
                <p:nvPr/>
              </p:nvSpPr>
              <p:spPr>
                <a:xfrm>
                  <a:off x="6273006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6" name="Hexagon 195"/>
                <p:cNvSpPr/>
                <p:nvPr/>
              </p:nvSpPr>
              <p:spPr>
                <a:xfrm>
                  <a:off x="6485334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7" name="Hexagon 196"/>
                <p:cNvSpPr/>
                <p:nvPr/>
              </p:nvSpPr>
              <p:spPr>
                <a:xfrm>
                  <a:off x="6697661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61" name="Group 160"/>
              <p:cNvGrpSpPr/>
              <p:nvPr/>
            </p:nvGrpSpPr>
            <p:grpSpPr>
              <a:xfrm>
                <a:off x="1741489" y="3717925"/>
                <a:ext cx="947736" cy="755650"/>
                <a:chOff x="5946775" y="3717925"/>
                <a:chExt cx="947736" cy="755650"/>
              </a:xfrm>
            </p:grpSpPr>
            <p:sp>
              <p:nvSpPr>
                <p:cNvPr id="162" name="Hexagon 161"/>
                <p:cNvSpPr/>
                <p:nvPr/>
              </p:nvSpPr>
              <p:spPr>
                <a:xfrm>
                  <a:off x="5946775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3" name="Hexagon 162"/>
                <p:cNvSpPr/>
                <p:nvPr/>
              </p:nvSpPr>
              <p:spPr>
                <a:xfrm>
                  <a:off x="6159103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4" name="Hexagon 163"/>
                <p:cNvSpPr/>
                <p:nvPr/>
              </p:nvSpPr>
              <p:spPr>
                <a:xfrm>
                  <a:off x="6371431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5" name="Hexagon 164"/>
                <p:cNvSpPr/>
                <p:nvPr/>
              </p:nvSpPr>
              <p:spPr>
                <a:xfrm>
                  <a:off x="6583759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6" name="Hexagon 165"/>
                <p:cNvSpPr/>
                <p:nvPr/>
              </p:nvSpPr>
              <p:spPr>
                <a:xfrm>
                  <a:off x="6796086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7" name="Hexagon 166"/>
                <p:cNvSpPr/>
                <p:nvPr/>
              </p:nvSpPr>
              <p:spPr>
                <a:xfrm>
                  <a:off x="5946775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8" name="Hexagon 167"/>
                <p:cNvSpPr/>
                <p:nvPr/>
              </p:nvSpPr>
              <p:spPr>
                <a:xfrm>
                  <a:off x="6159103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9" name="Hexagon 168"/>
                <p:cNvSpPr/>
                <p:nvPr/>
              </p:nvSpPr>
              <p:spPr>
                <a:xfrm>
                  <a:off x="6371431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0" name="Hexagon 169"/>
                <p:cNvSpPr/>
                <p:nvPr/>
              </p:nvSpPr>
              <p:spPr>
                <a:xfrm>
                  <a:off x="6583759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1" name="Hexagon 170"/>
                <p:cNvSpPr/>
                <p:nvPr/>
              </p:nvSpPr>
              <p:spPr>
                <a:xfrm>
                  <a:off x="6796086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2" name="Hexagon 171"/>
                <p:cNvSpPr/>
                <p:nvPr/>
              </p:nvSpPr>
              <p:spPr>
                <a:xfrm>
                  <a:off x="6063059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3" name="Hexagon 172"/>
                <p:cNvSpPr/>
                <p:nvPr/>
              </p:nvSpPr>
              <p:spPr>
                <a:xfrm>
                  <a:off x="6275387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4" name="Hexagon 173"/>
                <p:cNvSpPr/>
                <p:nvPr/>
              </p:nvSpPr>
              <p:spPr>
                <a:xfrm>
                  <a:off x="6487715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5" name="Hexagon 174"/>
                <p:cNvSpPr/>
                <p:nvPr/>
              </p:nvSpPr>
              <p:spPr>
                <a:xfrm>
                  <a:off x="6700042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6" name="Hexagon 175"/>
                <p:cNvSpPr/>
                <p:nvPr/>
              </p:nvSpPr>
              <p:spPr>
                <a:xfrm>
                  <a:off x="6060678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7" name="Hexagon 176"/>
                <p:cNvSpPr/>
                <p:nvPr/>
              </p:nvSpPr>
              <p:spPr>
                <a:xfrm>
                  <a:off x="6273006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8" name="Hexagon 177"/>
                <p:cNvSpPr/>
                <p:nvPr/>
              </p:nvSpPr>
              <p:spPr>
                <a:xfrm>
                  <a:off x="6485334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9" name="Hexagon 178"/>
                <p:cNvSpPr/>
                <p:nvPr/>
              </p:nvSpPr>
              <p:spPr>
                <a:xfrm>
                  <a:off x="6697661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98" name="Group 197"/>
            <p:cNvGrpSpPr/>
            <p:nvPr/>
          </p:nvGrpSpPr>
          <p:grpSpPr>
            <a:xfrm>
              <a:off x="2395202" y="897414"/>
              <a:ext cx="5321300" cy="4800600"/>
              <a:chOff x="1663700" y="1703387"/>
              <a:chExt cx="5321300" cy="4800600"/>
            </a:xfrm>
          </p:grpSpPr>
          <p:sp>
            <p:nvSpPr>
              <p:cNvPr id="199" name="Snip Same Side Corner Rectangle 198"/>
              <p:cNvSpPr/>
              <p:nvPr/>
            </p:nvSpPr>
            <p:spPr>
              <a:xfrm>
                <a:off x="1663700" y="1703387"/>
                <a:ext cx="5321300" cy="2336800"/>
              </a:xfrm>
              <a:prstGeom prst="snip2SameRect">
                <a:avLst>
                  <a:gd name="adj1" fmla="val 21015"/>
                  <a:gd name="adj2" fmla="val 0"/>
                </a:avLst>
              </a:prstGeom>
              <a:solidFill>
                <a:srgbClr val="3366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" name="Parallelogram 199"/>
              <p:cNvSpPr/>
              <p:nvPr/>
            </p:nvSpPr>
            <p:spPr>
              <a:xfrm>
                <a:off x="29241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1" name="Parallelogram 200"/>
              <p:cNvSpPr/>
              <p:nvPr/>
            </p:nvSpPr>
            <p:spPr>
              <a:xfrm>
                <a:off x="30099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2" name="Parallelogram 201"/>
              <p:cNvSpPr/>
              <p:nvPr/>
            </p:nvSpPr>
            <p:spPr>
              <a:xfrm>
                <a:off x="30988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" name="Parallelogram 202"/>
              <p:cNvSpPr/>
              <p:nvPr/>
            </p:nvSpPr>
            <p:spPr>
              <a:xfrm>
                <a:off x="31877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4" name="Parallelogram 203"/>
              <p:cNvSpPr/>
              <p:nvPr/>
            </p:nvSpPr>
            <p:spPr>
              <a:xfrm>
                <a:off x="32797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" name="Parallelogram 204"/>
              <p:cNvSpPr/>
              <p:nvPr/>
            </p:nvSpPr>
            <p:spPr>
              <a:xfrm>
                <a:off x="33686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6" name="Parallelogram 205"/>
              <p:cNvSpPr/>
              <p:nvPr/>
            </p:nvSpPr>
            <p:spPr>
              <a:xfrm>
                <a:off x="34512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" name="Parallelogram 206"/>
              <p:cNvSpPr/>
              <p:nvPr/>
            </p:nvSpPr>
            <p:spPr>
              <a:xfrm>
                <a:off x="35369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8" name="Parallelogram 207"/>
              <p:cNvSpPr/>
              <p:nvPr/>
            </p:nvSpPr>
            <p:spPr>
              <a:xfrm>
                <a:off x="36258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" name="Parallelogram 208"/>
              <p:cNvSpPr/>
              <p:nvPr/>
            </p:nvSpPr>
            <p:spPr>
              <a:xfrm>
                <a:off x="37147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" name="Parallelogram 209"/>
              <p:cNvSpPr/>
              <p:nvPr/>
            </p:nvSpPr>
            <p:spPr>
              <a:xfrm>
                <a:off x="38068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" name="Parallelogram 210"/>
              <p:cNvSpPr/>
              <p:nvPr/>
            </p:nvSpPr>
            <p:spPr>
              <a:xfrm>
                <a:off x="38957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" name="Parallelogram 211"/>
              <p:cNvSpPr/>
              <p:nvPr/>
            </p:nvSpPr>
            <p:spPr>
              <a:xfrm>
                <a:off x="39941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" name="Parallelogram 212"/>
              <p:cNvSpPr/>
              <p:nvPr/>
            </p:nvSpPr>
            <p:spPr>
              <a:xfrm>
                <a:off x="40798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" name="Parallelogram 213"/>
              <p:cNvSpPr/>
              <p:nvPr/>
            </p:nvSpPr>
            <p:spPr>
              <a:xfrm>
                <a:off x="41687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" name="Parallelogram 214"/>
              <p:cNvSpPr/>
              <p:nvPr/>
            </p:nvSpPr>
            <p:spPr>
              <a:xfrm>
                <a:off x="42576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" name="Parallelogram 215"/>
              <p:cNvSpPr/>
              <p:nvPr/>
            </p:nvSpPr>
            <p:spPr>
              <a:xfrm>
                <a:off x="43497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" name="Parallelogram 216"/>
              <p:cNvSpPr/>
              <p:nvPr/>
            </p:nvSpPr>
            <p:spPr>
              <a:xfrm>
                <a:off x="44386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" name="Parallelogram 217"/>
              <p:cNvSpPr/>
              <p:nvPr/>
            </p:nvSpPr>
            <p:spPr>
              <a:xfrm>
                <a:off x="51689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9" name="Parallelogram 218"/>
              <p:cNvSpPr/>
              <p:nvPr/>
            </p:nvSpPr>
            <p:spPr>
              <a:xfrm>
                <a:off x="52546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" name="Parallelogram 219"/>
              <p:cNvSpPr/>
              <p:nvPr/>
            </p:nvSpPr>
            <p:spPr>
              <a:xfrm>
                <a:off x="53435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" name="Parallelogram 220"/>
              <p:cNvSpPr/>
              <p:nvPr/>
            </p:nvSpPr>
            <p:spPr>
              <a:xfrm>
                <a:off x="54324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2" name="Parallelogram 221"/>
              <p:cNvSpPr/>
              <p:nvPr/>
            </p:nvSpPr>
            <p:spPr>
              <a:xfrm>
                <a:off x="55245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" name="Parallelogram 222"/>
              <p:cNvSpPr/>
              <p:nvPr/>
            </p:nvSpPr>
            <p:spPr>
              <a:xfrm>
                <a:off x="56134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24" name="Straight Connector 223"/>
              <p:cNvCxnSpPr/>
              <p:nvPr/>
            </p:nvCxnSpPr>
            <p:spPr>
              <a:xfrm flipV="1">
                <a:off x="4572000" y="2852737"/>
                <a:ext cx="682625" cy="635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5" name="TextBox 224"/>
              <p:cNvSpPr txBox="1"/>
              <p:nvPr/>
            </p:nvSpPr>
            <p:spPr>
              <a:xfrm>
                <a:off x="4635492" y="2391072"/>
                <a:ext cx="685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/>
                  <a:t>1-400 turns</a:t>
                </a:r>
              </a:p>
            </p:txBody>
          </p:sp>
          <p:sp>
            <p:nvSpPr>
              <p:cNvPr id="226" name="Snip Same Side Corner Rectangle 225"/>
              <p:cNvSpPr/>
              <p:nvPr/>
            </p:nvSpPr>
            <p:spPr>
              <a:xfrm flipV="1">
                <a:off x="1663700" y="4167187"/>
                <a:ext cx="5321300" cy="2336800"/>
              </a:xfrm>
              <a:prstGeom prst="snip2SameRect">
                <a:avLst>
                  <a:gd name="adj1" fmla="val 21015"/>
                  <a:gd name="adj2" fmla="val 0"/>
                </a:avLst>
              </a:prstGeom>
              <a:solidFill>
                <a:srgbClr val="3366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" name="Parallelogram 226"/>
              <p:cNvSpPr/>
              <p:nvPr/>
            </p:nvSpPr>
            <p:spPr>
              <a:xfrm>
                <a:off x="29241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" name="Parallelogram 227"/>
              <p:cNvSpPr/>
              <p:nvPr/>
            </p:nvSpPr>
            <p:spPr>
              <a:xfrm>
                <a:off x="30099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9" name="Parallelogram 228"/>
              <p:cNvSpPr/>
              <p:nvPr/>
            </p:nvSpPr>
            <p:spPr>
              <a:xfrm>
                <a:off x="30988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0" name="Parallelogram 229"/>
              <p:cNvSpPr/>
              <p:nvPr/>
            </p:nvSpPr>
            <p:spPr>
              <a:xfrm>
                <a:off x="31877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" name="Parallelogram 230"/>
              <p:cNvSpPr/>
              <p:nvPr/>
            </p:nvSpPr>
            <p:spPr>
              <a:xfrm>
                <a:off x="32797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" name="Parallelogram 231"/>
              <p:cNvSpPr/>
              <p:nvPr/>
            </p:nvSpPr>
            <p:spPr>
              <a:xfrm>
                <a:off x="33686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3" name="Parallelogram 232"/>
              <p:cNvSpPr/>
              <p:nvPr/>
            </p:nvSpPr>
            <p:spPr>
              <a:xfrm>
                <a:off x="34512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" name="Parallelogram 233"/>
              <p:cNvSpPr/>
              <p:nvPr/>
            </p:nvSpPr>
            <p:spPr>
              <a:xfrm>
                <a:off x="35369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5" name="Parallelogram 234"/>
              <p:cNvSpPr/>
              <p:nvPr/>
            </p:nvSpPr>
            <p:spPr>
              <a:xfrm>
                <a:off x="36258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" name="Parallelogram 235"/>
              <p:cNvSpPr/>
              <p:nvPr/>
            </p:nvSpPr>
            <p:spPr>
              <a:xfrm>
                <a:off x="37147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7" name="Parallelogram 236"/>
              <p:cNvSpPr/>
              <p:nvPr/>
            </p:nvSpPr>
            <p:spPr>
              <a:xfrm>
                <a:off x="38068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" name="Parallelogram 237"/>
              <p:cNvSpPr/>
              <p:nvPr/>
            </p:nvSpPr>
            <p:spPr>
              <a:xfrm>
                <a:off x="38957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" name="Parallelogram 238"/>
              <p:cNvSpPr/>
              <p:nvPr/>
            </p:nvSpPr>
            <p:spPr>
              <a:xfrm>
                <a:off x="39941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" name="Parallelogram 239"/>
              <p:cNvSpPr/>
              <p:nvPr/>
            </p:nvSpPr>
            <p:spPr>
              <a:xfrm>
                <a:off x="40798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1" name="Parallelogram 240"/>
              <p:cNvSpPr/>
              <p:nvPr/>
            </p:nvSpPr>
            <p:spPr>
              <a:xfrm>
                <a:off x="41687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" name="Parallelogram 241"/>
              <p:cNvSpPr/>
              <p:nvPr/>
            </p:nvSpPr>
            <p:spPr>
              <a:xfrm>
                <a:off x="42576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" name="Parallelogram 242"/>
              <p:cNvSpPr/>
              <p:nvPr/>
            </p:nvSpPr>
            <p:spPr>
              <a:xfrm>
                <a:off x="43497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" name="Parallelogram 243"/>
              <p:cNvSpPr/>
              <p:nvPr/>
            </p:nvSpPr>
            <p:spPr>
              <a:xfrm>
                <a:off x="44386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" name="Parallelogram 244"/>
              <p:cNvSpPr/>
              <p:nvPr/>
            </p:nvSpPr>
            <p:spPr>
              <a:xfrm>
                <a:off x="51689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" name="Parallelogram 245"/>
              <p:cNvSpPr/>
              <p:nvPr/>
            </p:nvSpPr>
            <p:spPr>
              <a:xfrm>
                <a:off x="52546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" name="Parallelogram 246"/>
              <p:cNvSpPr/>
              <p:nvPr/>
            </p:nvSpPr>
            <p:spPr>
              <a:xfrm>
                <a:off x="53435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8" name="Parallelogram 247"/>
              <p:cNvSpPr/>
              <p:nvPr/>
            </p:nvSpPr>
            <p:spPr>
              <a:xfrm>
                <a:off x="54324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9" name="Parallelogram 248"/>
              <p:cNvSpPr/>
              <p:nvPr/>
            </p:nvSpPr>
            <p:spPr>
              <a:xfrm>
                <a:off x="55245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0" name="Parallelogram 249"/>
              <p:cNvSpPr/>
              <p:nvPr/>
            </p:nvSpPr>
            <p:spPr>
              <a:xfrm>
                <a:off x="56134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51" name="Straight Connector 250"/>
              <p:cNvCxnSpPr/>
              <p:nvPr/>
            </p:nvCxnSpPr>
            <p:spPr>
              <a:xfrm flipV="1">
                <a:off x="4572000" y="5132387"/>
                <a:ext cx="682625" cy="635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2" name="TextBox 251"/>
              <p:cNvSpPr txBox="1"/>
              <p:nvPr/>
            </p:nvSpPr>
            <p:spPr>
              <a:xfrm>
                <a:off x="4648200" y="4683124"/>
                <a:ext cx="685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/>
                  <a:t>1-400 turns</a:t>
                </a:r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5857875" y="3667124"/>
                <a:ext cx="1127125" cy="869950"/>
              </a:xfrm>
              <a:prstGeom prst="rect">
                <a:avLst/>
              </a:prstGeom>
              <a:solidFill>
                <a:srgbClr val="3366FF">
                  <a:alpha val="68000"/>
                </a:srgb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" name="Rectangle 253"/>
              <p:cNvSpPr/>
              <p:nvPr/>
            </p:nvSpPr>
            <p:spPr>
              <a:xfrm>
                <a:off x="1663700" y="3667124"/>
                <a:ext cx="1127125" cy="869950"/>
              </a:xfrm>
              <a:prstGeom prst="rect">
                <a:avLst/>
              </a:prstGeom>
              <a:solidFill>
                <a:srgbClr val="3366FF">
                  <a:alpha val="68000"/>
                </a:srgb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55" name="Group 254"/>
              <p:cNvGrpSpPr/>
              <p:nvPr/>
            </p:nvGrpSpPr>
            <p:grpSpPr>
              <a:xfrm>
                <a:off x="5946775" y="3717925"/>
                <a:ext cx="947736" cy="755650"/>
                <a:chOff x="5946775" y="3717925"/>
                <a:chExt cx="947736" cy="755650"/>
              </a:xfrm>
            </p:grpSpPr>
            <p:sp>
              <p:nvSpPr>
                <p:cNvPr id="275" name="Hexagon 274"/>
                <p:cNvSpPr/>
                <p:nvPr/>
              </p:nvSpPr>
              <p:spPr>
                <a:xfrm>
                  <a:off x="5946775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6" name="Hexagon 275"/>
                <p:cNvSpPr/>
                <p:nvPr/>
              </p:nvSpPr>
              <p:spPr>
                <a:xfrm>
                  <a:off x="6159103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7" name="Hexagon 276"/>
                <p:cNvSpPr/>
                <p:nvPr/>
              </p:nvSpPr>
              <p:spPr>
                <a:xfrm>
                  <a:off x="6371431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8" name="Hexagon 277"/>
                <p:cNvSpPr/>
                <p:nvPr/>
              </p:nvSpPr>
              <p:spPr>
                <a:xfrm>
                  <a:off x="6583759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9" name="Hexagon 278"/>
                <p:cNvSpPr/>
                <p:nvPr/>
              </p:nvSpPr>
              <p:spPr>
                <a:xfrm>
                  <a:off x="6796086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0" name="Hexagon 279"/>
                <p:cNvSpPr/>
                <p:nvPr/>
              </p:nvSpPr>
              <p:spPr>
                <a:xfrm>
                  <a:off x="5946775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1" name="Hexagon 280"/>
                <p:cNvSpPr/>
                <p:nvPr/>
              </p:nvSpPr>
              <p:spPr>
                <a:xfrm>
                  <a:off x="6159103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2" name="Hexagon 281"/>
                <p:cNvSpPr/>
                <p:nvPr/>
              </p:nvSpPr>
              <p:spPr>
                <a:xfrm>
                  <a:off x="6371431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3" name="Hexagon 282"/>
                <p:cNvSpPr/>
                <p:nvPr/>
              </p:nvSpPr>
              <p:spPr>
                <a:xfrm>
                  <a:off x="6583759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4" name="Hexagon 283"/>
                <p:cNvSpPr/>
                <p:nvPr/>
              </p:nvSpPr>
              <p:spPr>
                <a:xfrm>
                  <a:off x="6796086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5" name="Hexagon 284"/>
                <p:cNvSpPr/>
                <p:nvPr/>
              </p:nvSpPr>
              <p:spPr>
                <a:xfrm>
                  <a:off x="6063059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6" name="Hexagon 285"/>
                <p:cNvSpPr/>
                <p:nvPr/>
              </p:nvSpPr>
              <p:spPr>
                <a:xfrm>
                  <a:off x="6275387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7" name="Hexagon 286"/>
                <p:cNvSpPr/>
                <p:nvPr/>
              </p:nvSpPr>
              <p:spPr>
                <a:xfrm>
                  <a:off x="6487715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8" name="Hexagon 287"/>
                <p:cNvSpPr/>
                <p:nvPr/>
              </p:nvSpPr>
              <p:spPr>
                <a:xfrm>
                  <a:off x="6700042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9" name="Hexagon 288"/>
                <p:cNvSpPr/>
                <p:nvPr/>
              </p:nvSpPr>
              <p:spPr>
                <a:xfrm>
                  <a:off x="6060678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0" name="Hexagon 289"/>
                <p:cNvSpPr/>
                <p:nvPr/>
              </p:nvSpPr>
              <p:spPr>
                <a:xfrm>
                  <a:off x="6273006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1" name="Hexagon 290"/>
                <p:cNvSpPr/>
                <p:nvPr/>
              </p:nvSpPr>
              <p:spPr>
                <a:xfrm>
                  <a:off x="6485334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2" name="Hexagon 291"/>
                <p:cNvSpPr/>
                <p:nvPr/>
              </p:nvSpPr>
              <p:spPr>
                <a:xfrm>
                  <a:off x="6697661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56" name="Group 255"/>
              <p:cNvGrpSpPr/>
              <p:nvPr/>
            </p:nvGrpSpPr>
            <p:grpSpPr>
              <a:xfrm>
                <a:off x="1741489" y="3717925"/>
                <a:ext cx="947736" cy="755650"/>
                <a:chOff x="5946775" y="3717925"/>
                <a:chExt cx="947736" cy="755650"/>
              </a:xfrm>
            </p:grpSpPr>
            <p:sp>
              <p:nvSpPr>
                <p:cNvPr id="257" name="Hexagon 256"/>
                <p:cNvSpPr/>
                <p:nvPr/>
              </p:nvSpPr>
              <p:spPr>
                <a:xfrm>
                  <a:off x="5946775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8" name="Hexagon 257"/>
                <p:cNvSpPr/>
                <p:nvPr/>
              </p:nvSpPr>
              <p:spPr>
                <a:xfrm>
                  <a:off x="6159103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9" name="Hexagon 258"/>
                <p:cNvSpPr/>
                <p:nvPr/>
              </p:nvSpPr>
              <p:spPr>
                <a:xfrm>
                  <a:off x="6371431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0" name="Hexagon 259"/>
                <p:cNvSpPr/>
                <p:nvPr/>
              </p:nvSpPr>
              <p:spPr>
                <a:xfrm>
                  <a:off x="6583759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1" name="Hexagon 260"/>
                <p:cNvSpPr/>
                <p:nvPr/>
              </p:nvSpPr>
              <p:spPr>
                <a:xfrm>
                  <a:off x="6796086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2" name="Hexagon 261"/>
                <p:cNvSpPr/>
                <p:nvPr/>
              </p:nvSpPr>
              <p:spPr>
                <a:xfrm>
                  <a:off x="5946775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3" name="Hexagon 262"/>
                <p:cNvSpPr/>
                <p:nvPr/>
              </p:nvSpPr>
              <p:spPr>
                <a:xfrm>
                  <a:off x="6159103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4" name="Hexagon 263"/>
                <p:cNvSpPr/>
                <p:nvPr/>
              </p:nvSpPr>
              <p:spPr>
                <a:xfrm>
                  <a:off x="6371431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5" name="Hexagon 264"/>
                <p:cNvSpPr/>
                <p:nvPr/>
              </p:nvSpPr>
              <p:spPr>
                <a:xfrm>
                  <a:off x="6583759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6" name="Hexagon 265"/>
                <p:cNvSpPr/>
                <p:nvPr/>
              </p:nvSpPr>
              <p:spPr>
                <a:xfrm>
                  <a:off x="6796086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7" name="Hexagon 266"/>
                <p:cNvSpPr/>
                <p:nvPr/>
              </p:nvSpPr>
              <p:spPr>
                <a:xfrm>
                  <a:off x="6063059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8" name="Hexagon 267"/>
                <p:cNvSpPr/>
                <p:nvPr/>
              </p:nvSpPr>
              <p:spPr>
                <a:xfrm>
                  <a:off x="6275387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9" name="Hexagon 268"/>
                <p:cNvSpPr/>
                <p:nvPr/>
              </p:nvSpPr>
              <p:spPr>
                <a:xfrm>
                  <a:off x="6487715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0" name="Hexagon 269"/>
                <p:cNvSpPr/>
                <p:nvPr/>
              </p:nvSpPr>
              <p:spPr>
                <a:xfrm>
                  <a:off x="6700042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1" name="Hexagon 270"/>
                <p:cNvSpPr/>
                <p:nvPr/>
              </p:nvSpPr>
              <p:spPr>
                <a:xfrm>
                  <a:off x="6060678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2" name="Hexagon 271"/>
                <p:cNvSpPr/>
                <p:nvPr/>
              </p:nvSpPr>
              <p:spPr>
                <a:xfrm>
                  <a:off x="6273006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3" name="Hexagon 272"/>
                <p:cNvSpPr/>
                <p:nvPr/>
              </p:nvSpPr>
              <p:spPr>
                <a:xfrm>
                  <a:off x="6485334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4" name="Hexagon 273"/>
                <p:cNvSpPr/>
                <p:nvPr/>
              </p:nvSpPr>
              <p:spPr>
                <a:xfrm>
                  <a:off x="6697661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293" name="Group 292"/>
            <p:cNvGrpSpPr/>
            <p:nvPr/>
          </p:nvGrpSpPr>
          <p:grpSpPr>
            <a:xfrm>
              <a:off x="2365006" y="944860"/>
              <a:ext cx="5321300" cy="4800600"/>
              <a:chOff x="1663700" y="1703387"/>
              <a:chExt cx="5321300" cy="4800600"/>
            </a:xfrm>
          </p:grpSpPr>
          <p:sp>
            <p:nvSpPr>
              <p:cNvPr id="294" name="Snip Same Side Corner Rectangle 293"/>
              <p:cNvSpPr/>
              <p:nvPr/>
            </p:nvSpPr>
            <p:spPr>
              <a:xfrm>
                <a:off x="1663700" y="1703387"/>
                <a:ext cx="5321300" cy="2336800"/>
              </a:xfrm>
              <a:prstGeom prst="snip2SameRect">
                <a:avLst>
                  <a:gd name="adj1" fmla="val 21015"/>
                  <a:gd name="adj2" fmla="val 0"/>
                </a:avLst>
              </a:prstGeom>
              <a:solidFill>
                <a:srgbClr val="3366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5" name="Parallelogram 294"/>
              <p:cNvSpPr/>
              <p:nvPr/>
            </p:nvSpPr>
            <p:spPr>
              <a:xfrm>
                <a:off x="29241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6" name="Parallelogram 295"/>
              <p:cNvSpPr/>
              <p:nvPr/>
            </p:nvSpPr>
            <p:spPr>
              <a:xfrm>
                <a:off x="30099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7" name="Parallelogram 296"/>
              <p:cNvSpPr/>
              <p:nvPr/>
            </p:nvSpPr>
            <p:spPr>
              <a:xfrm>
                <a:off x="30988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8" name="Parallelogram 297"/>
              <p:cNvSpPr/>
              <p:nvPr/>
            </p:nvSpPr>
            <p:spPr>
              <a:xfrm>
                <a:off x="31877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9" name="Parallelogram 298"/>
              <p:cNvSpPr/>
              <p:nvPr/>
            </p:nvSpPr>
            <p:spPr>
              <a:xfrm>
                <a:off x="32797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0" name="Parallelogram 299"/>
              <p:cNvSpPr/>
              <p:nvPr/>
            </p:nvSpPr>
            <p:spPr>
              <a:xfrm>
                <a:off x="33686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1" name="Parallelogram 300"/>
              <p:cNvSpPr/>
              <p:nvPr/>
            </p:nvSpPr>
            <p:spPr>
              <a:xfrm>
                <a:off x="34512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2" name="Parallelogram 301"/>
              <p:cNvSpPr/>
              <p:nvPr/>
            </p:nvSpPr>
            <p:spPr>
              <a:xfrm>
                <a:off x="35369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3" name="Parallelogram 302"/>
              <p:cNvSpPr/>
              <p:nvPr/>
            </p:nvSpPr>
            <p:spPr>
              <a:xfrm>
                <a:off x="36258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4" name="Parallelogram 303"/>
              <p:cNvSpPr/>
              <p:nvPr/>
            </p:nvSpPr>
            <p:spPr>
              <a:xfrm>
                <a:off x="37147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5" name="Parallelogram 304"/>
              <p:cNvSpPr/>
              <p:nvPr/>
            </p:nvSpPr>
            <p:spPr>
              <a:xfrm>
                <a:off x="38068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6" name="Parallelogram 305"/>
              <p:cNvSpPr/>
              <p:nvPr/>
            </p:nvSpPr>
            <p:spPr>
              <a:xfrm>
                <a:off x="38957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7" name="Parallelogram 306"/>
              <p:cNvSpPr/>
              <p:nvPr/>
            </p:nvSpPr>
            <p:spPr>
              <a:xfrm>
                <a:off x="39941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8" name="Parallelogram 307"/>
              <p:cNvSpPr/>
              <p:nvPr/>
            </p:nvSpPr>
            <p:spPr>
              <a:xfrm>
                <a:off x="40798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9" name="Parallelogram 308"/>
              <p:cNvSpPr/>
              <p:nvPr/>
            </p:nvSpPr>
            <p:spPr>
              <a:xfrm>
                <a:off x="41687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0" name="Parallelogram 309"/>
              <p:cNvSpPr/>
              <p:nvPr/>
            </p:nvSpPr>
            <p:spPr>
              <a:xfrm>
                <a:off x="42576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1" name="Parallelogram 310"/>
              <p:cNvSpPr/>
              <p:nvPr/>
            </p:nvSpPr>
            <p:spPr>
              <a:xfrm>
                <a:off x="43497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2" name="Parallelogram 311"/>
              <p:cNvSpPr/>
              <p:nvPr/>
            </p:nvSpPr>
            <p:spPr>
              <a:xfrm>
                <a:off x="44386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3" name="Parallelogram 312"/>
              <p:cNvSpPr/>
              <p:nvPr/>
            </p:nvSpPr>
            <p:spPr>
              <a:xfrm>
                <a:off x="51689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4" name="Parallelogram 313"/>
              <p:cNvSpPr/>
              <p:nvPr/>
            </p:nvSpPr>
            <p:spPr>
              <a:xfrm>
                <a:off x="52546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5" name="Parallelogram 314"/>
              <p:cNvSpPr/>
              <p:nvPr/>
            </p:nvSpPr>
            <p:spPr>
              <a:xfrm>
                <a:off x="53435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6" name="Parallelogram 315"/>
              <p:cNvSpPr/>
              <p:nvPr/>
            </p:nvSpPr>
            <p:spPr>
              <a:xfrm>
                <a:off x="54324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7" name="Parallelogram 316"/>
              <p:cNvSpPr/>
              <p:nvPr/>
            </p:nvSpPr>
            <p:spPr>
              <a:xfrm>
                <a:off x="55245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8" name="Parallelogram 317"/>
              <p:cNvSpPr/>
              <p:nvPr/>
            </p:nvSpPr>
            <p:spPr>
              <a:xfrm>
                <a:off x="56134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19" name="Straight Connector 318"/>
              <p:cNvCxnSpPr/>
              <p:nvPr/>
            </p:nvCxnSpPr>
            <p:spPr>
              <a:xfrm flipV="1">
                <a:off x="4572000" y="2852737"/>
                <a:ext cx="682625" cy="635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0" name="TextBox 319"/>
              <p:cNvSpPr txBox="1"/>
              <p:nvPr/>
            </p:nvSpPr>
            <p:spPr>
              <a:xfrm>
                <a:off x="4635492" y="2391072"/>
                <a:ext cx="685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/>
                  <a:t>1-400 turns</a:t>
                </a:r>
              </a:p>
            </p:txBody>
          </p:sp>
          <p:sp>
            <p:nvSpPr>
              <p:cNvPr id="321" name="Snip Same Side Corner Rectangle 320"/>
              <p:cNvSpPr/>
              <p:nvPr/>
            </p:nvSpPr>
            <p:spPr>
              <a:xfrm flipV="1">
                <a:off x="1663700" y="4167187"/>
                <a:ext cx="5321300" cy="2336800"/>
              </a:xfrm>
              <a:prstGeom prst="snip2SameRect">
                <a:avLst>
                  <a:gd name="adj1" fmla="val 21015"/>
                  <a:gd name="adj2" fmla="val 0"/>
                </a:avLst>
              </a:prstGeom>
              <a:solidFill>
                <a:srgbClr val="3366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2" name="Parallelogram 321"/>
              <p:cNvSpPr/>
              <p:nvPr/>
            </p:nvSpPr>
            <p:spPr>
              <a:xfrm>
                <a:off x="29241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3" name="Parallelogram 322"/>
              <p:cNvSpPr/>
              <p:nvPr/>
            </p:nvSpPr>
            <p:spPr>
              <a:xfrm>
                <a:off x="30099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4" name="Parallelogram 323"/>
              <p:cNvSpPr/>
              <p:nvPr/>
            </p:nvSpPr>
            <p:spPr>
              <a:xfrm>
                <a:off x="30988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5" name="Parallelogram 324"/>
              <p:cNvSpPr/>
              <p:nvPr/>
            </p:nvSpPr>
            <p:spPr>
              <a:xfrm>
                <a:off x="31877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6" name="Parallelogram 325"/>
              <p:cNvSpPr/>
              <p:nvPr/>
            </p:nvSpPr>
            <p:spPr>
              <a:xfrm>
                <a:off x="32797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7" name="Parallelogram 326"/>
              <p:cNvSpPr/>
              <p:nvPr/>
            </p:nvSpPr>
            <p:spPr>
              <a:xfrm>
                <a:off x="33686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8" name="Parallelogram 327"/>
              <p:cNvSpPr/>
              <p:nvPr/>
            </p:nvSpPr>
            <p:spPr>
              <a:xfrm>
                <a:off x="34512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9" name="Parallelogram 328"/>
              <p:cNvSpPr/>
              <p:nvPr/>
            </p:nvSpPr>
            <p:spPr>
              <a:xfrm>
                <a:off x="35369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0" name="Parallelogram 329"/>
              <p:cNvSpPr/>
              <p:nvPr/>
            </p:nvSpPr>
            <p:spPr>
              <a:xfrm>
                <a:off x="36258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1" name="Parallelogram 330"/>
              <p:cNvSpPr/>
              <p:nvPr/>
            </p:nvSpPr>
            <p:spPr>
              <a:xfrm>
                <a:off x="37147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2" name="Parallelogram 331"/>
              <p:cNvSpPr/>
              <p:nvPr/>
            </p:nvSpPr>
            <p:spPr>
              <a:xfrm>
                <a:off x="38068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3" name="Parallelogram 332"/>
              <p:cNvSpPr/>
              <p:nvPr/>
            </p:nvSpPr>
            <p:spPr>
              <a:xfrm>
                <a:off x="38957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4" name="Parallelogram 333"/>
              <p:cNvSpPr/>
              <p:nvPr/>
            </p:nvSpPr>
            <p:spPr>
              <a:xfrm>
                <a:off x="39941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5" name="Parallelogram 334"/>
              <p:cNvSpPr/>
              <p:nvPr/>
            </p:nvSpPr>
            <p:spPr>
              <a:xfrm>
                <a:off x="40798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6" name="Parallelogram 335"/>
              <p:cNvSpPr/>
              <p:nvPr/>
            </p:nvSpPr>
            <p:spPr>
              <a:xfrm>
                <a:off x="41687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7" name="Parallelogram 336"/>
              <p:cNvSpPr/>
              <p:nvPr/>
            </p:nvSpPr>
            <p:spPr>
              <a:xfrm>
                <a:off x="42576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8" name="Parallelogram 337"/>
              <p:cNvSpPr/>
              <p:nvPr/>
            </p:nvSpPr>
            <p:spPr>
              <a:xfrm>
                <a:off x="43497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9" name="Parallelogram 338"/>
              <p:cNvSpPr/>
              <p:nvPr/>
            </p:nvSpPr>
            <p:spPr>
              <a:xfrm>
                <a:off x="44386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0" name="Parallelogram 339"/>
              <p:cNvSpPr/>
              <p:nvPr/>
            </p:nvSpPr>
            <p:spPr>
              <a:xfrm>
                <a:off x="51689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1" name="Parallelogram 340"/>
              <p:cNvSpPr/>
              <p:nvPr/>
            </p:nvSpPr>
            <p:spPr>
              <a:xfrm>
                <a:off x="52546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2" name="Parallelogram 341"/>
              <p:cNvSpPr/>
              <p:nvPr/>
            </p:nvSpPr>
            <p:spPr>
              <a:xfrm>
                <a:off x="53435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3" name="Parallelogram 342"/>
              <p:cNvSpPr/>
              <p:nvPr/>
            </p:nvSpPr>
            <p:spPr>
              <a:xfrm>
                <a:off x="54324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4" name="Parallelogram 343"/>
              <p:cNvSpPr/>
              <p:nvPr/>
            </p:nvSpPr>
            <p:spPr>
              <a:xfrm>
                <a:off x="55245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5" name="Parallelogram 344"/>
              <p:cNvSpPr/>
              <p:nvPr/>
            </p:nvSpPr>
            <p:spPr>
              <a:xfrm>
                <a:off x="56134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46" name="Straight Connector 345"/>
              <p:cNvCxnSpPr/>
              <p:nvPr/>
            </p:nvCxnSpPr>
            <p:spPr>
              <a:xfrm flipV="1">
                <a:off x="4572000" y="5132387"/>
                <a:ext cx="682625" cy="635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7" name="TextBox 346"/>
              <p:cNvSpPr txBox="1"/>
              <p:nvPr/>
            </p:nvSpPr>
            <p:spPr>
              <a:xfrm>
                <a:off x="4648200" y="4683124"/>
                <a:ext cx="685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/>
                  <a:t>1-400 turns</a:t>
                </a:r>
              </a:p>
            </p:txBody>
          </p:sp>
          <p:sp>
            <p:nvSpPr>
              <p:cNvPr id="348" name="Rectangle 347"/>
              <p:cNvSpPr/>
              <p:nvPr/>
            </p:nvSpPr>
            <p:spPr>
              <a:xfrm>
                <a:off x="5857875" y="3667124"/>
                <a:ext cx="1127125" cy="869950"/>
              </a:xfrm>
              <a:prstGeom prst="rect">
                <a:avLst/>
              </a:prstGeom>
              <a:solidFill>
                <a:srgbClr val="3366FF">
                  <a:alpha val="68000"/>
                </a:srgb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9" name="Rectangle 348"/>
              <p:cNvSpPr/>
              <p:nvPr/>
            </p:nvSpPr>
            <p:spPr>
              <a:xfrm>
                <a:off x="1663700" y="3667124"/>
                <a:ext cx="1127125" cy="869950"/>
              </a:xfrm>
              <a:prstGeom prst="rect">
                <a:avLst/>
              </a:prstGeom>
              <a:solidFill>
                <a:srgbClr val="3366FF">
                  <a:alpha val="68000"/>
                </a:srgb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50" name="Group 349"/>
              <p:cNvGrpSpPr/>
              <p:nvPr/>
            </p:nvGrpSpPr>
            <p:grpSpPr>
              <a:xfrm>
                <a:off x="5946775" y="3717925"/>
                <a:ext cx="947736" cy="755650"/>
                <a:chOff x="5946775" y="3717925"/>
                <a:chExt cx="947736" cy="755650"/>
              </a:xfrm>
            </p:grpSpPr>
            <p:sp>
              <p:nvSpPr>
                <p:cNvPr id="370" name="Hexagon 369"/>
                <p:cNvSpPr/>
                <p:nvPr/>
              </p:nvSpPr>
              <p:spPr>
                <a:xfrm>
                  <a:off x="5946775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1" name="Hexagon 370"/>
                <p:cNvSpPr/>
                <p:nvPr/>
              </p:nvSpPr>
              <p:spPr>
                <a:xfrm>
                  <a:off x="6159103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2" name="Hexagon 371"/>
                <p:cNvSpPr/>
                <p:nvPr/>
              </p:nvSpPr>
              <p:spPr>
                <a:xfrm>
                  <a:off x="6371431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3" name="Hexagon 372"/>
                <p:cNvSpPr/>
                <p:nvPr/>
              </p:nvSpPr>
              <p:spPr>
                <a:xfrm>
                  <a:off x="6583759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4" name="Hexagon 373"/>
                <p:cNvSpPr/>
                <p:nvPr/>
              </p:nvSpPr>
              <p:spPr>
                <a:xfrm>
                  <a:off x="6796086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5" name="Hexagon 374"/>
                <p:cNvSpPr/>
                <p:nvPr/>
              </p:nvSpPr>
              <p:spPr>
                <a:xfrm>
                  <a:off x="5946775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6" name="Hexagon 375"/>
                <p:cNvSpPr/>
                <p:nvPr/>
              </p:nvSpPr>
              <p:spPr>
                <a:xfrm>
                  <a:off x="6159103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7" name="Hexagon 376"/>
                <p:cNvSpPr/>
                <p:nvPr/>
              </p:nvSpPr>
              <p:spPr>
                <a:xfrm>
                  <a:off x="6371431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8" name="Hexagon 377"/>
                <p:cNvSpPr/>
                <p:nvPr/>
              </p:nvSpPr>
              <p:spPr>
                <a:xfrm>
                  <a:off x="6583759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9" name="Hexagon 378"/>
                <p:cNvSpPr/>
                <p:nvPr/>
              </p:nvSpPr>
              <p:spPr>
                <a:xfrm>
                  <a:off x="6796086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0" name="Hexagon 379"/>
                <p:cNvSpPr/>
                <p:nvPr/>
              </p:nvSpPr>
              <p:spPr>
                <a:xfrm>
                  <a:off x="6063059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1" name="Hexagon 380"/>
                <p:cNvSpPr/>
                <p:nvPr/>
              </p:nvSpPr>
              <p:spPr>
                <a:xfrm>
                  <a:off x="6275387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2" name="Hexagon 381"/>
                <p:cNvSpPr/>
                <p:nvPr/>
              </p:nvSpPr>
              <p:spPr>
                <a:xfrm>
                  <a:off x="6487715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3" name="Hexagon 382"/>
                <p:cNvSpPr/>
                <p:nvPr/>
              </p:nvSpPr>
              <p:spPr>
                <a:xfrm>
                  <a:off x="6700042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4" name="Hexagon 383"/>
                <p:cNvSpPr/>
                <p:nvPr/>
              </p:nvSpPr>
              <p:spPr>
                <a:xfrm>
                  <a:off x="6060678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5" name="Hexagon 384"/>
                <p:cNvSpPr/>
                <p:nvPr/>
              </p:nvSpPr>
              <p:spPr>
                <a:xfrm>
                  <a:off x="6273006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6" name="Hexagon 385"/>
                <p:cNvSpPr/>
                <p:nvPr/>
              </p:nvSpPr>
              <p:spPr>
                <a:xfrm>
                  <a:off x="6485334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7" name="Hexagon 386"/>
                <p:cNvSpPr/>
                <p:nvPr/>
              </p:nvSpPr>
              <p:spPr>
                <a:xfrm>
                  <a:off x="6697661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51" name="Group 350"/>
              <p:cNvGrpSpPr/>
              <p:nvPr/>
            </p:nvGrpSpPr>
            <p:grpSpPr>
              <a:xfrm>
                <a:off x="1741489" y="3717925"/>
                <a:ext cx="947736" cy="755650"/>
                <a:chOff x="5946775" y="3717925"/>
                <a:chExt cx="947736" cy="755650"/>
              </a:xfrm>
            </p:grpSpPr>
            <p:sp>
              <p:nvSpPr>
                <p:cNvPr id="352" name="Hexagon 351"/>
                <p:cNvSpPr/>
                <p:nvPr/>
              </p:nvSpPr>
              <p:spPr>
                <a:xfrm>
                  <a:off x="5946775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3" name="Hexagon 352"/>
                <p:cNvSpPr/>
                <p:nvPr/>
              </p:nvSpPr>
              <p:spPr>
                <a:xfrm>
                  <a:off x="6159103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4" name="Hexagon 353"/>
                <p:cNvSpPr/>
                <p:nvPr/>
              </p:nvSpPr>
              <p:spPr>
                <a:xfrm>
                  <a:off x="6371431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5" name="Hexagon 354"/>
                <p:cNvSpPr/>
                <p:nvPr/>
              </p:nvSpPr>
              <p:spPr>
                <a:xfrm>
                  <a:off x="6583759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6" name="Hexagon 355"/>
                <p:cNvSpPr/>
                <p:nvPr/>
              </p:nvSpPr>
              <p:spPr>
                <a:xfrm>
                  <a:off x="6796086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7" name="Hexagon 356"/>
                <p:cNvSpPr/>
                <p:nvPr/>
              </p:nvSpPr>
              <p:spPr>
                <a:xfrm>
                  <a:off x="5946775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8" name="Hexagon 357"/>
                <p:cNvSpPr/>
                <p:nvPr/>
              </p:nvSpPr>
              <p:spPr>
                <a:xfrm>
                  <a:off x="6159103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9" name="Hexagon 358"/>
                <p:cNvSpPr/>
                <p:nvPr/>
              </p:nvSpPr>
              <p:spPr>
                <a:xfrm>
                  <a:off x="6371431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0" name="Hexagon 359"/>
                <p:cNvSpPr/>
                <p:nvPr/>
              </p:nvSpPr>
              <p:spPr>
                <a:xfrm>
                  <a:off x="6583759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1" name="Hexagon 360"/>
                <p:cNvSpPr/>
                <p:nvPr/>
              </p:nvSpPr>
              <p:spPr>
                <a:xfrm>
                  <a:off x="6796086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2" name="Hexagon 361"/>
                <p:cNvSpPr/>
                <p:nvPr/>
              </p:nvSpPr>
              <p:spPr>
                <a:xfrm>
                  <a:off x="6063059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3" name="Hexagon 362"/>
                <p:cNvSpPr/>
                <p:nvPr/>
              </p:nvSpPr>
              <p:spPr>
                <a:xfrm>
                  <a:off x="6275387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4" name="Hexagon 363"/>
                <p:cNvSpPr/>
                <p:nvPr/>
              </p:nvSpPr>
              <p:spPr>
                <a:xfrm>
                  <a:off x="6487715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5" name="Hexagon 364"/>
                <p:cNvSpPr/>
                <p:nvPr/>
              </p:nvSpPr>
              <p:spPr>
                <a:xfrm>
                  <a:off x="6700042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6" name="Hexagon 365"/>
                <p:cNvSpPr/>
                <p:nvPr/>
              </p:nvSpPr>
              <p:spPr>
                <a:xfrm>
                  <a:off x="6060678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7" name="Hexagon 366"/>
                <p:cNvSpPr/>
                <p:nvPr/>
              </p:nvSpPr>
              <p:spPr>
                <a:xfrm>
                  <a:off x="6273006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8" name="Hexagon 367"/>
                <p:cNvSpPr/>
                <p:nvPr/>
              </p:nvSpPr>
              <p:spPr>
                <a:xfrm>
                  <a:off x="6485334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9" name="Hexagon 368"/>
                <p:cNvSpPr/>
                <p:nvPr/>
              </p:nvSpPr>
              <p:spPr>
                <a:xfrm>
                  <a:off x="6697661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388" name="Group 387"/>
            <p:cNvGrpSpPr/>
            <p:nvPr/>
          </p:nvGrpSpPr>
          <p:grpSpPr>
            <a:xfrm>
              <a:off x="2324249" y="992525"/>
              <a:ext cx="5321300" cy="4800600"/>
              <a:chOff x="1663700" y="1703387"/>
              <a:chExt cx="5321300" cy="4800600"/>
            </a:xfrm>
          </p:grpSpPr>
          <p:sp>
            <p:nvSpPr>
              <p:cNvPr id="389" name="Snip Same Side Corner Rectangle 388"/>
              <p:cNvSpPr/>
              <p:nvPr/>
            </p:nvSpPr>
            <p:spPr>
              <a:xfrm>
                <a:off x="1663700" y="1703387"/>
                <a:ext cx="5321300" cy="2336800"/>
              </a:xfrm>
              <a:prstGeom prst="snip2SameRect">
                <a:avLst>
                  <a:gd name="adj1" fmla="val 21015"/>
                  <a:gd name="adj2" fmla="val 0"/>
                </a:avLst>
              </a:prstGeom>
              <a:solidFill>
                <a:srgbClr val="3366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0" name="Parallelogram 389"/>
              <p:cNvSpPr/>
              <p:nvPr/>
            </p:nvSpPr>
            <p:spPr>
              <a:xfrm>
                <a:off x="29241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1" name="Parallelogram 390"/>
              <p:cNvSpPr/>
              <p:nvPr/>
            </p:nvSpPr>
            <p:spPr>
              <a:xfrm>
                <a:off x="30099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2" name="Parallelogram 391"/>
              <p:cNvSpPr/>
              <p:nvPr/>
            </p:nvSpPr>
            <p:spPr>
              <a:xfrm>
                <a:off x="30988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3" name="Parallelogram 392"/>
              <p:cNvSpPr/>
              <p:nvPr/>
            </p:nvSpPr>
            <p:spPr>
              <a:xfrm>
                <a:off x="31877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4" name="Parallelogram 393"/>
              <p:cNvSpPr/>
              <p:nvPr/>
            </p:nvSpPr>
            <p:spPr>
              <a:xfrm>
                <a:off x="32797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5" name="Parallelogram 394"/>
              <p:cNvSpPr/>
              <p:nvPr/>
            </p:nvSpPr>
            <p:spPr>
              <a:xfrm>
                <a:off x="33686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6" name="Parallelogram 395"/>
              <p:cNvSpPr/>
              <p:nvPr/>
            </p:nvSpPr>
            <p:spPr>
              <a:xfrm>
                <a:off x="34512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7" name="Parallelogram 396"/>
              <p:cNvSpPr/>
              <p:nvPr/>
            </p:nvSpPr>
            <p:spPr>
              <a:xfrm>
                <a:off x="35369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8" name="Parallelogram 397"/>
              <p:cNvSpPr/>
              <p:nvPr/>
            </p:nvSpPr>
            <p:spPr>
              <a:xfrm>
                <a:off x="36258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9" name="Parallelogram 398"/>
              <p:cNvSpPr/>
              <p:nvPr/>
            </p:nvSpPr>
            <p:spPr>
              <a:xfrm>
                <a:off x="37147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0" name="Parallelogram 399"/>
              <p:cNvSpPr/>
              <p:nvPr/>
            </p:nvSpPr>
            <p:spPr>
              <a:xfrm>
                <a:off x="38068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1" name="Parallelogram 400"/>
              <p:cNvSpPr/>
              <p:nvPr/>
            </p:nvSpPr>
            <p:spPr>
              <a:xfrm>
                <a:off x="38957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2" name="Parallelogram 401"/>
              <p:cNvSpPr/>
              <p:nvPr/>
            </p:nvSpPr>
            <p:spPr>
              <a:xfrm>
                <a:off x="39941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3" name="Parallelogram 402"/>
              <p:cNvSpPr/>
              <p:nvPr/>
            </p:nvSpPr>
            <p:spPr>
              <a:xfrm>
                <a:off x="40798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4" name="Parallelogram 403"/>
              <p:cNvSpPr/>
              <p:nvPr/>
            </p:nvSpPr>
            <p:spPr>
              <a:xfrm>
                <a:off x="41687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5" name="Parallelogram 404"/>
              <p:cNvSpPr/>
              <p:nvPr/>
            </p:nvSpPr>
            <p:spPr>
              <a:xfrm>
                <a:off x="42576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6" name="Parallelogram 405"/>
              <p:cNvSpPr/>
              <p:nvPr/>
            </p:nvSpPr>
            <p:spPr>
              <a:xfrm>
                <a:off x="43497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7" name="Parallelogram 406"/>
              <p:cNvSpPr/>
              <p:nvPr/>
            </p:nvSpPr>
            <p:spPr>
              <a:xfrm>
                <a:off x="44386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8" name="Parallelogram 407"/>
              <p:cNvSpPr/>
              <p:nvPr/>
            </p:nvSpPr>
            <p:spPr>
              <a:xfrm>
                <a:off x="51689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9" name="Parallelogram 408"/>
              <p:cNvSpPr/>
              <p:nvPr/>
            </p:nvSpPr>
            <p:spPr>
              <a:xfrm>
                <a:off x="52546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0" name="Parallelogram 409"/>
              <p:cNvSpPr/>
              <p:nvPr/>
            </p:nvSpPr>
            <p:spPr>
              <a:xfrm>
                <a:off x="53435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1" name="Parallelogram 410"/>
              <p:cNvSpPr/>
              <p:nvPr/>
            </p:nvSpPr>
            <p:spPr>
              <a:xfrm>
                <a:off x="54324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2" name="Parallelogram 411"/>
              <p:cNvSpPr/>
              <p:nvPr/>
            </p:nvSpPr>
            <p:spPr>
              <a:xfrm>
                <a:off x="55245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3" name="Parallelogram 412"/>
              <p:cNvSpPr/>
              <p:nvPr/>
            </p:nvSpPr>
            <p:spPr>
              <a:xfrm>
                <a:off x="56134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14" name="Straight Connector 413"/>
              <p:cNvCxnSpPr/>
              <p:nvPr/>
            </p:nvCxnSpPr>
            <p:spPr>
              <a:xfrm flipV="1">
                <a:off x="4572000" y="2852737"/>
                <a:ext cx="682625" cy="635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5" name="TextBox 414"/>
              <p:cNvSpPr txBox="1"/>
              <p:nvPr/>
            </p:nvSpPr>
            <p:spPr>
              <a:xfrm>
                <a:off x="4635492" y="2391072"/>
                <a:ext cx="685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/>
                  <a:t>1-400 turns</a:t>
                </a:r>
              </a:p>
            </p:txBody>
          </p:sp>
          <p:sp>
            <p:nvSpPr>
              <p:cNvPr id="416" name="Snip Same Side Corner Rectangle 415"/>
              <p:cNvSpPr/>
              <p:nvPr/>
            </p:nvSpPr>
            <p:spPr>
              <a:xfrm flipV="1">
                <a:off x="1663700" y="4167187"/>
                <a:ext cx="5321300" cy="2336800"/>
              </a:xfrm>
              <a:prstGeom prst="snip2SameRect">
                <a:avLst>
                  <a:gd name="adj1" fmla="val 21015"/>
                  <a:gd name="adj2" fmla="val 0"/>
                </a:avLst>
              </a:prstGeom>
              <a:solidFill>
                <a:srgbClr val="3366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7" name="Parallelogram 416"/>
              <p:cNvSpPr/>
              <p:nvPr/>
            </p:nvSpPr>
            <p:spPr>
              <a:xfrm>
                <a:off x="29241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8" name="Parallelogram 417"/>
              <p:cNvSpPr/>
              <p:nvPr/>
            </p:nvSpPr>
            <p:spPr>
              <a:xfrm>
                <a:off x="30099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9" name="Parallelogram 418"/>
              <p:cNvSpPr/>
              <p:nvPr/>
            </p:nvSpPr>
            <p:spPr>
              <a:xfrm>
                <a:off x="30988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0" name="Parallelogram 419"/>
              <p:cNvSpPr/>
              <p:nvPr/>
            </p:nvSpPr>
            <p:spPr>
              <a:xfrm>
                <a:off x="31877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1" name="Parallelogram 420"/>
              <p:cNvSpPr/>
              <p:nvPr/>
            </p:nvSpPr>
            <p:spPr>
              <a:xfrm>
                <a:off x="32797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2" name="Parallelogram 421"/>
              <p:cNvSpPr/>
              <p:nvPr/>
            </p:nvSpPr>
            <p:spPr>
              <a:xfrm>
                <a:off x="33686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3" name="Parallelogram 422"/>
              <p:cNvSpPr/>
              <p:nvPr/>
            </p:nvSpPr>
            <p:spPr>
              <a:xfrm>
                <a:off x="34512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4" name="Parallelogram 423"/>
              <p:cNvSpPr/>
              <p:nvPr/>
            </p:nvSpPr>
            <p:spPr>
              <a:xfrm>
                <a:off x="35369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5" name="Parallelogram 424"/>
              <p:cNvSpPr/>
              <p:nvPr/>
            </p:nvSpPr>
            <p:spPr>
              <a:xfrm>
                <a:off x="36258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6" name="Parallelogram 425"/>
              <p:cNvSpPr/>
              <p:nvPr/>
            </p:nvSpPr>
            <p:spPr>
              <a:xfrm>
                <a:off x="37147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7" name="Parallelogram 426"/>
              <p:cNvSpPr/>
              <p:nvPr/>
            </p:nvSpPr>
            <p:spPr>
              <a:xfrm>
                <a:off x="38068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8" name="Parallelogram 427"/>
              <p:cNvSpPr/>
              <p:nvPr/>
            </p:nvSpPr>
            <p:spPr>
              <a:xfrm>
                <a:off x="38957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9" name="Parallelogram 428"/>
              <p:cNvSpPr/>
              <p:nvPr/>
            </p:nvSpPr>
            <p:spPr>
              <a:xfrm>
                <a:off x="39941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0" name="Parallelogram 429"/>
              <p:cNvSpPr/>
              <p:nvPr/>
            </p:nvSpPr>
            <p:spPr>
              <a:xfrm>
                <a:off x="40798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1" name="Parallelogram 430"/>
              <p:cNvSpPr/>
              <p:nvPr/>
            </p:nvSpPr>
            <p:spPr>
              <a:xfrm>
                <a:off x="41687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2" name="Parallelogram 431"/>
              <p:cNvSpPr/>
              <p:nvPr/>
            </p:nvSpPr>
            <p:spPr>
              <a:xfrm>
                <a:off x="42576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3" name="Parallelogram 432"/>
              <p:cNvSpPr/>
              <p:nvPr/>
            </p:nvSpPr>
            <p:spPr>
              <a:xfrm>
                <a:off x="43497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4" name="Parallelogram 433"/>
              <p:cNvSpPr/>
              <p:nvPr/>
            </p:nvSpPr>
            <p:spPr>
              <a:xfrm>
                <a:off x="44386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5" name="Parallelogram 434"/>
              <p:cNvSpPr/>
              <p:nvPr/>
            </p:nvSpPr>
            <p:spPr>
              <a:xfrm>
                <a:off x="51689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6" name="Parallelogram 435"/>
              <p:cNvSpPr/>
              <p:nvPr/>
            </p:nvSpPr>
            <p:spPr>
              <a:xfrm>
                <a:off x="52546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7" name="Parallelogram 436"/>
              <p:cNvSpPr/>
              <p:nvPr/>
            </p:nvSpPr>
            <p:spPr>
              <a:xfrm>
                <a:off x="53435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8" name="Parallelogram 437"/>
              <p:cNvSpPr/>
              <p:nvPr/>
            </p:nvSpPr>
            <p:spPr>
              <a:xfrm>
                <a:off x="54324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9" name="Parallelogram 438"/>
              <p:cNvSpPr/>
              <p:nvPr/>
            </p:nvSpPr>
            <p:spPr>
              <a:xfrm>
                <a:off x="55245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0" name="Parallelogram 439"/>
              <p:cNvSpPr/>
              <p:nvPr/>
            </p:nvSpPr>
            <p:spPr>
              <a:xfrm>
                <a:off x="56134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41" name="Straight Connector 440"/>
              <p:cNvCxnSpPr/>
              <p:nvPr/>
            </p:nvCxnSpPr>
            <p:spPr>
              <a:xfrm flipV="1">
                <a:off x="4572000" y="5132387"/>
                <a:ext cx="682625" cy="635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2" name="TextBox 441"/>
              <p:cNvSpPr txBox="1"/>
              <p:nvPr/>
            </p:nvSpPr>
            <p:spPr>
              <a:xfrm>
                <a:off x="4648200" y="4683124"/>
                <a:ext cx="685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/>
                  <a:t>1-400 turns</a:t>
                </a:r>
              </a:p>
            </p:txBody>
          </p:sp>
          <p:sp>
            <p:nvSpPr>
              <p:cNvPr id="443" name="Rectangle 442"/>
              <p:cNvSpPr/>
              <p:nvPr/>
            </p:nvSpPr>
            <p:spPr>
              <a:xfrm>
                <a:off x="5857875" y="3667124"/>
                <a:ext cx="1127125" cy="869950"/>
              </a:xfrm>
              <a:prstGeom prst="rect">
                <a:avLst/>
              </a:prstGeom>
              <a:solidFill>
                <a:srgbClr val="3366FF">
                  <a:alpha val="68000"/>
                </a:srgb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4" name="Rectangle 443"/>
              <p:cNvSpPr/>
              <p:nvPr/>
            </p:nvSpPr>
            <p:spPr>
              <a:xfrm>
                <a:off x="1663700" y="3667124"/>
                <a:ext cx="1127125" cy="869950"/>
              </a:xfrm>
              <a:prstGeom prst="rect">
                <a:avLst/>
              </a:prstGeom>
              <a:solidFill>
                <a:srgbClr val="3366FF">
                  <a:alpha val="68000"/>
                </a:srgb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45" name="Group 444"/>
              <p:cNvGrpSpPr/>
              <p:nvPr/>
            </p:nvGrpSpPr>
            <p:grpSpPr>
              <a:xfrm>
                <a:off x="5946775" y="3717925"/>
                <a:ext cx="947736" cy="755650"/>
                <a:chOff x="5946775" y="3717925"/>
                <a:chExt cx="947736" cy="755650"/>
              </a:xfrm>
            </p:grpSpPr>
            <p:sp>
              <p:nvSpPr>
                <p:cNvPr id="465" name="Hexagon 464"/>
                <p:cNvSpPr/>
                <p:nvPr/>
              </p:nvSpPr>
              <p:spPr>
                <a:xfrm>
                  <a:off x="5946775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6" name="Hexagon 465"/>
                <p:cNvSpPr/>
                <p:nvPr/>
              </p:nvSpPr>
              <p:spPr>
                <a:xfrm>
                  <a:off x="6159103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7" name="Hexagon 466"/>
                <p:cNvSpPr/>
                <p:nvPr/>
              </p:nvSpPr>
              <p:spPr>
                <a:xfrm>
                  <a:off x="6371431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8" name="Hexagon 467"/>
                <p:cNvSpPr/>
                <p:nvPr/>
              </p:nvSpPr>
              <p:spPr>
                <a:xfrm>
                  <a:off x="6583759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9" name="Hexagon 468"/>
                <p:cNvSpPr/>
                <p:nvPr/>
              </p:nvSpPr>
              <p:spPr>
                <a:xfrm>
                  <a:off x="6796086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70" name="Hexagon 469"/>
                <p:cNvSpPr/>
                <p:nvPr/>
              </p:nvSpPr>
              <p:spPr>
                <a:xfrm>
                  <a:off x="5946775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71" name="Hexagon 470"/>
                <p:cNvSpPr/>
                <p:nvPr/>
              </p:nvSpPr>
              <p:spPr>
                <a:xfrm>
                  <a:off x="6159103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72" name="Hexagon 471"/>
                <p:cNvSpPr/>
                <p:nvPr/>
              </p:nvSpPr>
              <p:spPr>
                <a:xfrm>
                  <a:off x="6371431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73" name="Hexagon 472"/>
                <p:cNvSpPr/>
                <p:nvPr/>
              </p:nvSpPr>
              <p:spPr>
                <a:xfrm>
                  <a:off x="6583759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74" name="Hexagon 473"/>
                <p:cNvSpPr/>
                <p:nvPr/>
              </p:nvSpPr>
              <p:spPr>
                <a:xfrm>
                  <a:off x="6796086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75" name="Hexagon 474"/>
                <p:cNvSpPr/>
                <p:nvPr/>
              </p:nvSpPr>
              <p:spPr>
                <a:xfrm>
                  <a:off x="6063059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76" name="Hexagon 475"/>
                <p:cNvSpPr/>
                <p:nvPr/>
              </p:nvSpPr>
              <p:spPr>
                <a:xfrm>
                  <a:off x="6275387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77" name="Hexagon 476"/>
                <p:cNvSpPr/>
                <p:nvPr/>
              </p:nvSpPr>
              <p:spPr>
                <a:xfrm>
                  <a:off x="6487715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78" name="Hexagon 477"/>
                <p:cNvSpPr/>
                <p:nvPr/>
              </p:nvSpPr>
              <p:spPr>
                <a:xfrm>
                  <a:off x="6700042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79" name="Hexagon 478"/>
                <p:cNvSpPr/>
                <p:nvPr/>
              </p:nvSpPr>
              <p:spPr>
                <a:xfrm>
                  <a:off x="6060678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80" name="Hexagon 479"/>
                <p:cNvSpPr/>
                <p:nvPr/>
              </p:nvSpPr>
              <p:spPr>
                <a:xfrm>
                  <a:off x="6273006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81" name="Hexagon 480"/>
                <p:cNvSpPr/>
                <p:nvPr/>
              </p:nvSpPr>
              <p:spPr>
                <a:xfrm>
                  <a:off x="6485334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82" name="Hexagon 481"/>
                <p:cNvSpPr/>
                <p:nvPr/>
              </p:nvSpPr>
              <p:spPr>
                <a:xfrm>
                  <a:off x="6697661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46" name="Group 445"/>
              <p:cNvGrpSpPr/>
              <p:nvPr/>
            </p:nvGrpSpPr>
            <p:grpSpPr>
              <a:xfrm>
                <a:off x="1741489" y="3717925"/>
                <a:ext cx="947736" cy="755650"/>
                <a:chOff x="5946775" y="3717925"/>
                <a:chExt cx="947736" cy="755650"/>
              </a:xfrm>
            </p:grpSpPr>
            <p:sp>
              <p:nvSpPr>
                <p:cNvPr id="447" name="Hexagon 446"/>
                <p:cNvSpPr/>
                <p:nvPr/>
              </p:nvSpPr>
              <p:spPr>
                <a:xfrm>
                  <a:off x="5946775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8" name="Hexagon 447"/>
                <p:cNvSpPr/>
                <p:nvPr/>
              </p:nvSpPr>
              <p:spPr>
                <a:xfrm>
                  <a:off x="6159103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9" name="Hexagon 448"/>
                <p:cNvSpPr/>
                <p:nvPr/>
              </p:nvSpPr>
              <p:spPr>
                <a:xfrm>
                  <a:off x="6371431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0" name="Hexagon 449"/>
                <p:cNvSpPr/>
                <p:nvPr/>
              </p:nvSpPr>
              <p:spPr>
                <a:xfrm>
                  <a:off x="6583759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1" name="Hexagon 450"/>
                <p:cNvSpPr/>
                <p:nvPr/>
              </p:nvSpPr>
              <p:spPr>
                <a:xfrm>
                  <a:off x="6796086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2" name="Hexagon 451"/>
                <p:cNvSpPr/>
                <p:nvPr/>
              </p:nvSpPr>
              <p:spPr>
                <a:xfrm>
                  <a:off x="5946775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3" name="Hexagon 452"/>
                <p:cNvSpPr/>
                <p:nvPr/>
              </p:nvSpPr>
              <p:spPr>
                <a:xfrm>
                  <a:off x="6159103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4" name="Hexagon 453"/>
                <p:cNvSpPr/>
                <p:nvPr/>
              </p:nvSpPr>
              <p:spPr>
                <a:xfrm>
                  <a:off x="6371431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5" name="Hexagon 454"/>
                <p:cNvSpPr/>
                <p:nvPr/>
              </p:nvSpPr>
              <p:spPr>
                <a:xfrm>
                  <a:off x="6583759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6" name="Hexagon 455"/>
                <p:cNvSpPr/>
                <p:nvPr/>
              </p:nvSpPr>
              <p:spPr>
                <a:xfrm>
                  <a:off x="6796086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7" name="Hexagon 456"/>
                <p:cNvSpPr/>
                <p:nvPr/>
              </p:nvSpPr>
              <p:spPr>
                <a:xfrm>
                  <a:off x="6063059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8" name="Hexagon 457"/>
                <p:cNvSpPr/>
                <p:nvPr/>
              </p:nvSpPr>
              <p:spPr>
                <a:xfrm>
                  <a:off x="6275387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9" name="Hexagon 458"/>
                <p:cNvSpPr/>
                <p:nvPr/>
              </p:nvSpPr>
              <p:spPr>
                <a:xfrm>
                  <a:off x="6487715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0" name="Hexagon 459"/>
                <p:cNvSpPr/>
                <p:nvPr/>
              </p:nvSpPr>
              <p:spPr>
                <a:xfrm>
                  <a:off x="6700042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1" name="Hexagon 460"/>
                <p:cNvSpPr/>
                <p:nvPr/>
              </p:nvSpPr>
              <p:spPr>
                <a:xfrm>
                  <a:off x="6060678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2" name="Hexagon 461"/>
                <p:cNvSpPr/>
                <p:nvPr/>
              </p:nvSpPr>
              <p:spPr>
                <a:xfrm>
                  <a:off x="6273006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3" name="Hexagon 462"/>
                <p:cNvSpPr/>
                <p:nvPr/>
              </p:nvSpPr>
              <p:spPr>
                <a:xfrm>
                  <a:off x="6485334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4" name="Hexagon 463"/>
                <p:cNvSpPr/>
                <p:nvPr/>
              </p:nvSpPr>
              <p:spPr>
                <a:xfrm>
                  <a:off x="6697661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483" name="Group 482"/>
            <p:cNvGrpSpPr/>
            <p:nvPr/>
          </p:nvGrpSpPr>
          <p:grpSpPr>
            <a:xfrm>
              <a:off x="2282264" y="1054219"/>
              <a:ext cx="5321300" cy="4800600"/>
              <a:chOff x="1663700" y="1703387"/>
              <a:chExt cx="5321300" cy="4800600"/>
            </a:xfrm>
          </p:grpSpPr>
          <p:sp>
            <p:nvSpPr>
              <p:cNvPr id="484" name="Snip Same Side Corner Rectangle 483"/>
              <p:cNvSpPr/>
              <p:nvPr/>
            </p:nvSpPr>
            <p:spPr>
              <a:xfrm>
                <a:off x="1663700" y="1703387"/>
                <a:ext cx="5321300" cy="2336800"/>
              </a:xfrm>
              <a:prstGeom prst="snip2SameRect">
                <a:avLst>
                  <a:gd name="adj1" fmla="val 21015"/>
                  <a:gd name="adj2" fmla="val 0"/>
                </a:avLst>
              </a:prstGeom>
              <a:solidFill>
                <a:srgbClr val="3366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5" name="Parallelogram 484"/>
              <p:cNvSpPr/>
              <p:nvPr/>
            </p:nvSpPr>
            <p:spPr>
              <a:xfrm>
                <a:off x="29241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6" name="Parallelogram 485"/>
              <p:cNvSpPr/>
              <p:nvPr/>
            </p:nvSpPr>
            <p:spPr>
              <a:xfrm>
                <a:off x="30099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7" name="Parallelogram 486"/>
              <p:cNvSpPr/>
              <p:nvPr/>
            </p:nvSpPr>
            <p:spPr>
              <a:xfrm>
                <a:off x="30988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8" name="Parallelogram 487"/>
              <p:cNvSpPr/>
              <p:nvPr/>
            </p:nvSpPr>
            <p:spPr>
              <a:xfrm>
                <a:off x="31877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9" name="Parallelogram 488"/>
              <p:cNvSpPr/>
              <p:nvPr/>
            </p:nvSpPr>
            <p:spPr>
              <a:xfrm>
                <a:off x="32797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0" name="Parallelogram 489"/>
              <p:cNvSpPr/>
              <p:nvPr/>
            </p:nvSpPr>
            <p:spPr>
              <a:xfrm>
                <a:off x="33686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1" name="Parallelogram 490"/>
              <p:cNvSpPr/>
              <p:nvPr/>
            </p:nvSpPr>
            <p:spPr>
              <a:xfrm>
                <a:off x="34512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2" name="Parallelogram 491"/>
              <p:cNvSpPr/>
              <p:nvPr/>
            </p:nvSpPr>
            <p:spPr>
              <a:xfrm>
                <a:off x="35369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3" name="Parallelogram 492"/>
              <p:cNvSpPr/>
              <p:nvPr/>
            </p:nvSpPr>
            <p:spPr>
              <a:xfrm>
                <a:off x="36258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4" name="Parallelogram 493"/>
              <p:cNvSpPr/>
              <p:nvPr/>
            </p:nvSpPr>
            <p:spPr>
              <a:xfrm>
                <a:off x="37147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5" name="Parallelogram 494"/>
              <p:cNvSpPr/>
              <p:nvPr/>
            </p:nvSpPr>
            <p:spPr>
              <a:xfrm>
                <a:off x="38068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6" name="Parallelogram 495"/>
              <p:cNvSpPr/>
              <p:nvPr/>
            </p:nvSpPr>
            <p:spPr>
              <a:xfrm>
                <a:off x="38957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7" name="Parallelogram 496"/>
              <p:cNvSpPr/>
              <p:nvPr/>
            </p:nvSpPr>
            <p:spPr>
              <a:xfrm>
                <a:off x="39941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8" name="Parallelogram 497"/>
              <p:cNvSpPr/>
              <p:nvPr/>
            </p:nvSpPr>
            <p:spPr>
              <a:xfrm>
                <a:off x="40798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9" name="Parallelogram 498"/>
              <p:cNvSpPr/>
              <p:nvPr/>
            </p:nvSpPr>
            <p:spPr>
              <a:xfrm>
                <a:off x="41687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0" name="Parallelogram 499"/>
              <p:cNvSpPr/>
              <p:nvPr/>
            </p:nvSpPr>
            <p:spPr>
              <a:xfrm>
                <a:off x="42576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1" name="Parallelogram 500"/>
              <p:cNvSpPr/>
              <p:nvPr/>
            </p:nvSpPr>
            <p:spPr>
              <a:xfrm>
                <a:off x="43497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2" name="Parallelogram 501"/>
              <p:cNvSpPr/>
              <p:nvPr/>
            </p:nvSpPr>
            <p:spPr>
              <a:xfrm>
                <a:off x="44386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3" name="Parallelogram 502"/>
              <p:cNvSpPr/>
              <p:nvPr/>
            </p:nvSpPr>
            <p:spPr>
              <a:xfrm>
                <a:off x="51689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4" name="Parallelogram 503"/>
              <p:cNvSpPr/>
              <p:nvPr/>
            </p:nvSpPr>
            <p:spPr>
              <a:xfrm>
                <a:off x="52546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5" name="Parallelogram 504"/>
              <p:cNvSpPr/>
              <p:nvPr/>
            </p:nvSpPr>
            <p:spPr>
              <a:xfrm>
                <a:off x="53435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6" name="Parallelogram 505"/>
              <p:cNvSpPr/>
              <p:nvPr/>
            </p:nvSpPr>
            <p:spPr>
              <a:xfrm>
                <a:off x="54324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7" name="Parallelogram 506"/>
              <p:cNvSpPr/>
              <p:nvPr/>
            </p:nvSpPr>
            <p:spPr>
              <a:xfrm>
                <a:off x="55245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8" name="Parallelogram 507"/>
              <p:cNvSpPr/>
              <p:nvPr/>
            </p:nvSpPr>
            <p:spPr>
              <a:xfrm>
                <a:off x="56134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09" name="Straight Connector 508"/>
              <p:cNvCxnSpPr/>
              <p:nvPr/>
            </p:nvCxnSpPr>
            <p:spPr>
              <a:xfrm flipV="1">
                <a:off x="4572000" y="2852737"/>
                <a:ext cx="682625" cy="635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0" name="TextBox 509"/>
              <p:cNvSpPr txBox="1"/>
              <p:nvPr/>
            </p:nvSpPr>
            <p:spPr>
              <a:xfrm>
                <a:off x="4635492" y="2391072"/>
                <a:ext cx="685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/>
                  <a:t>1-400 turns</a:t>
                </a:r>
              </a:p>
            </p:txBody>
          </p:sp>
          <p:sp>
            <p:nvSpPr>
              <p:cNvPr id="511" name="Snip Same Side Corner Rectangle 510"/>
              <p:cNvSpPr/>
              <p:nvPr/>
            </p:nvSpPr>
            <p:spPr>
              <a:xfrm flipV="1">
                <a:off x="1663700" y="4167187"/>
                <a:ext cx="5321300" cy="2336800"/>
              </a:xfrm>
              <a:prstGeom prst="snip2SameRect">
                <a:avLst>
                  <a:gd name="adj1" fmla="val 21015"/>
                  <a:gd name="adj2" fmla="val 0"/>
                </a:avLst>
              </a:prstGeom>
              <a:solidFill>
                <a:srgbClr val="3366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2" name="Parallelogram 511"/>
              <p:cNvSpPr/>
              <p:nvPr/>
            </p:nvSpPr>
            <p:spPr>
              <a:xfrm>
                <a:off x="29241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3" name="Parallelogram 512"/>
              <p:cNvSpPr/>
              <p:nvPr/>
            </p:nvSpPr>
            <p:spPr>
              <a:xfrm>
                <a:off x="30099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4" name="Parallelogram 513"/>
              <p:cNvSpPr/>
              <p:nvPr/>
            </p:nvSpPr>
            <p:spPr>
              <a:xfrm>
                <a:off x="30988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5" name="Parallelogram 514"/>
              <p:cNvSpPr/>
              <p:nvPr/>
            </p:nvSpPr>
            <p:spPr>
              <a:xfrm>
                <a:off x="31877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6" name="Parallelogram 515"/>
              <p:cNvSpPr/>
              <p:nvPr/>
            </p:nvSpPr>
            <p:spPr>
              <a:xfrm>
                <a:off x="32797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7" name="Parallelogram 516"/>
              <p:cNvSpPr/>
              <p:nvPr/>
            </p:nvSpPr>
            <p:spPr>
              <a:xfrm>
                <a:off x="33686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8" name="Parallelogram 517"/>
              <p:cNvSpPr/>
              <p:nvPr/>
            </p:nvSpPr>
            <p:spPr>
              <a:xfrm>
                <a:off x="34512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9" name="Parallelogram 518"/>
              <p:cNvSpPr/>
              <p:nvPr/>
            </p:nvSpPr>
            <p:spPr>
              <a:xfrm>
                <a:off x="35369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0" name="Parallelogram 519"/>
              <p:cNvSpPr/>
              <p:nvPr/>
            </p:nvSpPr>
            <p:spPr>
              <a:xfrm>
                <a:off x="36258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1" name="Parallelogram 520"/>
              <p:cNvSpPr/>
              <p:nvPr/>
            </p:nvSpPr>
            <p:spPr>
              <a:xfrm>
                <a:off x="37147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2" name="Parallelogram 521"/>
              <p:cNvSpPr/>
              <p:nvPr/>
            </p:nvSpPr>
            <p:spPr>
              <a:xfrm>
                <a:off x="38068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3" name="Parallelogram 522"/>
              <p:cNvSpPr/>
              <p:nvPr/>
            </p:nvSpPr>
            <p:spPr>
              <a:xfrm>
                <a:off x="38957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4" name="Parallelogram 523"/>
              <p:cNvSpPr/>
              <p:nvPr/>
            </p:nvSpPr>
            <p:spPr>
              <a:xfrm>
                <a:off x="39941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5" name="Parallelogram 524"/>
              <p:cNvSpPr/>
              <p:nvPr/>
            </p:nvSpPr>
            <p:spPr>
              <a:xfrm>
                <a:off x="40798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6" name="Parallelogram 525"/>
              <p:cNvSpPr/>
              <p:nvPr/>
            </p:nvSpPr>
            <p:spPr>
              <a:xfrm>
                <a:off x="41687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7" name="Parallelogram 526"/>
              <p:cNvSpPr/>
              <p:nvPr/>
            </p:nvSpPr>
            <p:spPr>
              <a:xfrm>
                <a:off x="42576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8" name="Parallelogram 527"/>
              <p:cNvSpPr/>
              <p:nvPr/>
            </p:nvSpPr>
            <p:spPr>
              <a:xfrm>
                <a:off x="43497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9" name="Parallelogram 528"/>
              <p:cNvSpPr/>
              <p:nvPr/>
            </p:nvSpPr>
            <p:spPr>
              <a:xfrm>
                <a:off x="44386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0" name="Parallelogram 529"/>
              <p:cNvSpPr/>
              <p:nvPr/>
            </p:nvSpPr>
            <p:spPr>
              <a:xfrm>
                <a:off x="51689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1" name="Parallelogram 530"/>
              <p:cNvSpPr/>
              <p:nvPr/>
            </p:nvSpPr>
            <p:spPr>
              <a:xfrm>
                <a:off x="52546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2" name="Parallelogram 531"/>
              <p:cNvSpPr/>
              <p:nvPr/>
            </p:nvSpPr>
            <p:spPr>
              <a:xfrm>
                <a:off x="53435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3" name="Parallelogram 532"/>
              <p:cNvSpPr/>
              <p:nvPr/>
            </p:nvSpPr>
            <p:spPr>
              <a:xfrm>
                <a:off x="54324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4" name="Parallelogram 533"/>
              <p:cNvSpPr/>
              <p:nvPr/>
            </p:nvSpPr>
            <p:spPr>
              <a:xfrm>
                <a:off x="55245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5" name="Parallelogram 534"/>
              <p:cNvSpPr/>
              <p:nvPr/>
            </p:nvSpPr>
            <p:spPr>
              <a:xfrm>
                <a:off x="56134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36" name="Straight Connector 535"/>
              <p:cNvCxnSpPr/>
              <p:nvPr/>
            </p:nvCxnSpPr>
            <p:spPr>
              <a:xfrm flipV="1">
                <a:off x="4572000" y="5132387"/>
                <a:ext cx="682625" cy="635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7" name="TextBox 536"/>
              <p:cNvSpPr txBox="1"/>
              <p:nvPr/>
            </p:nvSpPr>
            <p:spPr>
              <a:xfrm>
                <a:off x="4648200" y="4683124"/>
                <a:ext cx="685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/>
                  <a:t>1-400 turns</a:t>
                </a:r>
              </a:p>
            </p:txBody>
          </p:sp>
          <p:sp>
            <p:nvSpPr>
              <p:cNvPr id="538" name="Rectangle 537"/>
              <p:cNvSpPr/>
              <p:nvPr/>
            </p:nvSpPr>
            <p:spPr>
              <a:xfrm>
                <a:off x="5857875" y="3667124"/>
                <a:ext cx="1127125" cy="869950"/>
              </a:xfrm>
              <a:prstGeom prst="rect">
                <a:avLst/>
              </a:prstGeom>
              <a:solidFill>
                <a:srgbClr val="3366FF">
                  <a:alpha val="68000"/>
                </a:srgb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9" name="Rectangle 538"/>
              <p:cNvSpPr/>
              <p:nvPr/>
            </p:nvSpPr>
            <p:spPr>
              <a:xfrm>
                <a:off x="1663700" y="3667124"/>
                <a:ext cx="1127125" cy="869950"/>
              </a:xfrm>
              <a:prstGeom prst="rect">
                <a:avLst/>
              </a:prstGeom>
              <a:solidFill>
                <a:srgbClr val="3366FF">
                  <a:alpha val="68000"/>
                </a:srgb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40" name="Group 539"/>
              <p:cNvGrpSpPr/>
              <p:nvPr/>
            </p:nvGrpSpPr>
            <p:grpSpPr>
              <a:xfrm>
                <a:off x="5946775" y="3717925"/>
                <a:ext cx="947736" cy="755650"/>
                <a:chOff x="5946775" y="3717925"/>
                <a:chExt cx="947736" cy="755650"/>
              </a:xfrm>
            </p:grpSpPr>
            <p:sp>
              <p:nvSpPr>
                <p:cNvPr id="560" name="Hexagon 559"/>
                <p:cNvSpPr/>
                <p:nvPr/>
              </p:nvSpPr>
              <p:spPr>
                <a:xfrm>
                  <a:off x="5946775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1" name="Hexagon 560"/>
                <p:cNvSpPr/>
                <p:nvPr/>
              </p:nvSpPr>
              <p:spPr>
                <a:xfrm>
                  <a:off x="6159103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2" name="Hexagon 561"/>
                <p:cNvSpPr/>
                <p:nvPr/>
              </p:nvSpPr>
              <p:spPr>
                <a:xfrm>
                  <a:off x="6371431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3" name="Hexagon 562"/>
                <p:cNvSpPr/>
                <p:nvPr/>
              </p:nvSpPr>
              <p:spPr>
                <a:xfrm>
                  <a:off x="6583759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4" name="Hexagon 563"/>
                <p:cNvSpPr/>
                <p:nvPr/>
              </p:nvSpPr>
              <p:spPr>
                <a:xfrm>
                  <a:off x="6796086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5" name="Hexagon 564"/>
                <p:cNvSpPr/>
                <p:nvPr/>
              </p:nvSpPr>
              <p:spPr>
                <a:xfrm>
                  <a:off x="5946775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6" name="Hexagon 565"/>
                <p:cNvSpPr/>
                <p:nvPr/>
              </p:nvSpPr>
              <p:spPr>
                <a:xfrm>
                  <a:off x="6159103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7" name="Hexagon 566"/>
                <p:cNvSpPr/>
                <p:nvPr/>
              </p:nvSpPr>
              <p:spPr>
                <a:xfrm>
                  <a:off x="6371431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8" name="Hexagon 567"/>
                <p:cNvSpPr/>
                <p:nvPr/>
              </p:nvSpPr>
              <p:spPr>
                <a:xfrm>
                  <a:off x="6583759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9" name="Hexagon 568"/>
                <p:cNvSpPr/>
                <p:nvPr/>
              </p:nvSpPr>
              <p:spPr>
                <a:xfrm>
                  <a:off x="6796086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0" name="Hexagon 569"/>
                <p:cNvSpPr/>
                <p:nvPr/>
              </p:nvSpPr>
              <p:spPr>
                <a:xfrm>
                  <a:off x="6063059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1" name="Hexagon 570"/>
                <p:cNvSpPr/>
                <p:nvPr/>
              </p:nvSpPr>
              <p:spPr>
                <a:xfrm>
                  <a:off x="6275387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2" name="Hexagon 571"/>
                <p:cNvSpPr/>
                <p:nvPr/>
              </p:nvSpPr>
              <p:spPr>
                <a:xfrm>
                  <a:off x="6487715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3" name="Hexagon 572"/>
                <p:cNvSpPr/>
                <p:nvPr/>
              </p:nvSpPr>
              <p:spPr>
                <a:xfrm>
                  <a:off x="6700042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4" name="Hexagon 573"/>
                <p:cNvSpPr/>
                <p:nvPr/>
              </p:nvSpPr>
              <p:spPr>
                <a:xfrm>
                  <a:off x="6060678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5" name="Hexagon 574"/>
                <p:cNvSpPr/>
                <p:nvPr/>
              </p:nvSpPr>
              <p:spPr>
                <a:xfrm>
                  <a:off x="6273006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6" name="Hexagon 575"/>
                <p:cNvSpPr/>
                <p:nvPr/>
              </p:nvSpPr>
              <p:spPr>
                <a:xfrm>
                  <a:off x="6485334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7" name="Hexagon 576"/>
                <p:cNvSpPr/>
                <p:nvPr/>
              </p:nvSpPr>
              <p:spPr>
                <a:xfrm>
                  <a:off x="6697661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41" name="Group 540"/>
              <p:cNvGrpSpPr/>
              <p:nvPr/>
            </p:nvGrpSpPr>
            <p:grpSpPr>
              <a:xfrm>
                <a:off x="1741489" y="3717925"/>
                <a:ext cx="947736" cy="755650"/>
                <a:chOff x="5946775" y="3717925"/>
                <a:chExt cx="947736" cy="755650"/>
              </a:xfrm>
            </p:grpSpPr>
            <p:sp>
              <p:nvSpPr>
                <p:cNvPr id="542" name="Hexagon 541"/>
                <p:cNvSpPr/>
                <p:nvPr/>
              </p:nvSpPr>
              <p:spPr>
                <a:xfrm>
                  <a:off x="5946775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43" name="Hexagon 542"/>
                <p:cNvSpPr/>
                <p:nvPr/>
              </p:nvSpPr>
              <p:spPr>
                <a:xfrm>
                  <a:off x="6159103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44" name="Hexagon 543"/>
                <p:cNvSpPr/>
                <p:nvPr/>
              </p:nvSpPr>
              <p:spPr>
                <a:xfrm>
                  <a:off x="6371431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45" name="Hexagon 544"/>
                <p:cNvSpPr/>
                <p:nvPr/>
              </p:nvSpPr>
              <p:spPr>
                <a:xfrm>
                  <a:off x="6583759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46" name="Hexagon 545"/>
                <p:cNvSpPr/>
                <p:nvPr/>
              </p:nvSpPr>
              <p:spPr>
                <a:xfrm>
                  <a:off x="6796086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47" name="Hexagon 546"/>
                <p:cNvSpPr/>
                <p:nvPr/>
              </p:nvSpPr>
              <p:spPr>
                <a:xfrm>
                  <a:off x="5946775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48" name="Hexagon 547"/>
                <p:cNvSpPr/>
                <p:nvPr/>
              </p:nvSpPr>
              <p:spPr>
                <a:xfrm>
                  <a:off x="6159103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49" name="Hexagon 548"/>
                <p:cNvSpPr/>
                <p:nvPr/>
              </p:nvSpPr>
              <p:spPr>
                <a:xfrm>
                  <a:off x="6371431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50" name="Hexagon 549"/>
                <p:cNvSpPr/>
                <p:nvPr/>
              </p:nvSpPr>
              <p:spPr>
                <a:xfrm>
                  <a:off x="6583759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51" name="Hexagon 550"/>
                <p:cNvSpPr/>
                <p:nvPr/>
              </p:nvSpPr>
              <p:spPr>
                <a:xfrm>
                  <a:off x="6796086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52" name="Hexagon 551"/>
                <p:cNvSpPr/>
                <p:nvPr/>
              </p:nvSpPr>
              <p:spPr>
                <a:xfrm>
                  <a:off x="6063059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53" name="Hexagon 552"/>
                <p:cNvSpPr/>
                <p:nvPr/>
              </p:nvSpPr>
              <p:spPr>
                <a:xfrm>
                  <a:off x="6275387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54" name="Hexagon 553"/>
                <p:cNvSpPr/>
                <p:nvPr/>
              </p:nvSpPr>
              <p:spPr>
                <a:xfrm>
                  <a:off x="6487715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55" name="Hexagon 554"/>
                <p:cNvSpPr/>
                <p:nvPr/>
              </p:nvSpPr>
              <p:spPr>
                <a:xfrm>
                  <a:off x="6700042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56" name="Hexagon 555"/>
                <p:cNvSpPr/>
                <p:nvPr/>
              </p:nvSpPr>
              <p:spPr>
                <a:xfrm>
                  <a:off x="6060678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57" name="Hexagon 556"/>
                <p:cNvSpPr/>
                <p:nvPr/>
              </p:nvSpPr>
              <p:spPr>
                <a:xfrm>
                  <a:off x="6273006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58" name="Hexagon 557"/>
                <p:cNvSpPr/>
                <p:nvPr/>
              </p:nvSpPr>
              <p:spPr>
                <a:xfrm>
                  <a:off x="6485334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59" name="Hexagon 558"/>
                <p:cNvSpPr/>
                <p:nvPr/>
              </p:nvSpPr>
              <p:spPr>
                <a:xfrm>
                  <a:off x="6697661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578" name="Group 577"/>
            <p:cNvGrpSpPr/>
            <p:nvPr/>
          </p:nvGrpSpPr>
          <p:grpSpPr>
            <a:xfrm>
              <a:off x="2240279" y="1115913"/>
              <a:ext cx="5321300" cy="4800600"/>
              <a:chOff x="1663700" y="1703387"/>
              <a:chExt cx="5321300" cy="4800600"/>
            </a:xfrm>
          </p:grpSpPr>
          <p:sp>
            <p:nvSpPr>
              <p:cNvPr id="579" name="Snip Same Side Corner Rectangle 578"/>
              <p:cNvSpPr/>
              <p:nvPr/>
            </p:nvSpPr>
            <p:spPr>
              <a:xfrm>
                <a:off x="1663700" y="1703387"/>
                <a:ext cx="5321300" cy="2336800"/>
              </a:xfrm>
              <a:prstGeom prst="snip2SameRect">
                <a:avLst>
                  <a:gd name="adj1" fmla="val 21015"/>
                  <a:gd name="adj2" fmla="val 0"/>
                </a:avLst>
              </a:prstGeom>
              <a:solidFill>
                <a:srgbClr val="3366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0" name="Parallelogram 579"/>
              <p:cNvSpPr/>
              <p:nvPr/>
            </p:nvSpPr>
            <p:spPr>
              <a:xfrm>
                <a:off x="29241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1" name="Parallelogram 580"/>
              <p:cNvSpPr/>
              <p:nvPr/>
            </p:nvSpPr>
            <p:spPr>
              <a:xfrm>
                <a:off x="30099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2" name="Parallelogram 581"/>
              <p:cNvSpPr/>
              <p:nvPr/>
            </p:nvSpPr>
            <p:spPr>
              <a:xfrm>
                <a:off x="30988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3" name="Parallelogram 582"/>
              <p:cNvSpPr/>
              <p:nvPr/>
            </p:nvSpPr>
            <p:spPr>
              <a:xfrm>
                <a:off x="31877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4" name="Parallelogram 583"/>
              <p:cNvSpPr/>
              <p:nvPr/>
            </p:nvSpPr>
            <p:spPr>
              <a:xfrm>
                <a:off x="32797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5" name="Parallelogram 584"/>
              <p:cNvSpPr/>
              <p:nvPr/>
            </p:nvSpPr>
            <p:spPr>
              <a:xfrm>
                <a:off x="33686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6" name="Parallelogram 585"/>
              <p:cNvSpPr/>
              <p:nvPr/>
            </p:nvSpPr>
            <p:spPr>
              <a:xfrm>
                <a:off x="34512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7" name="Parallelogram 586"/>
              <p:cNvSpPr/>
              <p:nvPr/>
            </p:nvSpPr>
            <p:spPr>
              <a:xfrm>
                <a:off x="35369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8" name="Parallelogram 587"/>
              <p:cNvSpPr/>
              <p:nvPr/>
            </p:nvSpPr>
            <p:spPr>
              <a:xfrm>
                <a:off x="36258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9" name="Parallelogram 588"/>
              <p:cNvSpPr/>
              <p:nvPr/>
            </p:nvSpPr>
            <p:spPr>
              <a:xfrm>
                <a:off x="37147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0" name="Parallelogram 589"/>
              <p:cNvSpPr/>
              <p:nvPr/>
            </p:nvSpPr>
            <p:spPr>
              <a:xfrm>
                <a:off x="38068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1" name="Parallelogram 590"/>
              <p:cNvSpPr/>
              <p:nvPr/>
            </p:nvSpPr>
            <p:spPr>
              <a:xfrm>
                <a:off x="38957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2" name="Parallelogram 591"/>
              <p:cNvSpPr/>
              <p:nvPr/>
            </p:nvSpPr>
            <p:spPr>
              <a:xfrm>
                <a:off x="39941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3" name="Parallelogram 592"/>
              <p:cNvSpPr/>
              <p:nvPr/>
            </p:nvSpPr>
            <p:spPr>
              <a:xfrm>
                <a:off x="40798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4" name="Parallelogram 593"/>
              <p:cNvSpPr/>
              <p:nvPr/>
            </p:nvSpPr>
            <p:spPr>
              <a:xfrm>
                <a:off x="41687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5" name="Parallelogram 594"/>
              <p:cNvSpPr/>
              <p:nvPr/>
            </p:nvSpPr>
            <p:spPr>
              <a:xfrm>
                <a:off x="42576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6" name="Parallelogram 595"/>
              <p:cNvSpPr/>
              <p:nvPr/>
            </p:nvSpPr>
            <p:spPr>
              <a:xfrm>
                <a:off x="43497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7" name="Parallelogram 596"/>
              <p:cNvSpPr/>
              <p:nvPr/>
            </p:nvSpPr>
            <p:spPr>
              <a:xfrm>
                <a:off x="44386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8" name="Parallelogram 597"/>
              <p:cNvSpPr/>
              <p:nvPr/>
            </p:nvSpPr>
            <p:spPr>
              <a:xfrm>
                <a:off x="51689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9" name="Parallelogram 598"/>
              <p:cNvSpPr/>
              <p:nvPr/>
            </p:nvSpPr>
            <p:spPr>
              <a:xfrm>
                <a:off x="52546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0" name="Parallelogram 599"/>
              <p:cNvSpPr/>
              <p:nvPr/>
            </p:nvSpPr>
            <p:spPr>
              <a:xfrm>
                <a:off x="53435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1" name="Parallelogram 600"/>
              <p:cNvSpPr/>
              <p:nvPr/>
            </p:nvSpPr>
            <p:spPr>
              <a:xfrm>
                <a:off x="54324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2" name="Parallelogram 601"/>
              <p:cNvSpPr/>
              <p:nvPr/>
            </p:nvSpPr>
            <p:spPr>
              <a:xfrm>
                <a:off x="55245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3" name="Parallelogram 602"/>
              <p:cNvSpPr/>
              <p:nvPr/>
            </p:nvSpPr>
            <p:spPr>
              <a:xfrm>
                <a:off x="56134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04" name="Straight Connector 603"/>
              <p:cNvCxnSpPr/>
              <p:nvPr/>
            </p:nvCxnSpPr>
            <p:spPr>
              <a:xfrm flipV="1">
                <a:off x="4572000" y="2852737"/>
                <a:ext cx="682625" cy="635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5" name="TextBox 604"/>
              <p:cNvSpPr txBox="1"/>
              <p:nvPr/>
            </p:nvSpPr>
            <p:spPr>
              <a:xfrm>
                <a:off x="4635492" y="2391072"/>
                <a:ext cx="685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/>
                  <a:t>1-400 turns</a:t>
                </a:r>
              </a:p>
            </p:txBody>
          </p:sp>
          <p:sp>
            <p:nvSpPr>
              <p:cNvPr id="606" name="Snip Same Side Corner Rectangle 605"/>
              <p:cNvSpPr/>
              <p:nvPr/>
            </p:nvSpPr>
            <p:spPr>
              <a:xfrm flipV="1">
                <a:off x="1663700" y="4167187"/>
                <a:ext cx="5321300" cy="2336800"/>
              </a:xfrm>
              <a:prstGeom prst="snip2SameRect">
                <a:avLst>
                  <a:gd name="adj1" fmla="val 21015"/>
                  <a:gd name="adj2" fmla="val 0"/>
                </a:avLst>
              </a:prstGeom>
              <a:solidFill>
                <a:srgbClr val="3366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7" name="Parallelogram 606"/>
              <p:cNvSpPr/>
              <p:nvPr/>
            </p:nvSpPr>
            <p:spPr>
              <a:xfrm>
                <a:off x="29241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8" name="Parallelogram 607"/>
              <p:cNvSpPr/>
              <p:nvPr/>
            </p:nvSpPr>
            <p:spPr>
              <a:xfrm>
                <a:off x="30099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9" name="Parallelogram 608"/>
              <p:cNvSpPr/>
              <p:nvPr/>
            </p:nvSpPr>
            <p:spPr>
              <a:xfrm>
                <a:off x="30988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0" name="Parallelogram 609"/>
              <p:cNvSpPr/>
              <p:nvPr/>
            </p:nvSpPr>
            <p:spPr>
              <a:xfrm>
                <a:off x="31877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1" name="Parallelogram 610"/>
              <p:cNvSpPr/>
              <p:nvPr/>
            </p:nvSpPr>
            <p:spPr>
              <a:xfrm>
                <a:off x="32797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2" name="Parallelogram 611"/>
              <p:cNvSpPr/>
              <p:nvPr/>
            </p:nvSpPr>
            <p:spPr>
              <a:xfrm>
                <a:off x="33686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3" name="Parallelogram 612"/>
              <p:cNvSpPr/>
              <p:nvPr/>
            </p:nvSpPr>
            <p:spPr>
              <a:xfrm>
                <a:off x="34512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4" name="Parallelogram 613"/>
              <p:cNvSpPr/>
              <p:nvPr/>
            </p:nvSpPr>
            <p:spPr>
              <a:xfrm>
                <a:off x="35369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5" name="Parallelogram 614"/>
              <p:cNvSpPr/>
              <p:nvPr/>
            </p:nvSpPr>
            <p:spPr>
              <a:xfrm>
                <a:off x="36258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6" name="Parallelogram 615"/>
              <p:cNvSpPr/>
              <p:nvPr/>
            </p:nvSpPr>
            <p:spPr>
              <a:xfrm>
                <a:off x="37147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7" name="Parallelogram 616"/>
              <p:cNvSpPr/>
              <p:nvPr/>
            </p:nvSpPr>
            <p:spPr>
              <a:xfrm>
                <a:off x="38068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8" name="Parallelogram 617"/>
              <p:cNvSpPr/>
              <p:nvPr/>
            </p:nvSpPr>
            <p:spPr>
              <a:xfrm>
                <a:off x="38957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9" name="Parallelogram 618"/>
              <p:cNvSpPr/>
              <p:nvPr/>
            </p:nvSpPr>
            <p:spPr>
              <a:xfrm>
                <a:off x="39941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0" name="Parallelogram 619"/>
              <p:cNvSpPr/>
              <p:nvPr/>
            </p:nvSpPr>
            <p:spPr>
              <a:xfrm>
                <a:off x="40798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1" name="Parallelogram 620"/>
              <p:cNvSpPr/>
              <p:nvPr/>
            </p:nvSpPr>
            <p:spPr>
              <a:xfrm>
                <a:off x="41687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2" name="Parallelogram 621"/>
              <p:cNvSpPr/>
              <p:nvPr/>
            </p:nvSpPr>
            <p:spPr>
              <a:xfrm>
                <a:off x="42576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3" name="Parallelogram 622"/>
              <p:cNvSpPr/>
              <p:nvPr/>
            </p:nvSpPr>
            <p:spPr>
              <a:xfrm>
                <a:off x="43497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4" name="Parallelogram 623"/>
              <p:cNvSpPr/>
              <p:nvPr/>
            </p:nvSpPr>
            <p:spPr>
              <a:xfrm>
                <a:off x="44386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5" name="Parallelogram 624"/>
              <p:cNvSpPr/>
              <p:nvPr/>
            </p:nvSpPr>
            <p:spPr>
              <a:xfrm>
                <a:off x="51689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6" name="Parallelogram 625"/>
              <p:cNvSpPr/>
              <p:nvPr/>
            </p:nvSpPr>
            <p:spPr>
              <a:xfrm>
                <a:off x="52546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7" name="Parallelogram 626"/>
              <p:cNvSpPr/>
              <p:nvPr/>
            </p:nvSpPr>
            <p:spPr>
              <a:xfrm>
                <a:off x="53435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8" name="Parallelogram 627"/>
              <p:cNvSpPr/>
              <p:nvPr/>
            </p:nvSpPr>
            <p:spPr>
              <a:xfrm>
                <a:off x="54324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9" name="Parallelogram 628"/>
              <p:cNvSpPr/>
              <p:nvPr/>
            </p:nvSpPr>
            <p:spPr>
              <a:xfrm>
                <a:off x="55245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0" name="Parallelogram 629"/>
              <p:cNvSpPr/>
              <p:nvPr/>
            </p:nvSpPr>
            <p:spPr>
              <a:xfrm>
                <a:off x="56134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31" name="Straight Connector 630"/>
              <p:cNvCxnSpPr/>
              <p:nvPr/>
            </p:nvCxnSpPr>
            <p:spPr>
              <a:xfrm flipV="1">
                <a:off x="4572000" y="5132387"/>
                <a:ext cx="682625" cy="635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2" name="TextBox 631"/>
              <p:cNvSpPr txBox="1"/>
              <p:nvPr/>
            </p:nvSpPr>
            <p:spPr>
              <a:xfrm>
                <a:off x="4648200" y="4683124"/>
                <a:ext cx="685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/>
                  <a:t>1-400 turns</a:t>
                </a:r>
              </a:p>
            </p:txBody>
          </p:sp>
          <p:sp>
            <p:nvSpPr>
              <p:cNvPr id="633" name="Rectangle 632"/>
              <p:cNvSpPr/>
              <p:nvPr/>
            </p:nvSpPr>
            <p:spPr>
              <a:xfrm>
                <a:off x="5857875" y="3667124"/>
                <a:ext cx="1127125" cy="869950"/>
              </a:xfrm>
              <a:prstGeom prst="rect">
                <a:avLst/>
              </a:prstGeom>
              <a:solidFill>
                <a:srgbClr val="3366FF">
                  <a:alpha val="68000"/>
                </a:srgb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4" name="Rectangle 633"/>
              <p:cNvSpPr/>
              <p:nvPr/>
            </p:nvSpPr>
            <p:spPr>
              <a:xfrm>
                <a:off x="1663700" y="3667124"/>
                <a:ext cx="1127125" cy="869950"/>
              </a:xfrm>
              <a:prstGeom prst="rect">
                <a:avLst/>
              </a:prstGeom>
              <a:solidFill>
                <a:srgbClr val="3366FF">
                  <a:alpha val="68000"/>
                </a:srgb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35" name="Group 634"/>
              <p:cNvGrpSpPr/>
              <p:nvPr/>
            </p:nvGrpSpPr>
            <p:grpSpPr>
              <a:xfrm>
                <a:off x="5946775" y="3717925"/>
                <a:ext cx="947736" cy="755650"/>
                <a:chOff x="5946775" y="3717925"/>
                <a:chExt cx="947736" cy="755650"/>
              </a:xfrm>
            </p:grpSpPr>
            <p:sp>
              <p:nvSpPr>
                <p:cNvPr id="655" name="Hexagon 654"/>
                <p:cNvSpPr/>
                <p:nvPr/>
              </p:nvSpPr>
              <p:spPr>
                <a:xfrm>
                  <a:off x="5946775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56" name="Hexagon 655"/>
                <p:cNvSpPr/>
                <p:nvPr/>
              </p:nvSpPr>
              <p:spPr>
                <a:xfrm>
                  <a:off x="6159103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57" name="Hexagon 656"/>
                <p:cNvSpPr/>
                <p:nvPr/>
              </p:nvSpPr>
              <p:spPr>
                <a:xfrm>
                  <a:off x="6371431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58" name="Hexagon 657"/>
                <p:cNvSpPr/>
                <p:nvPr/>
              </p:nvSpPr>
              <p:spPr>
                <a:xfrm>
                  <a:off x="6583759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59" name="Hexagon 658"/>
                <p:cNvSpPr/>
                <p:nvPr/>
              </p:nvSpPr>
              <p:spPr>
                <a:xfrm>
                  <a:off x="6796086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0" name="Hexagon 659"/>
                <p:cNvSpPr/>
                <p:nvPr/>
              </p:nvSpPr>
              <p:spPr>
                <a:xfrm>
                  <a:off x="5946775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1" name="Hexagon 660"/>
                <p:cNvSpPr/>
                <p:nvPr/>
              </p:nvSpPr>
              <p:spPr>
                <a:xfrm>
                  <a:off x="6159103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2" name="Hexagon 661"/>
                <p:cNvSpPr/>
                <p:nvPr/>
              </p:nvSpPr>
              <p:spPr>
                <a:xfrm>
                  <a:off x="6371431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3" name="Hexagon 662"/>
                <p:cNvSpPr/>
                <p:nvPr/>
              </p:nvSpPr>
              <p:spPr>
                <a:xfrm>
                  <a:off x="6583759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4" name="Hexagon 663"/>
                <p:cNvSpPr/>
                <p:nvPr/>
              </p:nvSpPr>
              <p:spPr>
                <a:xfrm>
                  <a:off x="6796086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5" name="Hexagon 664"/>
                <p:cNvSpPr/>
                <p:nvPr/>
              </p:nvSpPr>
              <p:spPr>
                <a:xfrm>
                  <a:off x="6063059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6" name="Hexagon 665"/>
                <p:cNvSpPr/>
                <p:nvPr/>
              </p:nvSpPr>
              <p:spPr>
                <a:xfrm>
                  <a:off x="6275387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7" name="Hexagon 666"/>
                <p:cNvSpPr/>
                <p:nvPr/>
              </p:nvSpPr>
              <p:spPr>
                <a:xfrm>
                  <a:off x="6487715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8" name="Hexagon 667"/>
                <p:cNvSpPr/>
                <p:nvPr/>
              </p:nvSpPr>
              <p:spPr>
                <a:xfrm>
                  <a:off x="6700042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9" name="Hexagon 668"/>
                <p:cNvSpPr/>
                <p:nvPr/>
              </p:nvSpPr>
              <p:spPr>
                <a:xfrm>
                  <a:off x="6060678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70" name="Hexagon 669"/>
                <p:cNvSpPr/>
                <p:nvPr/>
              </p:nvSpPr>
              <p:spPr>
                <a:xfrm>
                  <a:off x="6273006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71" name="Hexagon 670"/>
                <p:cNvSpPr/>
                <p:nvPr/>
              </p:nvSpPr>
              <p:spPr>
                <a:xfrm>
                  <a:off x="6485334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72" name="Hexagon 671"/>
                <p:cNvSpPr/>
                <p:nvPr/>
              </p:nvSpPr>
              <p:spPr>
                <a:xfrm>
                  <a:off x="6697661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36" name="Group 635"/>
              <p:cNvGrpSpPr/>
              <p:nvPr/>
            </p:nvGrpSpPr>
            <p:grpSpPr>
              <a:xfrm>
                <a:off x="1741489" y="3717925"/>
                <a:ext cx="947736" cy="755650"/>
                <a:chOff x="5946775" y="3717925"/>
                <a:chExt cx="947736" cy="755650"/>
              </a:xfrm>
            </p:grpSpPr>
            <p:sp>
              <p:nvSpPr>
                <p:cNvPr id="637" name="Hexagon 636"/>
                <p:cNvSpPr/>
                <p:nvPr/>
              </p:nvSpPr>
              <p:spPr>
                <a:xfrm>
                  <a:off x="5946775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38" name="Hexagon 637"/>
                <p:cNvSpPr/>
                <p:nvPr/>
              </p:nvSpPr>
              <p:spPr>
                <a:xfrm>
                  <a:off x="6159103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39" name="Hexagon 638"/>
                <p:cNvSpPr/>
                <p:nvPr/>
              </p:nvSpPr>
              <p:spPr>
                <a:xfrm>
                  <a:off x="6371431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40" name="Hexagon 639"/>
                <p:cNvSpPr/>
                <p:nvPr/>
              </p:nvSpPr>
              <p:spPr>
                <a:xfrm>
                  <a:off x="6583759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41" name="Hexagon 640"/>
                <p:cNvSpPr/>
                <p:nvPr/>
              </p:nvSpPr>
              <p:spPr>
                <a:xfrm>
                  <a:off x="6796086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42" name="Hexagon 641"/>
                <p:cNvSpPr/>
                <p:nvPr/>
              </p:nvSpPr>
              <p:spPr>
                <a:xfrm>
                  <a:off x="5946775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43" name="Hexagon 642"/>
                <p:cNvSpPr/>
                <p:nvPr/>
              </p:nvSpPr>
              <p:spPr>
                <a:xfrm>
                  <a:off x="6159103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44" name="Hexagon 643"/>
                <p:cNvSpPr/>
                <p:nvPr/>
              </p:nvSpPr>
              <p:spPr>
                <a:xfrm>
                  <a:off x="6371431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45" name="Hexagon 644"/>
                <p:cNvSpPr/>
                <p:nvPr/>
              </p:nvSpPr>
              <p:spPr>
                <a:xfrm>
                  <a:off x="6583759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46" name="Hexagon 645"/>
                <p:cNvSpPr/>
                <p:nvPr/>
              </p:nvSpPr>
              <p:spPr>
                <a:xfrm>
                  <a:off x="6796086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47" name="Hexagon 646"/>
                <p:cNvSpPr/>
                <p:nvPr/>
              </p:nvSpPr>
              <p:spPr>
                <a:xfrm>
                  <a:off x="6063059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48" name="Hexagon 647"/>
                <p:cNvSpPr/>
                <p:nvPr/>
              </p:nvSpPr>
              <p:spPr>
                <a:xfrm>
                  <a:off x="6275387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49" name="Hexagon 648"/>
                <p:cNvSpPr/>
                <p:nvPr/>
              </p:nvSpPr>
              <p:spPr>
                <a:xfrm>
                  <a:off x="6487715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50" name="Hexagon 649"/>
                <p:cNvSpPr/>
                <p:nvPr/>
              </p:nvSpPr>
              <p:spPr>
                <a:xfrm>
                  <a:off x="6700042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51" name="Hexagon 650"/>
                <p:cNvSpPr/>
                <p:nvPr/>
              </p:nvSpPr>
              <p:spPr>
                <a:xfrm>
                  <a:off x="6060678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52" name="Hexagon 651"/>
                <p:cNvSpPr/>
                <p:nvPr/>
              </p:nvSpPr>
              <p:spPr>
                <a:xfrm>
                  <a:off x="6273006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53" name="Hexagon 652"/>
                <p:cNvSpPr/>
                <p:nvPr/>
              </p:nvSpPr>
              <p:spPr>
                <a:xfrm>
                  <a:off x="6485334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54" name="Hexagon 653"/>
                <p:cNvSpPr/>
                <p:nvPr/>
              </p:nvSpPr>
              <p:spPr>
                <a:xfrm>
                  <a:off x="6697661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673" name="Group 672"/>
            <p:cNvGrpSpPr/>
            <p:nvPr/>
          </p:nvGrpSpPr>
          <p:grpSpPr>
            <a:xfrm>
              <a:off x="2198294" y="1164649"/>
              <a:ext cx="5321300" cy="4800600"/>
              <a:chOff x="1663700" y="1703387"/>
              <a:chExt cx="5321300" cy="4800600"/>
            </a:xfrm>
          </p:grpSpPr>
          <p:sp>
            <p:nvSpPr>
              <p:cNvPr id="674" name="Snip Same Side Corner Rectangle 673"/>
              <p:cNvSpPr/>
              <p:nvPr/>
            </p:nvSpPr>
            <p:spPr>
              <a:xfrm>
                <a:off x="1663700" y="1703387"/>
                <a:ext cx="5321300" cy="2336800"/>
              </a:xfrm>
              <a:prstGeom prst="snip2SameRect">
                <a:avLst>
                  <a:gd name="adj1" fmla="val 21015"/>
                  <a:gd name="adj2" fmla="val 0"/>
                </a:avLst>
              </a:prstGeom>
              <a:solidFill>
                <a:srgbClr val="3366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5" name="Parallelogram 674"/>
              <p:cNvSpPr/>
              <p:nvPr/>
            </p:nvSpPr>
            <p:spPr>
              <a:xfrm>
                <a:off x="29241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6" name="Parallelogram 675"/>
              <p:cNvSpPr/>
              <p:nvPr/>
            </p:nvSpPr>
            <p:spPr>
              <a:xfrm>
                <a:off x="30099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7" name="Parallelogram 676"/>
              <p:cNvSpPr/>
              <p:nvPr/>
            </p:nvSpPr>
            <p:spPr>
              <a:xfrm>
                <a:off x="30988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8" name="Parallelogram 677"/>
              <p:cNvSpPr/>
              <p:nvPr/>
            </p:nvSpPr>
            <p:spPr>
              <a:xfrm>
                <a:off x="31877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9" name="Parallelogram 678"/>
              <p:cNvSpPr/>
              <p:nvPr/>
            </p:nvSpPr>
            <p:spPr>
              <a:xfrm>
                <a:off x="32797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0" name="Parallelogram 679"/>
              <p:cNvSpPr/>
              <p:nvPr/>
            </p:nvSpPr>
            <p:spPr>
              <a:xfrm>
                <a:off x="33686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1" name="Parallelogram 680"/>
              <p:cNvSpPr/>
              <p:nvPr/>
            </p:nvSpPr>
            <p:spPr>
              <a:xfrm>
                <a:off x="34512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2" name="Parallelogram 681"/>
              <p:cNvSpPr/>
              <p:nvPr/>
            </p:nvSpPr>
            <p:spPr>
              <a:xfrm>
                <a:off x="35369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3" name="Parallelogram 682"/>
              <p:cNvSpPr/>
              <p:nvPr/>
            </p:nvSpPr>
            <p:spPr>
              <a:xfrm>
                <a:off x="36258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4" name="Parallelogram 683"/>
              <p:cNvSpPr/>
              <p:nvPr/>
            </p:nvSpPr>
            <p:spPr>
              <a:xfrm>
                <a:off x="37147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5" name="Parallelogram 684"/>
              <p:cNvSpPr/>
              <p:nvPr/>
            </p:nvSpPr>
            <p:spPr>
              <a:xfrm>
                <a:off x="38068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6" name="Parallelogram 685"/>
              <p:cNvSpPr/>
              <p:nvPr/>
            </p:nvSpPr>
            <p:spPr>
              <a:xfrm>
                <a:off x="38957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7" name="Parallelogram 686"/>
              <p:cNvSpPr/>
              <p:nvPr/>
            </p:nvSpPr>
            <p:spPr>
              <a:xfrm>
                <a:off x="39941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8" name="Parallelogram 687"/>
              <p:cNvSpPr/>
              <p:nvPr/>
            </p:nvSpPr>
            <p:spPr>
              <a:xfrm>
                <a:off x="40798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9" name="Parallelogram 688"/>
              <p:cNvSpPr/>
              <p:nvPr/>
            </p:nvSpPr>
            <p:spPr>
              <a:xfrm>
                <a:off x="41687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0" name="Parallelogram 689"/>
              <p:cNvSpPr/>
              <p:nvPr/>
            </p:nvSpPr>
            <p:spPr>
              <a:xfrm>
                <a:off x="42576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1" name="Parallelogram 690"/>
              <p:cNvSpPr/>
              <p:nvPr/>
            </p:nvSpPr>
            <p:spPr>
              <a:xfrm>
                <a:off x="43497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2" name="Parallelogram 691"/>
              <p:cNvSpPr/>
              <p:nvPr/>
            </p:nvSpPr>
            <p:spPr>
              <a:xfrm>
                <a:off x="44386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3" name="Parallelogram 692"/>
              <p:cNvSpPr/>
              <p:nvPr/>
            </p:nvSpPr>
            <p:spPr>
              <a:xfrm>
                <a:off x="51689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4" name="Parallelogram 693"/>
              <p:cNvSpPr/>
              <p:nvPr/>
            </p:nvSpPr>
            <p:spPr>
              <a:xfrm>
                <a:off x="52546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5" name="Parallelogram 694"/>
              <p:cNvSpPr/>
              <p:nvPr/>
            </p:nvSpPr>
            <p:spPr>
              <a:xfrm>
                <a:off x="53435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6" name="Parallelogram 695"/>
              <p:cNvSpPr/>
              <p:nvPr/>
            </p:nvSpPr>
            <p:spPr>
              <a:xfrm>
                <a:off x="54324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7" name="Parallelogram 696"/>
              <p:cNvSpPr/>
              <p:nvPr/>
            </p:nvSpPr>
            <p:spPr>
              <a:xfrm>
                <a:off x="55245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8" name="Parallelogram 697"/>
              <p:cNvSpPr/>
              <p:nvPr/>
            </p:nvSpPr>
            <p:spPr>
              <a:xfrm>
                <a:off x="56134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99" name="Straight Connector 698"/>
              <p:cNvCxnSpPr/>
              <p:nvPr/>
            </p:nvCxnSpPr>
            <p:spPr>
              <a:xfrm flipV="1">
                <a:off x="4572000" y="2852737"/>
                <a:ext cx="682625" cy="635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0" name="TextBox 699"/>
              <p:cNvSpPr txBox="1"/>
              <p:nvPr/>
            </p:nvSpPr>
            <p:spPr>
              <a:xfrm>
                <a:off x="4635492" y="2391072"/>
                <a:ext cx="685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/>
                  <a:t>1-400 turns</a:t>
                </a:r>
              </a:p>
            </p:txBody>
          </p:sp>
          <p:sp>
            <p:nvSpPr>
              <p:cNvPr id="701" name="Snip Same Side Corner Rectangle 700"/>
              <p:cNvSpPr/>
              <p:nvPr/>
            </p:nvSpPr>
            <p:spPr>
              <a:xfrm flipV="1">
                <a:off x="1663700" y="4167187"/>
                <a:ext cx="5321300" cy="2336800"/>
              </a:xfrm>
              <a:prstGeom prst="snip2SameRect">
                <a:avLst>
                  <a:gd name="adj1" fmla="val 21015"/>
                  <a:gd name="adj2" fmla="val 0"/>
                </a:avLst>
              </a:prstGeom>
              <a:solidFill>
                <a:srgbClr val="3366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2" name="Parallelogram 701"/>
              <p:cNvSpPr/>
              <p:nvPr/>
            </p:nvSpPr>
            <p:spPr>
              <a:xfrm>
                <a:off x="29241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3" name="Parallelogram 702"/>
              <p:cNvSpPr/>
              <p:nvPr/>
            </p:nvSpPr>
            <p:spPr>
              <a:xfrm>
                <a:off x="30099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4" name="Parallelogram 703"/>
              <p:cNvSpPr/>
              <p:nvPr/>
            </p:nvSpPr>
            <p:spPr>
              <a:xfrm>
                <a:off x="30988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5" name="Parallelogram 704"/>
              <p:cNvSpPr/>
              <p:nvPr/>
            </p:nvSpPr>
            <p:spPr>
              <a:xfrm>
                <a:off x="31877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6" name="Parallelogram 705"/>
              <p:cNvSpPr/>
              <p:nvPr/>
            </p:nvSpPr>
            <p:spPr>
              <a:xfrm>
                <a:off x="32797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7" name="Parallelogram 706"/>
              <p:cNvSpPr/>
              <p:nvPr/>
            </p:nvSpPr>
            <p:spPr>
              <a:xfrm>
                <a:off x="33686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8" name="Parallelogram 707"/>
              <p:cNvSpPr/>
              <p:nvPr/>
            </p:nvSpPr>
            <p:spPr>
              <a:xfrm>
                <a:off x="34512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9" name="Parallelogram 708"/>
              <p:cNvSpPr/>
              <p:nvPr/>
            </p:nvSpPr>
            <p:spPr>
              <a:xfrm>
                <a:off x="35369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0" name="Parallelogram 709"/>
              <p:cNvSpPr/>
              <p:nvPr/>
            </p:nvSpPr>
            <p:spPr>
              <a:xfrm>
                <a:off x="36258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1" name="Parallelogram 710"/>
              <p:cNvSpPr/>
              <p:nvPr/>
            </p:nvSpPr>
            <p:spPr>
              <a:xfrm>
                <a:off x="37147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2" name="Parallelogram 711"/>
              <p:cNvSpPr/>
              <p:nvPr/>
            </p:nvSpPr>
            <p:spPr>
              <a:xfrm>
                <a:off x="38068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3" name="Parallelogram 712"/>
              <p:cNvSpPr/>
              <p:nvPr/>
            </p:nvSpPr>
            <p:spPr>
              <a:xfrm>
                <a:off x="38957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4" name="Parallelogram 713"/>
              <p:cNvSpPr/>
              <p:nvPr/>
            </p:nvSpPr>
            <p:spPr>
              <a:xfrm>
                <a:off x="39941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5" name="Parallelogram 714"/>
              <p:cNvSpPr/>
              <p:nvPr/>
            </p:nvSpPr>
            <p:spPr>
              <a:xfrm>
                <a:off x="40798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6" name="Parallelogram 715"/>
              <p:cNvSpPr/>
              <p:nvPr/>
            </p:nvSpPr>
            <p:spPr>
              <a:xfrm>
                <a:off x="41687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7" name="Parallelogram 716"/>
              <p:cNvSpPr/>
              <p:nvPr/>
            </p:nvSpPr>
            <p:spPr>
              <a:xfrm>
                <a:off x="42576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8" name="Parallelogram 717"/>
              <p:cNvSpPr/>
              <p:nvPr/>
            </p:nvSpPr>
            <p:spPr>
              <a:xfrm>
                <a:off x="43497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9" name="Parallelogram 718"/>
              <p:cNvSpPr/>
              <p:nvPr/>
            </p:nvSpPr>
            <p:spPr>
              <a:xfrm>
                <a:off x="44386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0" name="Parallelogram 719"/>
              <p:cNvSpPr/>
              <p:nvPr/>
            </p:nvSpPr>
            <p:spPr>
              <a:xfrm>
                <a:off x="51689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1" name="Parallelogram 720"/>
              <p:cNvSpPr/>
              <p:nvPr/>
            </p:nvSpPr>
            <p:spPr>
              <a:xfrm>
                <a:off x="52546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2" name="Parallelogram 721"/>
              <p:cNvSpPr/>
              <p:nvPr/>
            </p:nvSpPr>
            <p:spPr>
              <a:xfrm>
                <a:off x="53435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3" name="Parallelogram 722"/>
              <p:cNvSpPr/>
              <p:nvPr/>
            </p:nvSpPr>
            <p:spPr>
              <a:xfrm>
                <a:off x="54324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4" name="Parallelogram 723"/>
              <p:cNvSpPr/>
              <p:nvPr/>
            </p:nvSpPr>
            <p:spPr>
              <a:xfrm>
                <a:off x="55245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5" name="Parallelogram 724"/>
              <p:cNvSpPr/>
              <p:nvPr/>
            </p:nvSpPr>
            <p:spPr>
              <a:xfrm>
                <a:off x="56134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26" name="Straight Connector 725"/>
              <p:cNvCxnSpPr/>
              <p:nvPr/>
            </p:nvCxnSpPr>
            <p:spPr>
              <a:xfrm flipV="1">
                <a:off x="4572000" y="5132387"/>
                <a:ext cx="682625" cy="635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7" name="TextBox 726"/>
              <p:cNvSpPr txBox="1"/>
              <p:nvPr/>
            </p:nvSpPr>
            <p:spPr>
              <a:xfrm>
                <a:off x="4648200" y="4683124"/>
                <a:ext cx="685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/>
                  <a:t>1-400 turns</a:t>
                </a:r>
              </a:p>
            </p:txBody>
          </p:sp>
          <p:sp>
            <p:nvSpPr>
              <p:cNvPr id="728" name="Rectangle 727"/>
              <p:cNvSpPr/>
              <p:nvPr/>
            </p:nvSpPr>
            <p:spPr>
              <a:xfrm>
                <a:off x="5857875" y="3667124"/>
                <a:ext cx="1127125" cy="869950"/>
              </a:xfrm>
              <a:prstGeom prst="rect">
                <a:avLst/>
              </a:prstGeom>
              <a:solidFill>
                <a:srgbClr val="3366FF">
                  <a:alpha val="68000"/>
                </a:srgb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9" name="Rectangle 728"/>
              <p:cNvSpPr/>
              <p:nvPr/>
            </p:nvSpPr>
            <p:spPr>
              <a:xfrm>
                <a:off x="1663700" y="3667124"/>
                <a:ext cx="1127125" cy="869950"/>
              </a:xfrm>
              <a:prstGeom prst="rect">
                <a:avLst/>
              </a:prstGeom>
              <a:solidFill>
                <a:srgbClr val="3366FF">
                  <a:alpha val="68000"/>
                </a:srgb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730" name="Group 729"/>
              <p:cNvGrpSpPr/>
              <p:nvPr/>
            </p:nvGrpSpPr>
            <p:grpSpPr>
              <a:xfrm>
                <a:off x="5946775" y="3717925"/>
                <a:ext cx="947736" cy="755650"/>
                <a:chOff x="5946775" y="3717925"/>
                <a:chExt cx="947736" cy="755650"/>
              </a:xfrm>
            </p:grpSpPr>
            <p:sp>
              <p:nvSpPr>
                <p:cNvPr id="750" name="Hexagon 749"/>
                <p:cNvSpPr/>
                <p:nvPr/>
              </p:nvSpPr>
              <p:spPr>
                <a:xfrm>
                  <a:off x="5946775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51" name="Hexagon 750"/>
                <p:cNvSpPr/>
                <p:nvPr/>
              </p:nvSpPr>
              <p:spPr>
                <a:xfrm>
                  <a:off x="6159103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52" name="Hexagon 751"/>
                <p:cNvSpPr/>
                <p:nvPr/>
              </p:nvSpPr>
              <p:spPr>
                <a:xfrm>
                  <a:off x="6371431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53" name="Hexagon 752"/>
                <p:cNvSpPr/>
                <p:nvPr/>
              </p:nvSpPr>
              <p:spPr>
                <a:xfrm>
                  <a:off x="6583759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54" name="Hexagon 753"/>
                <p:cNvSpPr/>
                <p:nvPr/>
              </p:nvSpPr>
              <p:spPr>
                <a:xfrm>
                  <a:off x="6796086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55" name="Hexagon 754"/>
                <p:cNvSpPr/>
                <p:nvPr/>
              </p:nvSpPr>
              <p:spPr>
                <a:xfrm>
                  <a:off x="5946775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56" name="Hexagon 755"/>
                <p:cNvSpPr/>
                <p:nvPr/>
              </p:nvSpPr>
              <p:spPr>
                <a:xfrm>
                  <a:off x="6159103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57" name="Hexagon 756"/>
                <p:cNvSpPr/>
                <p:nvPr/>
              </p:nvSpPr>
              <p:spPr>
                <a:xfrm>
                  <a:off x="6371431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58" name="Hexagon 757"/>
                <p:cNvSpPr/>
                <p:nvPr/>
              </p:nvSpPr>
              <p:spPr>
                <a:xfrm>
                  <a:off x="6583759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59" name="Hexagon 758"/>
                <p:cNvSpPr/>
                <p:nvPr/>
              </p:nvSpPr>
              <p:spPr>
                <a:xfrm>
                  <a:off x="6796086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0" name="Hexagon 759"/>
                <p:cNvSpPr/>
                <p:nvPr/>
              </p:nvSpPr>
              <p:spPr>
                <a:xfrm>
                  <a:off x="6063059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1" name="Hexagon 760"/>
                <p:cNvSpPr/>
                <p:nvPr/>
              </p:nvSpPr>
              <p:spPr>
                <a:xfrm>
                  <a:off x="6275387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2" name="Hexagon 761"/>
                <p:cNvSpPr/>
                <p:nvPr/>
              </p:nvSpPr>
              <p:spPr>
                <a:xfrm>
                  <a:off x="6487715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3" name="Hexagon 762"/>
                <p:cNvSpPr/>
                <p:nvPr/>
              </p:nvSpPr>
              <p:spPr>
                <a:xfrm>
                  <a:off x="6700042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4" name="Hexagon 763"/>
                <p:cNvSpPr/>
                <p:nvPr/>
              </p:nvSpPr>
              <p:spPr>
                <a:xfrm>
                  <a:off x="6060678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5" name="Hexagon 764"/>
                <p:cNvSpPr/>
                <p:nvPr/>
              </p:nvSpPr>
              <p:spPr>
                <a:xfrm>
                  <a:off x="6273006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6" name="Hexagon 765"/>
                <p:cNvSpPr/>
                <p:nvPr/>
              </p:nvSpPr>
              <p:spPr>
                <a:xfrm>
                  <a:off x="6485334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7" name="Hexagon 766"/>
                <p:cNvSpPr/>
                <p:nvPr/>
              </p:nvSpPr>
              <p:spPr>
                <a:xfrm>
                  <a:off x="6697661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731" name="Group 730"/>
              <p:cNvGrpSpPr/>
              <p:nvPr/>
            </p:nvGrpSpPr>
            <p:grpSpPr>
              <a:xfrm>
                <a:off x="1741489" y="3717925"/>
                <a:ext cx="947736" cy="755650"/>
                <a:chOff x="5946775" y="3717925"/>
                <a:chExt cx="947736" cy="755650"/>
              </a:xfrm>
            </p:grpSpPr>
            <p:sp>
              <p:nvSpPr>
                <p:cNvPr id="732" name="Hexagon 731"/>
                <p:cNvSpPr/>
                <p:nvPr/>
              </p:nvSpPr>
              <p:spPr>
                <a:xfrm>
                  <a:off x="5946775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3" name="Hexagon 732"/>
                <p:cNvSpPr/>
                <p:nvPr/>
              </p:nvSpPr>
              <p:spPr>
                <a:xfrm>
                  <a:off x="6159103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4" name="Hexagon 733"/>
                <p:cNvSpPr/>
                <p:nvPr/>
              </p:nvSpPr>
              <p:spPr>
                <a:xfrm>
                  <a:off x="6371431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5" name="Hexagon 734"/>
                <p:cNvSpPr/>
                <p:nvPr/>
              </p:nvSpPr>
              <p:spPr>
                <a:xfrm>
                  <a:off x="6583759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6" name="Hexagon 735"/>
                <p:cNvSpPr/>
                <p:nvPr/>
              </p:nvSpPr>
              <p:spPr>
                <a:xfrm>
                  <a:off x="6796086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7" name="Hexagon 736"/>
                <p:cNvSpPr/>
                <p:nvPr/>
              </p:nvSpPr>
              <p:spPr>
                <a:xfrm>
                  <a:off x="5946775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8" name="Hexagon 737"/>
                <p:cNvSpPr/>
                <p:nvPr/>
              </p:nvSpPr>
              <p:spPr>
                <a:xfrm>
                  <a:off x="6159103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9" name="Hexagon 738"/>
                <p:cNvSpPr/>
                <p:nvPr/>
              </p:nvSpPr>
              <p:spPr>
                <a:xfrm>
                  <a:off x="6371431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0" name="Hexagon 739"/>
                <p:cNvSpPr/>
                <p:nvPr/>
              </p:nvSpPr>
              <p:spPr>
                <a:xfrm>
                  <a:off x="6583759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1" name="Hexagon 740"/>
                <p:cNvSpPr/>
                <p:nvPr/>
              </p:nvSpPr>
              <p:spPr>
                <a:xfrm>
                  <a:off x="6796086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2" name="Hexagon 741"/>
                <p:cNvSpPr/>
                <p:nvPr/>
              </p:nvSpPr>
              <p:spPr>
                <a:xfrm>
                  <a:off x="6063059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3" name="Hexagon 742"/>
                <p:cNvSpPr/>
                <p:nvPr/>
              </p:nvSpPr>
              <p:spPr>
                <a:xfrm>
                  <a:off x="6275387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4" name="Hexagon 743"/>
                <p:cNvSpPr/>
                <p:nvPr/>
              </p:nvSpPr>
              <p:spPr>
                <a:xfrm>
                  <a:off x="6487715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5" name="Hexagon 744"/>
                <p:cNvSpPr/>
                <p:nvPr/>
              </p:nvSpPr>
              <p:spPr>
                <a:xfrm>
                  <a:off x="6700042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6" name="Hexagon 745"/>
                <p:cNvSpPr/>
                <p:nvPr/>
              </p:nvSpPr>
              <p:spPr>
                <a:xfrm>
                  <a:off x="6060678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7" name="Hexagon 746"/>
                <p:cNvSpPr/>
                <p:nvPr/>
              </p:nvSpPr>
              <p:spPr>
                <a:xfrm>
                  <a:off x="6273006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8" name="Hexagon 747"/>
                <p:cNvSpPr/>
                <p:nvPr/>
              </p:nvSpPr>
              <p:spPr>
                <a:xfrm>
                  <a:off x="6485334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9" name="Hexagon 748"/>
                <p:cNvSpPr/>
                <p:nvPr/>
              </p:nvSpPr>
              <p:spPr>
                <a:xfrm>
                  <a:off x="6697661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768" name="Group 767"/>
            <p:cNvGrpSpPr/>
            <p:nvPr/>
          </p:nvGrpSpPr>
          <p:grpSpPr>
            <a:xfrm>
              <a:off x="2169268" y="1213385"/>
              <a:ext cx="5321300" cy="4800600"/>
              <a:chOff x="1663700" y="1703387"/>
              <a:chExt cx="5321300" cy="4800600"/>
            </a:xfrm>
          </p:grpSpPr>
          <p:sp>
            <p:nvSpPr>
              <p:cNvPr id="769" name="Snip Same Side Corner Rectangle 768"/>
              <p:cNvSpPr/>
              <p:nvPr/>
            </p:nvSpPr>
            <p:spPr>
              <a:xfrm>
                <a:off x="1663700" y="1703387"/>
                <a:ext cx="5321300" cy="2336800"/>
              </a:xfrm>
              <a:prstGeom prst="snip2SameRect">
                <a:avLst>
                  <a:gd name="adj1" fmla="val 21015"/>
                  <a:gd name="adj2" fmla="val 0"/>
                </a:avLst>
              </a:prstGeom>
              <a:solidFill>
                <a:srgbClr val="3366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0" name="Parallelogram 769"/>
              <p:cNvSpPr/>
              <p:nvPr/>
            </p:nvSpPr>
            <p:spPr>
              <a:xfrm>
                <a:off x="29241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1" name="Parallelogram 770"/>
              <p:cNvSpPr/>
              <p:nvPr/>
            </p:nvSpPr>
            <p:spPr>
              <a:xfrm>
                <a:off x="30099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2" name="Parallelogram 771"/>
              <p:cNvSpPr/>
              <p:nvPr/>
            </p:nvSpPr>
            <p:spPr>
              <a:xfrm>
                <a:off x="30988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3" name="Parallelogram 772"/>
              <p:cNvSpPr/>
              <p:nvPr/>
            </p:nvSpPr>
            <p:spPr>
              <a:xfrm>
                <a:off x="31877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4" name="Parallelogram 773"/>
              <p:cNvSpPr/>
              <p:nvPr/>
            </p:nvSpPr>
            <p:spPr>
              <a:xfrm>
                <a:off x="32797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5" name="Parallelogram 774"/>
              <p:cNvSpPr/>
              <p:nvPr/>
            </p:nvSpPr>
            <p:spPr>
              <a:xfrm>
                <a:off x="33686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6" name="Parallelogram 775"/>
              <p:cNvSpPr/>
              <p:nvPr/>
            </p:nvSpPr>
            <p:spPr>
              <a:xfrm>
                <a:off x="34512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7" name="Parallelogram 776"/>
              <p:cNvSpPr/>
              <p:nvPr/>
            </p:nvSpPr>
            <p:spPr>
              <a:xfrm>
                <a:off x="35369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8" name="Parallelogram 777"/>
              <p:cNvSpPr/>
              <p:nvPr/>
            </p:nvSpPr>
            <p:spPr>
              <a:xfrm>
                <a:off x="36258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9" name="Parallelogram 778"/>
              <p:cNvSpPr/>
              <p:nvPr/>
            </p:nvSpPr>
            <p:spPr>
              <a:xfrm>
                <a:off x="37147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0" name="Parallelogram 779"/>
              <p:cNvSpPr/>
              <p:nvPr/>
            </p:nvSpPr>
            <p:spPr>
              <a:xfrm>
                <a:off x="38068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1" name="Parallelogram 780"/>
              <p:cNvSpPr/>
              <p:nvPr/>
            </p:nvSpPr>
            <p:spPr>
              <a:xfrm>
                <a:off x="38957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2" name="Parallelogram 781"/>
              <p:cNvSpPr/>
              <p:nvPr/>
            </p:nvSpPr>
            <p:spPr>
              <a:xfrm>
                <a:off x="39941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3" name="Parallelogram 782"/>
              <p:cNvSpPr/>
              <p:nvPr/>
            </p:nvSpPr>
            <p:spPr>
              <a:xfrm>
                <a:off x="40798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4" name="Parallelogram 783"/>
              <p:cNvSpPr/>
              <p:nvPr/>
            </p:nvSpPr>
            <p:spPr>
              <a:xfrm>
                <a:off x="41687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5" name="Parallelogram 784"/>
              <p:cNvSpPr/>
              <p:nvPr/>
            </p:nvSpPr>
            <p:spPr>
              <a:xfrm>
                <a:off x="42576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6" name="Parallelogram 785"/>
              <p:cNvSpPr/>
              <p:nvPr/>
            </p:nvSpPr>
            <p:spPr>
              <a:xfrm>
                <a:off x="43497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7" name="Parallelogram 786"/>
              <p:cNvSpPr/>
              <p:nvPr/>
            </p:nvSpPr>
            <p:spPr>
              <a:xfrm>
                <a:off x="44386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8" name="Parallelogram 787"/>
              <p:cNvSpPr/>
              <p:nvPr/>
            </p:nvSpPr>
            <p:spPr>
              <a:xfrm>
                <a:off x="51689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9" name="Parallelogram 788"/>
              <p:cNvSpPr/>
              <p:nvPr/>
            </p:nvSpPr>
            <p:spPr>
              <a:xfrm>
                <a:off x="52546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0" name="Parallelogram 789"/>
              <p:cNvSpPr/>
              <p:nvPr/>
            </p:nvSpPr>
            <p:spPr>
              <a:xfrm>
                <a:off x="53435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1" name="Parallelogram 790"/>
              <p:cNvSpPr/>
              <p:nvPr/>
            </p:nvSpPr>
            <p:spPr>
              <a:xfrm>
                <a:off x="54324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2" name="Parallelogram 791"/>
              <p:cNvSpPr/>
              <p:nvPr/>
            </p:nvSpPr>
            <p:spPr>
              <a:xfrm>
                <a:off x="55245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3" name="Parallelogram 792"/>
              <p:cNvSpPr/>
              <p:nvPr/>
            </p:nvSpPr>
            <p:spPr>
              <a:xfrm>
                <a:off x="56134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94" name="Straight Connector 793"/>
              <p:cNvCxnSpPr/>
              <p:nvPr/>
            </p:nvCxnSpPr>
            <p:spPr>
              <a:xfrm flipV="1">
                <a:off x="4572000" y="2852737"/>
                <a:ext cx="682625" cy="635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5" name="TextBox 794"/>
              <p:cNvSpPr txBox="1"/>
              <p:nvPr/>
            </p:nvSpPr>
            <p:spPr>
              <a:xfrm>
                <a:off x="4635492" y="2391072"/>
                <a:ext cx="685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/>
                  <a:t>1-400 turns</a:t>
                </a:r>
              </a:p>
            </p:txBody>
          </p:sp>
          <p:sp>
            <p:nvSpPr>
              <p:cNvPr id="796" name="Snip Same Side Corner Rectangle 795"/>
              <p:cNvSpPr/>
              <p:nvPr/>
            </p:nvSpPr>
            <p:spPr>
              <a:xfrm flipV="1">
                <a:off x="1663700" y="4167187"/>
                <a:ext cx="5321300" cy="2336800"/>
              </a:xfrm>
              <a:prstGeom prst="snip2SameRect">
                <a:avLst>
                  <a:gd name="adj1" fmla="val 21015"/>
                  <a:gd name="adj2" fmla="val 0"/>
                </a:avLst>
              </a:prstGeom>
              <a:solidFill>
                <a:srgbClr val="3366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7" name="Parallelogram 796"/>
              <p:cNvSpPr/>
              <p:nvPr/>
            </p:nvSpPr>
            <p:spPr>
              <a:xfrm>
                <a:off x="29241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8" name="Parallelogram 797"/>
              <p:cNvSpPr/>
              <p:nvPr/>
            </p:nvSpPr>
            <p:spPr>
              <a:xfrm>
                <a:off x="30099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9" name="Parallelogram 798"/>
              <p:cNvSpPr/>
              <p:nvPr/>
            </p:nvSpPr>
            <p:spPr>
              <a:xfrm>
                <a:off x="30988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0" name="Parallelogram 799"/>
              <p:cNvSpPr/>
              <p:nvPr/>
            </p:nvSpPr>
            <p:spPr>
              <a:xfrm>
                <a:off x="31877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1" name="Parallelogram 800"/>
              <p:cNvSpPr/>
              <p:nvPr/>
            </p:nvSpPr>
            <p:spPr>
              <a:xfrm>
                <a:off x="32797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2" name="Parallelogram 801"/>
              <p:cNvSpPr/>
              <p:nvPr/>
            </p:nvSpPr>
            <p:spPr>
              <a:xfrm>
                <a:off x="33686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3" name="Parallelogram 802"/>
              <p:cNvSpPr/>
              <p:nvPr/>
            </p:nvSpPr>
            <p:spPr>
              <a:xfrm>
                <a:off x="34512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4" name="Parallelogram 803"/>
              <p:cNvSpPr/>
              <p:nvPr/>
            </p:nvSpPr>
            <p:spPr>
              <a:xfrm>
                <a:off x="35369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5" name="Parallelogram 804"/>
              <p:cNvSpPr/>
              <p:nvPr/>
            </p:nvSpPr>
            <p:spPr>
              <a:xfrm>
                <a:off x="36258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6" name="Parallelogram 805"/>
              <p:cNvSpPr/>
              <p:nvPr/>
            </p:nvSpPr>
            <p:spPr>
              <a:xfrm>
                <a:off x="37147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7" name="Parallelogram 806"/>
              <p:cNvSpPr/>
              <p:nvPr/>
            </p:nvSpPr>
            <p:spPr>
              <a:xfrm>
                <a:off x="38068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8" name="Parallelogram 807"/>
              <p:cNvSpPr/>
              <p:nvPr/>
            </p:nvSpPr>
            <p:spPr>
              <a:xfrm>
                <a:off x="38957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9" name="Parallelogram 808"/>
              <p:cNvSpPr/>
              <p:nvPr/>
            </p:nvSpPr>
            <p:spPr>
              <a:xfrm>
                <a:off x="39941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0" name="Parallelogram 809"/>
              <p:cNvSpPr/>
              <p:nvPr/>
            </p:nvSpPr>
            <p:spPr>
              <a:xfrm>
                <a:off x="40798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1" name="Parallelogram 810"/>
              <p:cNvSpPr/>
              <p:nvPr/>
            </p:nvSpPr>
            <p:spPr>
              <a:xfrm>
                <a:off x="41687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2" name="Parallelogram 811"/>
              <p:cNvSpPr/>
              <p:nvPr/>
            </p:nvSpPr>
            <p:spPr>
              <a:xfrm>
                <a:off x="42576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3" name="Parallelogram 812"/>
              <p:cNvSpPr/>
              <p:nvPr/>
            </p:nvSpPr>
            <p:spPr>
              <a:xfrm>
                <a:off x="43497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4" name="Parallelogram 813"/>
              <p:cNvSpPr/>
              <p:nvPr/>
            </p:nvSpPr>
            <p:spPr>
              <a:xfrm>
                <a:off x="44386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5" name="Parallelogram 814"/>
              <p:cNvSpPr/>
              <p:nvPr/>
            </p:nvSpPr>
            <p:spPr>
              <a:xfrm>
                <a:off x="51689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6" name="Parallelogram 815"/>
              <p:cNvSpPr/>
              <p:nvPr/>
            </p:nvSpPr>
            <p:spPr>
              <a:xfrm>
                <a:off x="52546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7" name="Parallelogram 816"/>
              <p:cNvSpPr/>
              <p:nvPr/>
            </p:nvSpPr>
            <p:spPr>
              <a:xfrm>
                <a:off x="53435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8" name="Parallelogram 817"/>
              <p:cNvSpPr/>
              <p:nvPr/>
            </p:nvSpPr>
            <p:spPr>
              <a:xfrm>
                <a:off x="54324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9" name="Parallelogram 818"/>
              <p:cNvSpPr/>
              <p:nvPr/>
            </p:nvSpPr>
            <p:spPr>
              <a:xfrm>
                <a:off x="55245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0" name="Parallelogram 819"/>
              <p:cNvSpPr/>
              <p:nvPr/>
            </p:nvSpPr>
            <p:spPr>
              <a:xfrm>
                <a:off x="56134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21" name="Straight Connector 820"/>
              <p:cNvCxnSpPr/>
              <p:nvPr/>
            </p:nvCxnSpPr>
            <p:spPr>
              <a:xfrm flipV="1">
                <a:off x="4572000" y="5132387"/>
                <a:ext cx="682625" cy="635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2" name="TextBox 821"/>
              <p:cNvSpPr txBox="1"/>
              <p:nvPr/>
            </p:nvSpPr>
            <p:spPr>
              <a:xfrm>
                <a:off x="4648200" y="4683124"/>
                <a:ext cx="685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/>
                  <a:t>1-400 turns</a:t>
                </a:r>
              </a:p>
            </p:txBody>
          </p:sp>
          <p:sp>
            <p:nvSpPr>
              <p:cNvPr id="823" name="Rectangle 822"/>
              <p:cNvSpPr/>
              <p:nvPr/>
            </p:nvSpPr>
            <p:spPr>
              <a:xfrm>
                <a:off x="5857875" y="3667124"/>
                <a:ext cx="1127125" cy="869950"/>
              </a:xfrm>
              <a:prstGeom prst="rect">
                <a:avLst/>
              </a:prstGeom>
              <a:solidFill>
                <a:srgbClr val="3366FF">
                  <a:alpha val="68000"/>
                </a:srgb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4" name="Rectangle 823"/>
              <p:cNvSpPr/>
              <p:nvPr/>
            </p:nvSpPr>
            <p:spPr>
              <a:xfrm>
                <a:off x="1663700" y="3667124"/>
                <a:ext cx="1127125" cy="869950"/>
              </a:xfrm>
              <a:prstGeom prst="rect">
                <a:avLst/>
              </a:prstGeom>
              <a:solidFill>
                <a:srgbClr val="3366FF">
                  <a:alpha val="68000"/>
                </a:srgb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25" name="Group 824"/>
              <p:cNvGrpSpPr/>
              <p:nvPr/>
            </p:nvGrpSpPr>
            <p:grpSpPr>
              <a:xfrm>
                <a:off x="5946775" y="3717925"/>
                <a:ext cx="947736" cy="755650"/>
                <a:chOff x="5946775" y="3717925"/>
                <a:chExt cx="947736" cy="755650"/>
              </a:xfrm>
            </p:grpSpPr>
            <p:sp>
              <p:nvSpPr>
                <p:cNvPr id="845" name="Hexagon 844"/>
                <p:cNvSpPr/>
                <p:nvPr/>
              </p:nvSpPr>
              <p:spPr>
                <a:xfrm>
                  <a:off x="5946775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46" name="Hexagon 845"/>
                <p:cNvSpPr/>
                <p:nvPr/>
              </p:nvSpPr>
              <p:spPr>
                <a:xfrm>
                  <a:off x="6159103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47" name="Hexagon 846"/>
                <p:cNvSpPr/>
                <p:nvPr/>
              </p:nvSpPr>
              <p:spPr>
                <a:xfrm>
                  <a:off x="6371431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48" name="Hexagon 847"/>
                <p:cNvSpPr/>
                <p:nvPr/>
              </p:nvSpPr>
              <p:spPr>
                <a:xfrm>
                  <a:off x="6583759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49" name="Hexagon 848"/>
                <p:cNvSpPr/>
                <p:nvPr/>
              </p:nvSpPr>
              <p:spPr>
                <a:xfrm>
                  <a:off x="6796086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50" name="Hexagon 849"/>
                <p:cNvSpPr/>
                <p:nvPr/>
              </p:nvSpPr>
              <p:spPr>
                <a:xfrm>
                  <a:off x="5946775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51" name="Hexagon 850"/>
                <p:cNvSpPr/>
                <p:nvPr/>
              </p:nvSpPr>
              <p:spPr>
                <a:xfrm>
                  <a:off x="6159103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52" name="Hexagon 851"/>
                <p:cNvSpPr/>
                <p:nvPr/>
              </p:nvSpPr>
              <p:spPr>
                <a:xfrm>
                  <a:off x="6371431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53" name="Hexagon 852"/>
                <p:cNvSpPr/>
                <p:nvPr/>
              </p:nvSpPr>
              <p:spPr>
                <a:xfrm>
                  <a:off x="6583759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54" name="Hexagon 853"/>
                <p:cNvSpPr/>
                <p:nvPr/>
              </p:nvSpPr>
              <p:spPr>
                <a:xfrm>
                  <a:off x="6796086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55" name="Hexagon 854"/>
                <p:cNvSpPr/>
                <p:nvPr/>
              </p:nvSpPr>
              <p:spPr>
                <a:xfrm>
                  <a:off x="6063059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56" name="Hexagon 855"/>
                <p:cNvSpPr/>
                <p:nvPr/>
              </p:nvSpPr>
              <p:spPr>
                <a:xfrm>
                  <a:off x="6275387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57" name="Hexagon 856"/>
                <p:cNvSpPr/>
                <p:nvPr/>
              </p:nvSpPr>
              <p:spPr>
                <a:xfrm>
                  <a:off x="6487715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58" name="Hexagon 857"/>
                <p:cNvSpPr/>
                <p:nvPr/>
              </p:nvSpPr>
              <p:spPr>
                <a:xfrm>
                  <a:off x="6700042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59" name="Hexagon 858"/>
                <p:cNvSpPr/>
                <p:nvPr/>
              </p:nvSpPr>
              <p:spPr>
                <a:xfrm>
                  <a:off x="6060678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60" name="Hexagon 859"/>
                <p:cNvSpPr/>
                <p:nvPr/>
              </p:nvSpPr>
              <p:spPr>
                <a:xfrm>
                  <a:off x="6273006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61" name="Hexagon 860"/>
                <p:cNvSpPr/>
                <p:nvPr/>
              </p:nvSpPr>
              <p:spPr>
                <a:xfrm>
                  <a:off x="6485334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62" name="Hexagon 861"/>
                <p:cNvSpPr/>
                <p:nvPr/>
              </p:nvSpPr>
              <p:spPr>
                <a:xfrm>
                  <a:off x="6697661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826" name="Group 825"/>
              <p:cNvGrpSpPr/>
              <p:nvPr/>
            </p:nvGrpSpPr>
            <p:grpSpPr>
              <a:xfrm>
                <a:off x="1741489" y="3717925"/>
                <a:ext cx="947736" cy="755650"/>
                <a:chOff x="5946775" y="3717925"/>
                <a:chExt cx="947736" cy="755650"/>
              </a:xfrm>
            </p:grpSpPr>
            <p:sp>
              <p:nvSpPr>
                <p:cNvPr id="827" name="Hexagon 826"/>
                <p:cNvSpPr/>
                <p:nvPr/>
              </p:nvSpPr>
              <p:spPr>
                <a:xfrm>
                  <a:off x="5946775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28" name="Hexagon 827"/>
                <p:cNvSpPr/>
                <p:nvPr/>
              </p:nvSpPr>
              <p:spPr>
                <a:xfrm>
                  <a:off x="6159103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29" name="Hexagon 828"/>
                <p:cNvSpPr/>
                <p:nvPr/>
              </p:nvSpPr>
              <p:spPr>
                <a:xfrm>
                  <a:off x="6371431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0" name="Hexagon 829"/>
                <p:cNvSpPr/>
                <p:nvPr/>
              </p:nvSpPr>
              <p:spPr>
                <a:xfrm>
                  <a:off x="6583759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1" name="Hexagon 830"/>
                <p:cNvSpPr/>
                <p:nvPr/>
              </p:nvSpPr>
              <p:spPr>
                <a:xfrm>
                  <a:off x="6796086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2" name="Hexagon 831"/>
                <p:cNvSpPr/>
                <p:nvPr/>
              </p:nvSpPr>
              <p:spPr>
                <a:xfrm>
                  <a:off x="5946775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3" name="Hexagon 832"/>
                <p:cNvSpPr/>
                <p:nvPr/>
              </p:nvSpPr>
              <p:spPr>
                <a:xfrm>
                  <a:off x="6159103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4" name="Hexagon 833"/>
                <p:cNvSpPr/>
                <p:nvPr/>
              </p:nvSpPr>
              <p:spPr>
                <a:xfrm>
                  <a:off x="6371431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5" name="Hexagon 834"/>
                <p:cNvSpPr/>
                <p:nvPr/>
              </p:nvSpPr>
              <p:spPr>
                <a:xfrm>
                  <a:off x="6583759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6" name="Hexagon 835"/>
                <p:cNvSpPr/>
                <p:nvPr/>
              </p:nvSpPr>
              <p:spPr>
                <a:xfrm>
                  <a:off x="6796086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7" name="Hexagon 836"/>
                <p:cNvSpPr/>
                <p:nvPr/>
              </p:nvSpPr>
              <p:spPr>
                <a:xfrm>
                  <a:off x="6063059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8" name="Hexagon 837"/>
                <p:cNvSpPr/>
                <p:nvPr/>
              </p:nvSpPr>
              <p:spPr>
                <a:xfrm>
                  <a:off x="6275387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9" name="Hexagon 838"/>
                <p:cNvSpPr/>
                <p:nvPr/>
              </p:nvSpPr>
              <p:spPr>
                <a:xfrm>
                  <a:off x="6487715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40" name="Hexagon 839"/>
                <p:cNvSpPr/>
                <p:nvPr/>
              </p:nvSpPr>
              <p:spPr>
                <a:xfrm>
                  <a:off x="6700042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41" name="Hexagon 840"/>
                <p:cNvSpPr/>
                <p:nvPr/>
              </p:nvSpPr>
              <p:spPr>
                <a:xfrm>
                  <a:off x="6060678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42" name="Hexagon 841"/>
                <p:cNvSpPr/>
                <p:nvPr/>
              </p:nvSpPr>
              <p:spPr>
                <a:xfrm>
                  <a:off x="6273006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43" name="Hexagon 842"/>
                <p:cNvSpPr/>
                <p:nvPr/>
              </p:nvSpPr>
              <p:spPr>
                <a:xfrm>
                  <a:off x="6485334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44" name="Hexagon 843"/>
                <p:cNvSpPr/>
                <p:nvPr/>
              </p:nvSpPr>
              <p:spPr>
                <a:xfrm>
                  <a:off x="6697661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863" name="Group 862"/>
            <p:cNvGrpSpPr/>
            <p:nvPr/>
          </p:nvGrpSpPr>
          <p:grpSpPr>
            <a:xfrm>
              <a:off x="2140242" y="1262121"/>
              <a:ext cx="5321300" cy="4800600"/>
              <a:chOff x="1663700" y="1703387"/>
              <a:chExt cx="5321300" cy="4800600"/>
            </a:xfrm>
          </p:grpSpPr>
          <p:sp>
            <p:nvSpPr>
              <p:cNvPr id="864" name="Snip Same Side Corner Rectangle 863"/>
              <p:cNvSpPr/>
              <p:nvPr/>
            </p:nvSpPr>
            <p:spPr>
              <a:xfrm>
                <a:off x="1663700" y="1703387"/>
                <a:ext cx="5321300" cy="2336800"/>
              </a:xfrm>
              <a:prstGeom prst="snip2SameRect">
                <a:avLst>
                  <a:gd name="adj1" fmla="val 21015"/>
                  <a:gd name="adj2" fmla="val 0"/>
                </a:avLst>
              </a:prstGeom>
              <a:solidFill>
                <a:srgbClr val="3366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5" name="Parallelogram 864"/>
              <p:cNvSpPr/>
              <p:nvPr/>
            </p:nvSpPr>
            <p:spPr>
              <a:xfrm>
                <a:off x="29241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6" name="Parallelogram 865"/>
              <p:cNvSpPr/>
              <p:nvPr/>
            </p:nvSpPr>
            <p:spPr>
              <a:xfrm>
                <a:off x="30099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7" name="Parallelogram 866"/>
              <p:cNvSpPr/>
              <p:nvPr/>
            </p:nvSpPr>
            <p:spPr>
              <a:xfrm>
                <a:off x="30988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8" name="Parallelogram 867"/>
              <p:cNvSpPr/>
              <p:nvPr/>
            </p:nvSpPr>
            <p:spPr>
              <a:xfrm>
                <a:off x="31877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9" name="Parallelogram 868"/>
              <p:cNvSpPr/>
              <p:nvPr/>
            </p:nvSpPr>
            <p:spPr>
              <a:xfrm>
                <a:off x="32797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0" name="Parallelogram 869"/>
              <p:cNvSpPr/>
              <p:nvPr/>
            </p:nvSpPr>
            <p:spPr>
              <a:xfrm>
                <a:off x="33686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1" name="Parallelogram 870"/>
              <p:cNvSpPr/>
              <p:nvPr/>
            </p:nvSpPr>
            <p:spPr>
              <a:xfrm>
                <a:off x="34512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2" name="Parallelogram 871"/>
              <p:cNvSpPr/>
              <p:nvPr/>
            </p:nvSpPr>
            <p:spPr>
              <a:xfrm>
                <a:off x="35369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3" name="Parallelogram 872"/>
              <p:cNvSpPr/>
              <p:nvPr/>
            </p:nvSpPr>
            <p:spPr>
              <a:xfrm>
                <a:off x="36258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4" name="Parallelogram 873"/>
              <p:cNvSpPr/>
              <p:nvPr/>
            </p:nvSpPr>
            <p:spPr>
              <a:xfrm>
                <a:off x="37147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5" name="Parallelogram 874"/>
              <p:cNvSpPr/>
              <p:nvPr/>
            </p:nvSpPr>
            <p:spPr>
              <a:xfrm>
                <a:off x="38068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6" name="Parallelogram 875"/>
              <p:cNvSpPr/>
              <p:nvPr/>
            </p:nvSpPr>
            <p:spPr>
              <a:xfrm>
                <a:off x="38957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7" name="Parallelogram 876"/>
              <p:cNvSpPr/>
              <p:nvPr/>
            </p:nvSpPr>
            <p:spPr>
              <a:xfrm>
                <a:off x="39941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8" name="Parallelogram 877"/>
              <p:cNvSpPr/>
              <p:nvPr/>
            </p:nvSpPr>
            <p:spPr>
              <a:xfrm>
                <a:off x="40798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9" name="Parallelogram 878"/>
              <p:cNvSpPr/>
              <p:nvPr/>
            </p:nvSpPr>
            <p:spPr>
              <a:xfrm>
                <a:off x="41687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0" name="Parallelogram 879"/>
              <p:cNvSpPr/>
              <p:nvPr/>
            </p:nvSpPr>
            <p:spPr>
              <a:xfrm>
                <a:off x="42576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1" name="Parallelogram 880"/>
              <p:cNvSpPr/>
              <p:nvPr/>
            </p:nvSpPr>
            <p:spPr>
              <a:xfrm>
                <a:off x="43497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2" name="Parallelogram 881"/>
              <p:cNvSpPr/>
              <p:nvPr/>
            </p:nvSpPr>
            <p:spPr>
              <a:xfrm>
                <a:off x="44386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3" name="Parallelogram 882"/>
              <p:cNvSpPr/>
              <p:nvPr/>
            </p:nvSpPr>
            <p:spPr>
              <a:xfrm>
                <a:off x="51689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4" name="Parallelogram 883"/>
              <p:cNvSpPr/>
              <p:nvPr/>
            </p:nvSpPr>
            <p:spPr>
              <a:xfrm>
                <a:off x="52546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5" name="Parallelogram 884"/>
              <p:cNvSpPr/>
              <p:nvPr/>
            </p:nvSpPr>
            <p:spPr>
              <a:xfrm>
                <a:off x="53435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6" name="Parallelogram 885"/>
              <p:cNvSpPr/>
              <p:nvPr/>
            </p:nvSpPr>
            <p:spPr>
              <a:xfrm>
                <a:off x="54324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7" name="Parallelogram 886"/>
              <p:cNvSpPr/>
              <p:nvPr/>
            </p:nvSpPr>
            <p:spPr>
              <a:xfrm>
                <a:off x="55245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8" name="Parallelogram 887"/>
              <p:cNvSpPr/>
              <p:nvPr/>
            </p:nvSpPr>
            <p:spPr>
              <a:xfrm>
                <a:off x="56134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89" name="Straight Connector 888"/>
              <p:cNvCxnSpPr/>
              <p:nvPr/>
            </p:nvCxnSpPr>
            <p:spPr>
              <a:xfrm flipV="1">
                <a:off x="4572000" y="2852737"/>
                <a:ext cx="682625" cy="635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0" name="TextBox 889"/>
              <p:cNvSpPr txBox="1"/>
              <p:nvPr/>
            </p:nvSpPr>
            <p:spPr>
              <a:xfrm>
                <a:off x="4635492" y="2391072"/>
                <a:ext cx="685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/>
                  <a:t>1-400 turns</a:t>
                </a:r>
              </a:p>
            </p:txBody>
          </p:sp>
          <p:sp>
            <p:nvSpPr>
              <p:cNvPr id="891" name="Snip Same Side Corner Rectangle 890"/>
              <p:cNvSpPr/>
              <p:nvPr/>
            </p:nvSpPr>
            <p:spPr>
              <a:xfrm flipV="1">
                <a:off x="1663700" y="4167187"/>
                <a:ext cx="5321300" cy="2336800"/>
              </a:xfrm>
              <a:prstGeom prst="snip2SameRect">
                <a:avLst>
                  <a:gd name="adj1" fmla="val 21015"/>
                  <a:gd name="adj2" fmla="val 0"/>
                </a:avLst>
              </a:prstGeom>
              <a:solidFill>
                <a:srgbClr val="3366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2" name="Parallelogram 891"/>
              <p:cNvSpPr/>
              <p:nvPr/>
            </p:nvSpPr>
            <p:spPr>
              <a:xfrm>
                <a:off x="29241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3" name="Parallelogram 892"/>
              <p:cNvSpPr/>
              <p:nvPr/>
            </p:nvSpPr>
            <p:spPr>
              <a:xfrm>
                <a:off x="30099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4" name="Parallelogram 893"/>
              <p:cNvSpPr/>
              <p:nvPr/>
            </p:nvSpPr>
            <p:spPr>
              <a:xfrm>
                <a:off x="30988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5" name="Parallelogram 894"/>
              <p:cNvSpPr/>
              <p:nvPr/>
            </p:nvSpPr>
            <p:spPr>
              <a:xfrm>
                <a:off x="31877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6" name="Parallelogram 895"/>
              <p:cNvSpPr/>
              <p:nvPr/>
            </p:nvSpPr>
            <p:spPr>
              <a:xfrm>
                <a:off x="32797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7" name="Parallelogram 896"/>
              <p:cNvSpPr/>
              <p:nvPr/>
            </p:nvSpPr>
            <p:spPr>
              <a:xfrm>
                <a:off x="33686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8" name="Parallelogram 897"/>
              <p:cNvSpPr/>
              <p:nvPr/>
            </p:nvSpPr>
            <p:spPr>
              <a:xfrm>
                <a:off x="34512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9" name="Parallelogram 898"/>
              <p:cNvSpPr/>
              <p:nvPr/>
            </p:nvSpPr>
            <p:spPr>
              <a:xfrm>
                <a:off x="35369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0" name="Parallelogram 899"/>
              <p:cNvSpPr/>
              <p:nvPr/>
            </p:nvSpPr>
            <p:spPr>
              <a:xfrm>
                <a:off x="36258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1" name="Parallelogram 900"/>
              <p:cNvSpPr/>
              <p:nvPr/>
            </p:nvSpPr>
            <p:spPr>
              <a:xfrm>
                <a:off x="37147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2" name="Parallelogram 901"/>
              <p:cNvSpPr/>
              <p:nvPr/>
            </p:nvSpPr>
            <p:spPr>
              <a:xfrm>
                <a:off x="38068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3" name="Parallelogram 902"/>
              <p:cNvSpPr/>
              <p:nvPr/>
            </p:nvSpPr>
            <p:spPr>
              <a:xfrm>
                <a:off x="38957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4" name="Parallelogram 903"/>
              <p:cNvSpPr/>
              <p:nvPr/>
            </p:nvSpPr>
            <p:spPr>
              <a:xfrm>
                <a:off x="39941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5" name="Parallelogram 904"/>
              <p:cNvSpPr/>
              <p:nvPr/>
            </p:nvSpPr>
            <p:spPr>
              <a:xfrm>
                <a:off x="40798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6" name="Parallelogram 905"/>
              <p:cNvSpPr/>
              <p:nvPr/>
            </p:nvSpPr>
            <p:spPr>
              <a:xfrm>
                <a:off x="41687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7" name="Parallelogram 906"/>
              <p:cNvSpPr/>
              <p:nvPr/>
            </p:nvSpPr>
            <p:spPr>
              <a:xfrm>
                <a:off x="42576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8" name="Parallelogram 907"/>
              <p:cNvSpPr/>
              <p:nvPr/>
            </p:nvSpPr>
            <p:spPr>
              <a:xfrm>
                <a:off x="43497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9" name="Parallelogram 908"/>
              <p:cNvSpPr/>
              <p:nvPr/>
            </p:nvSpPr>
            <p:spPr>
              <a:xfrm>
                <a:off x="44386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0" name="Parallelogram 909"/>
              <p:cNvSpPr/>
              <p:nvPr/>
            </p:nvSpPr>
            <p:spPr>
              <a:xfrm>
                <a:off x="51689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1" name="Parallelogram 910"/>
              <p:cNvSpPr/>
              <p:nvPr/>
            </p:nvSpPr>
            <p:spPr>
              <a:xfrm>
                <a:off x="52546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2" name="Parallelogram 911"/>
              <p:cNvSpPr/>
              <p:nvPr/>
            </p:nvSpPr>
            <p:spPr>
              <a:xfrm>
                <a:off x="53435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3" name="Parallelogram 912"/>
              <p:cNvSpPr/>
              <p:nvPr/>
            </p:nvSpPr>
            <p:spPr>
              <a:xfrm>
                <a:off x="54324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4" name="Parallelogram 913"/>
              <p:cNvSpPr/>
              <p:nvPr/>
            </p:nvSpPr>
            <p:spPr>
              <a:xfrm>
                <a:off x="55245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5" name="Parallelogram 914"/>
              <p:cNvSpPr/>
              <p:nvPr/>
            </p:nvSpPr>
            <p:spPr>
              <a:xfrm>
                <a:off x="56134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16" name="Straight Connector 915"/>
              <p:cNvCxnSpPr/>
              <p:nvPr/>
            </p:nvCxnSpPr>
            <p:spPr>
              <a:xfrm flipV="1">
                <a:off x="4572000" y="5132387"/>
                <a:ext cx="682625" cy="635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7" name="TextBox 916"/>
              <p:cNvSpPr txBox="1"/>
              <p:nvPr/>
            </p:nvSpPr>
            <p:spPr>
              <a:xfrm>
                <a:off x="4648200" y="4683124"/>
                <a:ext cx="685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/>
                  <a:t>1-400 turns</a:t>
                </a:r>
              </a:p>
            </p:txBody>
          </p:sp>
          <p:sp>
            <p:nvSpPr>
              <p:cNvPr id="918" name="Rectangle 917"/>
              <p:cNvSpPr/>
              <p:nvPr/>
            </p:nvSpPr>
            <p:spPr>
              <a:xfrm>
                <a:off x="5857875" y="3667124"/>
                <a:ext cx="1127125" cy="869950"/>
              </a:xfrm>
              <a:prstGeom prst="rect">
                <a:avLst/>
              </a:prstGeom>
              <a:solidFill>
                <a:srgbClr val="3366FF">
                  <a:alpha val="68000"/>
                </a:srgb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9" name="Rectangle 918"/>
              <p:cNvSpPr/>
              <p:nvPr/>
            </p:nvSpPr>
            <p:spPr>
              <a:xfrm>
                <a:off x="1663700" y="3667124"/>
                <a:ext cx="1127125" cy="869950"/>
              </a:xfrm>
              <a:prstGeom prst="rect">
                <a:avLst/>
              </a:prstGeom>
              <a:solidFill>
                <a:srgbClr val="3366FF">
                  <a:alpha val="68000"/>
                </a:srgb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920" name="Group 919"/>
              <p:cNvGrpSpPr/>
              <p:nvPr/>
            </p:nvGrpSpPr>
            <p:grpSpPr>
              <a:xfrm>
                <a:off x="5946775" y="3717925"/>
                <a:ext cx="947736" cy="755650"/>
                <a:chOff x="5946775" y="3717925"/>
                <a:chExt cx="947736" cy="755650"/>
              </a:xfrm>
            </p:grpSpPr>
            <p:sp>
              <p:nvSpPr>
                <p:cNvPr id="940" name="Hexagon 939"/>
                <p:cNvSpPr/>
                <p:nvPr/>
              </p:nvSpPr>
              <p:spPr>
                <a:xfrm>
                  <a:off x="5946775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41" name="Hexagon 940"/>
                <p:cNvSpPr/>
                <p:nvPr/>
              </p:nvSpPr>
              <p:spPr>
                <a:xfrm>
                  <a:off x="6159103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42" name="Hexagon 941"/>
                <p:cNvSpPr/>
                <p:nvPr/>
              </p:nvSpPr>
              <p:spPr>
                <a:xfrm>
                  <a:off x="6371431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43" name="Hexagon 942"/>
                <p:cNvSpPr/>
                <p:nvPr/>
              </p:nvSpPr>
              <p:spPr>
                <a:xfrm>
                  <a:off x="6583759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44" name="Hexagon 943"/>
                <p:cNvSpPr/>
                <p:nvPr/>
              </p:nvSpPr>
              <p:spPr>
                <a:xfrm>
                  <a:off x="6796086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45" name="Hexagon 944"/>
                <p:cNvSpPr/>
                <p:nvPr/>
              </p:nvSpPr>
              <p:spPr>
                <a:xfrm>
                  <a:off x="5946775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46" name="Hexagon 945"/>
                <p:cNvSpPr/>
                <p:nvPr/>
              </p:nvSpPr>
              <p:spPr>
                <a:xfrm>
                  <a:off x="6159103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47" name="Hexagon 946"/>
                <p:cNvSpPr/>
                <p:nvPr/>
              </p:nvSpPr>
              <p:spPr>
                <a:xfrm>
                  <a:off x="6371431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48" name="Hexagon 947"/>
                <p:cNvSpPr/>
                <p:nvPr/>
              </p:nvSpPr>
              <p:spPr>
                <a:xfrm>
                  <a:off x="6583759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49" name="Hexagon 948"/>
                <p:cNvSpPr/>
                <p:nvPr/>
              </p:nvSpPr>
              <p:spPr>
                <a:xfrm>
                  <a:off x="6796086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50" name="Hexagon 949"/>
                <p:cNvSpPr/>
                <p:nvPr/>
              </p:nvSpPr>
              <p:spPr>
                <a:xfrm>
                  <a:off x="6063059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51" name="Hexagon 950"/>
                <p:cNvSpPr/>
                <p:nvPr/>
              </p:nvSpPr>
              <p:spPr>
                <a:xfrm>
                  <a:off x="6275387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52" name="Hexagon 951"/>
                <p:cNvSpPr/>
                <p:nvPr/>
              </p:nvSpPr>
              <p:spPr>
                <a:xfrm>
                  <a:off x="6487715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53" name="Hexagon 952"/>
                <p:cNvSpPr/>
                <p:nvPr/>
              </p:nvSpPr>
              <p:spPr>
                <a:xfrm>
                  <a:off x="6700042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54" name="Hexagon 953"/>
                <p:cNvSpPr/>
                <p:nvPr/>
              </p:nvSpPr>
              <p:spPr>
                <a:xfrm>
                  <a:off x="6060678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55" name="Hexagon 954"/>
                <p:cNvSpPr/>
                <p:nvPr/>
              </p:nvSpPr>
              <p:spPr>
                <a:xfrm>
                  <a:off x="6273006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56" name="Hexagon 955"/>
                <p:cNvSpPr/>
                <p:nvPr/>
              </p:nvSpPr>
              <p:spPr>
                <a:xfrm>
                  <a:off x="6485334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57" name="Hexagon 956"/>
                <p:cNvSpPr/>
                <p:nvPr/>
              </p:nvSpPr>
              <p:spPr>
                <a:xfrm>
                  <a:off x="6697661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921" name="Group 920"/>
              <p:cNvGrpSpPr/>
              <p:nvPr/>
            </p:nvGrpSpPr>
            <p:grpSpPr>
              <a:xfrm>
                <a:off x="1741489" y="3717925"/>
                <a:ext cx="947736" cy="755650"/>
                <a:chOff x="5946775" y="3717925"/>
                <a:chExt cx="947736" cy="755650"/>
              </a:xfrm>
            </p:grpSpPr>
            <p:sp>
              <p:nvSpPr>
                <p:cNvPr id="922" name="Hexagon 921"/>
                <p:cNvSpPr/>
                <p:nvPr/>
              </p:nvSpPr>
              <p:spPr>
                <a:xfrm>
                  <a:off x="5946775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23" name="Hexagon 922"/>
                <p:cNvSpPr/>
                <p:nvPr/>
              </p:nvSpPr>
              <p:spPr>
                <a:xfrm>
                  <a:off x="6159103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24" name="Hexagon 923"/>
                <p:cNvSpPr/>
                <p:nvPr/>
              </p:nvSpPr>
              <p:spPr>
                <a:xfrm>
                  <a:off x="6371431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25" name="Hexagon 924"/>
                <p:cNvSpPr/>
                <p:nvPr/>
              </p:nvSpPr>
              <p:spPr>
                <a:xfrm>
                  <a:off x="6583759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26" name="Hexagon 925"/>
                <p:cNvSpPr/>
                <p:nvPr/>
              </p:nvSpPr>
              <p:spPr>
                <a:xfrm>
                  <a:off x="6796086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27" name="Hexagon 926"/>
                <p:cNvSpPr/>
                <p:nvPr/>
              </p:nvSpPr>
              <p:spPr>
                <a:xfrm>
                  <a:off x="5946775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28" name="Hexagon 927"/>
                <p:cNvSpPr/>
                <p:nvPr/>
              </p:nvSpPr>
              <p:spPr>
                <a:xfrm>
                  <a:off x="6159103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29" name="Hexagon 928"/>
                <p:cNvSpPr/>
                <p:nvPr/>
              </p:nvSpPr>
              <p:spPr>
                <a:xfrm>
                  <a:off x="6371431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30" name="Hexagon 929"/>
                <p:cNvSpPr/>
                <p:nvPr/>
              </p:nvSpPr>
              <p:spPr>
                <a:xfrm>
                  <a:off x="6583759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31" name="Hexagon 930"/>
                <p:cNvSpPr/>
                <p:nvPr/>
              </p:nvSpPr>
              <p:spPr>
                <a:xfrm>
                  <a:off x="6796086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32" name="Hexagon 931"/>
                <p:cNvSpPr/>
                <p:nvPr/>
              </p:nvSpPr>
              <p:spPr>
                <a:xfrm>
                  <a:off x="6063059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33" name="Hexagon 932"/>
                <p:cNvSpPr/>
                <p:nvPr/>
              </p:nvSpPr>
              <p:spPr>
                <a:xfrm>
                  <a:off x="6275387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34" name="Hexagon 933"/>
                <p:cNvSpPr/>
                <p:nvPr/>
              </p:nvSpPr>
              <p:spPr>
                <a:xfrm>
                  <a:off x="6487715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35" name="Hexagon 934"/>
                <p:cNvSpPr/>
                <p:nvPr/>
              </p:nvSpPr>
              <p:spPr>
                <a:xfrm>
                  <a:off x="6700042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36" name="Hexagon 935"/>
                <p:cNvSpPr/>
                <p:nvPr/>
              </p:nvSpPr>
              <p:spPr>
                <a:xfrm>
                  <a:off x="6060678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37" name="Hexagon 936"/>
                <p:cNvSpPr/>
                <p:nvPr/>
              </p:nvSpPr>
              <p:spPr>
                <a:xfrm>
                  <a:off x="6273006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38" name="Hexagon 937"/>
                <p:cNvSpPr/>
                <p:nvPr/>
              </p:nvSpPr>
              <p:spPr>
                <a:xfrm>
                  <a:off x="6485334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39" name="Hexagon 938"/>
                <p:cNvSpPr/>
                <p:nvPr/>
              </p:nvSpPr>
              <p:spPr>
                <a:xfrm>
                  <a:off x="6697661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958" name="Group 957"/>
            <p:cNvGrpSpPr/>
            <p:nvPr/>
          </p:nvGrpSpPr>
          <p:grpSpPr>
            <a:xfrm>
              <a:off x="2111216" y="1310857"/>
              <a:ext cx="5321300" cy="4800600"/>
              <a:chOff x="1663700" y="1703387"/>
              <a:chExt cx="5321300" cy="4800600"/>
            </a:xfrm>
          </p:grpSpPr>
          <p:sp>
            <p:nvSpPr>
              <p:cNvPr id="959" name="Snip Same Side Corner Rectangle 958"/>
              <p:cNvSpPr/>
              <p:nvPr/>
            </p:nvSpPr>
            <p:spPr>
              <a:xfrm>
                <a:off x="1663700" y="1703387"/>
                <a:ext cx="5321300" cy="2336800"/>
              </a:xfrm>
              <a:prstGeom prst="snip2SameRect">
                <a:avLst>
                  <a:gd name="adj1" fmla="val 21015"/>
                  <a:gd name="adj2" fmla="val 0"/>
                </a:avLst>
              </a:prstGeom>
              <a:solidFill>
                <a:srgbClr val="3366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0" name="Parallelogram 959"/>
              <p:cNvSpPr/>
              <p:nvPr/>
            </p:nvSpPr>
            <p:spPr>
              <a:xfrm>
                <a:off x="29241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1" name="Parallelogram 960"/>
              <p:cNvSpPr/>
              <p:nvPr/>
            </p:nvSpPr>
            <p:spPr>
              <a:xfrm>
                <a:off x="30099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2" name="Parallelogram 961"/>
              <p:cNvSpPr/>
              <p:nvPr/>
            </p:nvSpPr>
            <p:spPr>
              <a:xfrm>
                <a:off x="30988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3" name="Parallelogram 962"/>
              <p:cNvSpPr/>
              <p:nvPr/>
            </p:nvSpPr>
            <p:spPr>
              <a:xfrm>
                <a:off x="31877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4" name="Parallelogram 963"/>
              <p:cNvSpPr/>
              <p:nvPr/>
            </p:nvSpPr>
            <p:spPr>
              <a:xfrm>
                <a:off x="32797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5" name="Parallelogram 964"/>
              <p:cNvSpPr/>
              <p:nvPr/>
            </p:nvSpPr>
            <p:spPr>
              <a:xfrm>
                <a:off x="33686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6" name="Parallelogram 965"/>
              <p:cNvSpPr/>
              <p:nvPr/>
            </p:nvSpPr>
            <p:spPr>
              <a:xfrm>
                <a:off x="34512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7" name="Parallelogram 966"/>
              <p:cNvSpPr/>
              <p:nvPr/>
            </p:nvSpPr>
            <p:spPr>
              <a:xfrm>
                <a:off x="35369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8" name="Parallelogram 967"/>
              <p:cNvSpPr/>
              <p:nvPr/>
            </p:nvSpPr>
            <p:spPr>
              <a:xfrm>
                <a:off x="36258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9" name="Parallelogram 968"/>
              <p:cNvSpPr/>
              <p:nvPr/>
            </p:nvSpPr>
            <p:spPr>
              <a:xfrm>
                <a:off x="37147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0" name="Parallelogram 969"/>
              <p:cNvSpPr/>
              <p:nvPr/>
            </p:nvSpPr>
            <p:spPr>
              <a:xfrm>
                <a:off x="38068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1" name="Parallelogram 970"/>
              <p:cNvSpPr/>
              <p:nvPr/>
            </p:nvSpPr>
            <p:spPr>
              <a:xfrm>
                <a:off x="38957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2" name="Parallelogram 971"/>
              <p:cNvSpPr/>
              <p:nvPr/>
            </p:nvSpPr>
            <p:spPr>
              <a:xfrm>
                <a:off x="39941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3" name="Parallelogram 972"/>
              <p:cNvSpPr/>
              <p:nvPr/>
            </p:nvSpPr>
            <p:spPr>
              <a:xfrm>
                <a:off x="40798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4" name="Parallelogram 973"/>
              <p:cNvSpPr/>
              <p:nvPr/>
            </p:nvSpPr>
            <p:spPr>
              <a:xfrm>
                <a:off x="41687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5" name="Parallelogram 974"/>
              <p:cNvSpPr/>
              <p:nvPr/>
            </p:nvSpPr>
            <p:spPr>
              <a:xfrm>
                <a:off x="42576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6" name="Parallelogram 975"/>
              <p:cNvSpPr/>
              <p:nvPr/>
            </p:nvSpPr>
            <p:spPr>
              <a:xfrm>
                <a:off x="43497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7" name="Parallelogram 976"/>
              <p:cNvSpPr/>
              <p:nvPr/>
            </p:nvSpPr>
            <p:spPr>
              <a:xfrm>
                <a:off x="44386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8" name="Parallelogram 977"/>
              <p:cNvSpPr/>
              <p:nvPr/>
            </p:nvSpPr>
            <p:spPr>
              <a:xfrm>
                <a:off x="51689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9" name="Parallelogram 978"/>
              <p:cNvSpPr/>
              <p:nvPr/>
            </p:nvSpPr>
            <p:spPr>
              <a:xfrm>
                <a:off x="52546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0" name="Parallelogram 979"/>
              <p:cNvSpPr/>
              <p:nvPr/>
            </p:nvSpPr>
            <p:spPr>
              <a:xfrm>
                <a:off x="53435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1" name="Parallelogram 980"/>
              <p:cNvSpPr/>
              <p:nvPr/>
            </p:nvSpPr>
            <p:spPr>
              <a:xfrm>
                <a:off x="54324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2" name="Parallelogram 981"/>
              <p:cNvSpPr/>
              <p:nvPr/>
            </p:nvSpPr>
            <p:spPr>
              <a:xfrm>
                <a:off x="55245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3" name="Parallelogram 982"/>
              <p:cNvSpPr/>
              <p:nvPr/>
            </p:nvSpPr>
            <p:spPr>
              <a:xfrm>
                <a:off x="56134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84" name="Straight Connector 983"/>
              <p:cNvCxnSpPr/>
              <p:nvPr/>
            </p:nvCxnSpPr>
            <p:spPr>
              <a:xfrm flipV="1">
                <a:off x="4572000" y="2852737"/>
                <a:ext cx="682625" cy="635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5" name="TextBox 984"/>
              <p:cNvSpPr txBox="1"/>
              <p:nvPr/>
            </p:nvSpPr>
            <p:spPr>
              <a:xfrm>
                <a:off x="4635492" y="2391072"/>
                <a:ext cx="685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/>
                  <a:t>1-400 turns</a:t>
                </a:r>
              </a:p>
            </p:txBody>
          </p:sp>
          <p:sp>
            <p:nvSpPr>
              <p:cNvPr id="986" name="Snip Same Side Corner Rectangle 985"/>
              <p:cNvSpPr/>
              <p:nvPr/>
            </p:nvSpPr>
            <p:spPr>
              <a:xfrm flipV="1">
                <a:off x="1663700" y="4167187"/>
                <a:ext cx="5321300" cy="2336800"/>
              </a:xfrm>
              <a:prstGeom prst="snip2SameRect">
                <a:avLst>
                  <a:gd name="adj1" fmla="val 21015"/>
                  <a:gd name="adj2" fmla="val 0"/>
                </a:avLst>
              </a:prstGeom>
              <a:solidFill>
                <a:srgbClr val="3366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7" name="Parallelogram 986"/>
              <p:cNvSpPr/>
              <p:nvPr/>
            </p:nvSpPr>
            <p:spPr>
              <a:xfrm>
                <a:off x="29241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8" name="Parallelogram 987"/>
              <p:cNvSpPr/>
              <p:nvPr/>
            </p:nvSpPr>
            <p:spPr>
              <a:xfrm>
                <a:off x="30099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9" name="Parallelogram 988"/>
              <p:cNvSpPr/>
              <p:nvPr/>
            </p:nvSpPr>
            <p:spPr>
              <a:xfrm>
                <a:off x="30988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0" name="Parallelogram 989"/>
              <p:cNvSpPr/>
              <p:nvPr/>
            </p:nvSpPr>
            <p:spPr>
              <a:xfrm>
                <a:off x="31877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1" name="Parallelogram 990"/>
              <p:cNvSpPr/>
              <p:nvPr/>
            </p:nvSpPr>
            <p:spPr>
              <a:xfrm>
                <a:off x="32797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2" name="Parallelogram 991"/>
              <p:cNvSpPr/>
              <p:nvPr/>
            </p:nvSpPr>
            <p:spPr>
              <a:xfrm>
                <a:off x="33686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3" name="Parallelogram 992"/>
              <p:cNvSpPr/>
              <p:nvPr/>
            </p:nvSpPr>
            <p:spPr>
              <a:xfrm>
                <a:off x="34512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4" name="Parallelogram 993"/>
              <p:cNvSpPr/>
              <p:nvPr/>
            </p:nvSpPr>
            <p:spPr>
              <a:xfrm>
                <a:off x="35369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5" name="Parallelogram 994"/>
              <p:cNvSpPr/>
              <p:nvPr/>
            </p:nvSpPr>
            <p:spPr>
              <a:xfrm>
                <a:off x="36258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6" name="Parallelogram 995"/>
              <p:cNvSpPr/>
              <p:nvPr/>
            </p:nvSpPr>
            <p:spPr>
              <a:xfrm>
                <a:off x="37147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7" name="Parallelogram 996"/>
              <p:cNvSpPr/>
              <p:nvPr/>
            </p:nvSpPr>
            <p:spPr>
              <a:xfrm>
                <a:off x="38068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8" name="Parallelogram 997"/>
              <p:cNvSpPr/>
              <p:nvPr/>
            </p:nvSpPr>
            <p:spPr>
              <a:xfrm>
                <a:off x="38957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9" name="Parallelogram 998"/>
              <p:cNvSpPr/>
              <p:nvPr/>
            </p:nvSpPr>
            <p:spPr>
              <a:xfrm>
                <a:off x="39941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0" name="Parallelogram 999"/>
              <p:cNvSpPr/>
              <p:nvPr/>
            </p:nvSpPr>
            <p:spPr>
              <a:xfrm>
                <a:off x="40798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1" name="Parallelogram 1000"/>
              <p:cNvSpPr/>
              <p:nvPr/>
            </p:nvSpPr>
            <p:spPr>
              <a:xfrm>
                <a:off x="41687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2" name="Parallelogram 1001"/>
              <p:cNvSpPr/>
              <p:nvPr/>
            </p:nvSpPr>
            <p:spPr>
              <a:xfrm>
                <a:off x="42576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3" name="Parallelogram 1002"/>
              <p:cNvSpPr/>
              <p:nvPr/>
            </p:nvSpPr>
            <p:spPr>
              <a:xfrm>
                <a:off x="43497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4" name="Parallelogram 1003"/>
              <p:cNvSpPr/>
              <p:nvPr/>
            </p:nvSpPr>
            <p:spPr>
              <a:xfrm>
                <a:off x="44386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5" name="Parallelogram 1004"/>
              <p:cNvSpPr/>
              <p:nvPr/>
            </p:nvSpPr>
            <p:spPr>
              <a:xfrm>
                <a:off x="51689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6" name="Parallelogram 1005"/>
              <p:cNvSpPr/>
              <p:nvPr/>
            </p:nvSpPr>
            <p:spPr>
              <a:xfrm>
                <a:off x="52546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7" name="Parallelogram 1006"/>
              <p:cNvSpPr/>
              <p:nvPr/>
            </p:nvSpPr>
            <p:spPr>
              <a:xfrm>
                <a:off x="53435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8" name="Parallelogram 1007"/>
              <p:cNvSpPr/>
              <p:nvPr/>
            </p:nvSpPr>
            <p:spPr>
              <a:xfrm>
                <a:off x="54324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9" name="Parallelogram 1008"/>
              <p:cNvSpPr/>
              <p:nvPr/>
            </p:nvSpPr>
            <p:spPr>
              <a:xfrm>
                <a:off x="55245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0" name="Parallelogram 1009"/>
              <p:cNvSpPr/>
              <p:nvPr/>
            </p:nvSpPr>
            <p:spPr>
              <a:xfrm>
                <a:off x="56134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11" name="Straight Connector 1010"/>
              <p:cNvCxnSpPr/>
              <p:nvPr/>
            </p:nvCxnSpPr>
            <p:spPr>
              <a:xfrm flipV="1">
                <a:off x="4572000" y="5132387"/>
                <a:ext cx="682625" cy="635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2" name="TextBox 1011"/>
              <p:cNvSpPr txBox="1"/>
              <p:nvPr/>
            </p:nvSpPr>
            <p:spPr>
              <a:xfrm>
                <a:off x="4648200" y="4683124"/>
                <a:ext cx="685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/>
                  <a:t>1-400 turns</a:t>
                </a:r>
              </a:p>
            </p:txBody>
          </p:sp>
          <p:sp>
            <p:nvSpPr>
              <p:cNvPr id="1013" name="Rectangle 1012"/>
              <p:cNvSpPr/>
              <p:nvPr/>
            </p:nvSpPr>
            <p:spPr>
              <a:xfrm>
                <a:off x="5857875" y="3667124"/>
                <a:ext cx="1127125" cy="869950"/>
              </a:xfrm>
              <a:prstGeom prst="rect">
                <a:avLst/>
              </a:prstGeom>
              <a:solidFill>
                <a:srgbClr val="3366FF">
                  <a:alpha val="68000"/>
                </a:srgb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4" name="Rectangle 1013"/>
              <p:cNvSpPr/>
              <p:nvPr/>
            </p:nvSpPr>
            <p:spPr>
              <a:xfrm>
                <a:off x="1663700" y="3667124"/>
                <a:ext cx="1127125" cy="869950"/>
              </a:xfrm>
              <a:prstGeom prst="rect">
                <a:avLst/>
              </a:prstGeom>
              <a:solidFill>
                <a:srgbClr val="3366FF">
                  <a:alpha val="68000"/>
                </a:srgb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015" name="Group 1014"/>
              <p:cNvGrpSpPr/>
              <p:nvPr/>
            </p:nvGrpSpPr>
            <p:grpSpPr>
              <a:xfrm>
                <a:off x="5946775" y="3717925"/>
                <a:ext cx="947736" cy="755650"/>
                <a:chOff x="5946775" y="3717925"/>
                <a:chExt cx="947736" cy="755650"/>
              </a:xfrm>
            </p:grpSpPr>
            <p:sp>
              <p:nvSpPr>
                <p:cNvPr id="1035" name="Hexagon 1034"/>
                <p:cNvSpPr/>
                <p:nvPr/>
              </p:nvSpPr>
              <p:spPr>
                <a:xfrm>
                  <a:off x="5946775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36" name="Hexagon 1035"/>
                <p:cNvSpPr/>
                <p:nvPr/>
              </p:nvSpPr>
              <p:spPr>
                <a:xfrm>
                  <a:off x="6159103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37" name="Hexagon 1036"/>
                <p:cNvSpPr/>
                <p:nvPr/>
              </p:nvSpPr>
              <p:spPr>
                <a:xfrm>
                  <a:off x="6371431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38" name="Hexagon 1037"/>
                <p:cNvSpPr/>
                <p:nvPr/>
              </p:nvSpPr>
              <p:spPr>
                <a:xfrm>
                  <a:off x="6583759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39" name="Hexagon 1038"/>
                <p:cNvSpPr/>
                <p:nvPr/>
              </p:nvSpPr>
              <p:spPr>
                <a:xfrm>
                  <a:off x="6796086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40" name="Hexagon 1039"/>
                <p:cNvSpPr/>
                <p:nvPr/>
              </p:nvSpPr>
              <p:spPr>
                <a:xfrm>
                  <a:off x="5946775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41" name="Hexagon 1040"/>
                <p:cNvSpPr/>
                <p:nvPr/>
              </p:nvSpPr>
              <p:spPr>
                <a:xfrm>
                  <a:off x="6159103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42" name="Hexagon 1041"/>
                <p:cNvSpPr/>
                <p:nvPr/>
              </p:nvSpPr>
              <p:spPr>
                <a:xfrm>
                  <a:off x="6371431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43" name="Hexagon 1042"/>
                <p:cNvSpPr/>
                <p:nvPr/>
              </p:nvSpPr>
              <p:spPr>
                <a:xfrm>
                  <a:off x="6583759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44" name="Hexagon 1043"/>
                <p:cNvSpPr/>
                <p:nvPr/>
              </p:nvSpPr>
              <p:spPr>
                <a:xfrm>
                  <a:off x="6796086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45" name="Hexagon 1044"/>
                <p:cNvSpPr/>
                <p:nvPr/>
              </p:nvSpPr>
              <p:spPr>
                <a:xfrm>
                  <a:off x="6063059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46" name="Hexagon 1045"/>
                <p:cNvSpPr/>
                <p:nvPr/>
              </p:nvSpPr>
              <p:spPr>
                <a:xfrm>
                  <a:off x="6275387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47" name="Hexagon 1046"/>
                <p:cNvSpPr/>
                <p:nvPr/>
              </p:nvSpPr>
              <p:spPr>
                <a:xfrm>
                  <a:off x="6487715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48" name="Hexagon 1047"/>
                <p:cNvSpPr/>
                <p:nvPr/>
              </p:nvSpPr>
              <p:spPr>
                <a:xfrm>
                  <a:off x="6700042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49" name="Hexagon 1048"/>
                <p:cNvSpPr/>
                <p:nvPr/>
              </p:nvSpPr>
              <p:spPr>
                <a:xfrm>
                  <a:off x="6060678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50" name="Hexagon 1049"/>
                <p:cNvSpPr/>
                <p:nvPr/>
              </p:nvSpPr>
              <p:spPr>
                <a:xfrm>
                  <a:off x="6273006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51" name="Hexagon 1050"/>
                <p:cNvSpPr/>
                <p:nvPr/>
              </p:nvSpPr>
              <p:spPr>
                <a:xfrm>
                  <a:off x="6485334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52" name="Hexagon 1051"/>
                <p:cNvSpPr/>
                <p:nvPr/>
              </p:nvSpPr>
              <p:spPr>
                <a:xfrm>
                  <a:off x="6697661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16" name="Group 1015"/>
              <p:cNvGrpSpPr/>
              <p:nvPr/>
            </p:nvGrpSpPr>
            <p:grpSpPr>
              <a:xfrm>
                <a:off x="1741489" y="3717925"/>
                <a:ext cx="947736" cy="755650"/>
                <a:chOff x="5946775" y="3717925"/>
                <a:chExt cx="947736" cy="755650"/>
              </a:xfrm>
            </p:grpSpPr>
            <p:sp>
              <p:nvSpPr>
                <p:cNvPr id="1017" name="Hexagon 1016"/>
                <p:cNvSpPr/>
                <p:nvPr/>
              </p:nvSpPr>
              <p:spPr>
                <a:xfrm>
                  <a:off x="5946775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18" name="Hexagon 1017"/>
                <p:cNvSpPr/>
                <p:nvPr/>
              </p:nvSpPr>
              <p:spPr>
                <a:xfrm>
                  <a:off x="6159103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19" name="Hexagon 1018"/>
                <p:cNvSpPr/>
                <p:nvPr/>
              </p:nvSpPr>
              <p:spPr>
                <a:xfrm>
                  <a:off x="6371431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20" name="Hexagon 1019"/>
                <p:cNvSpPr/>
                <p:nvPr/>
              </p:nvSpPr>
              <p:spPr>
                <a:xfrm>
                  <a:off x="6583759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21" name="Hexagon 1020"/>
                <p:cNvSpPr/>
                <p:nvPr/>
              </p:nvSpPr>
              <p:spPr>
                <a:xfrm>
                  <a:off x="6796086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22" name="Hexagon 1021"/>
                <p:cNvSpPr/>
                <p:nvPr/>
              </p:nvSpPr>
              <p:spPr>
                <a:xfrm>
                  <a:off x="5946775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23" name="Hexagon 1022"/>
                <p:cNvSpPr/>
                <p:nvPr/>
              </p:nvSpPr>
              <p:spPr>
                <a:xfrm>
                  <a:off x="6159103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24" name="Hexagon 1023"/>
                <p:cNvSpPr/>
                <p:nvPr/>
              </p:nvSpPr>
              <p:spPr>
                <a:xfrm>
                  <a:off x="6371431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25" name="Hexagon 1024"/>
                <p:cNvSpPr/>
                <p:nvPr/>
              </p:nvSpPr>
              <p:spPr>
                <a:xfrm>
                  <a:off x="6583759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26" name="Hexagon 1025"/>
                <p:cNvSpPr/>
                <p:nvPr/>
              </p:nvSpPr>
              <p:spPr>
                <a:xfrm>
                  <a:off x="6796086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27" name="Hexagon 1026"/>
                <p:cNvSpPr/>
                <p:nvPr/>
              </p:nvSpPr>
              <p:spPr>
                <a:xfrm>
                  <a:off x="6063059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28" name="Hexagon 1027"/>
                <p:cNvSpPr/>
                <p:nvPr/>
              </p:nvSpPr>
              <p:spPr>
                <a:xfrm>
                  <a:off x="6275387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29" name="Hexagon 1028"/>
                <p:cNvSpPr/>
                <p:nvPr/>
              </p:nvSpPr>
              <p:spPr>
                <a:xfrm>
                  <a:off x="6487715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30" name="Hexagon 1029"/>
                <p:cNvSpPr/>
                <p:nvPr/>
              </p:nvSpPr>
              <p:spPr>
                <a:xfrm>
                  <a:off x="6700042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31" name="Hexagon 1030"/>
                <p:cNvSpPr/>
                <p:nvPr/>
              </p:nvSpPr>
              <p:spPr>
                <a:xfrm>
                  <a:off x="6060678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32" name="Hexagon 1031"/>
                <p:cNvSpPr/>
                <p:nvPr/>
              </p:nvSpPr>
              <p:spPr>
                <a:xfrm>
                  <a:off x="6273006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33" name="Hexagon 1032"/>
                <p:cNvSpPr/>
                <p:nvPr/>
              </p:nvSpPr>
              <p:spPr>
                <a:xfrm>
                  <a:off x="6485334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34" name="Hexagon 1033"/>
                <p:cNvSpPr/>
                <p:nvPr/>
              </p:nvSpPr>
              <p:spPr>
                <a:xfrm>
                  <a:off x="6697661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053" name="Group 1052"/>
            <p:cNvGrpSpPr/>
            <p:nvPr/>
          </p:nvGrpSpPr>
          <p:grpSpPr>
            <a:xfrm>
              <a:off x="2073567" y="1362413"/>
              <a:ext cx="5321300" cy="4800600"/>
              <a:chOff x="1663700" y="1703387"/>
              <a:chExt cx="5321300" cy="4800600"/>
            </a:xfrm>
          </p:grpSpPr>
          <p:sp>
            <p:nvSpPr>
              <p:cNvPr id="1054" name="Snip Same Side Corner Rectangle 1053"/>
              <p:cNvSpPr/>
              <p:nvPr/>
            </p:nvSpPr>
            <p:spPr>
              <a:xfrm>
                <a:off x="1663700" y="1703387"/>
                <a:ext cx="5321300" cy="2336800"/>
              </a:xfrm>
              <a:prstGeom prst="snip2SameRect">
                <a:avLst>
                  <a:gd name="adj1" fmla="val 21015"/>
                  <a:gd name="adj2" fmla="val 0"/>
                </a:avLst>
              </a:prstGeom>
              <a:solidFill>
                <a:srgbClr val="3366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5" name="Parallelogram 1054"/>
              <p:cNvSpPr/>
              <p:nvPr/>
            </p:nvSpPr>
            <p:spPr>
              <a:xfrm>
                <a:off x="29241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6" name="Parallelogram 1055"/>
              <p:cNvSpPr/>
              <p:nvPr/>
            </p:nvSpPr>
            <p:spPr>
              <a:xfrm>
                <a:off x="30099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7" name="Parallelogram 1056"/>
              <p:cNvSpPr/>
              <p:nvPr/>
            </p:nvSpPr>
            <p:spPr>
              <a:xfrm>
                <a:off x="30988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8" name="Parallelogram 1057"/>
              <p:cNvSpPr/>
              <p:nvPr/>
            </p:nvSpPr>
            <p:spPr>
              <a:xfrm>
                <a:off x="31877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9" name="Parallelogram 1058"/>
              <p:cNvSpPr/>
              <p:nvPr/>
            </p:nvSpPr>
            <p:spPr>
              <a:xfrm>
                <a:off x="32797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0" name="Parallelogram 1059"/>
              <p:cNvSpPr/>
              <p:nvPr/>
            </p:nvSpPr>
            <p:spPr>
              <a:xfrm>
                <a:off x="33686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1" name="Parallelogram 1060"/>
              <p:cNvSpPr/>
              <p:nvPr/>
            </p:nvSpPr>
            <p:spPr>
              <a:xfrm>
                <a:off x="34512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2" name="Parallelogram 1061"/>
              <p:cNvSpPr/>
              <p:nvPr/>
            </p:nvSpPr>
            <p:spPr>
              <a:xfrm>
                <a:off x="35369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3" name="Parallelogram 1062"/>
              <p:cNvSpPr/>
              <p:nvPr/>
            </p:nvSpPr>
            <p:spPr>
              <a:xfrm>
                <a:off x="36258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4" name="Parallelogram 1063"/>
              <p:cNvSpPr/>
              <p:nvPr/>
            </p:nvSpPr>
            <p:spPr>
              <a:xfrm>
                <a:off x="37147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5" name="Parallelogram 1064"/>
              <p:cNvSpPr/>
              <p:nvPr/>
            </p:nvSpPr>
            <p:spPr>
              <a:xfrm>
                <a:off x="38068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6" name="Parallelogram 1065"/>
              <p:cNvSpPr/>
              <p:nvPr/>
            </p:nvSpPr>
            <p:spPr>
              <a:xfrm>
                <a:off x="38957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7" name="Parallelogram 1066"/>
              <p:cNvSpPr/>
              <p:nvPr/>
            </p:nvSpPr>
            <p:spPr>
              <a:xfrm>
                <a:off x="39941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8" name="Parallelogram 1067"/>
              <p:cNvSpPr/>
              <p:nvPr/>
            </p:nvSpPr>
            <p:spPr>
              <a:xfrm>
                <a:off x="40798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9" name="Parallelogram 1068"/>
              <p:cNvSpPr/>
              <p:nvPr/>
            </p:nvSpPr>
            <p:spPr>
              <a:xfrm>
                <a:off x="41687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0" name="Parallelogram 1069"/>
              <p:cNvSpPr/>
              <p:nvPr/>
            </p:nvSpPr>
            <p:spPr>
              <a:xfrm>
                <a:off x="42576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1" name="Parallelogram 1070"/>
              <p:cNvSpPr/>
              <p:nvPr/>
            </p:nvSpPr>
            <p:spPr>
              <a:xfrm>
                <a:off x="43497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2" name="Parallelogram 1071"/>
              <p:cNvSpPr/>
              <p:nvPr/>
            </p:nvSpPr>
            <p:spPr>
              <a:xfrm>
                <a:off x="44386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3" name="Parallelogram 1072"/>
              <p:cNvSpPr/>
              <p:nvPr/>
            </p:nvSpPr>
            <p:spPr>
              <a:xfrm>
                <a:off x="51689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4" name="Parallelogram 1073"/>
              <p:cNvSpPr/>
              <p:nvPr/>
            </p:nvSpPr>
            <p:spPr>
              <a:xfrm>
                <a:off x="52546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5" name="Parallelogram 1074"/>
              <p:cNvSpPr/>
              <p:nvPr/>
            </p:nvSpPr>
            <p:spPr>
              <a:xfrm>
                <a:off x="53435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6" name="Parallelogram 1075"/>
              <p:cNvSpPr/>
              <p:nvPr/>
            </p:nvSpPr>
            <p:spPr>
              <a:xfrm>
                <a:off x="54324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7" name="Parallelogram 1076"/>
              <p:cNvSpPr/>
              <p:nvPr/>
            </p:nvSpPr>
            <p:spPr>
              <a:xfrm>
                <a:off x="55245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8" name="Parallelogram 1077"/>
              <p:cNvSpPr/>
              <p:nvPr/>
            </p:nvSpPr>
            <p:spPr>
              <a:xfrm>
                <a:off x="56134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79" name="Straight Connector 1078"/>
              <p:cNvCxnSpPr/>
              <p:nvPr/>
            </p:nvCxnSpPr>
            <p:spPr>
              <a:xfrm flipV="1">
                <a:off x="4572000" y="2852737"/>
                <a:ext cx="682625" cy="635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0" name="TextBox 1079"/>
              <p:cNvSpPr txBox="1"/>
              <p:nvPr/>
            </p:nvSpPr>
            <p:spPr>
              <a:xfrm>
                <a:off x="4635492" y="2391072"/>
                <a:ext cx="685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/>
                  <a:t>1-400 turns</a:t>
                </a:r>
              </a:p>
            </p:txBody>
          </p:sp>
          <p:sp>
            <p:nvSpPr>
              <p:cNvPr id="1081" name="Snip Same Side Corner Rectangle 1080"/>
              <p:cNvSpPr/>
              <p:nvPr/>
            </p:nvSpPr>
            <p:spPr>
              <a:xfrm flipV="1">
                <a:off x="1663700" y="4167187"/>
                <a:ext cx="5321300" cy="2336800"/>
              </a:xfrm>
              <a:prstGeom prst="snip2SameRect">
                <a:avLst>
                  <a:gd name="adj1" fmla="val 21015"/>
                  <a:gd name="adj2" fmla="val 0"/>
                </a:avLst>
              </a:prstGeom>
              <a:solidFill>
                <a:srgbClr val="3366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2" name="Parallelogram 1081"/>
              <p:cNvSpPr/>
              <p:nvPr/>
            </p:nvSpPr>
            <p:spPr>
              <a:xfrm>
                <a:off x="29241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3" name="Parallelogram 1082"/>
              <p:cNvSpPr/>
              <p:nvPr/>
            </p:nvSpPr>
            <p:spPr>
              <a:xfrm>
                <a:off x="30099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4" name="Parallelogram 1083"/>
              <p:cNvSpPr/>
              <p:nvPr/>
            </p:nvSpPr>
            <p:spPr>
              <a:xfrm>
                <a:off x="30988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5" name="Parallelogram 1084"/>
              <p:cNvSpPr/>
              <p:nvPr/>
            </p:nvSpPr>
            <p:spPr>
              <a:xfrm>
                <a:off x="31877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6" name="Parallelogram 1085"/>
              <p:cNvSpPr/>
              <p:nvPr/>
            </p:nvSpPr>
            <p:spPr>
              <a:xfrm>
                <a:off x="32797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7" name="Parallelogram 1086"/>
              <p:cNvSpPr/>
              <p:nvPr/>
            </p:nvSpPr>
            <p:spPr>
              <a:xfrm>
                <a:off x="33686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8" name="Parallelogram 1087"/>
              <p:cNvSpPr/>
              <p:nvPr/>
            </p:nvSpPr>
            <p:spPr>
              <a:xfrm>
                <a:off x="34512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9" name="Parallelogram 1088"/>
              <p:cNvSpPr/>
              <p:nvPr/>
            </p:nvSpPr>
            <p:spPr>
              <a:xfrm>
                <a:off x="35369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0" name="Parallelogram 1089"/>
              <p:cNvSpPr/>
              <p:nvPr/>
            </p:nvSpPr>
            <p:spPr>
              <a:xfrm>
                <a:off x="36258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1" name="Parallelogram 1090"/>
              <p:cNvSpPr/>
              <p:nvPr/>
            </p:nvSpPr>
            <p:spPr>
              <a:xfrm>
                <a:off x="37147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2" name="Parallelogram 1091"/>
              <p:cNvSpPr/>
              <p:nvPr/>
            </p:nvSpPr>
            <p:spPr>
              <a:xfrm>
                <a:off x="38068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3" name="Parallelogram 1092"/>
              <p:cNvSpPr/>
              <p:nvPr/>
            </p:nvSpPr>
            <p:spPr>
              <a:xfrm>
                <a:off x="38957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4" name="Parallelogram 1093"/>
              <p:cNvSpPr/>
              <p:nvPr/>
            </p:nvSpPr>
            <p:spPr>
              <a:xfrm>
                <a:off x="39941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5" name="Parallelogram 1094"/>
              <p:cNvSpPr/>
              <p:nvPr/>
            </p:nvSpPr>
            <p:spPr>
              <a:xfrm>
                <a:off x="40798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6" name="Parallelogram 1095"/>
              <p:cNvSpPr/>
              <p:nvPr/>
            </p:nvSpPr>
            <p:spPr>
              <a:xfrm>
                <a:off x="41687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7" name="Parallelogram 1096"/>
              <p:cNvSpPr/>
              <p:nvPr/>
            </p:nvSpPr>
            <p:spPr>
              <a:xfrm>
                <a:off x="42576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8" name="Parallelogram 1097"/>
              <p:cNvSpPr/>
              <p:nvPr/>
            </p:nvSpPr>
            <p:spPr>
              <a:xfrm>
                <a:off x="43497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9" name="Parallelogram 1098"/>
              <p:cNvSpPr/>
              <p:nvPr/>
            </p:nvSpPr>
            <p:spPr>
              <a:xfrm>
                <a:off x="44386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0" name="Parallelogram 1099"/>
              <p:cNvSpPr/>
              <p:nvPr/>
            </p:nvSpPr>
            <p:spPr>
              <a:xfrm>
                <a:off x="51689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1" name="Parallelogram 1100"/>
              <p:cNvSpPr/>
              <p:nvPr/>
            </p:nvSpPr>
            <p:spPr>
              <a:xfrm>
                <a:off x="52546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2" name="Parallelogram 1101"/>
              <p:cNvSpPr/>
              <p:nvPr/>
            </p:nvSpPr>
            <p:spPr>
              <a:xfrm>
                <a:off x="53435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3" name="Parallelogram 1102"/>
              <p:cNvSpPr/>
              <p:nvPr/>
            </p:nvSpPr>
            <p:spPr>
              <a:xfrm>
                <a:off x="54324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4" name="Parallelogram 1103"/>
              <p:cNvSpPr/>
              <p:nvPr/>
            </p:nvSpPr>
            <p:spPr>
              <a:xfrm>
                <a:off x="55245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5" name="Parallelogram 1104"/>
              <p:cNvSpPr/>
              <p:nvPr/>
            </p:nvSpPr>
            <p:spPr>
              <a:xfrm>
                <a:off x="56134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106" name="Straight Connector 1105"/>
              <p:cNvCxnSpPr/>
              <p:nvPr/>
            </p:nvCxnSpPr>
            <p:spPr>
              <a:xfrm flipV="1">
                <a:off x="4572000" y="5132387"/>
                <a:ext cx="682625" cy="635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7" name="TextBox 1106"/>
              <p:cNvSpPr txBox="1"/>
              <p:nvPr/>
            </p:nvSpPr>
            <p:spPr>
              <a:xfrm>
                <a:off x="4648200" y="4683124"/>
                <a:ext cx="685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/>
                  <a:t>1-400 turns</a:t>
                </a:r>
              </a:p>
            </p:txBody>
          </p:sp>
          <p:sp>
            <p:nvSpPr>
              <p:cNvPr id="1108" name="Rectangle 1107"/>
              <p:cNvSpPr/>
              <p:nvPr/>
            </p:nvSpPr>
            <p:spPr>
              <a:xfrm>
                <a:off x="5857875" y="3667124"/>
                <a:ext cx="1127125" cy="869950"/>
              </a:xfrm>
              <a:prstGeom prst="rect">
                <a:avLst/>
              </a:prstGeom>
              <a:solidFill>
                <a:srgbClr val="3366FF">
                  <a:alpha val="68000"/>
                </a:srgb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9" name="Rectangle 1108"/>
              <p:cNvSpPr/>
              <p:nvPr/>
            </p:nvSpPr>
            <p:spPr>
              <a:xfrm>
                <a:off x="1663700" y="3667124"/>
                <a:ext cx="1127125" cy="869950"/>
              </a:xfrm>
              <a:prstGeom prst="rect">
                <a:avLst/>
              </a:prstGeom>
              <a:solidFill>
                <a:srgbClr val="3366FF">
                  <a:alpha val="68000"/>
                </a:srgb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110" name="Group 1109"/>
              <p:cNvGrpSpPr/>
              <p:nvPr/>
            </p:nvGrpSpPr>
            <p:grpSpPr>
              <a:xfrm>
                <a:off x="5946775" y="3717925"/>
                <a:ext cx="947736" cy="755650"/>
                <a:chOff x="5946775" y="3717925"/>
                <a:chExt cx="947736" cy="755650"/>
              </a:xfrm>
            </p:grpSpPr>
            <p:sp>
              <p:nvSpPr>
                <p:cNvPr id="1130" name="Hexagon 1129"/>
                <p:cNvSpPr/>
                <p:nvPr/>
              </p:nvSpPr>
              <p:spPr>
                <a:xfrm>
                  <a:off x="5946775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31" name="Hexagon 1130"/>
                <p:cNvSpPr/>
                <p:nvPr/>
              </p:nvSpPr>
              <p:spPr>
                <a:xfrm>
                  <a:off x="6159103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32" name="Hexagon 1131"/>
                <p:cNvSpPr/>
                <p:nvPr/>
              </p:nvSpPr>
              <p:spPr>
                <a:xfrm>
                  <a:off x="6371431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33" name="Hexagon 1132"/>
                <p:cNvSpPr/>
                <p:nvPr/>
              </p:nvSpPr>
              <p:spPr>
                <a:xfrm>
                  <a:off x="6583759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34" name="Hexagon 1133"/>
                <p:cNvSpPr/>
                <p:nvPr/>
              </p:nvSpPr>
              <p:spPr>
                <a:xfrm>
                  <a:off x="6796086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35" name="Hexagon 1134"/>
                <p:cNvSpPr/>
                <p:nvPr/>
              </p:nvSpPr>
              <p:spPr>
                <a:xfrm>
                  <a:off x="5946775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36" name="Hexagon 1135"/>
                <p:cNvSpPr/>
                <p:nvPr/>
              </p:nvSpPr>
              <p:spPr>
                <a:xfrm>
                  <a:off x="6159103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37" name="Hexagon 1136"/>
                <p:cNvSpPr/>
                <p:nvPr/>
              </p:nvSpPr>
              <p:spPr>
                <a:xfrm>
                  <a:off x="6371431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38" name="Hexagon 1137"/>
                <p:cNvSpPr/>
                <p:nvPr/>
              </p:nvSpPr>
              <p:spPr>
                <a:xfrm>
                  <a:off x="6583759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39" name="Hexagon 1138"/>
                <p:cNvSpPr/>
                <p:nvPr/>
              </p:nvSpPr>
              <p:spPr>
                <a:xfrm>
                  <a:off x="6796086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40" name="Hexagon 1139"/>
                <p:cNvSpPr/>
                <p:nvPr/>
              </p:nvSpPr>
              <p:spPr>
                <a:xfrm>
                  <a:off x="6063059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41" name="Hexagon 1140"/>
                <p:cNvSpPr/>
                <p:nvPr/>
              </p:nvSpPr>
              <p:spPr>
                <a:xfrm>
                  <a:off x="6275387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42" name="Hexagon 1141"/>
                <p:cNvSpPr/>
                <p:nvPr/>
              </p:nvSpPr>
              <p:spPr>
                <a:xfrm>
                  <a:off x="6487715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43" name="Hexagon 1142"/>
                <p:cNvSpPr/>
                <p:nvPr/>
              </p:nvSpPr>
              <p:spPr>
                <a:xfrm>
                  <a:off x="6700042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44" name="Hexagon 1143"/>
                <p:cNvSpPr/>
                <p:nvPr/>
              </p:nvSpPr>
              <p:spPr>
                <a:xfrm>
                  <a:off x="6060678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45" name="Hexagon 1144"/>
                <p:cNvSpPr/>
                <p:nvPr/>
              </p:nvSpPr>
              <p:spPr>
                <a:xfrm>
                  <a:off x="6273006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46" name="Hexagon 1145"/>
                <p:cNvSpPr/>
                <p:nvPr/>
              </p:nvSpPr>
              <p:spPr>
                <a:xfrm>
                  <a:off x="6485334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47" name="Hexagon 1146"/>
                <p:cNvSpPr/>
                <p:nvPr/>
              </p:nvSpPr>
              <p:spPr>
                <a:xfrm>
                  <a:off x="6697661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11" name="Group 1110"/>
              <p:cNvGrpSpPr/>
              <p:nvPr/>
            </p:nvGrpSpPr>
            <p:grpSpPr>
              <a:xfrm>
                <a:off x="1741489" y="3717925"/>
                <a:ext cx="947736" cy="755650"/>
                <a:chOff x="5946775" y="3717925"/>
                <a:chExt cx="947736" cy="755650"/>
              </a:xfrm>
            </p:grpSpPr>
            <p:sp>
              <p:nvSpPr>
                <p:cNvPr id="1112" name="Hexagon 1111"/>
                <p:cNvSpPr/>
                <p:nvPr/>
              </p:nvSpPr>
              <p:spPr>
                <a:xfrm>
                  <a:off x="5946775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13" name="Hexagon 1112"/>
                <p:cNvSpPr/>
                <p:nvPr/>
              </p:nvSpPr>
              <p:spPr>
                <a:xfrm>
                  <a:off x="6159103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14" name="Hexagon 1113"/>
                <p:cNvSpPr/>
                <p:nvPr/>
              </p:nvSpPr>
              <p:spPr>
                <a:xfrm>
                  <a:off x="6371431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15" name="Hexagon 1114"/>
                <p:cNvSpPr/>
                <p:nvPr/>
              </p:nvSpPr>
              <p:spPr>
                <a:xfrm>
                  <a:off x="6583759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16" name="Hexagon 1115"/>
                <p:cNvSpPr/>
                <p:nvPr/>
              </p:nvSpPr>
              <p:spPr>
                <a:xfrm>
                  <a:off x="6796086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17" name="Hexagon 1116"/>
                <p:cNvSpPr/>
                <p:nvPr/>
              </p:nvSpPr>
              <p:spPr>
                <a:xfrm>
                  <a:off x="5946775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18" name="Hexagon 1117"/>
                <p:cNvSpPr/>
                <p:nvPr/>
              </p:nvSpPr>
              <p:spPr>
                <a:xfrm>
                  <a:off x="6159103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19" name="Hexagon 1118"/>
                <p:cNvSpPr/>
                <p:nvPr/>
              </p:nvSpPr>
              <p:spPr>
                <a:xfrm>
                  <a:off x="6371431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20" name="Hexagon 1119"/>
                <p:cNvSpPr/>
                <p:nvPr/>
              </p:nvSpPr>
              <p:spPr>
                <a:xfrm>
                  <a:off x="6583759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21" name="Hexagon 1120"/>
                <p:cNvSpPr/>
                <p:nvPr/>
              </p:nvSpPr>
              <p:spPr>
                <a:xfrm>
                  <a:off x="6796086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22" name="Hexagon 1121"/>
                <p:cNvSpPr/>
                <p:nvPr/>
              </p:nvSpPr>
              <p:spPr>
                <a:xfrm>
                  <a:off x="6063059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23" name="Hexagon 1122"/>
                <p:cNvSpPr/>
                <p:nvPr/>
              </p:nvSpPr>
              <p:spPr>
                <a:xfrm>
                  <a:off x="6275387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24" name="Hexagon 1123"/>
                <p:cNvSpPr/>
                <p:nvPr/>
              </p:nvSpPr>
              <p:spPr>
                <a:xfrm>
                  <a:off x="6487715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25" name="Hexagon 1124"/>
                <p:cNvSpPr/>
                <p:nvPr/>
              </p:nvSpPr>
              <p:spPr>
                <a:xfrm>
                  <a:off x="6700042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26" name="Hexagon 1125"/>
                <p:cNvSpPr/>
                <p:nvPr/>
              </p:nvSpPr>
              <p:spPr>
                <a:xfrm>
                  <a:off x="6060678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27" name="Hexagon 1126"/>
                <p:cNvSpPr/>
                <p:nvPr/>
              </p:nvSpPr>
              <p:spPr>
                <a:xfrm>
                  <a:off x="6273006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28" name="Hexagon 1127"/>
                <p:cNvSpPr/>
                <p:nvPr/>
              </p:nvSpPr>
              <p:spPr>
                <a:xfrm>
                  <a:off x="6485334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29" name="Hexagon 1128"/>
                <p:cNvSpPr/>
                <p:nvPr/>
              </p:nvSpPr>
              <p:spPr>
                <a:xfrm>
                  <a:off x="6697661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148" name="Group 1147"/>
            <p:cNvGrpSpPr/>
            <p:nvPr/>
          </p:nvGrpSpPr>
          <p:grpSpPr>
            <a:xfrm>
              <a:off x="2044474" y="1411149"/>
              <a:ext cx="5321300" cy="4800600"/>
              <a:chOff x="1663700" y="1703387"/>
              <a:chExt cx="5321300" cy="4800600"/>
            </a:xfrm>
          </p:grpSpPr>
          <p:sp>
            <p:nvSpPr>
              <p:cNvPr id="1149" name="Snip Same Side Corner Rectangle 1148"/>
              <p:cNvSpPr/>
              <p:nvPr/>
            </p:nvSpPr>
            <p:spPr>
              <a:xfrm>
                <a:off x="1663700" y="1703387"/>
                <a:ext cx="5321300" cy="2336800"/>
              </a:xfrm>
              <a:prstGeom prst="snip2SameRect">
                <a:avLst>
                  <a:gd name="adj1" fmla="val 21015"/>
                  <a:gd name="adj2" fmla="val 0"/>
                </a:avLst>
              </a:prstGeom>
              <a:solidFill>
                <a:srgbClr val="3366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0" name="Parallelogram 1149"/>
              <p:cNvSpPr/>
              <p:nvPr/>
            </p:nvSpPr>
            <p:spPr>
              <a:xfrm>
                <a:off x="29241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1" name="Parallelogram 1150"/>
              <p:cNvSpPr/>
              <p:nvPr/>
            </p:nvSpPr>
            <p:spPr>
              <a:xfrm>
                <a:off x="30099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2" name="Parallelogram 1151"/>
              <p:cNvSpPr/>
              <p:nvPr/>
            </p:nvSpPr>
            <p:spPr>
              <a:xfrm>
                <a:off x="30988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3" name="Parallelogram 1152"/>
              <p:cNvSpPr/>
              <p:nvPr/>
            </p:nvSpPr>
            <p:spPr>
              <a:xfrm>
                <a:off x="31877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4" name="Parallelogram 1153"/>
              <p:cNvSpPr/>
              <p:nvPr/>
            </p:nvSpPr>
            <p:spPr>
              <a:xfrm>
                <a:off x="32797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5" name="Parallelogram 1154"/>
              <p:cNvSpPr/>
              <p:nvPr/>
            </p:nvSpPr>
            <p:spPr>
              <a:xfrm>
                <a:off x="33686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6" name="Parallelogram 1155"/>
              <p:cNvSpPr/>
              <p:nvPr/>
            </p:nvSpPr>
            <p:spPr>
              <a:xfrm>
                <a:off x="34512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7" name="Parallelogram 1156"/>
              <p:cNvSpPr/>
              <p:nvPr/>
            </p:nvSpPr>
            <p:spPr>
              <a:xfrm>
                <a:off x="35369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8" name="Parallelogram 1157"/>
              <p:cNvSpPr/>
              <p:nvPr/>
            </p:nvSpPr>
            <p:spPr>
              <a:xfrm>
                <a:off x="36258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9" name="Parallelogram 1158"/>
              <p:cNvSpPr/>
              <p:nvPr/>
            </p:nvSpPr>
            <p:spPr>
              <a:xfrm>
                <a:off x="37147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0" name="Parallelogram 1159"/>
              <p:cNvSpPr/>
              <p:nvPr/>
            </p:nvSpPr>
            <p:spPr>
              <a:xfrm>
                <a:off x="38068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1" name="Parallelogram 1160"/>
              <p:cNvSpPr/>
              <p:nvPr/>
            </p:nvSpPr>
            <p:spPr>
              <a:xfrm>
                <a:off x="38957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2" name="Parallelogram 1161"/>
              <p:cNvSpPr/>
              <p:nvPr/>
            </p:nvSpPr>
            <p:spPr>
              <a:xfrm>
                <a:off x="39941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3" name="Parallelogram 1162"/>
              <p:cNvSpPr/>
              <p:nvPr/>
            </p:nvSpPr>
            <p:spPr>
              <a:xfrm>
                <a:off x="40798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4" name="Parallelogram 1163"/>
              <p:cNvSpPr/>
              <p:nvPr/>
            </p:nvSpPr>
            <p:spPr>
              <a:xfrm>
                <a:off x="41687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5" name="Parallelogram 1164"/>
              <p:cNvSpPr/>
              <p:nvPr/>
            </p:nvSpPr>
            <p:spPr>
              <a:xfrm>
                <a:off x="42576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6" name="Parallelogram 1165"/>
              <p:cNvSpPr/>
              <p:nvPr/>
            </p:nvSpPr>
            <p:spPr>
              <a:xfrm>
                <a:off x="43497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7" name="Parallelogram 1166"/>
              <p:cNvSpPr/>
              <p:nvPr/>
            </p:nvSpPr>
            <p:spPr>
              <a:xfrm>
                <a:off x="44386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8" name="Parallelogram 1167"/>
              <p:cNvSpPr/>
              <p:nvPr/>
            </p:nvSpPr>
            <p:spPr>
              <a:xfrm>
                <a:off x="51689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9" name="Parallelogram 1168"/>
              <p:cNvSpPr/>
              <p:nvPr/>
            </p:nvSpPr>
            <p:spPr>
              <a:xfrm>
                <a:off x="52546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0" name="Parallelogram 1169"/>
              <p:cNvSpPr/>
              <p:nvPr/>
            </p:nvSpPr>
            <p:spPr>
              <a:xfrm>
                <a:off x="53435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1" name="Parallelogram 1170"/>
              <p:cNvSpPr/>
              <p:nvPr/>
            </p:nvSpPr>
            <p:spPr>
              <a:xfrm>
                <a:off x="54324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2" name="Parallelogram 1171"/>
              <p:cNvSpPr/>
              <p:nvPr/>
            </p:nvSpPr>
            <p:spPr>
              <a:xfrm>
                <a:off x="55245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3" name="Parallelogram 1172"/>
              <p:cNvSpPr/>
              <p:nvPr/>
            </p:nvSpPr>
            <p:spPr>
              <a:xfrm>
                <a:off x="56134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174" name="Straight Connector 1173"/>
              <p:cNvCxnSpPr/>
              <p:nvPr/>
            </p:nvCxnSpPr>
            <p:spPr>
              <a:xfrm flipV="1">
                <a:off x="4572000" y="2852737"/>
                <a:ext cx="682625" cy="635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5" name="TextBox 1174"/>
              <p:cNvSpPr txBox="1"/>
              <p:nvPr/>
            </p:nvSpPr>
            <p:spPr>
              <a:xfrm>
                <a:off x="4635492" y="2391072"/>
                <a:ext cx="685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/>
                  <a:t>1-400 turns</a:t>
                </a:r>
              </a:p>
            </p:txBody>
          </p:sp>
          <p:sp>
            <p:nvSpPr>
              <p:cNvPr id="1176" name="Snip Same Side Corner Rectangle 1175"/>
              <p:cNvSpPr/>
              <p:nvPr/>
            </p:nvSpPr>
            <p:spPr>
              <a:xfrm flipV="1">
                <a:off x="1663700" y="4167187"/>
                <a:ext cx="5321300" cy="2336800"/>
              </a:xfrm>
              <a:prstGeom prst="snip2SameRect">
                <a:avLst>
                  <a:gd name="adj1" fmla="val 21015"/>
                  <a:gd name="adj2" fmla="val 0"/>
                </a:avLst>
              </a:prstGeom>
              <a:solidFill>
                <a:srgbClr val="3366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7" name="Parallelogram 1176"/>
              <p:cNvSpPr/>
              <p:nvPr/>
            </p:nvSpPr>
            <p:spPr>
              <a:xfrm>
                <a:off x="29241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8" name="Parallelogram 1177"/>
              <p:cNvSpPr/>
              <p:nvPr/>
            </p:nvSpPr>
            <p:spPr>
              <a:xfrm>
                <a:off x="30099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9" name="Parallelogram 1178"/>
              <p:cNvSpPr/>
              <p:nvPr/>
            </p:nvSpPr>
            <p:spPr>
              <a:xfrm>
                <a:off x="30988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0" name="Parallelogram 1179"/>
              <p:cNvSpPr/>
              <p:nvPr/>
            </p:nvSpPr>
            <p:spPr>
              <a:xfrm>
                <a:off x="31877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1" name="Parallelogram 1180"/>
              <p:cNvSpPr/>
              <p:nvPr/>
            </p:nvSpPr>
            <p:spPr>
              <a:xfrm>
                <a:off x="32797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2" name="Parallelogram 1181"/>
              <p:cNvSpPr/>
              <p:nvPr/>
            </p:nvSpPr>
            <p:spPr>
              <a:xfrm>
                <a:off x="33686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3" name="Parallelogram 1182"/>
              <p:cNvSpPr/>
              <p:nvPr/>
            </p:nvSpPr>
            <p:spPr>
              <a:xfrm>
                <a:off x="34512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4" name="Parallelogram 1183"/>
              <p:cNvSpPr/>
              <p:nvPr/>
            </p:nvSpPr>
            <p:spPr>
              <a:xfrm>
                <a:off x="35369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5" name="Parallelogram 1184"/>
              <p:cNvSpPr/>
              <p:nvPr/>
            </p:nvSpPr>
            <p:spPr>
              <a:xfrm>
                <a:off x="36258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6" name="Parallelogram 1185"/>
              <p:cNvSpPr/>
              <p:nvPr/>
            </p:nvSpPr>
            <p:spPr>
              <a:xfrm>
                <a:off x="37147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7" name="Parallelogram 1186"/>
              <p:cNvSpPr/>
              <p:nvPr/>
            </p:nvSpPr>
            <p:spPr>
              <a:xfrm>
                <a:off x="38068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8" name="Parallelogram 1187"/>
              <p:cNvSpPr/>
              <p:nvPr/>
            </p:nvSpPr>
            <p:spPr>
              <a:xfrm>
                <a:off x="38957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9" name="Parallelogram 1188"/>
              <p:cNvSpPr/>
              <p:nvPr/>
            </p:nvSpPr>
            <p:spPr>
              <a:xfrm>
                <a:off x="39941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0" name="Parallelogram 1189"/>
              <p:cNvSpPr/>
              <p:nvPr/>
            </p:nvSpPr>
            <p:spPr>
              <a:xfrm>
                <a:off x="40798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1" name="Parallelogram 1190"/>
              <p:cNvSpPr/>
              <p:nvPr/>
            </p:nvSpPr>
            <p:spPr>
              <a:xfrm>
                <a:off x="41687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2" name="Parallelogram 1191"/>
              <p:cNvSpPr/>
              <p:nvPr/>
            </p:nvSpPr>
            <p:spPr>
              <a:xfrm>
                <a:off x="42576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3" name="Parallelogram 1192"/>
              <p:cNvSpPr/>
              <p:nvPr/>
            </p:nvSpPr>
            <p:spPr>
              <a:xfrm>
                <a:off x="43497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4" name="Parallelogram 1193"/>
              <p:cNvSpPr/>
              <p:nvPr/>
            </p:nvSpPr>
            <p:spPr>
              <a:xfrm>
                <a:off x="44386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5" name="Parallelogram 1194"/>
              <p:cNvSpPr/>
              <p:nvPr/>
            </p:nvSpPr>
            <p:spPr>
              <a:xfrm>
                <a:off x="51689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6" name="Parallelogram 1195"/>
              <p:cNvSpPr/>
              <p:nvPr/>
            </p:nvSpPr>
            <p:spPr>
              <a:xfrm>
                <a:off x="52546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7" name="Parallelogram 1196"/>
              <p:cNvSpPr/>
              <p:nvPr/>
            </p:nvSpPr>
            <p:spPr>
              <a:xfrm>
                <a:off x="53435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8" name="Parallelogram 1197"/>
              <p:cNvSpPr/>
              <p:nvPr/>
            </p:nvSpPr>
            <p:spPr>
              <a:xfrm>
                <a:off x="54324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9" name="Parallelogram 1198"/>
              <p:cNvSpPr/>
              <p:nvPr/>
            </p:nvSpPr>
            <p:spPr>
              <a:xfrm>
                <a:off x="55245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0" name="Parallelogram 1199"/>
              <p:cNvSpPr/>
              <p:nvPr/>
            </p:nvSpPr>
            <p:spPr>
              <a:xfrm>
                <a:off x="56134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01" name="Straight Connector 1200"/>
              <p:cNvCxnSpPr/>
              <p:nvPr/>
            </p:nvCxnSpPr>
            <p:spPr>
              <a:xfrm flipV="1">
                <a:off x="4572000" y="5132387"/>
                <a:ext cx="682625" cy="635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2" name="TextBox 1201"/>
              <p:cNvSpPr txBox="1"/>
              <p:nvPr/>
            </p:nvSpPr>
            <p:spPr>
              <a:xfrm>
                <a:off x="4648200" y="4683124"/>
                <a:ext cx="685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/>
                  <a:t>1-400 turns</a:t>
                </a:r>
              </a:p>
            </p:txBody>
          </p:sp>
          <p:sp>
            <p:nvSpPr>
              <p:cNvPr id="1203" name="Rectangle 1202"/>
              <p:cNvSpPr/>
              <p:nvPr/>
            </p:nvSpPr>
            <p:spPr>
              <a:xfrm>
                <a:off x="5857875" y="3667124"/>
                <a:ext cx="1127125" cy="869950"/>
              </a:xfrm>
              <a:prstGeom prst="rect">
                <a:avLst/>
              </a:prstGeom>
              <a:solidFill>
                <a:srgbClr val="3366FF">
                  <a:alpha val="68000"/>
                </a:srgb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4" name="Rectangle 1203"/>
              <p:cNvSpPr/>
              <p:nvPr/>
            </p:nvSpPr>
            <p:spPr>
              <a:xfrm>
                <a:off x="1663700" y="3667124"/>
                <a:ext cx="1127125" cy="869950"/>
              </a:xfrm>
              <a:prstGeom prst="rect">
                <a:avLst/>
              </a:prstGeom>
              <a:solidFill>
                <a:srgbClr val="3366FF">
                  <a:alpha val="68000"/>
                </a:srgb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205" name="Group 1204"/>
              <p:cNvGrpSpPr/>
              <p:nvPr/>
            </p:nvGrpSpPr>
            <p:grpSpPr>
              <a:xfrm>
                <a:off x="5946775" y="3717925"/>
                <a:ext cx="947736" cy="755650"/>
                <a:chOff x="5946775" y="3717925"/>
                <a:chExt cx="947736" cy="755650"/>
              </a:xfrm>
            </p:grpSpPr>
            <p:sp>
              <p:nvSpPr>
                <p:cNvPr id="1225" name="Hexagon 1224"/>
                <p:cNvSpPr/>
                <p:nvPr/>
              </p:nvSpPr>
              <p:spPr>
                <a:xfrm>
                  <a:off x="5946775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26" name="Hexagon 1225"/>
                <p:cNvSpPr/>
                <p:nvPr/>
              </p:nvSpPr>
              <p:spPr>
                <a:xfrm>
                  <a:off x="6159103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27" name="Hexagon 1226"/>
                <p:cNvSpPr/>
                <p:nvPr/>
              </p:nvSpPr>
              <p:spPr>
                <a:xfrm>
                  <a:off x="6371431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28" name="Hexagon 1227"/>
                <p:cNvSpPr/>
                <p:nvPr/>
              </p:nvSpPr>
              <p:spPr>
                <a:xfrm>
                  <a:off x="6583759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29" name="Hexagon 1228"/>
                <p:cNvSpPr/>
                <p:nvPr/>
              </p:nvSpPr>
              <p:spPr>
                <a:xfrm>
                  <a:off x="6796086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30" name="Hexagon 1229"/>
                <p:cNvSpPr/>
                <p:nvPr/>
              </p:nvSpPr>
              <p:spPr>
                <a:xfrm>
                  <a:off x="5946775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31" name="Hexagon 1230"/>
                <p:cNvSpPr/>
                <p:nvPr/>
              </p:nvSpPr>
              <p:spPr>
                <a:xfrm>
                  <a:off x="6159103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32" name="Hexagon 1231"/>
                <p:cNvSpPr/>
                <p:nvPr/>
              </p:nvSpPr>
              <p:spPr>
                <a:xfrm>
                  <a:off x="6371431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33" name="Hexagon 1232"/>
                <p:cNvSpPr/>
                <p:nvPr/>
              </p:nvSpPr>
              <p:spPr>
                <a:xfrm>
                  <a:off x="6583759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34" name="Hexagon 1233"/>
                <p:cNvSpPr/>
                <p:nvPr/>
              </p:nvSpPr>
              <p:spPr>
                <a:xfrm>
                  <a:off x="6796086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35" name="Hexagon 1234"/>
                <p:cNvSpPr/>
                <p:nvPr/>
              </p:nvSpPr>
              <p:spPr>
                <a:xfrm>
                  <a:off x="6063059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36" name="Hexagon 1235"/>
                <p:cNvSpPr/>
                <p:nvPr/>
              </p:nvSpPr>
              <p:spPr>
                <a:xfrm>
                  <a:off x="6275387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37" name="Hexagon 1236"/>
                <p:cNvSpPr/>
                <p:nvPr/>
              </p:nvSpPr>
              <p:spPr>
                <a:xfrm>
                  <a:off x="6487715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38" name="Hexagon 1237"/>
                <p:cNvSpPr/>
                <p:nvPr/>
              </p:nvSpPr>
              <p:spPr>
                <a:xfrm>
                  <a:off x="6700042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39" name="Hexagon 1238"/>
                <p:cNvSpPr/>
                <p:nvPr/>
              </p:nvSpPr>
              <p:spPr>
                <a:xfrm>
                  <a:off x="6060678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40" name="Hexagon 1239"/>
                <p:cNvSpPr/>
                <p:nvPr/>
              </p:nvSpPr>
              <p:spPr>
                <a:xfrm>
                  <a:off x="6273006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41" name="Hexagon 1240"/>
                <p:cNvSpPr/>
                <p:nvPr/>
              </p:nvSpPr>
              <p:spPr>
                <a:xfrm>
                  <a:off x="6485334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42" name="Hexagon 1241"/>
                <p:cNvSpPr/>
                <p:nvPr/>
              </p:nvSpPr>
              <p:spPr>
                <a:xfrm>
                  <a:off x="6697661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206" name="Group 1205"/>
              <p:cNvGrpSpPr/>
              <p:nvPr/>
            </p:nvGrpSpPr>
            <p:grpSpPr>
              <a:xfrm>
                <a:off x="1741489" y="3717925"/>
                <a:ext cx="947736" cy="755650"/>
                <a:chOff x="5946775" y="3717925"/>
                <a:chExt cx="947736" cy="755650"/>
              </a:xfrm>
            </p:grpSpPr>
            <p:sp>
              <p:nvSpPr>
                <p:cNvPr id="1207" name="Hexagon 1206"/>
                <p:cNvSpPr/>
                <p:nvPr/>
              </p:nvSpPr>
              <p:spPr>
                <a:xfrm>
                  <a:off x="5946775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08" name="Hexagon 1207"/>
                <p:cNvSpPr/>
                <p:nvPr/>
              </p:nvSpPr>
              <p:spPr>
                <a:xfrm>
                  <a:off x="6159103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09" name="Hexagon 1208"/>
                <p:cNvSpPr/>
                <p:nvPr/>
              </p:nvSpPr>
              <p:spPr>
                <a:xfrm>
                  <a:off x="6371431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10" name="Hexagon 1209"/>
                <p:cNvSpPr/>
                <p:nvPr/>
              </p:nvSpPr>
              <p:spPr>
                <a:xfrm>
                  <a:off x="6583759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11" name="Hexagon 1210"/>
                <p:cNvSpPr/>
                <p:nvPr/>
              </p:nvSpPr>
              <p:spPr>
                <a:xfrm>
                  <a:off x="6796086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12" name="Hexagon 1211"/>
                <p:cNvSpPr/>
                <p:nvPr/>
              </p:nvSpPr>
              <p:spPr>
                <a:xfrm>
                  <a:off x="5946775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13" name="Hexagon 1212"/>
                <p:cNvSpPr/>
                <p:nvPr/>
              </p:nvSpPr>
              <p:spPr>
                <a:xfrm>
                  <a:off x="6159103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14" name="Hexagon 1213"/>
                <p:cNvSpPr/>
                <p:nvPr/>
              </p:nvSpPr>
              <p:spPr>
                <a:xfrm>
                  <a:off x="6371431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15" name="Hexagon 1214"/>
                <p:cNvSpPr/>
                <p:nvPr/>
              </p:nvSpPr>
              <p:spPr>
                <a:xfrm>
                  <a:off x="6583759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16" name="Hexagon 1215"/>
                <p:cNvSpPr/>
                <p:nvPr/>
              </p:nvSpPr>
              <p:spPr>
                <a:xfrm>
                  <a:off x="6796086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17" name="Hexagon 1216"/>
                <p:cNvSpPr/>
                <p:nvPr/>
              </p:nvSpPr>
              <p:spPr>
                <a:xfrm>
                  <a:off x="6063059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18" name="Hexagon 1217"/>
                <p:cNvSpPr/>
                <p:nvPr/>
              </p:nvSpPr>
              <p:spPr>
                <a:xfrm>
                  <a:off x="6275387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19" name="Hexagon 1218"/>
                <p:cNvSpPr/>
                <p:nvPr/>
              </p:nvSpPr>
              <p:spPr>
                <a:xfrm>
                  <a:off x="6487715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20" name="Hexagon 1219"/>
                <p:cNvSpPr/>
                <p:nvPr/>
              </p:nvSpPr>
              <p:spPr>
                <a:xfrm>
                  <a:off x="6700042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21" name="Hexagon 1220"/>
                <p:cNvSpPr/>
                <p:nvPr/>
              </p:nvSpPr>
              <p:spPr>
                <a:xfrm>
                  <a:off x="6060678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22" name="Hexagon 1221"/>
                <p:cNvSpPr/>
                <p:nvPr/>
              </p:nvSpPr>
              <p:spPr>
                <a:xfrm>
                  <a:off x="6273006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23" name="Hexagon 1222"/>
                <p:cNvSpPr/>
                <p:nvPr/>
              </p:nvSpPr>
              <p:spPr>
                <a:xfrm>
                  <a:off x="6485334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24" name="Hexagon 1223"/>
                <p:cNvSpPr/>
                <p:nvPr/>
              </p:nvSpPr>
              <p:spPr>
                <a:xfrm>
                  <a:off x="6697661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243" name="Group 1242"/>
            <p:cNvGrpSpPr/>
            <p:nvPr/>
          </p:nvGrpSpPr>
          <p:grpSpPr>
            <a:xfrm>
              <a:off x="2015448" y="1459885"/>
              <a:ext cx="5321300" cy="4800600"/>
              <a:chOff x="1663700" y="1703387"/>
              <a:chExt cx="5321300" cy="4800600"/>
            </a:xfrm>
          </p:grpSpPr>
          <p:sp>
            <p:nvSpPr>
              <p:cNvPr id="1244" name="Snip Same Side Corner Rectangle 1243"/>
              <p:cNvSpPr/>
              <p:nvPr/>
            </p:nvSpPr>
            <p:spPr>
              <a:xfrm>
                <a:off x="1663700" y="1703387"/>
                <a:ext cx="5321300" cy="2336800"/>
              </a:xfrm>
              <a:prstGeom prst="snip2SameRect">
                <a:avLst>
                  <a:gd name="adj1" fmla="val 21015"/>
                  <a:gd name="adj2" fmla="val 0"/>
                </a:avLst>
              </a:prstGeom>
              <a:solidFill>
                <a:srgbClr val="3366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5" name="Parallelogram 1244"/>
              <p:cNvSpPr/>
              <p:nvPr/>
            </p:nvSpPr>
            <p:spPr>
              <a:xfrm>
                <a:off x="29241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6" name="Parallelogram 1245"/>
              <p:cNvSpPr/>
              <p:nvPr/>
            </p:nvSpPr>
            <p:spPr>
              <a:xfrm>
                <a:off x="30099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7" name="Parallelogram 1246"/>
              <p:cNvSpPr/>
              <p:nvPr/>
            </p:nvSpPr>
            <p:spPr>
              <a:xfrm>
                <a:off x="30988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8" name="Parallelogram 1247"/>
              <p:cNvSpPr/>
              <p:nvPr/>
            </p:nvSpPr>
            <p:spPr>
              <a:xfrm>
                <a:off x="31877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9" name="Parallelogram 1248"/>
              <p:cNvSpPr/>
              <p:nvPr/>
            </p:nvSpPr>
            <p:spPr>
              <a:xfrm>
                <a:off x="32797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0" name="Parallelogram 1249"/>
              <p:cNvSpPr/>
              <p:nvPr/>
            </p:nvSpPr>
            <p:spPr>
              <a:xfrm>
                <a:off x="33686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1" name="Parallelogram 1250"/>
              <p:cNvSpPr/>
              <p:nvPr/>
            </p:nvSpPr>
            <p:spPr>
              <a:xfrm>
                <a:off x="34512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2" name="Parallelogram 1251"/>
              <p:cNvSpPr/>
              <p:nvPr/>
            </p:nvSpPr>
            <p:spPr>
              <a:xfrm>
                <a:off x="35369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3" name="Parallelogram 1252"/>
              <p:cNvSpPr/>
              <p:nvPr/>
            </p:nvSpPr>
            <p:spPr>
              <a:xfrm>
                <a:off x="36258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4" name="Parallelogram 1253"/>
              <p:cNvSpPr/>
              <p:nvPr/>
            </p:nvSpPr>
            <p:spPr>
              <a:xfrm>
                <a:off x="37147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5" name="Parallelogram 1254"/>
              <p:cNvSpPr/>
              <p:nvPr/>
            </p:nvSpPr>
            <p:spPr>
              <a:xfrm>
                <a:off x="38068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6" name="Parallelogram 1255"/>
              <p:cNvSpPr/>
              <p:nvPr/>
            </p:nvSpPr>
            <p:spPr>
              <a:xfrm>
                <a:off x="38957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7" name="Parallelogram 1256"/>
              <p:cNvSpPr/>
              <p:nvPr/>
            </p:nvSpPr>
            <p:spPr>
              <a:xfrm>
                <a:off x="39941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8" name="Parallelogram 1257"/>
              <p:cNvSpPr/>
              <p:nvPr/>
            </p:nvSpPr>
            <p:spPr>
              <a:xfrm>
                <a:off x="40798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9" name="Parallelogram 1258"/>
              <p:cNvSpPr/>
              <p:nvPr/>
            </p:nvSpPr>
            <p:spPr>
              <a:xfrm>
                <a:off x="41687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0" name="Parallelogram 1259"/>
              <p:cNvSpPr/>
              <p:nvPr/>
            </p:nvSpPr>
            <p:spPr>
              <a:xfrm>
                <a:off x="42576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1" name="Parallelogram 1260"/>
              <p:cNvSpPr/>
              <p:nvPr/>
            </p:nvSpPr>
            <p:spPr>
              <a:xfrm>
                <a:off x="43497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2" name="Parallelogram 1261"/>
              <p:cNvSpPr/>
              <p:nvPr/>
            </p:nvSpPr>
            <p:spPr>
              <a:xfrm>
                <a:off x="44386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3" name="Parallelogram 1262"/>
              <p:cNvSpPr/>
              <p:nvPr/>
            </p:nvSpPr>
            <p:spPr>
              <a:xfrm>
                <a:off x="51689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4" name="Parallelogram 1263"/>
              <p:cNvSpPr/>
              <p:nvPr/>
            </p:nvSpPr>
            <p:spPr>
              <a:xfrm>
                <a:off x="52546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5" name="Parallelogram 1264"/>
              <p:cNvSpPr/>
              <p:nvPr/>
            </p:nvSpPr>
            <p:spPr>
              <a:xfrm>
                <a:off x="53435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6" name="Parallelogram 1265"/>
              <p:cNvSpPr/>
              <p:nvPr/>
            </p:nvSpPr>
            <p:spPr>
              <a:xfrm>
                <a:off x="54324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7" name="Parallelogram 1266"/>
              <p:cNvSpPr/>
              <p:nvPr/>
            </p:nvSpPr>
            <p:spPr>
              <a:xfrm>
                <a:off x="55245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8" name="Parallelogram 1267"/>
              <p:cNvSpPr/>
              <p:nvPr/>
            </p:nvSpPr>
            <p:spPr>
              <a:xfrm>
                <a:off x="56134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69" name="Straight Connector 1268"/>
              <p:cNvCxnSpPr/>
              <p:nvPr/>
            </p:nvCxnSpPr>
            <p:spPr>
              <a:xfrm flipV="1">
                <a:off x="4572000" y="2852737"/>
                <a:ext cx="682625" cy="635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0" name="TextBox 1269"/>
              <p:cNvSpPr txBox="1"/>
              <p:nvPr/>
            </p:nvSpPr>
            <p:spPr>
              <a:xfrm>
                <a:off x="4635492" y="2391072"/>
                <a:ext cx="685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/>
                  <a:t>1-400 turns</a:t>
                </a:r>
              </a:p>
            </p:txBody>
          </p:sp>
          <p:sp>
            <p:nvSpPr>
              <p:cNvPr id="1271" name="Snip Same Side Corner Rectangle 1270"/>
              <p:cNvSpPr/>
              <p:nvPr/>
            </p:nvSpPr>
            <p:spPr>
              <a:xfrm flipV="1">
                <a:off x="1663700" y="4167187"/>
                <a:ext cx="5321300" cy="2336800"/>
              </a:xfrm>
              <a:prstGeom prst="snip2SameRect">
                <a:avLst>
                  <a:gd name="adj1" fmla="val 21015"/>
                  <a:gd name="adj2" fmla="val 0"/>
                </a:avLst>
              </a:prstGeom>
              <a:solidFill>
                <a:srgbClr val="3366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2" name="Parallelogram 1271"/>
              <p:cNvSpPr/>
              <p:nvPr/>
            </p:nvSpPr>
            <p:spPr>
              <a:xfrm>
                <a:off x="29241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3" name="Parallelogram 1272"/>
              <p:cNvSpPr/>
              <p:nvPr/>
            </p:nvSpPr>
            <p:spPr>
              <a:xfrm>
                <a:off x="30099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4" name="Parallelogram 1273"/>
              <p:cNvSpPr/>
              <p:nvPr/>
            </p:nvSpPr>
            <p:spPr>
              <a:xfrm>
                <a:off x="30988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5" name="Parallelogram 1274"/>
              <p:cNvSpPr/>
              <p:nvPr/>
            </p:nvSpPr>
            <p:spPr>
              <a:xfrm>
                <a:off x="31877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6" name="Parallelogram 1275"/>
              <p:cNvSpPr/>
              <p:nvPr/>
            </p:nvSpPr>
            <p:spPr>
              <a:xfrm>
                <a:off x="32797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7" name="Parallelogram 1276"/>
              <p:cNvSpPr/>
              <p:nvPr/>
            </p:nvSpPr>
            <p:spPr>
              <a:xfrm>
                <a:off x="33686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8" name="Parallelogram 1277"/>
              <p:cNvSpPr/>
              <p:nvPr/>
            </p:nvSpPr>
            <p:spPr>
              <a:xfrm>
                <a:off x="34512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9" name="Parallelogram 1278"/>
              <p:cNvSpPr/>
              <p:nvPr/>
            </p:nvSpPr>
            <p:spPr>
              <a:xfrm>
                <a:off x="35369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0" name="Parallelogram 1279"/>
              <p:cNvSpPr/>
              <p:nvPr/>
            </p:nvSpPr>
            <p:spPr>
              <a:xfrm>
                <a:off x="36258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1" name="Parallelogram 1280"/>
              <p:cNvSpPr/>
              <p:nvPr/>
            </p:nvSpPr>
            <p:spPr>
              <a:xfrm>
                <a:off x="37147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2" name="Parallelogram 1281"/>
              <p:cNvSpPr/>
              <p:nvPr/>
            </p:nvSpPr>
            <p:spPr>
              <a:xfrm>
                <a:off x="38068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3" name="Parallelogram 1282"/>
              <p:cNvSpPr/>
              <p:nvPr/>
            </p:nvSpPr>
            <p:spPr>
              <a:xfrm>
                <a:off x="38957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4" name="Parallelogram 1283"/>
              <p:cNvSpPr/>
              <p:nvPr/>
            </p:nvSpPr>
            <p:spPr>
              <a:xfrm>
                <a:off x="39941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5" name="Parallelogram 1284"/>
              <p:cNvSpPr/>
              <p:nvPr/>
            </p:nvSpPr>
            <p:spPr>
              <a:xfrm>
                <a:off x="40798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6" name="Parallelogram 1285"/>
              <p:cNvSpPr/>
              <p:nvPr/>
            </p:nvSpPr>
            <p:spPr>
              <a:xfrm>
                <a:off x="41687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7" name="Parallelogram 1286"/>
              <p:cNvSpPr/>
              <p:nvPr/>
            </p:nvSpPr>
            <p:spPr>
              <a:xfrm>
                <a:off x="42576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8" name="Parallelogram 1287"/>
              <p:cNvSpPr/>
              <p:nvPr/>
            </p:nvSpPr>
            <p:spPr>
              <a:xfrm>
                <a:off x="43497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9" name="Parallelogram 1288"/>
              <p:cNvSpPr/>
              <p:nvPr/>
            </p:nvSpPr>
            <p:spPr>
              <a:xfrm>
                <a:off x="44386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0" name="Parallelogram 1289"/>
              <p:cNvSpPr/>
              <p:nvPr/>
            </p:nvSpPr>
            <p:spPr>
              <a:xfrm>
                <a:off x="51689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1" name="Parallelogram 1290"/>
              <p:cNvSpPr/>
              <p:nvPr/>
            </p:nvSpPr>
            <p:spPr>
              <a:xfrm>
                <a:off x="52546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2" name="Parallelogram 1291"/>
              <p:cNvSpPr/>
              <p:nvPr/>
            </p:nvSpPr>
            <p:spPr>
              <a:xfrm>
                <a:off x="53435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3" name="Parallelogram 1292"/>
              <p:cNvSpPr/>
              <p:nvPr/>
            </p:nvSpPr>
            <p:spPr>
              <a:xfrm>
                <a:off x="54324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4" name="Parallelogram 1293"/>
              <p:cNvSpPr/>
              <p:nvPr/>
            </p:nvSpPr>
            <p:spPr>
              <a:xfrm>
                <a:off x="55245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5" name="Parallelogram 1294"/>
              <p:cNvSpPr/>
              <p:nvPr/>
            </p:nvSpPr>
            <p:spPr>
              <a:xfrm>
                <a:off x="56134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96" name="Straight Connector 1295"/>
              <p:cNvCxnSpPr/>
              <p:nvPr/>
            </p:nvCxnSpPr>
            <p:spPr>
              <a:xfrm flipV="1">
                <a:off x="4572000" y="5132387"/>
                <a:ext cx="682625" cy="635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7" name="TextBox 1296"/>
              <p:cNvSpPr txBox="1"/>
              <p:nvPr/>
            </p:nvSpPr>
            <p:spPr>
              <a:xfrm>
                <a:off x="4648200" y="4683124"/>
                <a:ext cx="685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/>
                  <a:t>1-400 turns</a:t>
                </a:r>
              </a:p>
            </p:txBody>
          </p:sp>
          <p:sp>
            <p:nvSpPr>
              <p:cNvPr id="1298" name="Rectangle 1297"/>
              <p:cNvSpPr/>
              <p:nvPr/>
            </p:nvSpPr>
            <p:spPr>
              <a:xfrm>
                <a:off x="5857875" y="3667124"/>
                <a:ext cx="1127125" cy="869950"/>
              </a:xfrm>
              <a:prstGeom prst="rect">
                <a:avLst/>
              </a:prstGeom>
              <a:solidFill>
                <a:srgbClr val="3366FF">
                  <a:alpha val="68000"/>
                </a:srgb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9" name="Rectangle 1298"/>
              <p:cNvSpPr/>
              <p:nvPr/>
            </p:nvSpPr>
            <p:spPr>
              <a:xfrm>
                <a:off x="1663700" y="3667124"/>
                <a:ext cx="1127125" cy="869950"/>
              </a:xfrm>
              <a:prstGeom prst="rect">
                <a:avLst/>
              </a:prstGeom>
              <a:solidFill>
                <a:srgbClr val="3366FF">
                  <a:alpha val="68000"/>
                </a:srgb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300" name="Group 1299"/>
              <p:cNvGrpSpPr/>
              <p:nvPr/>
            </p:nvGrpSpPr>
            <p:grpSpPr>
              <a:xfrm>
                <a:off x="5946775" y="3717925"/>
                <a:ext cx="947736" cy="755650"/>
                <a:chOff x="5946775" y="3717925"/>
                <a:chExt cx="947736" cy="755650"/>
              </a:xfrm>
            </p:grpSpPr>
            <p:sp>
              <p:nvSpPr>
                <p:cNvPr id="1320" name="Hexagon 1319"/>
                <p:cNvSpPr/>
                <p:nvPr/>
              </p:nvSpPr>
              <p:spPr>
                <a:xfrm>
                  <a:off x="5946775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21" name="Hexagon 1320"/>
                <p:cNvSpPr/>
                <p:nvPr/>
              </p:nvSpPr>
              <p:spPr>
                <a:xfrm>
                  <a:off x="6159103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22" name="Hexagon 1321"/>
                <p:cNvSpPr/>
                <p:nvPr/>
              </p:nvSpPr>
              <p:spPr>
                <a:xfrm>
                  <a:off x="6371431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23" name="Hexagon 1322"/>
                <p:cNvSpPr/>
                <p:nvPr/>
              </p:nvSpPr>
              <p:spPr>
                <a:xfrm>
                  <a:off x="6583759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24" name="Hexagon 1323"/>
                <p:cNvSpPr/>
                <p:nvPr/>
              </p:nvSpPr>
              <p:spPr>
                <a:xfrm>
                  <a:off x="6796086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25" name="Hexagon 1324"/>
                <p:cNvSpPr/>
                <p:nvPr/>
              </p:nvSpPr>
              <p:spPr>
                <a:xfrm>
                  <a:off x="5946775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26" name="Hexagon 1325"/>
                <p:cNvSpPr/>
                <p:nvPr/>
              </p:nvSpPr>
              <p:spPr>
                <a:xfrm>
                  <a:off x="6159103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27" name="Hexagon 1326"/>
                <p:cNvSpPr/>
                <p:nvPr/>
              </p:nvSpPr>
              <p:spPr>
                <a:xfrm>
                  <a:off x="6371431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28" name="Hexagon 1327"/>
                <p:cNvSpPr/>
                <p:nvPr/>
              </p:nvSpPr>
              <p:spPr>
                <a:xfrm>
                  <a:off x="6583759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29" name="Hexagon 1328"/>
                <p:cNvSpPr/>
                <p:nvPr/>
              </p:nvSpPr>
              <p:spPr>
                <a:xfrm>
                  <a:off x="6796086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30" name="Hexagon 1329"/>
                <p:cNvSpPr/>
                <p:nvPr/>
              </p:nvSpPr>
              <p:spPr>
                <a:xfrm>
                  <a:off x="6063059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31" name="Hexagon 1330"/>
                <p:cNvSpPr/>
                <p:nvPr/>
              </p:nvSpPr>
              <p:spPr>
                <a:xfrm>
                  <a:off x="6275387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32" name="Hexagon 1331"/>
                <p:cNvSpPr/>
                <p:nvPr/>
              </p:nvSpPr>
              <p:spPr>
                <a:xfrm>
                  <a:off x="6487715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33" name="Hexagon 1332"/>
                <p:cNvSpPr/>
                <p:nvPr/>
              </p:nvSpPr>
              <p:spPr>
                <a:xfrm>
                  <a:off x="6700042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34" name="Hexagon 1333"/>
                <p:cNvSpPr/>
                <p:nvPr/>
              </p:nvSpPr>
              <p:spPr>
                <a:xfrm>
                  <a:off x="6060678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35" name="Hexagon 1334"/>
                <p:cNvSpPr/>
                <p:nvPr/>
              </p:nvSpPr>
              <p:spPr>
                <a:xfrm>
                  <a:off x="6273006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36" name="Hexagon 1335"/>
                <p:cNvSpPr/>
                <p:nvPr/>
              </p:nvSpPr>
              <p:spPr>
                <a:xfrm>
                  <a:off x="6485334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37" name="Hexagon 1336"/>
                <p:cNvSpPr/>
                <p:nvPr/>
              </p:nvSpPr>
              <p:spPr>
                <a:xfrm>
                  <a:off x="6697661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301" name="Group 1300"/>
              <p:cNvGrpSpPr/>
              <p:nvPr/>
            </p:nvGrpSpPr>
            <p:grpSpPr>
              <a:xfrm>
                <a:off x="1741489" y="3717925"/>
                <a:ext cx="947736" cy="755650"/>
                <a:chOff x="5946775" y="3717925"/>
                <a:chExt cx="947736" cy="755650"/>
              </a:xfrm>
            </p:grpSpPr>
            <p:sp>
              <p:nvSpPr>
                <p:cNvPr id="1302" name="Hexagon 1301"/>
                <p:cNvSpPr/>
                <p:nvPr/>
              </p:nvSpPr>
              <p:spPr>
                <a:xfrm>
                  <a:off x="5946775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03" name="Hexagon 1302"/>
                <p:cNvSpPr/>
                <p:nvPr/>
              </p:nvSpPr>
              <p:spPr>
                <a:xfrm>
                  <a:off x="6159103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04" name="Hexagon 1303"/>
                <p:cNvSpPr/>
                <p:nvPr/>
              </p:nvSpPr>
              <p:spPr>
                <a:xfrm>
                  <a:off x="6371431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05" name="Hexagon 1304"/>
                <p:cNvSpPr/>
                <p:nvPr/>
              </p:nvSpPr>
              <p:spPr>
                <a:xfrm>
                  <a:off x="6583759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06" name="Hexagon 1305"/>
                <p:cNvSpPr/>
                <p:nvPr/>
              </p:nvSpPr>
              <p:spPr>
                <a:xfrm>
                  <a:off x="6796086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07" name="Hexagon 1306"/>
                <p:cNvSpPr/>
                <p:nvPr/>
              </p:nvSpPr>
              <p:spPr>
                <a:xfrm>
                  <a:off x="5946775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08" name="Hexagon 1307"/>
                <p:cNvSpPr/>
                <p:nvPr/>
              </p:nvSpPr>
              <p:spPr>
                <a:xfrm>
                  <a:off x="6159103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09" name="Hexagon 1308"/>
                <p:cNvSpPr/>
                <p:nvPr/>
              </p:nvSpPr>
              <p:spPr>
                <a:xfrm>
                  <a:off x="6371431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10" name="Hexagon 1309"/>
                <p:cNvSpPr/>
                <p:nvPr/>
              </p:nvSpPr>
              <p:spPr>
                <a:xfrm>
                  <a:off x="6583759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11" name="Hexagon 1310"/>
                <p:cNvSpPr/>
                <p:nvPr/>
              </p:nvSpPr>
              <p:spPr>
                <a:xfrm>
                  <a:off x="6796086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12" name="Hexagon 1311"/>
                <p:cNvSpPr/>
                <p:nvPr/>
              </p:nvSpPr>
              <p:spPr>
                <a:xfrm>
                  <a:off x="6063059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13" name="Hexagon 1312"/>
                <p:cNvSpPr/>
                <p:nvPr/>
              </p:nvSpPr>
              <p:spPr>
                <a:xfrm>
                  <a:off x="6275387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14" name="Hexagon 1313"/>
                <p:cNvSpPr/>
                <p:nvPr/>
              </p:nvSpPr>
              <p:spPr>
                <a:xfrm>
                  <a:off x="6487715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15" name="Hexagon 1314"/>
                <p:cNvSpPr/>
                <p:nvPr/>
              </p:nvSpPr>
              <p:spPr>
                <a:xfrm>
                  <a:off x="6700042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16" name="Hexagon 1315"/>
                <p:cNvSpPr/>
                <p:nvPr/>
              </p:nvSpPr>
              <p:spPr>
                <a:xfrm>
                  <a:off x="6060678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17" name="Hexagon 1316"/>
                <p:cNvSpPr/>
                <p:nvPr/>
              </p:nvSpPr>
              <p:spPr>
                <a:xfrm>
                  <a:off x="6273006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18" name="Hexagon 1317"/>
                <p:cNvSpPr/>
                <p:nvPr/>
              </p:nvSpPr>
              <p:spPr>
                <a:xfrm>
                  <a:off x="6485334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19" name="Hexagon 1318"/>
                <p:cNvSpPr/>
                <p:nvPr/>
              </p:nvSpPr>
              <p:spPr>
                <a:xfrm>
                  <a:off x="6697661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338" name="Group 1337"/>
            <p:cNvGrpSpPr/>
            <p:nvPr/>
          </p:nvGrpSpPr>
          <p:grpSpPr>
            <a:xfrm>
              <a:off x="1986422" y="1508621"/>
              <a:ext cx="5321300" cy="4800600"/>
              <a:chOff x="1663700" y="1703387"/>
              <a:chExt cx="5321300" cy="4800600"/>
            </a:xfrm>
          </p:grpSpPr>
          <p:sp>
            <p:nvSpPr>
              <p:cNvPr id="1339" name="Snip Same Side Corner Rectangle 1338"/>
              <p:cNvSpPr/>
              <p:nvPr/>
            </p:nvSpPr>
            <p:spPr>
              <a:xfrm>
                <a:off x="1663700" y="1703387"/>
                <a:ext cx="5321300" cy="2336800"/>
              </a:xfrm>
              <a:prstGeom prst="snip2SameRect">
                <a:avLst>
                  <a:gd name="adj1" fmla="val 21015"/>
                  <a:gd name="adj2" fmla="val 0"/>
                </a:avLst>
              </a:prstGeom>
              <a:solidFill>
                <a:srgbClr val="3366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0" name="Parallelogram 1339"/>
              <p:cNvSpPr/>
              <p:nvPr/>
            </p:nvSpPr>
            <p:spPr>
              <a:xfrm>
                <a:off x="29241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1" name="Parallelogram 1340"/>
              <p:cNvSpPr/>
              <p:nvPr/>
            </p:nvSpPr>
            <p:spPr>
              <a:xfrm>
                <a:off x="30099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2" name="Parallelogram 1341"/>
              <p:cNvSpPr/>
              <p:nvPr/>
            </p:nvSpPr>
            <p:spPr>
              <a:xfrm>
                <a:off x="30988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3" name="Parallelogram 1342"/>
              <p:cNvSpPr/>
              <p:nvPr/>
            </p:nvSpPr>
            <p:spPr>
              <a:xfrm>
                <a:off x="31877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4" name="Parallelogram 1343"/>
              <p:cNvSpPr/>
              <p:nvPr/>
            </p:nvSpPr>
            <p:spPr>
              <a:xfrm>
                <a:off x="32797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5" name="Parallelogram 1344"/>
              <p:cNvSpPr/>
              <p:nvPr/>
            </p:nvSpPr>
            <p:spPr>
              <a:xfrm>
                <a:off x="33686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6" name="Parallelogram 1345"/>
              <p:cNvSpPr/>
              <p:nvPr/>
            </p:nvSpPr>
            <p:spPr>
              <a:xfrm>
                <a:off x="34512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7" name="Parallelogram 1346"/>
              <p:cNvSpPr/>
              <p:nvPr/>
            </p:nvSpPr>
            <p:spPr>
              <a:xfrm>
                <a:off x="35369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8" name="Parallelogram 1347"/>
              <p:cNvSpPr/>
              <p:nvPr/>
            </p:nvSpPr>
            <p:spPr>
              <a:xfrm>
                <a:off x="36258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9" name="Parallelogram 1348"/>
              <p:cNvSpPr/>
              <p:nvPr/>
            </p:nvSpPr>
            <p:spPr>
              <a:xfrm>
                <a:off x="37147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0" name="Parallelogram 1349"/>
              <p:cNvSpPr/>
              <p:nvPr/>
            </p:nvSpPr>
            <p:spPr>
              <a:xfrm>
                <a:off x="38068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1" name="Parallelogram 1350"/>
              <p:cNvSpPr/>
              <p:nvPr/>
            </p:nvSpPr>
            <p:spPr>
              <a:xfrm>
                <a:off x="38957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2" name="Parallelogram 1351"/>
              <p:cNvSpPr/>
              <p:nvPr/>
            </p:nvSpPr>
            <p:spPr>
              <a:xfrm>
                <a:off x="39941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3" name="Parallelogram 1352"/>
              <p:cNvSpPr/>
              <p:nvPr/>
            </p:nvSpPr>
            <p:spPr>
              <a:xfrm>
                <a:off x="40798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4" name="Parallelogram 1353"/>
              <p:cNvSpPr/>
              <p:nvPr/>
            </p:nvSpPr>
            <p:spPr>
              <a:xfrm>
                <a:off x="41687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5" name="Parallelogram 1354"/>
              <p:cNvSpPr/>
              <p:nvPr/>
            </p:nvSpPr>
            <p:spPr>
              <a:xfrm>
                <a:off x="42576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6" name="Parallelogram 1355"/>
              <p:cNvSpPr/>
              <p:nvPr/>
            </p:nvSpPr>
            <p:spPr>
              <a:xfrm>
                <a:off x="43497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7" name="Parallelogram 1356"/>
              <p:cNvSpPr/>
              <p:nvPr/>
            </p:nvSpPr>
            <p:spPr>
              <a:xfrm>
                <a:off x="44386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8" name="Parallelogram 1357"/>
              <p:cNvSpPr/>
              <p:nvPr/>
            </p:nvSpPr>
            <p:spPr>
              <a:xfrm>
                <a:off x="51689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9" name="Parallelogram 1358"/>
              <p:cNvSpPr/>
              <p:nvPr/>
            </p:nvSpPr>
            <p:spPr>
              <a:xfrm>
                <a:off x="52546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0" name="Parallelogram 1359"/>
              <p:cNvSpPr/>
              <p:nvPr/>
            </p:nvSpPr>
            <p:spPr>
              <a:xfrm>
                <a:off x="53435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1" name="Parallelogram 1360"/>
              <p:cNvSpPr/>
              <p:nvPr/>
            </p:nvSpPr>
            <p:spPr>
              <a:xfrm>
                <a:off x="54324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2" name="Parallelogram 1361"/>
              <p:cNvSpPr/>
              <p:nvPr/>
            </p:nvSpPr>
            <p:spPr>
              <a:xfrm>
                <a:off x="55245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3" name="Parallelogram 1362"/>
              <p:cNvSpPr/>
              <p:nvPr/>
            </p:nvSpPr>
            <p:spPr>
              <a:xfrm>
                <a:off x="56134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364" name="Straight Connector 1363"/>
              <p:cNvCxnSpPr/>
              <p:nvPr/>
            </p:nvCxnSpPr>
            <p:spPr>
              <a:xfrm flipV="1">
                <a:off x="4572000" y="2852737"/>
                <a:ext cx="682625" cy="635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5" name="TextBox 1364"/>
              <p:cNvSpPr txBox="1"/>
              <p:nvPr/>
            </p:nvSpPr>
            <p:spPr>
              <a:xfrm>
                <a:off x="4635492" y="2391072"/>
                <a:ext cx="685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/>
                  <a:t>1-400 turns</a:t>
                </a:r>
              </a:p>
            </p:txBody>
          </p:sp>
          <p:sp>
            <p:nvSpPr>
              <p:cNvPr id="1366" name="Snip Same Side Corner Rectangle 1365"/>
              <p:cNvSpPr/>
              <p:nvPr/>
            </p:nvSpPr>
            <p:spPr>
              <a:xfrm flipV="1">
                <a:off x="1663700" y="4167187"/>
                <a:ext cx="5321300" cy="2336800"/>
              </a:xfrm>
              <a:prstGeom prst="snip2SameRect">
                <a:avLst>
                  <a:gd name="adj1" fmla="val 21015"/>
                  <a:gd name="adj2" fmla="val 0"/>
                </a:avLst>
              </a:prstGeom>
              <a:solidFill>
                <a:srgbClr val="3366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7" name="Parallelogram 1366"/>
              <p:cNvSpPr/>
              <p:nvPr/>
            </p:nvSpPr>
            <p:spPr>
              <a:xfrm>
                <a:off x="29241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8" name="Parallelogram 1367"/>
              <p:cNvSpPr/>
              <p:nvPr/>
            </p:nvSpPr>
            <p:spPr>
              <a:xfrm>
                <a:off x="30099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9" name="Parallelogram 1368"/>
              <p:cNvSpPr/>
              <p:nvPr/>
            </p:nvSpPr>
            <p:spPr>
              <a:xfrm>
                <a:off x="30988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0" name="Parallelogram 1369"/>
              <p:cNvSpPr/>
              <p:nvPr/>
            </p:nvSpPr>
            <p:spPr>
              <a:xfrm>
                <a:off x="31877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1" name="Parallelogram 1370"/>
              <p:cNvSpPr/>
              <p:nvPr/>
            </p:nvSpPr>
            <p:spPr>
              <a:xfrm>
                <a:off x="32797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2" name="Parallelogram 1371"/>
              <p:cNvSpPr/>
              <p:nvPr/>
            </p:nvSpPr>
            <p:spPr>
              <a:xfrm>
                <a:off x="33686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3" name="Parallelogram 1372"/>
              <p:cNvSpPr/>
              <p:nvPr/>
            </p:nvSpPr>
            <p:spPr>
              <a:xfrm>
                <a:off x="34512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4" name="Parallelogram 1373"/>
              <p:cNvSpPr/>
              <p:nvPr/>
            </p:nvSpPr>
            <p:spPr>
              <a:xfrm>
                <a:off x="35369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5" name="Parallelogram 1374"/>
              <p:cNvSpPr/>
              <p:nvPr/>
            </p:nvSpPr>
            <p:spPr>
              <a:xfrm>
                <a:off x="36258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6" name="Parallelogram 1375"/>
              <p:cNvSpPr/>
              <p:nvPr/>
            </p:nvSpPr>
            <p:spPr>
              <a:xfrm>
                <a:off x="37147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7" name="Parallelogram 1376"/>
              <p:cNvSpPr/>
              <p:nvPr/>
            </p:nvSpPr>
            <p:spPr>
              <a:xfrm>
                <a:off x="38068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8" name="Parallelogram 1377"/>
              <p:cNvSpPr/>
              <p:nvPr/>
            </p:nvSpPr>
            <p:spPr>
              <a:xfrm>
                <a:off x="38957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9" name="Parallelogram 1378"/>
              <p:cNvSpPr/>
              <p:nvPr/>
            </p:nvSpPr>
            <p:spPr>
              <a:xfrm>
                <a:off x="39941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80" name="Parallelogram 1379"/>
              <p:cNvSpPr/>
              <p:nvPr/>
            </p:nvSpPr>
            <p:spPr>
              <a:xfrm>
                <a:off x="40798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81" name="Parallelogram 1380"/>
              <p:cNvSpPr/>
              <p:nvPr/>
            </p:nvSpPr>
            <p:spPr>
              <a:xfrm>
                <a:off x="41687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82" name="Parallelogram 1381"/>
              <p:cNvSpPr/>
              <p:nvPr/>
            </p:nvSpPr>
            <p:spPr>
              <a:xfrm>
                <a:off x="42576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83" name="Parallelogram 1382"/>
              <p:cNvSpPr/>
              <p:nvPr/>
            </p:nvSpPr>
            <p:spPr>
              <a:xfrm>
                <a:off x="43497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84" name="Parallelogram 1383"/>
              <p:cNvSpPr/>
              <p:nvPr/>
            </p:nvSpPr>
            <p:spPr>
              <a:xfrm>
                <a:off x="44386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85" name="Parallelogram 1384"/>
              <p:cNvSpPr/>
              <p:nvPr/>
            </p:nvSpPr>
            <p:spPr>
              <a:xfrm>
                <a:off x="51689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86" name="Parallelogram 1385"/>
              <p:cNvSpPr/>
              <p:nvPr/>
            </p:nvSpPr>
            <p:spPr>
              <a:xfrm>
                <a:off x="52546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87" name="Parallelogram 1386"/>
              <p:cNvSpPr/>
              <p:nvPr/>
            </p:nvSpPr>
            <p:spPr>
              <a:xfrm>
                <a:off x="53435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88" name="Parallelogram 1387"/>
              <p:cNvSpPr/>
              <p:nvPr/>
            </p:nvSpPr>
            <p:spPr>
              <a:xfrm>
                <a:off x="54324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89" name="Parallelogram 1388"/>
              <p:cNvSpPr/>
              <p:nvPr/>
            </p:nvSpPr>
            <p:spPr>
              <a:xfrm>
                <a:off x="55245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90" name="Parallelogram 1389"/>
              <p:cNvSpPr/>
              <p:nvPr/>
            </p:nvSpPr>
            <p:spPr>
              <a:xfrm>
                <a:off x="56134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391" name="Straight Connector 1390"/>
              <p:cNvCxnSpPr/>
              <p:nvPr/>
            </p:nvCxnSpPr>
            <p:spPr>
              <a:xfrm flipV="1">
                <a:off x="4572000" y="5132387"/>
                <a:ext cx="682625" cy="635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2" name="TextBox 1391"/>
              <p:cNvSpPr txBox="1"/>
              <p:nvPr/>
            </p:nvSpPr>
            <p:spPr>
              <a:xfrm>
                <a:off x="4648200" y="4683124"/>
                <a:ext cx="685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/>
                  <a:t>1-400 turns</a:t>
                </a:r>
              </a:p>
            </p:txBody>
          </p:sp>
          <p:sp>
            <p:nvSpPr>
              <p:cNvPr id="1393" name="Rectangle 1392"/>
              <p:cNvSpPr/>
              <p:nvPr/>
            </p:nvSpPr>
            <p:spPr>
              <a:xfrm>
                <a:off x="5857875" y="3667124"/>
                <a:ext cx="1127125" cy="869950"/>
              </a:xfrm>
              <a:prstGeom prst="rect">
                <a:avLst/>
              </a:prstGeom>
              <a:solidFill>
                <a:srgbClr val="3366FF">
                  <a:alpha val="68000"/>
                </a:srgb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94" name="Rectangle 1393"/>
              <p:cNvSpPr/>
              <p:nvPr/>
            </p:nvSpPr>
            <p:spPr>
              <a:xfrm>
                <a:off x="1663700" y="3667124"/>
                <a:ext cx="1127125" cy="869950"/>
              </a:xfrm>
              <a:prstGeom prst="rect">
                <a:avLst/>
              </a:prstGeom>
              <a:solidFill>
                <a:srgbClr val="3366FF">
                  <a:alpha val="68000"/>
                </a:srgb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395" name="Group 1394"/>
              <p:cNvGrpSpPr/>
              <p:nvPr/>
            </p:nvGrpSpPr>
            <p:grpSpPr>
              <a:xfrm>
                <a:off x="5946775" y="3717925"/>
                <a:ext cx="947736" cy="755650"/>
                <a:chOff x="5946775" y="3717925"/>
                <a:chExt cx="947736" cy="755650"/>
              </a:xfrm>
            </p:grpSpPr>
            <p:sp>
              <p:nvSpPr>
                <p:cNvPr id="1415" name="Hexagon 1414"/>
                <p:cNvSpPr/>
                <p:nvPr/>
              </p:nvSpPr>
              <p:spPr>
                <a:xfrm>
                  <a:off x="5946775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16" name="Hexagon 1415"/>
                <p:cNvSpPr/>
                <p:nvPr/>
              </p:nvSpPr>
              <p:spPr>
                <a:xfrm>
                  <a:off x="6159103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17" name="Hexagon 1416"/>
                <p:cNvSpPr/>
                <p:nvPr/>
              </p:nvSpPr>
              <p:spPr>
                <a:xfrm>
                  <a:off x="6371431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18" name="Hexagon 1417"/>
                <p:cNvSpPr/>
                <p:nvPr/>
              </p:nvSpPr>
              <p:spPr>
                <a:xfrm>
                  <a:off x="6583759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19" name="Hexagon 1418"/>
                <p:cNvSpPr/>
                <p:nvPr/>
              </p:nvSpPr>
              <p:spPr>
                <a:xfrm>
                  <a:off x="6796086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20" name="Hexagon 1419"/>
                <p:cNvSpPr/>
                <p:nvPr/>
              </p:nvSpPr>
              <p:spPr>
                <a:xfrm>
                  <a:off x="5946775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21" name="Hexagon 1420"/>
                <p:cNvSpPr/>
                <p:nvPr/>
              </p:nvSpPr>
              <p:spPr>
                <a:xfrm>
                  <a:off x="6159103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22" name="Hexagon 1421"/>
                <p:cNvSpPr/>
                <p:nvPr/>
              </p:nvSpPr>
              <p:spPr>
                <a:xfrm>
                  <a:off x="6371431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23" name="Hexagon 1422"/>
                <p:cNvSpPr/>
                <p:nvPr/>
              </p:nvSpPr>
              <p:spPr>
                <a:xfrm>
                  <a:off x="6583759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24" name="Hexagon 1423"/>
                <p:cNvSpPr/>
                <p:nvPr/>
              </p:nvSpPr>
              <p:spPr>
                <a:xfrm>
                  <a:off x="6796086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25" name="Hexagon 1424"/>
                <p:cNvSpPr/>
                <p:nvPr/>
              </p:nvSpPr>
              <p:spPr>
                <a:xfrm>
                  <a:off x="6063059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26" name="Hexagon 1425"/>
                <p:cNvSpPr/>
                <p:nvPr/>
              </p:nvSpPr>
              <p:spPr>
                <a:xfrm>
                  <a:off x="6275387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27" name="Hexagon 1426"/>
                <p:cNvSpPr/>
                <p:nvPr/>
              </p:nvSpPr>
              <p:spPr>
                <a:xfrm>
                  <a:off x="6487715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28" name="Hexagon 1427"/>
                <p:cNvSpPr/>
                <p:nvPr/>
              </p:nvSpPr>
              <p:spPr>
                <a:xfrm>
                  <a:off x="6700042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29" name="Hexagon 1428"/>
                <p:cNvSpPr/>
                <p:nvPr/>
              </p:nvSpPr>
              <p:spPr>
                <a:xfrm>
                  <a:off x="6060678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30" name="Hexagon 1429"/>
                <p:cNvSpPr/>
                <p:nvPr/>
              </p:nvSpPr>
              <p:spPr>
                <a:xfrm>
                  <a:off x="6273006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31" name="Hexagon 1430"/>
                <p:cNvSpPr/>
                <p:nvPr/>
              </p:nvSpPr>
              <p:spPr>
                <a:xfrm>
                  <a:off x="6485334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32" name="Hexagon 1431"/>
                <p:cNvSpPr/>
                <p:nvPr/>
              </p:nvSpPr>
              <p:spPr>
                <a:xfrm>
                  <a:off x="6697661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396" name="Group 1395"/>
              <p:cNvGrpSpPr/>
              <p:nvPr/>
            </p:nvGrpSpPr>
            <p:grpSpPr>
              <a:xfrm>
                <a:off x="1741489" y="3717925"/>
                <a:ext cx="947736" cy="755650"/>
                <a:chOff x="5946775" y="3717925"/>
                <a:chExt cx="947736" cy="755650"/>
              </a:xfrm>
            </p:grpSpPr>
            <p:sp>
              <p:nvSpPr>
                <p:cNvPr id="1397" name="Hexagon 1396"/>
                <p:cNvSpPr/>
                <p:nvPr/>
              </p:nvSpPr>
              <p:spPr>
                <a:xfrm>
                  <a:off x="5946775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98" name="Hexagon 1397"/>
                <p:cNvSpPr/>
                <p:nvPr/>
              </p:nvSpPr>
              <p:spPr>
                <a:xfrm>
                  <a:off x="6159103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99" name="Hexagon 1398"/>
                <p:cNvSpPr/>
                <p:nvPr/>
              </p:nvSpPr>
              <p:spPr>
                <a:xfrm>
                  <a:off x="6371431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00" name="Hexagon 1399"/>
                <p:cNvSpPr/>
                <p:nvPr/>
              </p:nvSpPr>
              <p:spPr>
                <a:xfrm>
                  <a:off x="6583759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01" name="Hexagon 1400"/>
                <p:cNvSpPr/>
                <p:nvPr/>
              </p:nvSpPr>
              <p:spPr>
                <a:xfrm>
                  <a:off x="6796086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02" name="Hexagon 1401"/>
                <p:cNvSpPr/>
                <p:nvPr/>
              </p:nvSpPr>
              <p:spPr>
                <a:xfrm>
                  <a:off x="5946775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03" name="Hexagon 1402"/>
                <p:cNvSpPr/>
                <p:nvPr/>
              </p:nvSpPr>
              <p:spPr>
                <a:xfrm>
                  <a:off x="6159103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04" name="Hexagon 1403"/>
                <p:cNvSpPr/>
                <p:nvPr/>
              </p:nvSpPr>
              <p:spPr>
                <a:xfrm>
                  <a:off x="6371431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05" name="Hexagon 1404"/>
                <p:cNvSpPr/>
                <p:nvPr/>
              </p:nvSpPr>
              <p:spPr>
                <a:xfrm>
                  <a:off x="6583759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06" name="Hexagon 1405"/>
                <p:cNvSpPr/>
                <p:nvPr/>
              </p:nvSpPr>
              <p:spPr>
                <a:xfrm>
                  <a:off x="6796086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07" name="Hexagon 1406"/>
                <p:cNvSpPr/>
                <p:nvPr/>
              </p:nvSpPr>
              <p:spPr>
                <a:xfrm>
                  <a:off x="6063059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08" name="Hexagon 1407"/>
                <p:cNvSpPr/>
                <p:nvPr/>
              </p:nvSpPr>
              <p:spPr>
                <a:xfrm>
                  <a:off x="6275387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09" name="Hexagon 1408"/>
                <p:cNvSpPr/>
                <p:nvPr/>
              </p:nvSpPr>
              <p:spPr>
                <a:xfrm>
                  <a:off x="6487715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10" name="Hexagon 1409"/>
                <p:cNvSpPr/>
                <p:nvPr/>
              </p:nvSpPr>
              <p:spPr>
                <a:xfrm>
                  <a:off x="6700042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11" name="Hexagon 1410"/>
                <p:cNvSpPr/>
                <p:nvPr/>
              </p:nvSpPr>
              <p:spPr>
                <a:xfrm>
                  <a:off x="6060678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12" name="Hexagon 1411"/>
                <p:cNvSpPr/>
                <p:nvPr/>
              </p:nvSpPr>
              <p:spPr>
                <a:xfrm>
                  <a:off x="6273006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13" name="Hexagon 1412"/>
                <p:cNvSpPr/>
                <p:nvPr/>
              </p:nvSpPr>
              <p:spPr>
                <a:xfrm>
                  <a:off x="6485334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14" name="Hexagon 1413"/>
                <p:cNvSpPr/>
                <p:nvPr/>
              </p:nvSpPr>
              <p:spPr>
                <a:xfrm>
                  <a:off x="6697661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433" name="Group 1432"/>
            <p:cNvGrpSpPr/>
            <p:nvPr/>
          </p:nvGrpSpPr>
          <p:grpSpPr>
            <a:xfrm>
              <a:off x="1871327" y="1680210"/>
              <a:ext cx="5321300" cy="4800600"/>
              <a:chOff x="1663700" y="1703387"/>
              <a:chExt cx="5321300" cy="4800600"/>
            </a:xfrm>
          </p:grpSpPr>
          <p:sp>
            <p:nvSpPr>
              <p:cNvPr id="1434" name="Snip Same Side Corner Rectangle 1433"/>
              <p:cNvSpPr/>
              <p:nvPr/>
            </p:nvSpPr>
            <p:spPr>
              <a:xfrm>
                <a:off x="1663700" y="1703387"/>
                <a:ext cx="5321300" cy="2336800"/>
              </a:xfrm>
              <a:prstGeom prst="snip2SameRect">
                <a:avLst>
                  <a:gd name="adj1" fmla="val 21015"/>
                  <a:gd name="adj2" fmla="val 0"/>
                </a:avLst>
              </a:prstGeom>
              <a:solidFill>
                <a:srgbClr val="3366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35" name="Parallelogram 1434"/>
              <p:cNvSpPr/>
              <p:nvPr/>
            </p:nvSpPr>
            <p:spPr>
              <a:xfrm>
                <a:off x="29241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36" name="Parallelogram 1435"/>
              <p:cNvSpPr/>
              <p:nvPr/>
            </p:nvSpPr>
            <p:spPr>
              <a:xfrm>
                <a:off x="30099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37" name="Parallelogram 1436"/>
              <p:cNvSpPr/>
              <p:nvPr/>
            </p:nvSpPr>
            <p:spPr>
              <a:xfrm>
                <a:off x="30988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38" name="Parallelogram 1437"/>
              <p:cNvSpPr/>
              <p:nvPr/>
            </p:nvSpPr>
            <p:spPr>
              <a:xfrm>
                <a:off x="31877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39" name="Parallelogram 1438"/>
              <p:cNvSpPr/>
              <p:nvPr/>
            </p:nvSpPr>
            <p:spPr>
              <a:xfrm>
                <a:off x="32797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40" name="Parallelogram 1439"/>
              <p:cNvSpPr/>
              <p:nvPr/>
            </p:nvSpPr>
            <p:spPr>
              <a:xfrm>
                <a:off x="33686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41" name="Parallelogram 1440"/>
              <p:cNvSpPr/>
              <p:nvPr/>
            </p:nvSpPr>
            <p:spPr>
              <a:xfrm>
                <a:off x="34512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42" name="Parallelogram 1441"/>
              <p:cNvSpPr/>
              <p:nvPr/>
            </p:nvSpPr>
            <p:spPr>
              <a:xfrm>
                <a:off x="35369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43" name="Parallelogram 1442"/>
              <p:cNvSpPr/>
              <p:nvPr/>
            </p:nvSpPr>
            <p:spPr>
              <a:xfrm>
                <a:off x="36258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44" name="Parallelogram 1443"/>
              <p:cNvSpPr/>
              <p:nvPr/>
            </p:nvSpPr>
            <p:spPr>
              <a:xfrm>
                <a:off x="37147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45" name="Parallelogram 1444"/>
              <p:cNvSpPr/>
              <p:nvPr/>
            </p:nvSpPr>
            <p:spPr>
              <a:xfrm>
                <a:off x="38068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46" name="Parallelogram 1445"/>
              <p:cNvSpPr/>
              <p:nvPr/>
            </p:nvSpPr>
            <p:spPr>
              <a:xfrm>
                <a:off x="38957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47" name="Parallelogram 1446"/>
              <p:cNvSpPr/>
              <p:nvPr/>
            </p:nvSpPr>
            <p:spPr>
              <a:xfrm>
                <a:off x="39941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48" name="Parallelogram 1447"/>
              <p:cNvSpPr/>
              <p:nvPr/>
            </p:nvSpPr>
            <p:spPr>
              <a:xfrm>
                <a:off x="40798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49" name="Parallelogram 1448"/>
              <p:cNvSpPr/>
              <p:nvPr/>
            </p:nvSpPr>
            <p:spPr>
              <a:xfrm>
                <a:off x="41687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50" name="Parallelogram 1449"/>
              <p:cNvSpPr/>
              <p:nvPr/>
            </p:nvSpPr>
            <p:spPr>
              <a:xfrm>
                <a:off x="42576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51" name="Parallelogram 1450"/>
              <p:cNvSpPr/>
              <p:nvPr/>
            </p:nvSpPr>
            <p:spPr>
              <a:xfrm>
                <a:off x="43497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52" name="Parallelogram 1451"/>
              <p:cNvSpPr/>
              <p:nvPr/>
            </p:nvSpPr>
            <p:spPr>
              <a:xfrm>
                <a:off x="44386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53" name="Parallelogram 1452"/>
              <p:cNvSpPr/>
              <p:nvPr/>
            </p:nvSpPr>
            <p:spPr>
              <a:xfrm>
                <a:off x="51689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54" name="Parallelogram 1453"/>
              <p:cNvSpPr/>
              <p:nvPr/>
            </p:nvSpPr>
            <p:spPr>
              <a:xfrm>
                <a:off x="52546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55" name="Parallelogram 1454"/>
              <p:cNvSpPr/>
              <p:nvPr/>
            </p:nvSpPr>
            <p:spPr>
              <a:xfrm>
                <a:off x="53435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56" name="Parallelogram 1455"/>
              <p:cNvSpPr/>
              <p:nvPr/>
            </p:nvSpPr>
            <p:spPr>
              <a:xfrm>
                <a:off x="54324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57" name="Parallelogram 1456"/>
              <p:cNvSpPr/>
              <p:nvPr/>
            </p:nvSpPr>
            <p:spPr>
              <a:xfrm>
                <a:off x="55245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58" name="Parallelogram 1457"/>
              <p:cNvSpPr/>
              <p:nvPr/>
            </p:nvSpPr>
            <p:spPr>
              <a:xfrm>
                <a:off x="56134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459" name="Straight Connector 1458"/>
              <p:cNvCxnSpPr/>
              <p:nvPr/>
            </p:nvCxnSpPr>
            <p:spPr>
              <a:xfrm flipV="1">
                <a:off x="4572000" y="2852737"/>
                <a:ext cx="682625" cy="635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0" name="TextBox 1459"/>
              <p:cNvSpPr txBox="1"/>
              <p:nvPr/>
            </p:nvSpPr>
            <p:spPr>
              <a:xfrm>
                <a:off x="4635492" y="2391072"/>
                <a:ext cx="685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/>
                  <a:t>1-400 turns</a:t>
                </a:r>
              </a:p>
            </p:txBody>
          </p:sp>
          <p:sp>
            <p:nvSpPr>
              <p:cNvPr id="1461" name="Snip Same Side Corner Rectangle 1460"/>
              <p:cNvSpPr/>
              <p:nvPr/>
            </p:nvSpPr>
            <p:spPr>
              <a:xfrm flipV="1">
                <a:off x="1663700" y="4167187"/>
                <a:ext cx="5321300" cy="2336800"/>
              </a:xfrm>
              <a:prstGeom prst="snip2SameRect">
                <a:avLst>
                  <a:gd name="adj1" fmla="val 21015"/>
                  <a:gd name="adj2" fmla="val 0"/>
                </a:avLst>
              </a:prstGeom>
              <a:solidFill>
                <a:srgbClr val="3366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62" name="Parallelogram 1461"/>
              <p:cNvSpPr/>
              <p:nvPr/>
            </p:nvSpPr>
            <p:spPr>
              <a:xfrm>
                <a:off x="29241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63" name="Parallelogram 1462"/>
              <p:cNvSpPr/>
              <p:nvPr/>
            </p:nvSpPr>
            <p:spPr>
              <a:xfrm>
                <a:off x="30099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64" name="Parallelogram 1463"/>
              <p:cNvSpPr/>
              <p:nvPr/>
            </p:nvSpPr>
            <p:spPr>
              <a:xfrm>
                <a:off x="30988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65" name="Parallelogram 1464"/>
              <p:cNvSpPr/>
              <p:nvPr/>
            </p:nvSpPr>
            <p:spPr>
              <a:xfrm>
                <a:off x="31877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66" name="Parallelogram 1465"/>
              <p:cNvSpPr/>
              <p:nvPr/>
            </p:nvSpPr>
            <p:spPr>
              <a:xfrm>
                <a:off x="32797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67" name="Parallelogram 1466"/>
              <p:cNvSpPr/>
              <p:nvPr/>
            </p:nvSpPr>
            <p:spPr>
              <a:xfrm>
                <a:off x="33686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68" name="Parallelogram 1467"/>
              <p:cNvSpPr/>
              <p:nvPr/>
            </p:nvSpPr>
            <p:spPr>
              <a:xfrm>
                <a:off x="34512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69" name="Parallelogram 1468"/>
              <p:cNvSpPr/>
              <p:nvPr/>
            </p:nvSpPr>
            <p:spPr>
              <a:xfrm>
                <a:off x="35369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70" name="Parallelogram 1469"/>
              <p:cNvSpPr/>
              <p:nvPr/>
            </p:nvSpPr>
            <p:spPr>
              <a:xfrm>
                <a:off x="36258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71" name="Parallelogram 1470"/>
              <p:cNvSpPr/>
              <p:nvPr/>
            </p:nvSpPr>
            <p:spPr>
              <a:xfrm>
                <a:off x="37147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72" name="Parallelogram 1471"/>
              <p:cNvSpPr/>
              <p:nvPr/>
            </p:nvSpPr>
            <p:spPr>
              <a:xfrm>
                <a:off x="38068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73" name="Parallelogram 1472"/>
              <p:cNvSpPr/>
              <p:nvPr/>
            </p:nvSpPr>
            <p:spPr>
              <a:xfrm>
                <a:off x="38957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74" name="Parallelogram 1473"/>
              <p:cNvSpPr/>
              <p:nvPr/>
            </p:nvSpPr>
            <p:spPr>
              <a:xfrm>
                <a:off x="39941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75" name="Parallelogram 1474"/>
              <p:cNvSpPr/>
              <p:nvPr/>
            </p:nvSpPr>
            <p:spPr>
              <a:xfrm>
                <a:off x="40798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76" name="Parallelogram 1475"/>
              <p:cNvSpPr/>
              <p:nvPr/>
            </p:nvSpPr>
            <p:spPr>
              <a:xfrm>
                <a:off x="41687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77" name="Parallelogram 1476"/>
              <p:cNvSpPr/>
              <p:nvPr/>
            </p:nvSpPr>
            <p:spPr>
              <a:xfrm>
                <a:off x="42576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78" name="Parallelogram 1477"/>
              <p:cNvSpPr/>
              <p:nvPr/>
            </p:nvSpPr>
            <p:spPr>
              <a:xfrm>
                <a:off x="43497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79" name="Parallelogram 1478"/>
              <p:cNvSpPr/>
              <p:nvPr/>
            </p:nvSpPr>
            <p:spPr>
              <a:xfrm>
                <a:off x="44386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80" name="Parallelogram 1479"/>
              <p:cNvSpPr/>
              <p:nvPr/>
            </p:nvSpPr>
            <p:spPr>
              <a:xfrm>
                <a:off x="51689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81" name="Parallelogram 1480"/>
              <p:cNvSpPr/>
              <p:nvPr/>
            </p:nvSpPr>
            <p:spPr>
              <a:xfrm>
                <a:off x="52546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82" name="Parallelogram 1481"/>
              <p:cNvSpPr/>
              <p:nvPr/>
            </p:nvSpPr>
            <p:spPr>
              <a:xfrm>
                <a:off x="53435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83" name="Parallelogram 1482"/>
              <p:cNvSpPr/>
              <p:nvPr/>
            </p:nvSpPr>
            <p:spPr>
              <a:xfrm>
                <a:off x="54324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84" name="Parallelogram 1483"/>
              <p:cNvSpPr/>
              <p:nvPr/>
            </p:nvSpPr>
            <p:spPr>
              <a:xfrm>
                <a:off x="55245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85" name="Parallelogram 1484"/>
              <p:cNvSpPr/>
              <p:nvPr/>
            </p:nvSpPr>
            <p:spPr>
              <a:xfrm>
                <a:off x="56134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486" name="Straight Connector 1485"/>
              <p:cNvCxnSpPr/>
              <p:nvPr/>
            </p:nvCxnSpPr>
            <p:spPr>
              <a:xfrm flipV="1">
                <a:off x="4572000" y="5132387"/>
                <a:ext cx="682625" cy="635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7" name="TextBox 1486"/>
              <p:cNvSpPr txBox="1"/>
              <p:nvPr/>
            </p:nvSpPr>
            <p:spPr>
              <a:xfrm>
                <a:off x="4648200" y="4683124"/>
                <a:ext cx="685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/>
                  <a:t>1-400 turns</a:t>
                </a:r>
              </a:p>
            </p:txBody>
          </p:sp>
          <p:sp>
            <p:nvSpPr>
              <p:cNvPr id="1488" name="Rectangle 1487"/>
              <p:cNvSpPr/>
              <p:nvPr/>
            </p:nvSpPr>
            <p:spPr>
              <a:xfrm>
                <a:off x="5857875" y="3667124"/>
                <a:ext cx="1127125" cy="869950"/>
              </a:xfrm>
              <a:prstGeom prst="rect">
                <a:avLst/>
              </a:prstGeom>
              <a:solidFill>
                <a:srgbClr val="3366FF">
                  <a:alpha val="68000"/>
                </a:srgb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89" name="Rectangle 1488"/>
              <p:cNvSpPr/>
              <p:nvPr/>
            </p:nvSpPr>
            <p:spPr>
              <a:xfrm>
                <a:off x="1663700" y="3667124"/>
                <a:ext cx="1127125" cy="869950"/>
              </a:xfrm>
              <a:prstGeom prst="rect">
                <a:avLst/>
              </a:prstGeom>
              <a:solidFill>
                <a:srgbClr val="3366FF">
                  <a:alpha val="68000"/>
                </a:srgb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490" name="Group 1489"/>
              <p:cNvGrpSpPr/>
              <p:nvPr/>
            </p:nvGrpSpPr>
            <p:grpSpPr>
              <a:xfrm>
                <a:off x="5946775" y="3717925"/>
                <a:ext cx="947736" cy="755650"/>
                <a:chOff x="5946775" y="3717925"/>
                <a:chExt cx="947736" cy="755650"/>
              </a:xfrm>
            </p:grpSpPr>
            <p:sp>
              <p:nvSpPr>
                <p:cNvPr id="1510" name="Hexagon 1509"/>
                <p:cNvSpPr/>
                <p:nvPr/>
              </p:nvSpPr>
              <p:spPr>
                <a:xfrm>
                  <a:off x="5946775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11" name="Hexagon 1510"/>
                <p:cNvSpPr/>
                <p:nvPr/>
              </p:nvSpPr>
              <p:spPr>
                <a:xfrm>
                  <a:off x="6159103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12" name="Hexagon 1511"/>
                <p:cNvSpPr/>
                <p:nvPr/>
              </p:nvSpPr>
              <p:spPr>
                <a:xfrm>
                  <a:off x="6371431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13" name="Hexagon 1512"/>
                <p:cNvSpPr/>
                <p:nvPr/>
              </p:nvSpPr>
              <p:spPr>
                <a:xfrm>
                  <a:off x="6583759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14" name="Hexagon 1513"/>
                <p:cNvSpPr/>
                <p:nvPr/>
              </p:nvSpPr>
              <p:spPr>
                <a:xfrm>
                  <a:off x="6796086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15" name="Hexagon 1514"/>
                <p:cNvSpPr/>
                <p:nvPr/>
              </p:nvSpPr>
              <p:spPr>
                <a:xfrm>
                  <a:off x="5946775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16" name="Hexagon 1515"/>
                <p:cNvSpPr/>
                <p:nvPr/>
              </p:nvSpPr>
              <p:spPr>
                <a:xfrm>
                  <a:off x="6159103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17" name="Hexagon 1516"/>
                <p:cNvSpPr/>
                <p:nvPr/>
              </p:nvSpPr>
              <p:spPr>
                <a:xfrm>
                  <a:off x="6371431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18" name="Hexagon 1517"/>
                <p:cNvSpPr/>
                <p:nvPr/>
              </p:nvSpPr>
              <p:spPr>
                <a:xfrm>
                  <a:off x="6583759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19" name="Hexagon 1518"/>
                <p:cNvSpPr/>
                <p:nvPr/>
              </p:nvSpPr>
              <p:spPr>
                <a:xfrm>
                  <a:off x="6796086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20" name="Hexagon 1519"/>
                <p:cNvSpPr/>
                <p:nvPr/>
              </p:nvSpPr>
              <p:spPr>
                <a:xfrm>
                  <a:off x="6063059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21" name="Hexagon 1520"/>
                <p:cNvSpPr/>
                <p:nvPr/>
              </p:nvSpPr>
              <p:spPr>
                <a:xfrm>
                  <a:off x="6275387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22" name="Hexagon 1521"/>
                <p:cNvSpPr/>
                <p:nvPr/>
              </p:nvSpPr>
              <p:spPr>
                <a:xfrm>
                  <a:off x="6487715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23" name="Hexagon 1522"/>
                <p:cNvSpPr/>
                <p:nvPr/>
              </p:nvSpPr>
              <p:spPr>
                <a:xfrm>
                  <a:off x="6700042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24" name="Hexagon 1523"/>
                <p:cNvSpPr/>
                <p:nvPr/>
              </p:nvSpPr>
              <p:spPr>
                <a:xfrm>
                  <a:off x="6060678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25" name="Hexagon 1524"/>
                <p:cNvSpPr/>
                <p:nvPr/>
              </p:nvSpPr>
              <p:spPr>
                <a:xfrm>
                  <a:off x="6273006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26" name="Hexagon 1525"/>
                <p:cNvSpPr/>
                <p:nvPr/>
              </p:nvSpPr>
              <p:spPr>
                <a:xfrm>
                  <a:off x="6485334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27" name="Hexagon 1526"/>
                <p:cNvSpPr/>
                <p:nvPr/>
              </p:nvSpPr>
              <p:spPr>
                <a:xfrm>
                  <a:off x="6697661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491" name="Group 1490"/>
              <p:cNvGrpSpPr/>
              <p:nvPr/>
            </p:nvGrpSpPr>
            <p:grpSpPr>
              <a:xfrm>
                <a:off x="1741489" y="3717925"/>
                <a:ext cx="947736" cy="755650"/>
                <a:chOff x="5946775" y="3717925"/>
                <a:chExt cx="947736" cy="755650"/>
              </a:xfrm>
            </p:grpSpPr>
            <p:sp>
              <p:nvSpPr>
                <p:cNvPr id="1492" name="Hexagon 1491"/>
                <p:cNvSpPr/>
                <p:nvPr/>
              </p:nvSpPr>
              <p:spPr>
                <a:xfrm>
                  <a:off x="5946775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93" name="Hexagon 1492"/>
                <p:cNvSpPr/>
                <p:nvPr/>
              </p:nvSpPr>
              <p:spPr>
                <a:xfrm>
                  <a:off x="6159103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94" name="Hexagon 1493"/>
                <p:cNvSpPr/>
                <p:nvPr/>
              </p:nvSpPr>
              <p:spPr>
                <a:xfrm>
                  <a:off x="6371431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95" name="Hexagon 1494"/>
                <p:cNvSpPr/>
                <p:nvPr/>
              </p:nvSpPr>
              <p:spPr>
                <a:xfrm>
                  <a:off x="6583759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96" name="Hexagon 1495"/>
                <p:cNvSpPr/>
                <p:nvPr/>
              </p:nvSpPr>
              <p:spPr>
                <a:xfrm>
                  <a:off x="6796086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97" name="Hexagon 1496"/>
                <p:cNvSpPr/>
                <p:nvPr/>
              </p:nvSpPr>
              <p:spPr>
                <a:xfrm>
                  <a:off x="5946775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98" name="Hexagon 1497"/>
                <p:cNvSpPr/>
                <p:nvPr/>
              </p:nvSpPr>
              <p:spPr>
                <a:xfrm>
                  <a:off x="6159103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99" name="Hexagon 1498"/>
                <p:cNvSpPr/>
                <p:nvPr/>
              </p:nvSpPr>
              <p:spPr>
                <a:xfrm>
                  <a:off x="6371431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00" name="Hexagon 1499"/>
                <p:cNvSpPr/>
                <p:nvPr/>
              </p:nvSpPr>
              <p:spPr>
                <a:xfrm>
                  <a:off x="6583759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01" name="Hexagon 1500"/>
                <p:cNvSpPr/>
                <p:nvPr/>
              </p:nvSpPr>
              <p:spPr>
                <a:xfrm>
                  <a:off x="6796086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02" name="Hexagon 1501"/>
                <p:cNvSpPr/>
                <p:nvPr/>
              </p:nvSpPr>
              <p:spPr>
                <a:xfrm>
                  <a:off x="6063059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03" name="Hexagon 1502"/>
                <p:cNvSpPr/>
                <p:nvPr/>
              </p:nvSpPr>
              <p:spPr>
                <a:xfrm>
                  <a:off x="6275387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04" name="Hexagon 1503"/>
                <p:cNvSpPr/>
                <p:nvPr/>
              </p:nvSpPr>
              <p:spPr>
                <a:xfrm>
                  <a:off x="6487715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05" name="Hexagon 1504"/>
                <p:cNvSpPr/>
                <p:nvPr/>
              </p:nvSpPr>
              <p:spPr>
                <a:xfrm>
                  <a:off x="6700042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06" name="Hexagon 1505"/>
                <p:cNvSpPr/>
                <p:nvPr/>
              </p:nvSpPr>
              <p:spPr>
                <a:xfrm>
                  <a:off x="6060678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07" name="Hexagon 1506"/>
                <p:cNvSpPr/>
                <p:nvPr/>
              </p:nvSpPr>
              <p:spPr>
                <a:xfrm>
                  <a:off x="6273006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08" name="Hexagon 1507"/>
                <p:cNvSpPr/>
                <p:nvPr/>
              </p:nvSpPr>
              <p:spPr>
                <a:xfrm>
                  <a:off x="6485334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09" name="Hexagon 1508"/>
                <p:cNvSpPr/>
                <p:nvPr/>
              </p:nvSpPr>
              <p:spPr>
                <a:xfrm>
                  <a:off x="6697661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528" name="Group 1527"/>
            <p:cNvGrpSpPr/>
            <p:nvPr/>
          </p:nvGrpSpPr>
          <p:grpSpPr>
            <a:xfrm>
              <a:off x="1687186" y="2012434"/>
              <a:ext cx="5321300" cy="4800600"/>
              <a:chOff x="1663700" y="1703387"/>
              <a:chExt cx="5321300" cy="4800600"/>
            </a:xfrm>
          </p:grpSpPr>
          <p:sp>
            <p:nvSpPr>
              <p:cNvPr id="1529" name="Snip Same Side Corner Rectangle 1528"/>
              <p:cNvSpPr/>
              <p:nvPr/>
            </p:nvSpPr>
            <p:spPr>
              <a:xfrm>
                <a:off x="1663700" y="1703387"/>
                <a:ext cx="5321300" cy="2336800"/>
              </a:xfrm>
              <a:prstGeom prst="snip2SameRect">
                <a:avLst>
                  <a:gd name="adj1" fmla="val 21015"/>
                  <a:gd name="adj2" fmla="val 0"/>
                </a:avLst>
              </a:prstGeom>
              <a:solidFill>
                <a:srgbClr val="3366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0" name="Parallelogram 1529"/>
              <p:cNvSpPr/>
              <p:nvPr/>
            </p:nvSpPr>
            <p:spPr>
              <a:xfrm>
                <a:off x="29241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1" name="Parallelogram 1530"/>
              <p:cNvSpPr/>
              <p:nvPr/>
            </p:nvSpPr>
            <p:spPr>
              <a:xfrm>
                <a:off x="30099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2" name="Parallelogram 1531"/>
              <p:cNvSpPr/>
              <p:nvPr/>
            </p:nvSpPr>
            <p:spPr>
              <a:xfrm>
                <a:off x="30988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3" name="Parallelogram 1532"/>
              <p:cNvSpPr/>
              <p:nvPr/>
            </p:nvSpPr>
            <p:spPr>
              <a:xfrm>
                <a:off x="31877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4" name="Parallelogram 1533"/>
              <p:cNvSpPr/>
              <p:nvPr/>
            </p:nvSpPr>
            <p:spPr>
              <a:xfrm>
                <a:off x="32797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5" name="Parallelogram 1534"/>
              <p:cNvSpPr/>
              <p:nvPr/>
            </p:nvSpPr>
            <p:spPr>
              <a:xfrm>
                <a:off x="33686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6" name="Parallelogram 1535"/>
              <p:cNvSpPr/>
              <p:nvPr/>
            </p:nvSpPr>
            <p:spPr>
              <a:xfrm>
                <a:off x="34512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7" name="Parallelogram 1536"/>
              <p:cNvSpPr/>
              <p:nvPr/>
            </p:nvSpPr>
            <p:spPr>
              <a:xfrm>
                <a:off x="35369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8" name="Parallelogram 1537"/>
              <p:cNvSpPr/>
              <p:nvPr/>
            </p:nvSpPr>
            <p:spPr>
              <a:xfrm>
                <a:off x="36258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9" name="Parallelogram 1538"/>
              <p:cNvSpPr/>
              <p:nvPr/>
            </p:nvSpPr>
            <p:spPr>
              <a:xfrm>
                <a:off x="37147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0" name="Parallelogram 1539"/>
              <p:cNvSpPr/>
              <p:nvPr/>
            </p:nvSpPr>
            <p:spPr>
              <a:xfrm>
                <a:off x="38068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1" name="Parallelogram 1540"/>
              <p:cNvSpPr/>
              <p:nvPr/>
            </p:nvSpPr>
            <p:spPr>
              <a:xfrm>
                <a:off x="38957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2" name="Parallelogram 1541"/>
              <p:cNvSpPr/>
              <p:nvPr/>
            </p:nvSpPr>
            <p:spPr>
              <a:xfrm>
                <a:off x="39941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3" name="Parallelogram 1542"/>
              <p:cNvSpPr/>
              <p:nvPr/>
            </p:nvSpPr>
            <p:spPr>
              <a:xfrm>
                <a:off x="40798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4" name="Parallelogram 1543"/>
              <p:cNvSpPr/>
              <p:nvPr/>
            </p:nvSpPr>
            <p:spPr>
              <a:xfrm>
                <a:off x="41687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5" name="Parallelogram 1544"/>
              <p:cNvSpPr/>
              <p:nvPr/>
            </p:nvSpPr>
            <p:spPr>
              <a:xfrm>
                <a:off x="425767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6" name="Parallelogram 1545"/>
              <p:cNvSpPr/>
              <p:nvPr/>
            </p:nvSpPr>
            <p:spPr>
              <a:xfrm>
                <a:off x="43497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7" name="Parallelogram 1546"/>
              <p:cNvSpPr/>
              <p:nvPr/>
            </p:nvSpPr>
            <p:spPr>
              <a:xfrm>
                <a:off x="443865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8" name="Parallelogram 1547"/>
              <p:cNvSpPr/>
              <p:nvPr/>
            </p:nvSpPr>
            <p:spPr>
              <a:xfrm>
                <a:off x="51689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9" name="Parallelogram 1548"/>
              <p:cNvSpPr/>
              <p:nvPr/>
            </p:nvSpPr>
            <p:spPr>
              <a:xfrm>
                <a:off x="52546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0" name="Parallelogram 1549"/>
              <p:cNvSpPr/>
              <p:nvPr/>
            </p:nvSpPr>
            <p:spPr>
              <a:xfrm>
                <a:off x="53435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1" name="Parallelogram 1550"/>
              <p:cNvSpPr/>
              <p:nvPr/>
            </p:nvSpPr>
            <p:spPr>
              <a:xfrm>
                <a:off x="5432425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2" name="Parallelogram 1551"/>
              <p:cNvSpPr/>
              <p:nvPr/>
            </p:nvSpPr>
            <p:spPr>
              <a:xfrm>
                <a:off x="55245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3" name="Parallelogram 1552"/>
              <p:cNvSpPr/>
              <p:nvPr/>
            </p:nvSpPr>
            <p:spPr>
              <a:xfrm>
                <a:off x="5613400" y="17033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554" name="Straight Connector 1553"/>
              <p:cNvCxnSpPr/>
              <p:nvPr/>
            </p:nvCxnSpPr>
            <p:spPr>
              <a:xfrm flipV="1">
                <a:off x="4572000" y="2852737"/>
                <a:ext cx="682625" cy="635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5" name="TextBox 1554"/>
              <p:cNvSpPr txBox="1"/>
              <p:nvPr/>
            </p:nvSpPr>
            <p:spPr>
              <a:xfrm>
                <a:off x="4635492" y="2391072"/>
                <a:ext cx="685103" cy="779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00"/>
                  <a:t>1-400 turns</a:t>
                </a:r>
              </a:p>
            </p:txBody>
          </p:sp>
          <p:sp>
            <p:nvSpPr>
              <p:cNvPr id="1556" name="Snip Same Side Corner Rectangle 1555"/>
              <p:cNvSpPr/>
              <p:nvPr/>
            </p:nvSpPr>
            <p:spPr>
              <a:xfrm flipV="1">
                <a:off x="1663700" y="4167187"/>
                <a:ext cx="5321300" cy="2336800"/>
              </a:xfrm>
              <a:prstGeom prst="snip2SameRect">
                <a:avLst>
                  <a:gd name="adj1" fmla="val 21015"/>
                  <a:gd name="adj2" fmla="val 0"/>
                </a:avLst>
              </a:prstGeom>
              <a:solidFill>
                <a:srgbClr val="3366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7" name="Parallelogram 1556"/>
              <p:cNvSpPr/>
              <p:nvPr/>
            </p:nvSpPr>
            <p:spPr>
              <a:xfrm>
                <a:off x="29241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8" name="Parallelogram 1557"/>
              <p:cNvSpPr/>
              <p:nvPr/>
            </p:nvSpPr>
            <p:spPr>
              <a:xfrm>
                <a:off x="30099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9" name="Parallelogram 1558"/>
              <p:cNvSpPr/>
              <p:nvPr/>
            </p:nvSpPr>
            <p:spPr>
              <a:xfrm>
                <a:off x="30988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0" name="Parallelogram 1559"/>
              <p:cNvSpPr/>
              <p:nvPr/>
            </p:nvSpPr>
            <p:spPr>
              <a:xfrm>
                <a:off x="31877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1" name="Parallelogram 1560"/>
              <p:cNvSpPr/>
              <p:nvPr/>
            </p:nvSpPr>
            <p:spPr>
              <a:xfrm>
                <a:off x="32797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2" name="Parallelogram 1561"/>
              <p:cNvSpPr/>
              <p:nvPr/>
            </p:nvSpPr>
            <p:spPr>
              <a:xfrm>
                <a:off x="33686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3" name="Parallelogram 1562"/>
              <p:cNvSpPr/>
              <p:nvPr/>
            </p:nvSpPr>
            <p:spPr>
              <a:xfrm>
                <a:off x="34512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4" name="Parallelogram 1563"/>
              <p:cNvSpPr/>
              <p:nvPr/>
            </p:nvSpPr>
            <p:spPr>
              <a:xfrm>
                <a:off x="35369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5" name="Parallelogram 1564"/>
              <p:cNvSpPr/>
              <p:nvPr/>
            </p:nvSpPr>
            <p:spPr>
              <a:xfrm>
                <a:off x="36258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6" name="Parallelogram 1565"/>
              <p:cNvSpPr/>
              <p:nvPr/>
            </p:nvSpPr>
            <p:spPr>
              <a:xfrm>
                <a:off x="37147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7" name="Parallelogram 1566"/>
              <p:cNvSpPr/>
              <p:nvPr/>
            </p:nvSpPr>
            <p:spPr>
              <a:xfrm>
                <a:off x="38068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8" name="Parallelogram 1567"/>
              <p:cNvSpPr/>
              <p:nvPr/>
            </p:nvSpPr>
            <p:spPr>
              <a:xfrm>
                <a:off x="38957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9" name="Parallelogram 1568"/>
              <p:cNvSpPr/>
              <p:nvPr/>
            </p:nvSpPr>
            <p:spPr>
              <a:xfrm>
                <a:off x="39941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0" name="Parallelogram 1569"/>
              <p:cNvSpPr/>
              <p:nvPr/>
            </p:nvSpPr>
            <p:spPr>
              <a:xfrm>
                <a:off x="40798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1" name="Parallelogram 1570"/>
              <p:cNvSpPr/>
              <p:nvPr/>
            </p:nvSpPr>
            <p:spPr>
              <a:xfrm>
                <a:off x="41687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2" name="Parallelogram 1571"/>
              <p:cNvSpPr/>
              <p:nvPr/>
            </p:nvSpPr>
            <p:spPr>
              <a:xfrm>
                <a:off x="425767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3" name="Parallelogram 1572"/>
              <p:cNvSpPr/>
              <p:nvPr/>
            </p:nvSpPr>
            <p:spPr>
              <a:xfrm>
                <a:off x="43497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4" name="Parallelogram 1573"/>
              <p:cNvSpPr/>
              <p:nvPr/>
            </p:nvSpPr>
            <p:spPr>
              <a:xfrm>
                <a:off x="443865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5" name="Parallelogram 1574"/>
              <p:cNvSpPr/>
              <p:nvPr/>
            </p:nvSpPr>
            <p:spPr>
              <a:xfrm>
                <a:off x="51689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6" name="Parallelogram 1575"/>
              <p:cNvSpPr/>
              <p:nvPr/>
            </p:nvSpPr>
            <p:spPr>
              <a:xfrm>
                <a:off x="52546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7" name="Parallelogram 1576"/>
              <p:cNvSpPr/>
              <p:nvPr/>
            </p:nvSpPr>
            <p:spPr>
              <a:xfrm>
                <a:off x="53435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8" name="Parallelogram 1577"/>
              <p:cNvSpPr/>
              <p:nvPr/>
            </p:nvSpPr>
            <p:spPr>
              <a:xfrm>
                <a:off x="5432425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9" name="Parallelogram 1578"/>
              <p:cNvSpPr/>
              <p:nvPr/>
            </p:nvSpPr>
            <p:spPr>
              <a:xfrm>
                <a:off x="55245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0" name="Parallelogram 1579"/>
              <p:cNvSpPr/>
              <p:nvPr/>
            </p:nvSpPr>
            <p:spPr>
              <a:xfrm>
                <a:off x="5613400" y="4167187"/>
                <a:ext cx="222250" cy="2336800"/>
              </a:xfrm>
              <a:prstGeom prst="parallelogram">
                <a:avLst>
                  <a:gd name="adj" fmla="val 77830"/>
                </a:avLst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581" name="Straight Connector 1580"/>
              <p:cNvCxnSpPr/>
              <p:nvPr/>
            </p:nvCxnSpPr>
            <p:spPr>
              <a:xfrm flipV="1">
                <a:off x="4572000" y="5132387"/>
                <a:ext cx="682625" cy="635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2" name="TextBox 1581"/>
              <p:cNvSpPr txBox="1"/>
              <p:nvPr/>
            </p:nvSpPr>
            <p:spPr>
              <a:xfrm>
                <a:off x="4648199" y="4683124"/>
                <a:ext cx="685103" cy="779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00"/>
                  <a:t>1-400 turns</a:t>
                </a:r>
              </a:p>
            </p:txBody>
          </p:sp>
          <p:sp>
            <p:nvSpPr>
              <p:cNvPr id="1583" name="Rectangle 1582"/>
              <p:cNvSpPr/>
              <p:nvPr/>
            </p:nvSpPr>
            <p:spPr>
              <a:xfrm>
                <a:off x="5857875" y="3667124"/>
                <a:ext cx="1127125" cy="869950"/>
              </a:xfrm>
              <a:prstGeom prst="rect">
                <a:avLst/>
              </a:prstGeom>
              <a:solidFill>
                <a:srgbClr val="3366FF">
                  <a:alpha val="68000"/>
                </a:srgb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4" name="Rectangle 1583"/>
              <p:cNvSpPr/>
              <p:nvPr/>
            </p:nvSpPr>
            <p:spPr>
              <a:xfrm>
                <a:off x="1663700" y="3667124"/>
                <a:ext cx="1127125" cy="869950"/>
              </a:xfrm>
              <a:prstGeom prst="rect">
                <a:avLst/>
              </a:prstGeom>
              <a:solidFill>
                <a:srgbClr val="3366FF">
                  <a:alpha val="68000"/>
                </a:srgb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585" name="Group 1584"/>
              <p:cNvGrpSpPr/>
              <p:nvPr/>
            </p:nvGrpSpPr>
            <p:grpSpPr>
              <a:xfrm>
                <a:off x="5946775" y="3717925"/>
                <a:ext cx="947736" cy="755650"/>
                <a:chOff x="5946775" y="3717925"/>
                <a:chExt cx="947736" cy="755650"/>
              </a:xfrm>
            </p:grpSpPr>
            <p:sp>
              <p:nvSpPr>
                <p:cNvPr id="1605" name="Hexagon 1604"/>
                <p:cNvSpPr/>
                <p:nvPr/>
              </p:nvSpPr>
              <p:spPr>
                <a:xfrm>
                  <a:off x="5946775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06" name="Hexagon 1605"/>
                <p:cNvSpPr/>
                <p:nvPr/>
              </p:nvSpPr>
              <p:spPr>
                <a:xfrm>
                  <a:off x="6159103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07" name="Hexagon 1606"/>
                <p:cNvSpPr/>
                <p:nvPr/>
              </p:nvSpPr>
              <p:spPr>
                <a:xfrm>
                  <a:off x="6371431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08" name="Hexagon 1607"/>
                <p:cNvSpPr/>
                <p:nvPr/>
              </p:nvSpPr>
              <p:spPr>
                <a:xfrm>
                  <a:off x="6583759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09" name="Hexagon 1608"/>
                <p:cNvSpPr/>
                <p:nvPr/>
              </p:nvSpPr>
              <p:spPr>
                <a:xfrm>
                  <a:off x="6796086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10" name="Hexagon 1609"/>
                <p:cNvSpPr/>
                <p:nvPr/>
              </p:nvSpPr>
              <p:spPr>
                <a:xfrm>
                  <a:off x="5946775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11" name="Hexagon 1610"/>
                <p:cNvSpPr/>
                <p:nvPr/>
              </p:nvSpPr>
              <p:spPr>
                <a:xfrm>
                  <a:off x="6159103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12" name="Hexagon 1611"/>
                <p:cNvSpPr/>
                <p:nvPr/>
              </p:nvSpPr>
              <p:spPr>
                <a:xfrm>
                  <a:off x="6371431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13" name="Hexagon 1612"/>
                <p:cNvSpPr/>
                <p:nvPr/>
              </p:nvSpPr>
              <p:spPr>
                <a:xfrm>
                  <a:off x="6583759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14" name="Hexagon 1613"/>
                <p:cNvSpPr/>
                <p:nvPr/>
              </p:nvSpPr>
              <p:spPr>
                <a:xfrm>
                  <a:off x="6796086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15" name="Hexagon 1614"/>
                <p:cNvSpPr/>
                <p:nvPr/>
              </p:nvSpPr>
              <p:spPr>
                <a:xfrm>
                  <a:off x="6063059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16" name="Hexagon 1615"/>
                <p:cNvSpPr/>
                <p:nvPr/>
              </p:nvSpPr>
              <p:spPr>
                <a:xfrm>
                  <a:off x="6275387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17" name="Hexagon 1616"/>
                <p:cNvSpPr/>
                <p:nvPr/>
              </p:nvSpPr>
              <p:spPr>
                <a:xfrm>
                  <a:off x="6487715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18" name="Hexagon 1617"/>
                <p:cNvSpPr/>
                <p:nvPr/>
              </p:nvSpPr>
              <p:spPr>
                <a:xfrm>
                  <a:off x="6700042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19" name="Hexagon 1618"/>
                <p:cNvSpPr/>
                <p:nvPr/>
              </p:nvSpPr>
              <p:spPr>
                <a:xfrm>
                  <a:off x="6060678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20" name="Hexagon 1619"/>
                <p:cNvSpPr/>
                <p:nvPr/>
              </p:nvSpPr>
              <p:spPr>
                <a:xfrm>
                  <a:off x="6273006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21" name="Hexagon 1620"/>
                <p:cNvSpPr/>
                <p:nvPr/>
              </p:nvSpPr>
              <p:spPr>
                <a:xfrm>
                  <a:off x="6485334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22" name="Hexagon 1621"/>
                <p:cNvSpPr/>
                <p:nvPr/>
              </p:nvSpPr>
              <p:spPr>
                <a:xfrm>
                  <a:off x="6697661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586" name="Group 1585"/>
              <p:cNvGrpSpPr/>
              <p:nvPr/>
            </p:nvGrpSpPr>
            <p:grpSpPr>
              <a:xfrm>
                <a:off x="1741489" y="3717925"/>
                <a:ext cx="947736" cy="755650"/>
                <a:chOff x="5946775" y="3717925"/>
                <a:chExt cx="947736" cy="755650"/>
              </a:xfrm>
            </p:grpSpPr>
            <p:sp>
              <p:nvSpPr>
                <p:cNvPr id="1587" name="Hexagon 1586"/>
                <p:cNvSpPr/>
                <p:nvPr/>
              </p:nvSpPr>
              <p:spPr>
                <a:xfrm>
                  <a:off x="5946775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88" name="Hexagon 1587"/>
                <p:cNvSpPr/>
                <p:nvPr/>
              </p:nvSpPr>
              <p:spPr>
                <a:xfrm>
                  <a:off x="6159103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89" name="Hexagon 1588"/>
                <p:cNvSpPr/>
                <p:nvPr/>
              </p:nvSpPr>
              <p:spPr>
                <a:xfrm>
                  <a:off x="6371431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90" name="Hexagon 1589"/>
                <p:cNvSpPr/>
                <p:nvPr/>
              </p:nvSpPr>
              <p:spPr>
                <a:xfrm>
                  <a:off x="6583759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91" name="Hexagon 1590"/>
                <p:cNvSpPr/>
                <p:nvPr/>
              </p:nvSpPr>
              <p:spPr>
                <a:xfrm>
                  <a:off x="6796086" y="371792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92" name="Hexagon 1591"/>
                <p:cNvSpPr/>
                <p:nvPr/>
              </p:nvSpPr>
              <p:spPr>
                <a:xfrm>
                  <a:off x="5946775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93" name="Hexagon 1592"/>
                <p:cNvSpPr/>
                <p:nvPr/>
              </p:nvSpPr>
              <p:spPr>
                <a:xfrm>
                  <a:off x="6159103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94" name="Hexagon 1593"/>
                <p:cNvSpPr/>
                <p:nvPr/>
              </p:nvSpPr>
              <p:spPr>
                <a:xfrm>
                  <a:off x="6371431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95" name="Hexagon 1594"/>
                <p:cNvSpPr/>
                <p:nvPr/>
              </p:nvSpPr>
              <p:spPr>
                <a:xfrm>
                  <a:off x="6583759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96" name="Hexagon 1595"/>
                <p:cNvSpPr/>
                <p:nvPr/>
              </p:nvSpPr>
              <p:spPr>
                <a:xfrm>
                  <a:off x="6796086" y="438785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97" name="Hexagon 1596"/>
                <p:cNvSpPr/>
                <p:nvPr/>
              </p:nvSpPr>
              <p:spPr>
                <a:xfrm>
                  <a:off x="6063059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98" name="Hexagon 1597"/>
                <p:cNvSpPr/>
                <p:nvPr/>
              </p:nvSpPr>
              <p:spPr>
                <a:xfrm>
                  <a:off x="6275387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99" name="Hexagon 1598"/>
                <p:cNvSpPr/>
                <p:nvPr/>
              </p:nvSpPr>
              <p:spPr>
                <a:xfrm>
                  <a:off x="6487715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00" name="Hexagon 1599"/>
                <p:cNvSpPr/>
                <p:nvPr/>
              </p:nvSpPr>
              <p:spPr>
                <a:xfrm>
                  <a:off x="6700042" y="4229100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01" name="Hexagon 1600"/>
                <p:cNvSpPr/>
                <p:nvPr/>
              </p:nvSpPr>
              <p:spPr>
                <a:xfrm>
                  <a:off x="6060678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02" name="Hexagon 1601"/>
                <p:cNvSpPr/>
                <p:nvPr/>
              </p:nvSpPr>
              <p:spPr>
                <a:xfrm>
                  <a:off x="6273006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03" name="Hexagon 1602"/>
                <p:cNvSpPr/>
                <p:nvPr/>
              </p:nvSpPr>
              <p:spPr>
                <a:xfrm>
                  <a:off x="6485334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04" name="Hexagon 1603"/>
                <p:cNvSpPr/>
                <p:nvPr/>
              </p:nvSpPr>
              <p:spPr>
                <a:xfrm>
                  <a:off x="6697661" y="3889375"/>
                  <a:ext cx="98425" cy="85725"/>
                </a:xfrm>
                <a:prstGeom prst="hexag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1628" name="Group 1627"/>
          <p:cNvGrpSpPr/>
          <p:nvPr/>
        </p:nvGrpSpPr>
        <p:grpSpPr>
          <a:xfrm>
            <a:off x="221990" y="235360"/>
            <a:ext cx="4115516" cy="3175814"/>
            <a:chOff x="2772722" y="54398"/>
            <a:chExt cx="2736049" cy="1950768"/>
          </a:xfrm>
        </p:grpSpPr>
        <p:sp>
          <p:nvSpPr>
            <p:cNvPr id="1629" name="Parallelogram 1628"/>
            <p:cNvSpPr/>
            <p:nvPr/>
          </p:nvSpPr>
          <p:spPr>
            <a:xfrm>
              <a:off x="3119739" y="1307827"/>
              <a:ext cx="2204156" cy="682429"/>
            </a:xfrm>
            <a:prstGeom prst="parallelogram">
              <a:avLst>
                <a:gd name="adj" fmla="val 113236"/>
              </a:avLst>
            </a:prstGeom>
            <a:solidFill>
              <a:srgbClr val="00009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0" name="Rectangle 1629"/>
            <p:cNvSpPr/>
            <p:nvPr/>
          </p:nvSpPr>
          <p:spPr>
            <a:xfrm>
              <a:off x="3923861" y="95511"/>
              <a:ext cx="1400034" cy="590674"/>
            </a:xfrm>
            <a:prstGeom prst="rect">
              <a:avLst/>
            </a:prstGeom>
            <a:solidFill>
              <a:srgbClr val="00009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1" name="Snip Same Side Corner Rectangle 1630"/>
            <p:cNvSpPr/>
            <p:nvPr/>
          </p:nvSpPr>
          <p:spPr>
            <a:xfrm flipH="1" flipV="1">
              <a:off x="3402737" y="898369"/>
              <a:ext cx="2106034" cy="464511"/>
            </a:xfrm>
            <a:prstGeom prst="snip2SameRect">
              <a:avLst>
                <a:gd name="adj1" fmla="val 7202"/>
                <a:gd name="adj2" fmla="val 988"/>
              </a:avLst>
            </a:prstGeom>
            <a:solidFill>
              <a:schemeClr val="tx2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2" name="Snip Same Side Corner Rectangle 1631"/>
            <p:cNvSpPr/>
            <p:nvPr/>
          </p:nvSpPr>
          <p:spPr>
            <a:xfrm flipH="1" flipV="1">
              <a:off x="3304017" y="991845"/>
              <a:ext cx="2106034" cy="464511"/>
            </a:xfrm>
            <a:prstGeom prst="snip2SameRect">
              <a:avLst>
                <a:gd name="adj1" fmla="val 5885"/>
                <a:gd name="adj2" fmla="val 0"/>
              </a:avLst>
            </a:prstGeom>
            <a:solidFill>
              <a:schemeClr val="tx2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3" name="Snip Same Side Corner Rectangle 1632"/>
            <p:cNvSpPr/>
            <p:nvPr/>
          </p:nvSpPr>
          <p:spPr>
            <a:xfrm flipH="1" flipV="1">
              <a:off x="3231024" y="1046898"/>
              <a:ext cx="2106034" cy="464511"/>
            </a:xfrm>
            <a:prstGeom prst="snip2SameRect">
              <a:avLst>
                <a:gd name="adj1" fmla="val 4568"/>
                <a:gd name="adj2" fmla="val 0"/>
              </a:avLst>
            </a:prstGeom>
            <a:solidFill>
              <a:schemeClr val="tx2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4" name="Snip Same Side Corner Rectangle 1633"/>
            <p:cNvSpPr/>
            <p:nvPr/>
          </p:nvSpPr>
          <p:spPr>
            <a:xfrm flipH="1" flipV="1">
              <a:off x="3204698" y="1066969"/>
              <a:ext cx="2106034" cy="464511"/>
            </a:xfrm>
            <a:prstGeom prst="snip2SameRect">
              <a:avLst>
                <a:gd name="adj1" fmla="val 5226"/>
                <a:gd name="adj2" fmla="val 0"/>
              </a:avLst>
            </a:prstGeom>
            <a:solidFill>
              <a:schemeClr val="tx2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5" name="Snip Same Side Corner Rectangle 1634"/>
            <p:cNvSpPr/>
            <p:nvPr/>
          </p:nvSpPr>
          <p:spPr>
            <a:xfrm flipH="1" flipV="1">
              <a:off x="3186749" y="1087614"/>
              <a:ext cx="2106034" cy="464511"/>
            </a:xfrm>
            <a:prstGeom prst="snip2SameRect">
              <a:avLst>
                <a:gd name="adj1" fmla="val 5226"/>
                <a:gd name="adj2" fmla="val 0"/>
              </a:avLst>
            </a:prstGeom>
            <a:solidFill>
              <a:schemeClr val="tx2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6" name="Snip Same Side Corner Rectangle 1635"/>
            <p:cNvSpPr/>
            <p:nvPr/>
          </p:nvSpPr>
          <p:spPr>
            <a:xfrm flipH="1" flipV="1">
              <a:off x="3168800" y="1112274"/>
              <a:ext cx="2106034" cy="464511"/>
            </a:xfrm>
            <a:prstGeom prst="snip2SameRect">
              <a:avLst>
                <a:gd name="adj1" fmla="val 6543"/>
                <a:gd name="adj2" fmla="val 0"/>
              </a:avLst>
            </a:prstGeom>
            <a:solidFill>
              <a:schemeClr val="tx2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7" name="Snip Same Side Corner Rectangle 1636"/>
            <p:cNvSpPr/>
            <p:nvPr/>
          </p:nvSpPr>
          <p:spPr>
            <a:xfrm flipH="1" flipV="1">
              <a:off x="3135693" y="1131390"/>
              <a:ext cx="2106034" cy="464511"/>
            </a:xfrm>
            <a:prstGeom prst="snip2SameRect">
              <a:avLst>
                <a:gd name="adj1" fmla="val 5226"/>
                <a:gd name="adj2" fmla="val 0"/>
              </a:avLst>
            </a:prstGeom>
            <a:solidFill>
              <a:schemeClr val="tx2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8" name="Snip Same Side Corner Rectangle 1637"/>
            <p:cNvSpPr/>
            <p:nvPr/>
          </p:nvSpPr>
          <p:spPr>
            <a:xfrm flipH="1" flipV="1">
              <a:off x="3118940" y="1151270"/>
              <a:ext cx="2106034" cy="464511"/>
            </a:xfrm>
            <a:prstGeom prst="snip2SameRect">
              <a:avLst>
                <a:gd name="adj1" fmla="val 7202"/>
                <a:gd name="adj2" fmla="val 0"/>
              </a:avLst>
            </a:prstGeom>
            <a:solidFill>
              <a:schemeClr val="tx2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9" name="Snip Same Side Corner Rectangle 1638"/>
            <p:cNvSpPr/>
            <p:nvPr/>
          </p:nvSpPr>
          <p:spPr>
            <a:xfrm flipH="1" flipV="1">
              <a:off x="3099397" y="1167327"/>
              <a:ext cx="2106034" cy="464511"/>
            </a:xfrm>
            <a:prstGeom prst="snip2SameRect">
              <a:avLst>
                <a:gd name="adj1" fmla="val 5885"/>
                <a:gd name="adj2" fmla="val 0"/>
              </a:avLst>
            </a:prstGeom>
            <a:solidFill>
              <a:schemeClr val="tx2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0" name="Snip Same Side Corner Rectangle 1639"/>
            <p:cNvSpPr/>
            <p:nvPr/>
          </p:nvSpPr>
          <p:spPr>
            <a:xfrm flipH="1" flipV="1">
              <a:off x="3076661" y="1184531"/>
              <a:ext cx="2106034" cy="464511"/>
            </a:xfrm>
            <a:prstGeom prst="snip2SameRect">
              <a:avLst>
                <a:gd name="adj1" fmla="val 5885"/>
                <a:gd name="adj2" fmla="val 0"/>
              </a:avLst>
            </a:prstGeom>
            <a:solidFill>
              <a:schemeClr val="tx2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1" name="Snip Same Side Corner Rectangle 1640"/>
            <p:cNvSpPr/>
            <p:nvPr/>
          </p:nvSpPr>
          <p:spPr>
            <a:xfrm flipH="1" flipV="1">
              <a:off x="3054723" y="1200588"/>
              <a:ext cx="2106034" cy="464511"/>
            </a:xfrm>
            <a:prstGeom prst="snip2SameRect">
              <a:avLst>
                <a:gd name="adj1" fmla="val 3909"/>
                <a:gd name="adj2" fmla="val 0"/>
              </a:avLst>
            </a:prstGeom>
            <a:solidFill>
              <a:schemeClr val="tx2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2" name="Snip Same Side Corner Rectangle 1641"/>
            <p:cNvSpPr/>
            <p:nvPr/>
          </p:nvSpPr>
          <p:spPr>
            <a:xfrm flipH="1" flipV="1">
              <a:off x="3032386" y="1223432"/>
              <a:ext cx="2106034" cy="464511"/>
            </a:xfrm>
            <a:prstGeom prst="snip2SameRect">
              <a:avLst>
                <a:gd name="adj1" fmla="val 5885"/>
                <a:gd name="adj2" fmla="val 0"/>
              </a:avLst>
            </a:prstGeom>
            <a:solidFill>
              <a:schemeClr val="tx2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3" name="Snip Same Side Corner Rectangle 1642"/>
            <p:cNvSpPr/>
            <p:nvPr/>
          </p:nvSpPr>
          <p:spPr>
            <a:xfrm flipH="1" flipV="1">
              <a:off x="3015634" y="1236143"/>
              <a:ext cx="2106034" cy="464511"/>
            </a:xfrm>
            <a:prstGeom prst="snip2SameRect">
              <a:avLst>
                <a:gd name="adj1" fmla="val 6543"/>
                <a:gd name="adj2" fmla="val 0"/>
              </a:avLst>
            </a:prstGeom>
            <a:solidFill>
              <a:schemeClr val="tx2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4" name="Snip Same Side Corner Rectangle 1643"/>
            <p:cNvSpPr/>
            <p:nvPr/>
          </p:nvSpPr>
          <p:spPr>
            <a:xfrm flipH="1" flipV="1">
              <a:off x="2998881" y="1250767"/>
              <a:ext cx="2106034" cy="464511"/>
            </a:xfrm>
            <a:prstGeom prst="snip2SameRect">
              <a:avLst>
                <a:gd name="adj1" fmla="val 5885"/>
                <a:gd name="adj2" fmla="val 0"/>
              </a:avLst>
            </a:prstGeom>
            <a:solidFill>
              <a:schemeClr val="tx2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5" name="Snip Same Side Corner Rectangle 1644"/>
            <p:cNvSpPr/>
            <p:nvPr/>
          </p:nvSpPr>
          <p:spPr>
            <a:xfrm flipH="1" flipV="1">
              <a:off x="2974949" y="1264817"/>
              <a:ext cx="2106034" cy="464511"/>
            </a:xfrm>
            <a:prstGeom prst="snip2SameRect">
              <a:avLst>
                <a:gd name="adj1" fmla="val 6543"/>
                <a:gd name="adj2" fmla="val 0"/>
              </a:avLst>
            </a:prstGeom>
            <a:solidFill>
              <a:schemeClr val="tx2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6" name="Snip Same Side Corner Rectangle 1645"/>
            <p:cNvSpPr/>
            <p:nvPr/>
          </p:nvSpPr>
          <p:spPr>
            <a:xfrm flipH="1" flipV="1">
              <a:off x="2885203" y="1344529"/>
              <a:ext cx="2106034" cy="464511"/>
            </a:xfrm>
            <a:prstGeom prst="snip2SameRect">
              <a:avLst>
                <a:gd name="adj1" fmla="val 7202"/>
                <a:gd name="adj2" fmla="val 0"/>
              </a:avLst>
            </a:prstGeom>
            <a:solidFill>
              <a:schemeClr val="tx2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7" name="Snip Same Side Corner Rectangle 1646"/>
            <p:cNvSpPr/>
            <p:nvPr/>
          </p:nvSpPr>
          <p:spPr>
            <a:xfrm>
              <a:off x="3397353" y="333501"/>
              <a:ext cx="2106034" cy="464511"/>
            </a:xfrm>
            <a:prstGeom prst="snip2SameRect">
              <a:avLst>
                <a:gd name="adj1" fmla="val 3292"/>
                <a:gd name="adj2" fmla="val 0"/>
              </a:avLst>
            </a:prstGeom>
            <a:solidFill>
              <a:schemeClr val="tx2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8" name="Snip Same Side Corner Rectangle 1647"/>
            <p:cNvSpPr/>
            <p:nvPr/>
          </p:nvSpPr>
          <p:spPr>
            <a:xfrm>
              <a:off x="3304017" y="404611"/>
              <a:ext cx="2106034" cy="464511"/>
            </a:xfrm>
            <a:prstGeom prst="snip2SameRect">
              <a:avLst>
                <a:gd name="adj1" fmla="val 3580"/>
                <a:gd name="adj2" fmla="val 0"/>
              </a:avLst>
            </a:prstGeom>
            <a:solidFill>
              <a:schemeClr val="tx2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9" name="Snip Same Side Corner Rectangle 1648"/>
            <p:cNvSpPr/>
            <p:nvPr/>
          </p:nvSpPr>
          <p:spPr>
            <a:xfrm flipH="1" flipV="1">
              <a:off x="2774012" y="1442019"/>
              <a:ext cx="2106034" cy="464511"/>
            </a:xfrm>
            <a:prstGeom prst="snip2SameRect">
              <a:avLst>
                <a:gd name="adj1" fmla="val 6543"/>
                <a:gd name="adj2" fmla="val 0"/>
              </a:avLst>
            </a:prstGeom>
            <a:solidFill>
              <a:schemeClr val="tx2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0" name="Parallelogram 1649"/>
            <p:cNvSpPr/>
            <p:nvPr/>
          </p:nvSpPr>
          <p:spPr>
            <a:xfrm>
              <a:off x="3112559" y="725755"/>
              <a:ext cx="2204156" cy="682429"/>
            </a:xfrm>
            <a:prstGeom prst="parallelogram">
              <a:avLst>
                <a:gd name="adj" fmla="val 113236"/>
              </a:avLst>
            </a:prstGeom>
            <a:solidFill>
              <a:srgbClr val="00009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1" name="Snip Same Side Corner Rectangle 1650"/>
            <p:cNvSpPr/>
            <p:nvPr/>
          </p:nvSpPr>
          <p:spPr>
            <a:xfrm>
              <a:off x="3220254" y="479163"/>
              <a:ext cx="2106034" cy="464511"/>
            </a:xfrm>
            <a:prstGeom prst="snip2SameRect">
              <a:avLst>
                <a:gd name="adj1" fmla="val 2963"/>
                <a:gd name="adj2" fmla="val 0"/>
              </a:avLst>
            </a:prstGeom>
            <a:solidFill>
              <a:schemeClr val="tx2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2" name="Snip Same Side Corner Rectangle 1651"/>
            <p:cNvSpPr/>
            <p:nvPr/>
          </p:nvSpPr>
          <p:spPr>
            <a:xfrm>
              <a:off x="3204698" y="492926"/>
              <a:ext cx="2106034" cy="464511"/>
            </a:xfrm>
            <a:prstGeom prst="snip2SameRect">
              <a:avLst>
                <a:gd name="adj1" fmla="val 2593"/>
                <a:gd name="adj2" fmla="val 0"/>
              </a:avLst>
            </a:prstGeom>
            <a:solidFill>
              <a:schemeClr val="tx2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3" name="Snip Same Side Corner Rectangle 1652"/>
            <p:cNvSpPr/>
            <p:nvPr/>
          </p:nvSpPr>
          <p:spPr>
            <a:xfrm>
              <a:off x="3186749" y="510130"/>
              <a:ext cx="2106034" cy="464511"/>
            </a:xfrm>
            <a:prstGeom prst="snip2SameRect">
              <a:avLst>
                <a:gd name="adj1" fmla="val 3251"/>
                <a:gd name="adj2" fmla="val 0"/>
              </a:avLst>
            </a:prstGeom>
            <a:solidFill>
              <a:schemeClr val="tx2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4" name="Snip Same Side Corner Rectangle 1653"/>
            <p:cNvSpPr/>
            <p:nvPr/>
          </p:nvSpPr>
          <p:spPr>
            <a:xfrm>
              <a:off x="3168800" y="527334"/>
              <a:ext cx="2106034" cy="464511"/>
            </a:xfrm>
            <a:prstGeom prst="snip2SameRect">
              <a:avLst>
                <a:gd name="adj1" fmla="val 2922"/>
                <a:gd name="adj2" fmla="val 0"/>
              </a:avLst>
            </a:prstGeom>
            <a:solidFill>
              <a:schemeClr val="tx2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5" name="Snip Same Side Corner Rectangle 1654"/>
            <p:cNvSpPr/>
            <p:nvPr/>
          </p:nvSpPr>
          <p:spPr>
            <a:xfrm>
              <a:off x="3147261" y="541097"/>
              <a:ext cx="2106034" cy="464511"/>
            </a:xfrm>
            <a:prstGeom prst="snip2SameRect">
              <a:avLst>
                <a:gd name="adj1" fmla="val 2922"/>
                <a:gd name="adj2" fmla="val 0"/>
              </a:avLst>
            </a:prstGeom>
            <a:solidFill>
              <a:schemeClr val="tx2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/>
                <a:t>v</a:t>
              </a:r>
            </a:p>
          </p:txBody>
        </p:sp>
        <p:sp>
          <p:nvSpPr>
            <p:cNvPr id="1656" name="Snip Same Side Corner Rectangle 1655"/>
            <p:cNvSpPr/>
            <p:nvPr/>
          </p:nvSpPr>
          <p:spPr>
            <a:xfrm>
              <a:off x="3129312" y="558301"/>
              <a:ext cx="2106034" cy="464511"/>
            </a:xfrm>
            <a:prstGeom prst="snip2SameRect">
              <a:avLst>
                <a:gd name="adj1" fmla="val 3580"/>
                <a:gd name="adj2" fmla="val 0"/>
              </a:avLst>
            </a:prstGeom>
            <a:solidFill>
              <a:schemeClr val="tx2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7" name="Snip Same Side Corner Rectangle 1656"/>
            <p:cNvSpPr/>
            <p:nvPr/>
          </p:nvSpPr>
          <p:spPr>
            <a:xfrm>
              <a:off x="3111363" y="575506"/>
              <a:ext cx="2106034" cy="464511"/>
            </a:xfrm>
            <a:prstGeom prst="snip2SameRect">
              <a:avLst>
                <a:gd name="adj1" fmla="val 3909"/>
                <a:gd name="adj2" fmla="val 0"/>
              </a:avLst>
            </a:prstGeom>
            <a:solidFill>
              <a:schemeClr val="tx2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8" name="Snip Same Side Corner Rectangle 1657"/>
            <p:cNvSpPr/>
            <p:nvPr/>
          </p:nvSpPr>
          <p:spPr>
            <a:xfrm>
              <a:off x="3093414" y="586975"/>
              <a:ext cx="2106034" cy="464511"/>
            </a:xfrm>
            <a:prstGeom prst="snip2SameRect">
              <a:avLst>
                <a:gd name="adj1" fmla="val 3251"/>
                <a:gd name="adj2" fmla="val 0"/>
              </a:avLst>
            </a:prstGeom>
            <a:solidFill>
              <a:schemeClr val="tx2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9" name="Snip Same Side Corner Rectangle 1658"/>
            <p:cNvSpPr/>
            <p:nvPr/>
          </p:nvSpPr>
          <p:spPr>
            <a:xfrm>
              <a:off x="3071875" y="600738"/>
              <a:ext cx="2106034" cy="464511"/>
            </a:xfrm>
            <a:prstGeom prst="snip2SameRect">
              <a:avLst>
                <a:gd name="adj1" fmla="val 3251"/>
                <a:gd name="adj2" fmla="val 0"/>
              </a:avLst>
            </a:prstGeom>
            <a:solidFill>
              <a:schemeClr val="tx2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0" name="Snip Same Side Corner Rectangle 1659"/>
            <p:cNvSpPr/>
            <p:nvPr/>
          </p:nvSpPr>
          <p:spPr>
            <a:xfrm>
              <a:off x="3051532" y="621383"/>
              <a:ext cx="2106034" cy="464511"/>
            </a:xfrm>
            <a:prstGeom prst="snip2SameRect">
              <a:avLst>
                <a:gd name="adj1" fmla="val 3580"/>
                <a:gd name="adj2" fmla="val 0"/>
              </a:avLst>
            </a:prstGeom>
            <a:solidFill>
              <a:schemeClr val="tx2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1" name="Snip Same Side Corner Rectangle 1660"/>
            <p:cNvSpPr/>
            <p:nvPr/>
          </p:nvSpPr>
          <p:spPr>
            <a:xfrm>
              <a:off x="3029993" y="635146"/>
              <a:ext cx="2106034" cy="464511"/>
            </a:xfrm>
            <a:prstGeom prst="snip2SameRect">
              <a:avLst>
                <a:gd name="adj1" fmla="val 4239"/>
                <a:gd name="adj2" fmla="val 0"/>
              </a:avLst>
            </a:prstGeom>
            <a:solidFill>
              <a:schemeClr val="tx2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2" name="Snip Same Side Corner Rectangle 1661"/>
            <p:cNvSpPr/>
            <p:nvPr/>
          </p:nvSpPr>
          <p:spPr>
            <a:xfrm>
              <a:off x="3008454" y="654644"/>
              <a:ext cx="2106034" cy="464511"/>
            </a:xfrm>
            <a:prstGeom prst="snip2SameRect">
              <a:avLst>
                <a:gd name="adj1" fmla="val 3580"/>
                <a:gd name="adj2" fmla="val 0"/>
              </a:avLst>
            </a:prstGeom>
            <a:solidFill>
              <a:schemeClr val="tx2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3" name="Snip Same Side Corner Rectangle 1662"/>
            <p:cNvSpPr/>
            <p:nvPr/>
          </p:nvSpPr>
          <p:spPr>
            <a:xfrm>
              <a:off x="2990505" y="677583"/>
              <a:ext cx="2106034" cy="464511"/>
            </a:xfrm>
            <a:prstGeom prst="snip2SameRect">
              <a:avLst>
                <a:gd name="adj1" fmla="val 3909"/>
                <a:gd name="adj2" fmla="val 0"/>
              </a:avLst>
            </a:prstGeom>
            <a:solidFill>
              <a:schemeClr val="tx2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4" name="Snip Same Side Corner Rectangle 1663"/>
            <p:cNvSpPr/>
            <p:nvPr/>
          </p:nvSpPr>
          <p:spPr>
            <a:xfrm>
              <a:off x="2966573" y="694787"/>
              <a:ext cx="2106034" cy="464511"/>
            </a:xfrm>
            <a:prstGeom prst="snip2SameRect">
              <a:avLst>
                <a:gd name="adj1" fmla="val 4568"/>
                <a:gd name="adj2" fmla="val 0"/>
              </a:avLst>
            </a:prstGeom>
            <a:solidFill>
              <a:schemeClr val="tx2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5" name="Snip Same Side Corner Rectangle 1664"/>
            <p:cNvSpPr/>
            <p:nvPr/>
          </p:nvSpPr>
          <p:spPr>
            <a:xfrm>
              <a:off x="2885203" y="771632"/>
              <a:ext cx="2106034" cy="464511"/>
            </a:xfrm>
            <a:prstGeom prst="snip2SameRect">
              <a:avLst>
                <a:gd name="adj1" fmla="val 5226"/>
                <a:gd name="adj2" fmla="val 0"/>
              </a:avLst>
            </a:prstGeom>
            <a:solidFill>
              <a:schemeClr val="tx2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6" name="Snip Same Side Corner Rectangle 1665"/>
            <p:cNvSpPr/>
            <p:nvPr/>
          </p:nvSpPr>
          <p:spPr>
            <a:xfrm>
              <a:off x="2772722" y="862814"/>
              <a:ext cx="2106034" cy="464511"/>
            </a:xfrm>
            <a:prstGeom prst="snip2SameRect">
              <a:avLst>
                <a:gd name="adj1" fmla="val 4239"/>
                <a:gd name="adj2" fmla="val 0"/>
              </a:avLst>
            </a:prstGeom>
            <a:solidFill>
              <a:schemeClr val="tx2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7" name="Parallelogram 1666"/>
            <p:cNvSpPr/>
            <p:nvPr/>
          </p:nvSpPr>
          <p:spPr>
            <a:xfrm>
              <a:off x="3122131" y="96658"/>
              <a:ext cx="2204156" cy="682429"/>
            </a:xfrm>
            <a:prstGeom prst="parallelogram">
              <a:avLst>
                <a:gd name="adj" fmla="val 113236"/>
              </a:avLst>
            </a:prstGeom>
            <a:solidFill>
              <a:srgbClr val="00009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68" name="Straight Connector 1667"/>
            <p:cNvCxnSpPr/>
            <p:nvPr/>
          </p:nvCxnSpPr>
          <p:spPr>
            <a:xfrm flipV="1">
              <a:off x="3132902" y="69705"/>
              <a:ext cx="844807" cy="718846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69" name="Rectangle 1668"/>
            <p:cNvSpPr/>
            <p:nvPr/>
          </p:nvSpPr>
          <p:spPr>
            <a:xfrm>
              <a:off x="3119739" y="776794"/>
              <a:ext cx="1400034" cy="590674"/>
            </a:xfrm>
            <a:prstGeom prst="rect">
              <a:avLst/>
            </a:prstGeom>
            <a:solidFill>
              <a:srgbClr val="00009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0" name="Rectangle 1669"/>
            <p:cNvSpPr/>
            <p:nvPr/>
          </p:nvSpPr>
          <p:spPr>
            <a:xfrm>
              <a:off x="3119739" y="1399582"/>
              <a:ext cx="1400034" cy="590674"/>
            </a:xfrm>
            <a:prstGeom prst="rect">
              <a:avLst/>
            </a:prstGeom>
            <a:solidFill>
              <a:srgbClr val="00009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671" name="Group 1670"/>
            <p:cNvGrpSpPr/>
            <p:nvPr/>
          </p:nvGrpSpPr>
          <p:grpSpPr>
            <a:xfrm>
              <a:off x="3144868" y="769912"/>
              <a:ext cx="1346186" cy="592968"/>
              <a:chOff x="1282700" y="3017837"/>
              <a:chExt cx="3571875" cy="3390899"/>
            </a:xfrm>
          </p:grpSpPr>
          <p:cxnSp>
            <p:nvCxnSpPr>
              <p:cNvPr id="1808" name="Straight Connector 1807"/>
              <p:cNvCxnSpPr/>
              <p:nvPr/>
            </p:nvCxnSpPr>
            <p:spPr>
              <a:xfrm flipV="1">
                <a:off x="1358900" y="3036888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9" name="Straight Connector 1808"/>
              <p:cNvCxnSpPr/>
              <p:nvPr/>
            </p:nvCxnSpPr>
            <p:spPr>
              <a:xfrm flipV="1">
                <a:off x="1511300" y="3036887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0" name="Straight Connector 1809"/>
              <p:cNvCxnSpPr/>
              <p:nvPr/>
            </p:nvCxnSpPr>
            <p:spPr>
              <a:xfrm flipV="1">
                <a:off x="1679575" y="3036887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1" name="Straight Connector 1810"/>
              <p:cNvCxnSpPr/>
              <p:nvPr/>
            </p:nvCxnSpPr>
            <p:spPr>
              <a:xfrm flipV="1">
                <a:off x="1844675" y="3033712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2" name="Straight Connector 1811"/>
              <p:cNvCxnSpPr/>
              <p:nvPr/>
            </p:nvCxnSpPr>
            <p:spPr>
              <a:xfrm flipV="1">
                <a:off x="1758950" y="3027362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3" name="Straight Connector 1812"/>
              <p:cNvCxnSpPr/>
              <p:nvPr/>
            </p:nvCxnSpPr>
            <p:spPr>
              <a:xfrm flipV="1">
                <a:off x="1590675" y="3030537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4" name="Straight Connector 1813"/>
              <p:cNvCxnSpPr/>
              <p:nvPr/>
            </p:nvCxnSpPr>
            <p:spPr>
              <a:xfrm flipV="1">
                <a:off x="1441450" y="3024187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5" name="Straight Connector 1814"/>
              <p:cNvCxnSpPr/>
              <p:nvPr/>
            </p:nvCxnSpPr>
            <p:spPr>
              <a:xfrm flipV="1">
                <a:off x="1282700" y="3040062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6" name="Straight Connector 1815"/>
              <p:cNvCxnSpPr/>
              <p:nvPr/>
            </p:nvCxnSpPr>
            <p:spPr>
              <a:xfrm flipV="1">
                <a:off x="2003425" y="3030538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7" name="Straight Connector 1816"/>
              <p:cNvCxnSpPr/>
              <p:nvPr/>
            </p:nvCxnSpPr>
            <p:spPr>
              <a:xfrm flipV="1">
                <a:off x="2155825" y="3030537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8" name="Straight Connector 1817"/>
              <p:cNvCxnSpPr/>
              <p:nvPr/>
            </p:nvCxnSpPr>
            <p:spPr>
              <a:xfrm flipV="1">
                <a:off x="2324100" y="3030537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9" name="Straight Connector 1818"/>
              <p:cNvCxnSpPr/>
              <p:nvPr/>
            </p:nvCxnSpPr>
            <p:spPr>
              <a:xfrm flipV="1">
                <a:off x="2489200" y="3027362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0" name="Straight Connector 1819"/>
              <p:cNvCxnSpPr/>
              <p:nvPr/>
            </p:nvCxnSpPr>
            <p:spPr>
              <a:xfrm flipV="1">
                <a:off x="2403475" y="3021012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1" name="Straight Connector 1820"/>
              <p:cNvCxnSpPr/>
              <p:nvPr/>
            </p:nvCxnSpPr>
            <p:spPr>
              <a:xfrm flipV="1">
                <a:off x="2235200" y="3024187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2" name="Straight Connector 1821"/>
              <p:cNvCxnSpPr/>
              <p:nvPr/>
            </p:nvCxnSpPr>
            <p:spPr>
              <a:xfrm flipV="1">
                <a:off x="2085975" y="3017837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3" name="Straight Connector 1822"/>
              <p:cNvCxnSpPr/>
              <p:nvPr/>
            </p:nvCxnSpPr>
            <p:spPr>
              <a:xfrm flipV="1">
                <a:off x="1927225" y="3033712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4" name="Straight Connector 1823"/>
              <p:cNvCxnSpPr/>
              <p:nvPr/>
            </p:nvCxnSpPr>
            <p:spPr>
              <a:xfrm flipV="1">
                <a:off x="2654300" y="3046413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5" name="Straight Connector 1824"/>
              <p:cNvCxnSpPr/>
              <p:nvPr/>
            </p:nvCxnSpPr>
            <p:spPr>
              <a:xfrm flipV="1">
                <a:off x="2806700" y="3046412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6" name="Straight Connector 1825"/>
              <p:cNvCxnSpPr/>
              <p:nvPr/>
            </p:nvCxnSpPr>
            <p:spPr>
              <a:xfrm flipV="1">
                <a:off x="2974975" y="3046412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7" name="Straight Connector 1826"/>
              <p:cNvCxnSpPr/>
              <p:nvPr/>
            </p:nvCxnSpPr>
            <p:spPr>
              <a:xfrm flipV="1">
                <a:off x="3140075" y="3043237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8" name="Straight Connector 1827"/>
              <p:cNvCxnSpPr/>
              <p:nvPr/>
            </p:nvCxnSpPr>
            <p:spPr>
              <a:xfrm flipV="1">
                <a:off x="3054350" y="3036887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9" name="Straight Connector 1828"/>
              <p:cNvCxnSpPr/>
              <p:nvPr/>
            </p:nvCxnSpPr>
            <p:spPr>
              <a:xfrm flipV="1">
                <a:off x="2886075" y="3040062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0" name="Straight Connector 1829"/>
              <p:cNvCxnSpPr/>
              <p:nvPr/>
            </p:nvCxnSpPr>
            <p:spPr>
              <a:xfrm flipV="1">
                <a:off x="2736850" y="3033712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1" name="Straight Connector 1830"/>
              <p:cNvCxnSpPr/>
              <p:nvPr/>
            </p:nvCxnSpPr>
            <p:spPr>
              <a:xfrm flipV="1">
                <a:off x="2578100" y="3049587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2" name="Straight Connector 1831"/>
              <p:cNvCxnSpPr/>
              <p:nvPr/>
            </p:nvCxnSpPr>
            <p:spPr>
              <a:xfrm flipV="1">
                <a:off x="3305175" y="3046413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3" name="Straight Connector 1832"/>
              <p:cNvCxnSpPr/>
              <p:nvPr/>
            </p:nvCxnSpPr>
            <p:spPr>
              <a:xfrm flipV="1">
                <a:off x="3457575" y="3046412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4" name="Straight Connector 1833"/>
              <p:cNvCxnSpPr/>
              <p:nvPr/>
            </p:nvCxnSpPr>
            <p:spPr>
              <a:xfrm flipV="1">
                <a:off x="3625850" y="3046412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5" name="Straight Connector 1834"/>
              <p:cNvCxnSpPr/>
              <p:nvPr/>
            </p:nvCxnSpPr>
            <p:spPr>
              <a:xfrm flipV="1">
                <a:off x="3790950" y="3043237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6" name="Straight Connector 1835"/>
              <p:cNvCxnSpPr/>
              <p:nvPr/>
            </p:nvCxnSpPr>
            <p:spPr>
              <a:xfrm flipV="1">
                <a:off x="3705225" y="3036887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7" name="Straight Connector 1836"/>
              <p:cNvCxnSpPr/>
              <p:nvPr/>
            </p:nvCxnSpPr>
            <p:spPr>
              <a:xfrm flipV="1">
                <a:off x="3536950" y="3040062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8" name="Straight Connector 1837"/>
              <p:cNvCxnSpPr/>
              <p:nvPr/>
            </p:nvCxnSpPr>
            <p:spPr>
              <a:xfrm flipV="1">
                <a:off x="3387725" y="3033712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9" name="Straight Connector 1838"/>
              <p:cNvCxnSpPr/>
              <p:nvPr/>
            </p:nvCxnSpPr>
            <p:spPr>
              <a:xfrm flipV="1">
                <a:off x="3228975" y="3049587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0" name="Straight Connector 1839"/>
              <p:cNvCxnSpPr/>
              <p:nvPr/>
            </p:nvCxnSpPr>
            <p:spPr>
              <a:xfrm flipV="1">
                <a:off x="3956050" y="3046413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1" name="Straight Connector 1840"/>
              <p:cNvCxnSpPr/>
              <p:nvPr/>
            </p:nvCxnSpPr>
            <p:spPr>
              <a:xfrm flipV="1">
                <a:off x="4108450" y="3046412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2" name="Straight Connector 1841"/>
              <p:cNvCxnSpPr/>
              <p:nvPr/>
            </p:nvCxnSpPr>
            <p:spPr>
              <a:xfrm flipV="1">
                <a:off x="4276725" y="3046412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3" name="Straight Connector 1842"/>
              <p:cNvCxnSpPr/>
              <p:nvPr/>
            </p:nvCxnSpPr>
            <p:spPr>
              <a:xfrm flipV="1">
                <a:off x="4441825" y="3043237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4" name="Straight Connector 1843"/>
              <p:cNvCxnSpPr/>
              <p:nvPr/>
            </p:nvCxnSpPr>
            <p:spPr>
              <a:xfrm flipV="1">
                <a:off x="4356100" y="3036887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5" name="Straight Connector 1844"/>
              <p:cNvCxnSpPr/>
              <p:nvPr/>
            </p:nvCxnSpPr>
            <p:spPr>
              <a:xfrm flipV="1">
                <a:off x="4187825" y="3040062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6" name="Straight Connector 1845"/>
              <p:cNvCxnSpPr/>
              <p:nvPr/>
            </p:nvCxnSpPr>
            <p:spPr>
              <a:xfrm flipV="1">
                <a:off x="4038600" y="3033712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7" name="Straight Connector 1846"/>
              <p:cNvCxnSpPr/>
              <p:nvPr/>
            </p:nvCxnSpPr>
            <p:spPr>
              <a:xfrm flipV="1">
                <a:off x="3879850" y="3049587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8" name="Straight Connector 1847"/>
              <p:cNvCxnSpPr/>
              <p:nvPr/>
            </p:nvCxnSpPr>
            <p:spPr>
              <a:xfrm flipV="1">
                <a:off x="4606925" y="3046413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9" name="Straight Connector 1848"/>
              <p:cNvCxnSpPr/>
              <p:nvPr/>
            </p:nvCxnSpPr>
            <p:spPr>
              <a:xfrm flipV="1">
                <a:off x="4759325" y="3046412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0" name="Straight Connector 1849"/>
              <p:cNvCxnSpPr/>
              <p:nvPr/>
            </p:nvCxnSpPr>
            <p:spPr>
              <a:xfrm flipV="1">
                <a:off x="4854575" y="3040062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1" name="Straight Connector 1850"/>
              <p:cNvCxnSpPr/>
              <p:nvPr/>
            </p:nvCxnSpPr>
            <p:spPr>
              <a:xfrm flipV="1">
                <a:off x="4689475" y="3033712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2" name="Straight Connector 1851"/>
              <p:cNvCxnSpPr/>
              <p:nvPr/>
            </p:nvCxnSpPr>
            <p:spPr>
              <a:xfrm flipV="1">
                <a:off x="4530725" y="3049587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72" name="Group 1671"/>
            <p:cNvGrpSpPr/>
            <p:nvPr/>
          </p:nvGrpSpPr>
          <p:grpSpPr>
            <a:xfrm>
              <a:off x="3144868" y="1412198"/>
              <a:ext cx="1346186" cy="592968"/>
              <a:chOff x="1282700" y="3017837"/>
              <a:chExt cx="3571875" cy="3390899"/>
            </a:xfrm>
          </p:grpSpPr>
          <p:cxnSp>
            <p:nvCxnSpPr>
              <p:cNvPr id="1763" name="Straight Connector 1762"/>
              <p:cNvCxnSpPr/>
              <p:nvPr/>
            </p:nvCxnSpPr>
            <p:spPr>
              <a:xfrm flipV="1">
                <a:off x="1358900" y="3036888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4" name="Straight Connector 1763"/>
              <p:cNvCxnSpPr/>
              <p:nvPr/>
            </p:nvCxnSpPr>
            <p:spPr>
              <a:xfrm flipV="1">
                <a:off x="1511300" y="3036887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5" name="Straight Connector 1764"/>
              <p:cNvCxnSpPr/>
              <p:nvPr/>
            </p:nvCxnSpPr>
            <p:spPr>
              <a:xfrm flipV="1">
                <a:off x="1679575" y="3036887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6" name="Straight Connector 1765"/>
              <p:cNvCxnSpPr/>
              <p:nvPr/>
            </p:nvCxnSpPr>
            <p:spPr>
              <a:xfrm flipV="1">
                <a:off x="1844675" y="3033712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7" name="Straight Connector 1766"/>
              <p:cNvCxnSpPr/>
              <p:nvPr/>
            </p:nvCxnSpPr>
            <p:spPr>
              <a:xfrm flipV="1">
                <a:off x="1758950" y="3027362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8" name="Straight Connector 1767"/>
              <p:cNvCxnSpPr/>
              <p:nvPr/>
            </p:nvCxnSpPr>
            <p:spPr>
              <a:xfrm flipV="1">
                <a:off x="1590675" y="3030537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9" name="Straight Connector 1768"/>
              <p:cNvCxnSpPr/>
              <p:nvPr/>
            </p:nvCxnSpPr>
            <p:spPr>
              <a:xfrm flipV="1">
                <a:off x="1441450" y="3024187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0" name="Straight Connector 1769"/>
              <p:cNvCxnSpPr/>
              <p:nvPr/>
            </p:nvCxnSpPr>
            <p:spPr>
              <a:xfrm flipV="1">
                <a:off x="1282700" y="3040062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1" name="Straight Connector 1770"/>
              <p:cNvCxnSpPr/>
              <p:nvPr/>
            </p:nvCxnSpPr>
            <p:spPr>
              <a:xfrm flipV="1">
                <a:off x="2003425" y="3030538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2" name="Straight Connector 1771"/>
              <p:cNvCxnSpPr/>
              <p:nvPr/>
            </p:nvCxnSpPr>
            <p:spPr>
              <a:xfrm flipV="1">
                <a:off x="2155825" y="3030537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3" name="Straight Connector 1772"/>
              <p:cNvCxnSpPr/>
              <p:nvPr/>
            </p:nvCxnSpPr>
            <p:spPr>
              <a:xfrm flipV="1">
                <a:off x="2324100" y="3030537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4" name="Straight Connector 1773"/>
              <p:cNvCxnSpPr/>
              <p:nvPr/>
            </p:nvCxnSpPr>
            <p:spPr>
              <a:xfrm flipV="1">
                <a:off x="2489200" y="3027362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5" name="Straight Connector 1774"/>
              <p:cNvCxnSpPr/>
              <p:nvPr/>
            </p:nvCxnSpPr>
            <p:spPr>
              <a:xfrm flipV="1">
                <a:off x="2403475" y="3021012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6" name="Straight Connector 1775"/>
              <p:cNvCxnSpPr/>
              <p:nvPr/>
            </p:nvCxnSpPr>
            <p:spPr>
              <a:xfrm flipV="1">
                <a:off x="2235200" y="3024187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7" name="Straight Connector 1776"/>
              <p:cNvCxnSpPr/>
              <p:nvPr/>
            </p:nvCxnSpPr>
            <p:spPr>
              <a:xfrm flipV="1">
                <a:off x="2085975" y="3017837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8" name="Straight Connector 1777"/>
              <p:cNvCxnSpPr/>
              <p:nvPr/>
            </p:nvCxnSpPr>
            <p:spPr>
              <a:xfrm flipV="1">
                <a:off x="1927225" y="3033712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9" name="Straight Connector 1778"/>
              <p:cNvCxnSpPr/>
              <p:nvPr/>
            </p:nvCxnSpPr>
            <p:spPr>
              <a:xfrm flipV="1">
                <a:off x="2654300" y="3046413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0" name="Straight Connector 1779"/>
              <p:cNvCxnSpPr/>
              <p:nvPr/>
            </p:nvCxnSpPr>
            <p:spPr>
              <a:xfrm flipV="1">
                <a:off x="2806700" y="3046412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1" name="Straight Connector 1780"/>
              <p:cNvCxnSpPr/>
              <p:nvPr/>
            </p:nvCxnSpPr>
            <p:spPr>
              <a:xfrm flipV="1">
                <a:off x="2974975" y="3046412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2" name="Straight Connector 1781"/>
              <p:cNvCxnSpPr/>
              <p:nvPr/>
            </p:nvCxnSpPr>
            <p:spPr>
              <a:xfrm flipV="1">
                <a:off x="3140075" y="3043237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3" name="Straight Connector 1782"/>
              <p:cNvCxnSpPr/>
              <p:nvPr/>
            </p:nvCxnSpPr>
            <p:spPr>
              <a:xfrm flipV="1">
                <a:off x="3054350" y="3036887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4" name="Straight Connector 1783"/>
              <p:cNvCxnSpPr/>
              <p:nvPr/>
            </p:nvCxnSpPr>
            <p:spPr>
              <a:xfrm flipV="1">
                <a:off x="2886075" y="3040062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5" name="Straight Connector 1784"/>
              <p:cNvCxnSpPr/>
              <p:nvPr/>
            </p:nvCxnSpPr>
            <p:spPr>
              <a:xfrm flipV="1">
                <a:off x="2736850" y="3033712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6" name="Straight Connector 1785"/>
              <p:cNvCxnSpPr/>
              <p:nvPr/>
            </p:nvCxnSpPr>
            <p:spPr>
              <a:xfrm flipV="1">
                <a:off x="2578100" y="3049587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7" name="Straight Connector 1786"/>
              <p:cNvCxnSpPr/>
              <p:nvPr/>
            </p:nvCxnSpPr>
            <p:spPr>
              <a:xfrm flipV="1">
                <a:off x="3305175" y="3046413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8" name="Straight Connector 1787"/>
              <p:cNvCxnSpPr/>
              <p:nvPr/>
            </p:nvCxnSpPr>
            <p:spPr>
              <a:xfrm flipV="1">
                <a:off x="3457575" y="3046412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9" name="Straight Connector 1788"/>
              <p:cNvCxnSpPr/>
              <p:nvPr/>
            </p:nvCxnSpPr>
            <p:spPr>
              <a:xfrm flipV="1">
                <a:off x="3625850" y="3046412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0" name="Straight Connector 1789"/>
              <p:cNvCxnSpPr/>
              <p:nvPr/>
            </p:nvCxnSpPr>
            <p:spPr>
              <a:xfrm flipV="1">
                <a:off x="3790950" y="3043237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1" name="Straight Connector 1790"/>
              <p:cNvCxnSpPr/>
              <p:nvPr/>
            </p:nvCxnSpPr>
            <p:spPr>
              <a:xfrm flipV="1">
                <a:off x="3705225" y="3036887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2" name="Straight Connector 1791"/>
              <p:cNvCxnSpPr/>
              <p:nvPr/>
            </p:nvCxnSpPr>
            <p:spPr>
              <a:xfrm flipV="1">
                <a:off x="3536950" y="3040062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3" name="Straight Connector 1792"/>
              <p:cNvCxnSpPr/>
              <p:nvPr/>
            </p:nvCxnSpPr>
            <p:spPr>
              <a:xfrm flipV="1">
                <a:off x="3387725" y="3033712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4" name="Straight Connector 1793"/>
              <p:cNvCxnSpPr/>
              <p:nvPr/>
            </p:nvCxnSpPr>
            <p:spPr>
              <a:xfrm flipV="1">
                <a:off x="3228975" y="3049587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5" name="Straight Connector 1794"/>
              <p:cNvCxnSpPr/>
              <p:nvPr/>
            </p:nvCxnSpPr>
            <p:spPr>
              <a:xfrm flipV="1">
                <a:off x="3956050" y="3046413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6" name="Straight Connector 1795"/>
              <p:cNvCxnSpPr/>
              <p:nvPr/>
            </p:nvCxnSpPr>
            <p:spPr>
              <a:xfrm flipV="1">
                <a:off x="4108450" y="3046412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7" name="Straight Connector 1796"/>
              <p:cNvCxnSpPr/>
              <p:nvPr/>
            </p:nvCxnSpPr>
            <p:spPr>
              <a:xfrm flipV="1">
                <a:off x="4276725" y="3046412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8" name="Straight Connector 1797"/>
              <p:cNvCxnSpPr/>
              <p:nvPr/>
            </p:nvCxnSpPr>
            <p:spPr>
              <a:xfrm flipV="1">
                <a:off x="4441825" y="3043237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9" name="Straight Connector 1798"/>
              <p:cNvCxnSpPr/>
              <p:nvPr/>
            </p:nvCxnSpPr>
            <p:spPr>
              <a:xfrm flipV="1">
                <a:off x="4356100" y="3036887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0" name="Straight Connector 1799"/>
              <p:cNvCxnSpPr/>
              <p:nvPr/>
            </p:nvCxnSpPr>
            <p:spPr>
              <a:xfrm flipV="1">
                <a:off x="4187825" y="3040062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1" name="Straight Connector 1800"/>
              <p:cNvCxnSpPr/>
              <p:nvPr/>
            </p:nvCxnSpPr>
            <p:spPr>
              <a:xfrm flipV="1">
                <a:off x="4038600" y="3033712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2" name="Straight Connector 1801"/>
              <p:cNvCxnSpPr/>
              <p:nvPr/>
            </p:nvCxnSpPr>
            <p:spPr>
              <a:xfrm flipV="1">
                <a:off x="3879850" y="3049587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3" name="Straight Connector 1802"/>
              <p:cNvCxnSpPr/>
              <p:nvPr/>
            </p:nvCxnSpPr>
            <p:spPr>
              <a:xfrm flipV="1">
                <a:off x="4606925" y="3046413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4" name="Straight Connector 1803"/>
              <p:cNvCxnSpPr/>
              <p:nvPr/>
            </p:nvCxnSpPr>
            <p:spPr>
              <a:xfrm flipV="1">
                <a:off x="4759325" y="3046412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5" name="Straight Connector 1804"/>
              <p:cNvCxnSpPr/>
              <p:nvPr/>
            </p:nvCxnSpPr>
            <p:spPr>
              <a:xfrm flipV="1">
                <a:off x="4854575" y="3040062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6" name="Straight Connector 1805"/>
              <p:cNvCxnSpPr/>
              <p:nvPr/>
            </p:nvCxnSpPr>
            <p:spPr>
              <a:xfrm flipV="1">
                <a:off x="4689475" y="3033712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7" name="Straight Connector 1806"/>
              <p:cNvCxnSpPr/>
              <p:nvPr/>
            </p:nvCxnSpPr>
            <p:spPr>
              <a:xfrm flipV="1">
                <a:off x="4530725" y="3049587"/>
                <a:ext cx="0" cy="3359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73" name="Straight Connector 1672"/>
            <p:cNvCxnSpPr/>
            <p:nvPr/>
          </p:nvCxnSpPr>
          <p:spPr>
            <a:xfrm flipV="1">
              <a:off x="3171193" y="56227"/>
              <a:ext cx="844807" cy="718846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4" name="Straight Connector 1673"/>
            <p:cNvCxnSpPr/>
            <p:nvPr/>
          </p:nvCxnSpPr>
          <p:spPr>
            <a:xfrm flipV="1">
              <a:off x="3199912" y="55942"/>
              <a:ext cx="844807" cy="718846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5" name="Straight Connector 1674"/>
            <p:cNvCxnSpPr/>
            <p:nvPr/>
          </p:nvCxnSpPr>
          <p:spPr>
            <a:xfrm flipV="1">
              <a:off x="3228630" y="55942"/>
              <a:ext cx="844807" cy="718846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6" name="Straight Connector 1675"/>
            <p:cNvCxnSpPr/>
            <p:nvPr/>
          </p:nvCxnSpPr>
          <p:spPr>
            <a:xfrm flipV="1">
              <a:off x="3257349" y="55942"/>
              <a:ext cx="844807" cy="718846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7" name="Straight Connector 1676"/>
            <p:cNvCxnSpPr/>
            <p:nvPr/>
          </p:nvCxnSpPr>
          <p:spPr>
            <a:xfrm flipV="1">
              <a:off x="3290854" y="55942"/>
              <a:ext cx="844807" cy="718846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8" name="Straight Connector 1677"/>
            <p:cNvCxnSpPr/>
            <p:nvPr/>
          </p:nvCxnSpPr>
          <p:spPr>
            <a:xfrm flipV="1">
              <a:off x="3324359" y="55942"/>
              <a:ext cx="844807" cy="718846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9" name="Straight Connector 1678"/>
            <p:cNvCxnSpPr/>
            <p:nvPr/>
          </p:nvCxnSpPr>
          <p:spPr>
            <a:xfrm flipV="1">
              <a:off x="3356269" y="55942"/>
              <a:ext cx="844807" cy="718846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0" name="Straight Connector 1679"/>
            <p:cNvCxnSpPr/>
            <p:nvPr/>
          </p:nvCxnSpPr>
          <p:spPr>
            <a:xfrm flipV="1">
              <a:off x="3384987" y="55942"/>
              <a:ext cx="844807" cy="718846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1" name="Straight Connector 1680"/>
            <p:cNvCxnSpPr/>
            <p:nvPr/>
          </p:nvCxnSpPr>
          <p:spPr>
            <a:xfrm flipV="1">
              <a:off x="3413308" y="57471"/>
              <a:ext cx="844807" cy="718846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2" name="Straight Connector 1681"/>
            <p:cNvCxnSpPr/>
            <p:nvPr/>
          </p:nvCxnSpPr>
          <p:spPr>
            <a:xfrm flipV="1">
              <a:off x="3444419" y="57471"/>
              <a:ext cx="844807" cy="718846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3" name="Straight Connector 1682"/>
            <p:cNvCxnSpPr/>
            <p:nvPr/>
          </p:nvCxnSpPr>
          <p:spPr>
            <a:xfrm flipV="1">
              <a:off x="3472340" y="55942"/>
              <a:ext cx="844807" cy="718846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4" name="Straight Connector 1683"/>
            <p:cNvCxnSpPr/>
            <p:nvPr/>
          </p:nvCxnSpPr>
          <p:spPr>
            <a:xfrm flipV="1">
              <a:off x="3503851" y="54398"/>
              <a:ext cx="844807" cy="718846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5" name="Straight Connector 1684"/>
            <p:cNvCxnSpPr/>
            <p:nvPr/>
          </p:nvCxnSpPr>
          <p:spPr>
            <a:xfrm flipV="1">
              <a:off x="3534165" y="57471"/>
              <a:ext cx="844807" cy="718846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6" name="Straight Connector 1685"/>
            <p:cNvCxnSpPr/>
            <p:nvPr/>
          </p:nvCxnSpPr>
          <p:spPr>
            <a:xfrm flipV="1">
              <a:off x="3565676" y="56419"/>
              <a:ext cx="844807" cy="718846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7" name="Straight Connector 1686"/>
            <p:cNvCxnSpPr/>
            <p:nvPr/>
          </p:nvCxnSpPr>
          <p:spPr>
            <a:xfrm flipV="1">
              <a:off x="3597984" y="56801"/>
              <a:ext cx="844807" cy="718846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8" name="Straight Connector 1687"/>
            <p:cNvCxnSpPr/>
            <p:nvPr/>
          </p:nvCxnSpPr>
          <p:spPr>
            <a:xfrm flipV="1">
              <a:off x="3631489" y="58330"/>
              <a:ext cx="844807" cy="718846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9" name="Straight Connector 1688"/>
            <p:cNvCxnSpPr/>
            <p:nvPr/>
          </p:nvCxnSpPr>
          <p:spPr>
            <a:xfrm flipV="1">
              <a:off x="3659809" y="59000"/>
              <a:ext cx="844807" cy="718846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0" name="Straight Connector 1689"/>
            <p:cNvCxnSpPr/>
            <p:nvPr/>
          </p:nvCxnSpPr>
          <p:spPr>
            <a:xfrm flipV="1">
              <a:off x="3691320" y="57471"/>
              <a:ext cx="844807" cy="718846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1" name="Straight Connector 1690"/>
            <p:cNvCxnSpPr/>
            <p:nvPr/>
          </p:nvCxnSpPr>
          <p:spPr>
            <a:xfrm flipV="1">
              <a:off x="3718044" y="59000"/>
              <a:ext cx="844807" cy="718846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2" name="Straight Connector 1691"/>
            <p:cNvCxnSpPr/>
            <p:nvPr/>
          </p:nvCxnSpPr>
          <p:spPr>
            <a:xfrm flipV="1">
              <a:off x="3748358" y="57471"/>
              <a:ext cx="844807" cy="718846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3" name="Straight Connector 1692"/>
            <p:cNvCxnSpPr/>
            <p:nvPr/>
          </p:nvCxnSpPr>
          <p:spPr>
            <a:xfrm flipV="1">
              <a:off x="3781066" y="57471"/>
              <a:ext cx="844807" cy="718846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4" name="Straight Connector 1693"/>
            <p:cNvCxnSpPr/>
            <p:nvPr/>
          </p:nvCxnSpPr>
          <p:spPr>
            <a:xfrm flipV="1">
              <a:off x="3810981" y="57471"/>
              <a:ext cx="844807" cy="718846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5" name="Straight Connector 1694"/>
            <p:cNvCxnSpPr/>
            <p:nvPr/>
          </p:nvCxnSpPr>
          <p:spPr>
            <a:xfrm flipV="1">
              <a:off x="3843289" y="59000"/>
              <a:ext cx="844807" cy="718846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6" name="Straight Connector 1695"/>
            <p:cNvCxnSpPr/>
            <p:nvPr/>
          </p:nvCxnSpPr>
          <p:spPr>
            <a:xfrm flipV="1">
              <a:off x="3876794" y="59000"/>
              <a:ext cx="844807" cy="718846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7" name="Straight Connector 1696"/>
            <p:cNvCxnSpPr/>
            <p:nvPr/>
          </p:nvCxnSpPr>
          <p:spPr>
            <a:xfrm flipV="1">
              <a:off x="3905513" y="59000"/>
              <a:ext cx="844807" cy="718846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8" name="Straight Connector 1697"/>
            <p:cNvCxnSpPr/>
            <p:nvPr/>
          </p:nvCxnSpPr>
          <p:spPr>
            <a:xfrm flipV="1">
              <a:off x="3936625" y="59000"/>
              <a:ext cx="844807" cy="718846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9" name="Straight Connector 1698"/>
            <p:cNvCxnSpPr/>
            <p:nvPr/>
          </p:nvCxnSpPr>
          <p:spPr>
            <a:xfrm flipV="1">
              <a:off x="3962950" y="59000"/>
              <a:ext cx="844807" cy="718846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0" name="Straight Connector 1699"/>
            <p:cNvCxnSpPr/>
            <p:nvPr/>
          </p:nvCxnSpPr>
          <p:spPr>
            <a:xfrm flipV="1">
              <a:off x="3994461" y="59000"/>
              <a:ext cx="844807" cy="718846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1" name="Straight Connector 1700"/>
            <p:cNvCxnSpPr/>
            <p:nvPr/>
          </p:nvCxnSpPr>
          <p:spPr>
            <a:xfrm flipV="1">
              <a:off x="4026371" y="59000"/>
              <a:ext cx="844807" cy="718846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2" name="Straight Connector 1701"/>
            <p:cNvCxnSpPr/>
            <p:nvPr/>
          </p:nvCxnSpPr>
          <p:spPr>
            <a:xfrm flipV="1">
              <a:off x="4055488" y="59000"/>
              <a:ext cx="844807" cy="718846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3" name="Straight Connector 1702"/>
            <p:cNvCxnSpPr/>
            <p:nvPr/>
          </p:nvCxnSpPr>
          <p:spPr>
            <a:xfrm flipV="1">
              <a:off x="4088594" y="60529"/>
              <a:ext cx="844807" cy="718846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4" name="Straight Connector 1703"/>
            <p:cNvCxnSpPr/>
            <p:nvPr/>
          </p:nvCxnSpPr>
          <p:spPr>
            <a:xfrm flipV="1">
              <a:off x="4122100" y="59000"/>
              <a:ext cx="844807" cy="718846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5" name="Straight Connector 1704"/>
            <p:cNvCxnSpPr/>
            <p:nvPr/>
          </p:nvCxnSpPr>
          <p:spPr>
            <a:xfrm flipV="1">
              <a:off x="4150818" y="59000"/>
              <a:ext cx="844807" cy="718846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6" name="Straight Connector 1705"/>
            <p:cNvCxnSpPr/>
            <p:nvPr/>
          </p:nvCxnSpPr>
          <p:spPr>
            <a:xfrm flipV="1">
              <a:off x="4181929" y="55942"/>
              <a:ext cx="844807" cy="718846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7" name="Straight Connector 1706"/>
            <p:cNvCxnSpPr/>
            <p:nvPr/>
          </p:nvCxnSpPr>
          <p:spPr>
            <a:xfrm flipV="1">
              <a:off x="4208255" y="57471"/>
              <a:ext cx="844807" cy="718846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8" name="Straight Connector 1707"/>
            <p:cNvCxnSpPr/>
            <p:nvPr/>
          </p:nvCxnSpPr>
          <p:spPr>
            <a:xfrm flipV="1">
              <a:off x="4238171" y="57471"/>
              <a:ext cx="844807" cy="718846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9" name="Straight Connector 1708"/>
            <p:cNvCxnSpPr/>
            <p:nvPr/>
          </p:nvCxnSpPr>
          <p:spPr>
            <a:xfrm flipV="1">
              <a:off x="4271277" y="57472"/>
              <a:ext cx="844807" cy="718846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0" name="Straight Connector 1709"/>
            <p:cNvCxnSpPr/>
            <p:nvPr/>
          </p:nvCxnSpPr>
          <p:spPr>
            <a:xfrm flipV="1">
              <a:off x="4300793" y="57471"/>
              <a:ext cx="844807" cy="718846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1" name="Straight Connector 1710"/>
            <p:cNvCxnSpPr/>
            <p:nvPr/>
          </p:nvCxnSpPr>
          <p:spPr>
            <a:xfrm flipV="1">
              <a:off x="4333102" y="59000"/>
              <a:ext cx="844807" cy="718846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2" name="Straight Connector 1711"/>
            <p:cNvCxnSpPr/>
            <p:nvPr/>
          </p:nvCxnSpPr>
          <p:spPr>
            <a:xfrm flipV="1">
              <a:off x="4367405" y="59000"/>
              <a:ext cx="844807" cy="718846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3" name="Straight Connector 1712"/>
            <p:cNvCxnSpPr/>
            <p:nvPr/>
          </p:nvCxnSpPr>
          <p:spPr>
            <a:xfrm flipV="1">
              <a:off x="4396123" y="59000"/>
              <a:ext cx="844807" cy="718846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4" name="Straight Connector 1713"/>
            <p:cNvCxnSpPr/>
            <p:nvPr/>
          </p:nvCxnSpPr>
          <p:spPr>
            <a:xfrm flipV="1">
              <a:off x="4427235" y="59000"/>
              <a:ext cx="844807" cy="718846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5" name="Straight Connector 1714"/>
            <p:cNvCxnSpPr/>
            <p:nvPr/>
          </p:nvCxnSpPr>
          <p:spPr>
            <a:xfrm flipV="1">
              <a:off x="4455954" y="59000"/>
              <a:ext cx="844807" cy="718846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6" name="Straight Connector 1715"/>
            <p:cNvCxnSpPr/>
            <p:nvPr/>
          </p:nvCxnSpPr>
          <p:spPr>
            <a:xfrm flipV="1">
              <a:off x="4489459" y="60529"/>
              <a:ext cx="844807" cy="718846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17" name="Group 1716"/>
            <p:cNvGrpSpPr/>
            <p:nvPr/>
          </p:nvGrpSpPr>
          <p:grpSpPr>
            <a:xfrm>
              <a:off x="3363548" y="1293667"/>
              <a:ext cx="973542" cy="2691"/>
              <a:chOff x="163512" y="214801"/>
              <a:chExt cx="2583128" cy="7449"/>
            </a:xfrm>
          </p:grpSpPr>
          <p:cxnSp>
            <p:nvCxnSpPr>
              <p:cNvPr id="1761" name="Straight Arrow Connector 1760"/>
              <p:cNvCxnSpPr/>
              <p:nvPr/>
            </p:nvCxnSpPr>
            <p:spPr>
              <a:xfrm>
                <a:off x="163512" y="214801"/>
                <a:ext cx="1343025" cy="0"/>
              </a:xfrm>
              <a:prstGeom prst="straightConnector1">
                <a:avLst/>
              </a:prstGeom>
              <a:ln w="57150" cmpd="sng">
                <a:solidFill>
                  <a:srgbClr val="CCFFCC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2" name="Straight Arrow Connector 1761"/>
              <p:cNvCxnSpPr/>
              <p:nvPr/>
            </p:nvCxnSpPr>
            <p:spPr>
              <a:xfrm>
                <a:off x="1403615" y="222250"/>
                <a:ext cx="1343025" cy="0"/>
              </a:xfrm>
              <a:prstGeom prst="straightConnector1">
                <a:avLst/>
              </a:prstGeom>
              <a:ln w="57150" cmpd="sng">
                <a:solidFill>
                  <a:srgbClr val="CCFFCC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8" name="Group 1717"/>
            <p:cNvGrpSpPr/>
            <p:nvPr/>
          </p:nvGrpSpPr>
          <p:grpSpPr>
            <a:xfrm>
              <a:off x="3359160" y="1000623"/>
              <a:ext cx="973542" cy="2691"/>
              <a:chOff x="163512" y="214801"/>
              <a:chExt cx="2583128" cy="7449"/>
            </a:xfrm>
          </p:grpSpPr>
          <p:cxnSp>
            <p:nvCxnSpPr>
              <p:cNvPr id="1759" name="Straight Arrow Connector 1758"/>
              <p:cNvCxnSpPr/>
              <p:nvPr/>
            </p:nvCxnSpPr>
            <p:spPr>
              <a:xfrm>
                <a:off x="163512" y="214801"/>
                <a:ext cx="1343025" cy="0"/>
              </a:xfrm>
              <a:prstGeom prst="straightConnector1">
                <a:avLst/>
              </a:prstGeom>
              <a:ln w="57150" cmpd="sng">
                <a:solidFill>
                  <a:srgbClr val="CCFFCC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0" name="Straight Arrow Connector 1759"/>
              <p:cNvCxnSpPr/>
              <p:nvPr/>
            </p:nvCxnSpPr>
            <p:spPr>
              <a:xfrm>
                <a:off x="1403615" y="222250"/>
                <a:ext cx="1343025" cy="0"/>
              </a:xfrm>
              <a:prstGeom prst="straightConnector1">
                <a:avLst/>
              </a:prstGeom>
              <a:ln w="57150" cmpd="sng">
                <a:solidFill>
                  <a:srgbClr val="CCFFCC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9" name="Group 1718"/>
            <p:cNvGrpSpPr/>
            <p:nvPr/>
          </p:nvGrpSpPr>
          <p:grpSpPr>
            <a:xfrm>
              <a:off x="3364081" y="1096966"/>
              <a:ext cx="973542" cy="2691"/>
              <a:chOff x="163512" y="214801"/>
              <a:chExt cx="2583128" cy="7449"/>
            </a:xfrm>
          </p:grpSpPr>
          <p:cxnSp>
            <p:nvCxnSpPr>
              <p:cNvPr id="1757" name="Straight Arrow Connector 1756"/>
              <p:cNvCxnSpPr/>
              <p:nvPr/>
            </p:nvCxnSpPr>
            <p:spPr>
              <a:xfrm>
                <a:off x="163512" y="214801"/>
                <a:ext cx="1343025" cy="0"/>
              </a:xfrm>
              <a:prstGeom prst="straightConnector1">
                <a:avLst/>
              </a:prstGeom>
              <a:ln w="57150" cmpd="sng">
                <a:solidFill>
                  <a:srgbClr val="CCFFCC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8" name="Straight Arrow Connector 1757"/>
              <p:cNvCxnSpPr/>
              <p:nvPr/>
            </p:nvCxnSpPr>
            <p:spPr>
              <a:xfrm>
                <a:off x="1403615" y="222250"/>
                <a:ext cx="1343025" cy="0"/>
              </a:xfrm>
              <a:prstGeom prst="straightConnector1">
                <a:avLst/>
              </a:prstGeom>
              <a:ln w="57150" cmpd="sng">
                <a:solidFill>
                  <a:srgbClr val="CCFFCC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20" name="Group 1719"/>
            <p:cNvGrpSpPr/>
            <p:nvPr/>
          </p:nvGrpSpPr>
          <p:grpSpPr>
            <a:xfrm>
              <a:off x="3364779" y="1196750"/>
              <a:ext cx="973542" cy="2691"/>
              <a:chOff x="163512" y="214801"/>
              <a:chExt cx="2583128" cy="7449"/>
            </a:xfrm>
          </p:grpSpPr>
          <p:cxnSp>
            <p:nvCxnSpPr>
              <p:cNvPr id="1755" name="Straight Arrow Connector 1754"/>
              <p:cNvCxnSpPr/>
              <p:nvPr/>
            </p:nvCxnSpPr>
            <p:spPr>
              <a:xfrm>
                <a:off x="163512" y="214801"/>
                <a:ext cx="1343025" cy="0"/>
              </a:xfrm>
              <a:prstGeom prst="straightConnector1">
                <a:avLst/>
              </a:prstGeom>
              <a:ln w="57150" cmpd="sng">
                <a:solidFill>
                  <a:srgbClr val="CCFFCC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6" name="Straight Arrow Connector 1755"/>
              <p:cNvCxnSpPr/>
              <p:nvPr/>
            </p:nvCxnSpPr>
            <p:spPr>
              <a:xfrm>
                <a:off x="1403615" y="222250"/>
                <a:ext cx="1343025" cy="0"/>
              </a:xfrm>
              <a:prstGeom prst="straightConnector1">
                <a:avLst/>
              </a:prstGeom>
              <a:ln w="57150" cmpd="sng">
                <a:solidFill>
                  <a:srgbClr val="CCFFCC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21" name="Group 1720"/>
            <p:cNvGrpSpPr/>
            <p:nvPr/>
          </p:nvGrpSpPr>
          <p:grpSpPr>
            <a:xfrm>
              <a:off x="3364247" y="1486573"/>
              <a:ext cx="967460" cy="0"/>
              <a:chOff x="2836599" y="3069737"/>
              <a:chExt cx="2566988" cy="1"/>
            </a:xfrm>
          </p:grpSpPr>
          <p:cxnSp>
            <p:nvCxnSpPr>
              <p:cNvPr id="1753" name="Straight Arrow Connector 1752"/>
              <p:cNvCxnSpPr/>
              <p:nvPr/>
            </p:nvCxnSpPr>
            <p:spPr>
              <a:xfrm flipH="1">
                <a:off x="3896514" y="3069737"/>
                <a:ext cx="1507073" cy="1"/>
              </a:xfrm>
              <a:prstGeom prst="straightConnector1">
                <a:avLst/>
              </a:prstGeom>
              <a:ln w="57150" cmpd="sng">
                <a:solidFill>
                  <a:srgbClr val="CCFFCC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4" name="Straight Arrow Connector 1753"/>
              <p:cNvCxnSpPr/>
              <p:nvPr/>
            </p:nvCxnSpPr>
            <p:spPr>
              <a:xfrm>
                <a:off x="2836599" y="3069737"/>
                <a:ext cx="1343025" cy="0"/>
              </a:xfrm>
              <a:prstGeom prst="straightConnector1">
                <a:avLst/>
              </a:prstGeom>
              <a:ln w="57150" cmpd="sng">
                <a:solidFill>
                  <a:srgbClr val="CCFFCC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22" name="Group 1721"/>
            <p:cNvGrpSpPr/>
            <p:nvPr/>
          </p:nvGrpSpPr>
          <p:grpSpPr>
            <a:xfrm>
              <a:off x="3362252" y="1588077"/>
              <a:ext cx="967460" cy="0"/>
              <a:chOff x="2836599" y="3069737"/>
              <a:chExt cx="2566988" cy="1"/>
            </a:xfrm>
          </p:grpSpPr>
          <p:cxnSp>
            <p:nvCxnSpPr>
              <p:cNvPr id="1751" name="Straight Arrow Connector 1750"/>
              <p:cNvCxnSpPr/>
              <p:nvPr/>
            </p:nvCxnSpPr>
            <p:spPr>
              <a:xfrm flipH="1">
                <a:off x="3896514" y="3069737"/>
                <a:ext cx="1507073" cy="1"/>
              </a:xfrm>
              <a:prstGeom prst="straightConnector1">
                <a:avLst/>
              </a:prstGeom>
              <a:ln w="57150" cmpd="sng">
                <a:solidFill>
                  <a:srgbClr val="CCFFCC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2" name="Straight Arrow Connector 1751"/>
              <p:cNvCxnSpPr/>
              <p:nvPr/>
            </p:nvCxnSpPr>
            <p:spPr>
              <a:xfrm>
                <a:off x="2836599" y="3069737"/>
                <a:ext cx="1343025" cy="0"/>
              </a:xfrm>
              <a:prstGeom prst="straightConnector1">
                <a:avLst/>
              </a:prstGeom>
              <a:ln w="57150" cmpd="sng">
                <a:solidFill>
                  <a:srgbClr val="CCFFCC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23" name="Group 1722"/>
            <p:cNvGrpSpPr/>
            <p:nvPr/>
          </p:nvGrpSpPr>
          <p:grpSpPr>
            <a:xfrm>
              <a:off x="3361853" y="1685743"/>
              <a:ext cx="967460" cy="0"/>
              <a:chOff x="2836599" y="3069737"/>
              <a:chExt cx="2566988" cy="1"/>
            </a:xfrm>
          </p:grpSpPr>
          <p:cxnSp>
            <p:nvCxnSpPr>
              <p:cNvPr id="1749" name="Straight Arrow Connector 1748"/>
              <p:cNvCxnSpPr/>
              <p:nvPr/>
            </p:nvCxnSpPr>
            <p:spPr>
              <a:xfrm flipH="1">
                <a:off x="3896514" y="3069737"/>
                <a:ext cx="1507073" cy="1"/>
              </a:xfrm>
              <a:prstGeom prst="straightConnector1">
                <a:avLst/>
              </a:prstGeom>
              <a:ln w="57150" cmpd="sng">
                <a:solidFill>
                  <a:srgbClr val="CCFFCC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0" name="Straight Arrow Connector 1749"/>
              <p:cNvCxnSpPr/>
              <p:nvPr/>
            </p:nvCxnSpPr>
            <p:spPr>
              <a:xfrm>
                <a:off x="2836599" y="3069737"/>
                <a:ext cx="1343025" cy="0"/>
              </a:xfrm>
              <a:prstGeom prst="straightConnector1">
                <a:avLst/>
              </a:prstGeom>
              <a:ln w="57150" cmpd="sng">
                <a:solidFill>
                  <a:srgbClr val="CCFFCC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24" name="Group 1723"/>
            <p:cNvGrpSpPr/>
            <p:nvPr/>
          </p:nvGrpSpPr>
          <p:grpSpPr>
            <a:xfrm>
              <a:off x="3362252" y="1780763"/>
              <a:ext cx="967460" cy="0"/>
              <a:chOff x="2836599" y="3069737"/>
              <a:chExt cx="2566988" cy="1"/>
            </a:xfrm>
          </p:grpSpPr>
          <p:cxnSp>
            <p:nvCxnSpPr>
              <p:cNvPr id="1747" name="Straight Arrow Connector 1746"/>
              <p:cNvCxnSpPr/>
              <p:nvPr/>
            </p:nvCxnSpPr>
            <p:spPr>
              <a:xfrm flipH="1">
                <a:off x="3896514" y="3069737"/>
                <a:ext cx="1507073" cy="1"/>
              </a:xfrm>
              <a:prstGeom prst="straightConnector1">
                <a:avLst/>
              </a:prstGeom>
              <a:ln w="57150" cmpd="sng">
                <a:solidFill>
                  <a:srgbClr val="CCFFCC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8" name="Straight Arrow Connector 1747"/>
              <p:cNvCxnSpPr/>
              <p:nvPr/>
            </p:nvCxnSpPr>
            <p:spPr>
              <a:xfrm>
                <a:off x="2836599" y="3069737"/>
                <a:ext cx="1343025" cy="0"/>
              </a:xfrm>
              <a:prstGeom prst="straightConnector1">
                <a:avLst/>
              </a:prstGeom>
              <a:ln w="57150" cmpd="sng">
                <a:solidFill>
                  <a:srgbClr val="CCFFCC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25" name="Group 1724"/>
            <p:cNvGrpSpPr/>
            <p:nvPr/>
          </p:nvGrpSpPr>
          <p:grpSpPr>
            <a:xfrm>
              <a:off x="3364247" y="1882267"/>
              <a:ext cx="967460" cy="0"/>
              <a:chOff x="2836599" y="3069737"/>
              <a:chExt cx="2566988" cy="1"/>
            </a:xfrm>
          </p:grpSpPr>
          <p:cxnSp>
            <p:nvCxnSpPr>
              <p:cNvPr id="1745" name="Straight Arrow Connector 1744"/>
              <p:cNvCxnSpPr/>
              <p:nvPr/>
            </p:nvCxnSpPr>
            <p:spPr>
              <a:xfrm flipH="1">
                <a:off x="3896514" y="3069737"/>
                <a:ext cx="1507073" cy="1"/>
              </a:xfrm>
              <a:prstGeom prst="straightConnector1">
                <a:avLst/>
              </a:prstGeom>
              <a:ln w="57150" cmpd="sng">
                <a:solidFill>
                  <a:srgbClr val="CCFFCC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6" name="Straight Arrow Connector 1745"/>
              <p:cNvCxnSpPr/>
              <p:nvPr/>
            </p:nvCxnSpPr>
            <p:spPr>
              <a:xfrm>
                <a:off x="2836599" y="3069737"/>
                <a:ext cx="1343025" cy="0"/>
              </a:xfrm>
              <a:prstGeom prst="straightConnector1">
                <a:avLst/>
              </a:prstGeom>
              <a:ln w="57150" cmpd="sng">
                <a:solidFill>
                  <a:srgbClr val="CCFFCC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26" name="Group 1725"/>
            <p:cNvGrpSpPr/>
            <p:nvPr/>
          </p:nvGrpSpPr>
          <p:grpSpPr>
            <a:xfrm>
              <a:off x="3361055" y="903530"/>
              <a:ext cx="973542" cy="2691"/>
              <a:chOff x="163512" y="214801"/>
              <a:chExt cx="2583128" cy="7449"/>
            </a:xfrm>
          </p:grpSpPr>
          <p:cxnSp>
            <p:nvCxnSpPr>
              <p:cNvPr id="1743" name="Straight Arrow Connector 1742"/>
              <p:cNvCxnSpPr/>
              <p:nvPr/>
            </p:nvCxnSpPr>
            <p:spPr>
              <a:xfrm>
                <a:off x="163512" y="214801"/>
                <a:ext cx="1343025" cy="0"/>
              </a:xfrm>
              <a:prstGeom prst="straightConnector1">
                <a:avLst/>
              </a:prstGeom>
              <a:ln w="57150" cmpd="sng">
                <a:solidFill>
                  <a:srgbClr val="CCFFCC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4" name="Straight Arrow Connector 1743"/>
              <p:cNvCxnSpPr/>
              <p:nvPr/>
            </p:nvCxnSpPr>
            <p:spPr>
              <a:xfrm>
                <a:off x="1403615" y="222250"/>
                <a:ext cx="1343025" cy="0"/>
              </a:xfrm>
              <a:prstGeom prst="straightConnector1">
                <a:avLst/>
              </a:prstGeom>
              <a:ln w="57150" cmpd="sng">
                <a:solidFill>
                  <a:srgbClr val="CCFFCC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27" name="Group 1726"/>
            <p:cNvGrpSpPr/>
            <p:nvPr/>
          </p:nvGrpSpPr>
          <p:grpSpPr>
            <a:xfrm>
              <a:off x="4536127" y="1296358"/>
              <a:ext cx="342629" cy="176996"/>
              <a:chOff x="5947570" y="4204801"/>
              <a:chExt cx="909108" cy="489966"/>
            </a:xfrm>
          </p:grpSpPr>
          <p:sp>
            <p:nvSpPr>
              <p:cNvPr id="1736" name="Rectangle 1735"/>
              <p:cNvSpPr/>
              <p:nvPr/>
            </p:nvSpPr>
            <p:spPr>
              <a:xfrm>
                <a:off x="5947570" y="4204801"/>
                <a:ext cx="909108" cy="489966"/>
              </a:xfrm>
              <a:prstGeom prst="rect">
                <a:avLst/>
              </a:prstGeom>
              <a:solidFill>
                <a:schemeClr val="accent5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7" name="Hexagon 1736"/>
              <p:cNvSpPr/>
              <p:nvPr/>
            </p:nvSpPr>
            <p:spPr>
              <a:xfrm>
                <a:off x="6000221" y="4227069"/>
                <a:ext cx="54238" cy="47625"/>
              </a:xfrm>
              <a:prstGeom prst="hexagon">
                <a:avLst/>
              </a:prstGeom>
              <a:solidFill>
                <a:srgbClr val="00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8" name="Hexagon 1737"/>
              <p:cNvSpPr/>
              <p:nvPr/>
            </p:nvSpPr>
            <p:spPr>
              <a:xfrm>
                <a:off x="6374853" y="4227081"/>
                <a:ext cx="54238" cy="47625"/>
              </a:xfrm>
              <a:prstGeom prst="hexagon">
                <a:avLst/>
              </a:prstGeom>
              <a:solidFill>
                <a:srgbClr val="00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9" name="Hexagon 1738"/>
              <p:cNvSpPr/>
              <p:nvPr/>
            </p:nvSpPr>
            <p:spPr>
              <a:xfrm>
                <a:off x="6749486" y="4227093"/>
                <a:ext cx="54238" cy="47625"/>
              </a:xfrm>
              <a:prstGeom prst="hexagon">
                <a:avLst/>
              </a:prstGeom>
              <a:solidFill>
                <a:srgbClr val="00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0" name="Hexagon 1739"/>
              <p:cNvSpPr/>
              <p:nvPr/>
            </p:nvSpPr>
            <p:spPr>
              <a:xfrm>
                <a:off x="6749498" y="4625007"/>
                <a:ext cx="54238" cy="47625"/>
              </a:xfrm>
              <a:prstGeom prst="hexagon">
                <a:avLst/>
              </a:prstGeom>
              <a:solidFill>
                <a:srgbClr val="00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1" name="Hexagon 1740"/>
              <p:cNvSpPr/>
              <p:nvPr/>
            </p:nvSpPr>
            <p:spPr>
              <a:xfrm>
                <a:off x="6374859" y="4623899"/>
                <a:ext cx="54238" cy="47625"/>
              </a:xfrm>
              <a:prstGeom prst="hexagon">
                <a:avLst/>
              </a:prstGeom>
              <a:solidFill>
                <a:srgbClr val="00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2" name="Hexagon 1741"/>
              <p:cNvSpPr/>
              <p:nvPr/>
            </p:nvSpPr>
            <p:spPr>
              <a:xfrm>
                <a:off x="6000221" y="4612232"/>
                <a:ext cx="54238" cy="47625"/>
              </a:xfrm>
              <a:prstGeom prst="hexagon">
                <a:avLst/>
              </a:prstGeom>
              <a:solidFill>
                <a:srgbClr val="00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28" name="Group 1727"/>
            <p:cNvGrpSpPr/>
            <p:nvPr/>
          </p:nvGrpSpPr>
          <p:grpSpPr>
            <a:xfrm>
              <a:off x="2772722" y="1291800"/>
              <a:ext cx="342629" cy="176996"/>
              <a:chOff x="5947570" y="4204801"/>
              <a:chExt cx="909108" cy="489966"/>
            </a:xfrm>
          </p:grpSpPr>
          <p:sp>
            <p:nvSpPr>
              <p:cNvPr id="1729" name="Rectangle 1728"/>
              <p:cNvSpPr/>
              <p:nvPr/>
            </p:nvSpPr>
            <p:spPr>
              <a:xfrm>
                <a:off x="5947570" y="4204801"/>
                <a:ext cx="909108" cy="489966"/>
              </a:xfrm>
              <a:prstGeom prst="rect">
                <a:avLst/>
              </a:prstGeom>
              <a:solidFill>
                <a:schemeClr val="accent5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0" name="Hexagon 1729"/>
              <p:cNvSpPr/>
              <p:nvPr/>
            </p:nvSpPr>
            <p:spPr>
              <a:xfrm>
                <a:off x="6000221" y="4227069"/>
                <a:ext cx="54238" cy="47625"/>
              </a:xfrm>
              <a:prstGeom prst="hexagon">
                <a:avLst/>
              </a:prstGeom>
              <a:solidFill>
                <a:srgbClr val="00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1" name="Hexagon 1730"/>
              <p:cNvSpPr/>
              <p:nvPr/>
            </p:nvSpPr>
            <p:spPr>
              <a:xfrm>
                <a:off x="6374853" y="4227081"/>
                <a:ext cx="54238" cy="47625"/>
              </a:xfrm>
              <a:prstGeom prst="hexagon">
                <a:avLst/>
              </a:prstGeom>
              <a:solidFill>
                <a:srgbClr val="00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2" name="Hexagon 1731"/>
              <p:cNvSpPr/>
              <p:nvPr/>
            </p:nvSpPr>
            <p:spPr>
              <a:xfrm>
                <a:off x="6749486" y="4227093"/>
                <a:ext cx="54238" cy="47625"/>
              </a:xfrm>
              <a:prstGeom prst="hexagon">
                <a:avLst/>
              </a:prstGeom>
              <a:solidFill>
                <a:srgbClr val="00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3" name="Hexagon 1732"/>
              <p:cNvSpPr/>
              <p:nvPr/>
            </p:nvSpPr>
            <p:spPr>
              <a:xfrm>
                <a:off x="6749498" y="4625007"/>
                <a:ext cx="54238" cy="47625"/>
              </a:xfrm>
              <a:prstGeom prst="hexagon">
                <a:avLst/>
              </a:prstGeom>
              <a:solidFill>
                <a:srgbClr val="00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4" name="Hexagon 1733"/>
              <p:cNvSpPr/>
              <p:nvPr/>
            </p:nvSpPr>
            <p:spPr>
              <a:xfrm>
                <a:off x="6374859" y="4623899"/>
                <a:ext cx="54238" cy="47625"/>
              </a:xfrm>
              <a:prstGeom prst="hexagon">
                <a:avLst/>
              </a:prstGeom>
              <a:solidFill>
                <a:srgbClr val="00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5" name="Hexagon 1734"/>
              <p:cNvSpPr/>
              <p:nvPr/>
            </p:nvSpPr>
            <p:spPr>
              <a:xfrm>
                <a:off x="6000221" y="4612232"/>
                <a:ext cx="54238" cy="47625"/>
              </a:xfrm>
              <a:prstGeom prst="hexagon">
                <a:avLst/>
              </a:prstGeom>
              <a:solidFill>
                <a:srgbClr val="00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853" name="TextBox 1852"/>
          <p:cNvSpPr txBox="1"/>
          <p:nvPr/>
        </p:nvSpPr>
        <p:spPr>
          <a:xfrm>
            <a:off x="63669" y="3764257"/>
            <a:ext cx="45658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Option 1)</a:t>
            </a:r>
          </a:p>
          <a:p>
            <a:r>
              <a:rPr lang="en-GB"/>
              <a:t>2 large coils – one upper, one lower coil</a:t>
            </a:r>
          </a:p>
          <a:p>
            <a:r>
              <a:rPr lang="en-GB"/>
              <a:t>each coil wound around half the height of the iron plate assembly,</a:t>
            </a:r>
          </a:p>
          <a:p>
            <a:r>
              <a:rPr lang="en-GB" b="1"/>
              <a:t>Pros: </a:t>
            </a:r>
            <a:r>
              <a:rPr lang="en-GB"/>
              <a:t>field lines are “in principle” very uniform over a wide surface area,</a:t>
            </a:r>
          </a:p>
          <a:p>
            <a:r>
              <a:rPr lang="en-GB" b="1"/>
              <a:t>Cons: </a:t>
            </a:r>
            <a:r>
              <a:rPr lang="en-GB"/>
              <a:t>coil assembly is large and difficult to manipulate. Integration of detector modules is challenging.</a:t>
            </a:r>
          </a:p>
        </p:txBody>
      </p:sp>
      <p:sp>
        <p:nvSpPr>
          <p:cNvPr id="1854" name="TextBox 1853"/>
          <p:cNvSpPr txBox="1"/>
          <p:nvPr/>
        </p:nvSpPr>
        <p:spPr>
          <a:xfrm>
            <a:off x="4623925" y="3764257"/>
            <a:ext cx="45658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Option 2)</a:t>
            </a:r>
          </a:p>
          <a:p>
            <a:r>
              <a:rPr lang="en-GB"/>
              <a:t>Each “half-plate” has its own coil</a:t>
            </a:r>
          </a:p>
          <a:p>
            <a:r>
              <a:rPr lang="en-GB" b="1"/>
              <a:t>Pros: </a:t>
            </a:r>
            <a:r>
              <a:rPr lang="en-GB"/>
              <a:t>Straightforward assembly of detector planes,</a:t>
            </a:r>
          </a:p>
          <a:p>
            <a:r>
              <a:rPr lang="en-GB" b="1"/>
              <a:t>Cons: </a:t>
            </a:r>
            <a:r>
              <a:rPr lang="en-GB"/>
              <a:t>Need technical solution to wind coils.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A magnetized muon range detector for TITUS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C3E2-DFAA-4D32-B94B-D0E39C8812CF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080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A magnetized muon range detector for TITUS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numbers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AD92-BDE3-4BDF-BDD6-0303C382AD9F}" type="slidenum">
              <a:rPr lang="en-GB" smtClean="0"/>
              <a:pPr/>
              <a:t>27</a:t>
            </a:fld>
            <a:r>
              <a:rPr lang="en-GB" smtClean="0"/>
              <a:t> 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18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% of muons escape the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tank </a:t>
            </a:r>
            <a:endParaRPr lang="en-GB" dirty="0" smtClean="0">
              <a:solidFill>
                <a:schemeClr val="bg1">
                  <a:lumMod val="50000"/>
                </a:schemeClr>
              </a:solidFill>
              <a:latin typeface="MV Boli" panose="02000500030200090000" pitchFamily="2" charset="0"/>
              <a:ea typeface="Segoe UI" panose="020B0502040204020203" pitchFamily="34" charset="0"/>
              <a:cs typeface="MV Boli" panose="02000500030200090000" pitchFamily="2" charset="0"/>
            </a:endParaRPr>
          </a:p>
          <a:p>
            <a:pPr lvl="1"/>
            <a:r>
              <a:rPr lang="en-GB" dirty="0" smtClean="0"/>
              <a:t>Of these ¾ leave through </a:t>
            </a:r>
            <a:r>
              <a:rPr lang="en-GB" dirty="0" err="1" smtClean="0"/>
              <a:t>through</a:t>
            </a:r>
            <a:r>
              <a:rPr lang="en-GB" dirty="0" smtClean="0"/>
              <a:t> the sides</a:t>
            </a:r>
          </a:p>
          <a:p>
            <a:pPr lvl="1"/>
            <a:r>
              <a:rPr lang="en-GB" u="sng" dirty="0" smtClean="0"/>
              <a:t>But</a:t>
            </a:r>
            <a:r>
              <a:rPr lang="en-GB" dirty="0" smtClean="0"/>
              <a:t> the sides have eight times the area of the end, and the event rate is much lower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However a partial side MRD could be thinner as there are few high energy muons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Calculations predict good charge reconstruction for a TITUS end-MRD</a:t>
            </a:r>
            <a:endParaRPr lang="en-GB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GB" dirty="0" smtClean="0"/>
              <a:t>~100% in the high energy tail (could test the ~80% efficient </a:t>
            </a:r>
            <a:r>
              <a:rPr lang="en-GB" dirty="0" err="1" smtClean="0"/>
              <a:t>Gd</a:t>
            </a:r>
            <a:r>
              <a:rPr lang="en-GB" dirty="0" smtClean="0"/>
              <a:t> method)</a:t>
            </a:r>
          </a:p>
          <a:p>
            <a:pPr lvl="1"/>
            <a:r>
              <a:rPr lang="en-GB" dirty="0"/>
              <a:t>~</a:t>
            </a:r>
            <a:r>
              <a:rPr lang="en-GB" dirty="0" smtClean="0"/>
              <a:t>95% efficiency in the oscillation region – to be demonstrated with full Monte Carlo!</a:t>
            </a:r>
          </a:p>
          <a:p>
            <a:pPr lvl="1"/>
            <a:r>
              <a:rPr lang="en-GB" dirty="0" smtClean="0"/>
              <a:t>Optimum low-energy charge reconstruction at </a:t>
            </a:r>
            <a:r>
              <a:rPr lang="en-GB" i="1" dirty="0" smtClean="0"/>
              <a:t>t</a:t>
            </a:r>
            <a:r>
              <a:rPr lang="en-GB" dirty="0" smtClean="0"/>
              <a:t> = 5 cm iron plate thickness, but this is not a very sensitive parameter – both </a:t>
            </a:r>
            <a:r>
              <a:rPr lang="el-GR" dirty="0"/>
              <a:t>θ</a:t>
            </a:r>
            <a:r>
              <a:rPr lang="en-GB" baseline="-25000" dirty="0" smtClean="0"/>
              <a:t>MS</a:t>
            </a:r>
            <a:r>
              <a:rPr lang="en-GB" dirty="0" smtClean="0"/>
              <a:t> and </a:t>
            </a:r>
            <a:r>
              <a:rPr lang="el-GR" dirty="0" smtClean="0"/>
              <a:t>θ</a:t>
            </a:r>
            <a:r>
              <a:rPr lang="en-GB" baseline="-25000" dirty="0" smtClean="0"/>
              <a:t>B</a:t>
            </a:r>
            <a:r>
              <a:rPr lang="en-GB" dirty="0" smtClean="0"/>
              <a:t> increase with iron thickness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Charge reconstruction in a magnetized side-MRD is trickier</a:t>
            </a:r>
            <a:endParaRPr lang="en-GB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GB" dirty="0" smtClean="0"/>
              <a:t>The angle to the MRD normal vector is higher 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</a:t>
            </a:r>
            <a:r>
              <a:rPr lang="en-GB" dirty="0" smtClean="0"/>
              <a:t> reconstruction efficiency is lower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Magnetizing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MRD is not trivial</a:t>
            </a:r>
          </a:p>
          <a:p>
            <a:pPr lvl="1"/>
            <a:r>
              <a:rPr lang="en-GB" dirty="0"/>
              <a:t>I suggest it would be ambitious to magnetize more than a portion of a side-MRD</a:t>
            </a:r>
          </a:p>
          <a:p>
            <a:pPr lvl="1"/>
            <a:r>
              <a:rPr lang="en-GB" dirty="0"/>
              <a:t>Gaps between plates may significantly increase power </a:t>
            </a:r>
            <a:r>
              <a:rPr lang="en-GB" dirty="0" smtClean="0"/>
              <a:t>requirements</a:t>
            </a:r>
          </a:p>
          <a:p>
            <a:pPr lvl="1"/>
            <a:r>
              <a:rPr lang="en-GB" dirty="0" smtClean="0"/>
              <a:t>Still </a:t>
            </a:r>
            <a:r>
              <a:rPr lang="en-GB" dirty="0"/>
              <a:t>in the process of being understood – we can learn from the </a:t>
            </a:r>
            <a:r>
              <a:rPr lang="en-GB" dirty="0" err="1"/>
              <a:t>Wagasci</a:t>
            </a:r>
            <a:r>
              <a:rPr lang="en-GB" dirty="0"/>
              <a:t> </a:t>
            </a:r>
            <a:r>
              <a:rPr lang="en-GB" dirty="0" smtClean="0"/>
              <a:t>experience</a:t>
            </a:r>
          </a:p>
          <a:p>
            <a:pPr lvl="1"/>
            <a:r>
              <a:rPr lang="en-GB" dirty="0" err="1" smtClean="0"/>
              <a:t>Wagasci</a:t>
            </a:r>
            <a:r>
              <a:rPr lang="en-GB" dirty="0" smtClean="0"/>
              <a:t> has CERN’s support </a:t>
            </a:r>
            <a:r>
              <a:rPr lang="en-GB" dirty="0"/>
              <a:t>for design and </a:t>
            </a:r>
            <a:r>
              <a:rPr lang="en-GB" dirty="0" smtClean="0"/>
              <a:t>construction and a timescale of ~ 1 year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773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A magnetized muon range detector for TITUS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AD92-BDE3-4BDF-BDD6-0303C382AD9F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835696" y="2073042"/>
            <a:ext cx="1611339" cy="1296144"/>
            <a:chOff x="1952549" y="1844824"/>
            <a:chExt cx="1611339" cy="1296144"/>
          </a:xfrm>
        </p:grpSpPr>
        <p:sp>
          <p:nvSpPr>
            <p:cNvPr id="12" name="Oval 11"/>
            <p:cNvSpPr/>
            <p:nvPr/>
          </p:nvSpPr>
          <p:spPr>
            <a:xfrm>
              <a:off x="3203848" y="2780928"/>
              <a:ext cx="288032" cy="288032"/>
            </a:xfrm>
            <a:prstGeom prst="ellipse">
              <a:avLst/>
            </a:prstGeom>
            <a:solidFill>
              <a:srgbClr val="66CCFF"/>
            </a:solidFill>
            <a:ln w="57150"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52549" y="1844824"/>
              <a:ext cx="16113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υ</a:t>
              </a:r>
              <a:r>
                <a:rPr lang="en-GB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 </a:t>
              </a:r>
              <a:r>
                <a:rPr lang="el-GR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→</a:t>
              </a:r>
              <a:r>
                <a:rPr lang="en-GB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ℓ</a:t>
              </a:r>
              <a:r>
                <a:rPr lang="en-GB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</a:t>
              </a:r>
              <a:endParaRPr lang="fr-CH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52549" y="2617748"/>
              <a:ext cx="16113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υ</a:t>
              </a:r>
              <a:r>
                <a:rPr lang="en-GB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 </a:t>
              </a:r>
              <a:r>
                <a:rPr lang="el-GR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→</a:t>
              </a:r>
              <a:r>
                <a:rPr lang="en-GB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ℓ</a:t>
              </a:r>
              <a:r>
                <a:rPr lang="en-GB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</a:t>
              </a:r>
              <a:endParaRPr lang="fr-CH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051720" y="2780928"/>
              <a:ext cx="14401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Elbow Connector 15"/>
          <p:cNvCxnSpPr/>
          <p:nvPr/>
        </p:nvCxnSpPr>
        <p:spPr>
          <a:xfrm rot="16200000" flipV="1">
            <a:off x="3159003" y="3513202"/>
            <a:ext cx="576064" cy="432048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69770" y="4017258"/>
            <a:ext cx="1709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 with </a:t>
            </a:r>
            <a:r>
              <a:rPr lang="en-GB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Gd</a:t>
            </a:r>
          </a:p>
          <a:p>
            <a:r>
              <a:rPr lang="el-GR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GB" sz="2000" b="1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GB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FF0000"/>
                </a:solidFill>
              </a:rPr>
              <a:t>≈</a:t>
            </a:r>
            <a:r>
              <a:rPr lang="en-GB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90%</a:t>
            </a:r>
            <a:endParaRPr lang="en-GB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3435" y="404664"/>
            <a:ext cx="7839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Gadolinium is exciting, but somewhat untested, and not 100% efficient</a:t>
            </a:r>
            <a:endParaRPr lang="en-GB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251" y="1201169"/>
            <a:ext cx="3384376" cy="216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95536" y="5333146"/>
            <a:ext cx="84854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magnetized MRD can achieve very high charge reconstruction efficiencies</a:t>
            </a:r>
          </a:p>
        </p:txBody>
      </p:sp>
    </p:spTree>
    <p:extLst>
      <p:ext uri="{BB962C8B-B14F-4D97-AF65-F5344CB8AC3E}">
        <p14:creationId xmlns:p14="http://schemas.microsoft.com/office/powerpoint/2010/main" val="252432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rk\Downloads\FinalMuonPosition-R2vsZ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 bwMode="auto">
          <a:xfrm>
            <a:off x="2771800" y="1021432"/>
            <a:ext cx="6353331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A magnetized muon range detector for TITUS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AD92-BDE3-4BDF-BDD6-0303C382AD9F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4352" y="980728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R</a:t>
            </a:r>
            <a:r>
              <a:rPr lang="en-GB" b="1" baseline="30000" dirty="0" smtClean="0"/>
              <a:t>2</a:t>
            </a:r>
            <a:r>
              <a:rPr lang="en-GB" b="1" dirty="0" smtClean="0"/>
              <a:t> (mm</a:t>
            </a:r>
            <a:r>
              <a:rPr lang="en-GB" b="1" baseline="30000" dirty="0" smtClean="0"/>
              <a:t>2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362460" y="5219854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z</a:t>
            </a:r>
            <a:r>
              <a:rPr lang="en-GB" b="1" dirty="0" smtClean="0"/>
              <a:t> (mm)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526254" y="1412776"/>
            <a:ext cx="2294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00CC00"/>
                </a:solidFill>
              </a:rPr>
              <a:t>courtesy of Matthew </a:t>
            </a:r>
            <a:r>
              <a:rPr lang="en-GB" sz="1400" b="1" dirty="0" err="1" smtClean="0">
                <a:solidFill>
                  <a:srgbClr val="00CC00"/>
                </a:solidFill>
              </a:rPr>
              <a:t>Malek</a:t>
            </a:r>
            <a:endParaRPr lang="en-GB" sz="1400" b="1" dirty="0">
              <a:solidFill>
                <a:srgbClr val="00CC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8890" y="404664"/>
            <a:ext cx="3509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18% of muons escape the tank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4248" y="116632"/>
            <a:ext cx="2483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</a:rPr>
              <a:t>red</a:t>
            </a:r>
            <a:r>
              <a:rPr lang="en-GB" sz="1600" dirty="0" smtClean="0"/>
              <a:t>: mu- leave tank</a:t>
            </a:r>
          </a:p>
          <a:p>
            <a:r>
              <a:rPr lang="en-GB" sz="1600" b="1" dirty="0" smtClean="0">
                <a:solidFill>
                  <a:srgbClr val="0000FF"/>
                </a:solidFill>
              </a:rPr>
              <a:t>blue</a:t>
            </a:r>
            <a:r>
              <a:rPr lang="en-GB" sz="1600" dirty="0" smtClean="0"/>
              <a:t>: </a:t>
            </a:r>
            <a:r>
              <a:rPr lang="en-GB" sz="1600" dirty="0"/>
              <a:t>mu+ </a:t>
            </a:r>
            <a:r>
              <a:rPr lang="en-GB" sz="1600" dirty="0" smtClean="0"/>
              <a:t>leave tank</a:t>
            </a:r>
          </a:p>
          <a:p>
            <a:r>
              <a:rPr lang="en-GB" sz="1600" b="1" dirty="0" smtClean="0">
                <a:solidFill>
                  <a:srgbClr val="00CC00"/>
                </a:solidFill>
              </a:rPr>
              <a:t>green</a:t>
            </a:r>
            <a:r>
              <a:rPr lang="en-GB" sz="1600" dirty="0" smtClean="0"/>
              <a:t>: mu- stop in tank</a:t>
            </a:r>
          </a:p>
          <a:p>
            <a:r>
              <a:rPr lang="en-GB" sz="1600" b="1" dirty="0" smtClean="0">
                <a:solidFill>
                  <a:srgbClr val="CC00CC"/>
                </a:solidFill>
              </a:rPr>
              <a:t>purple</a:t>
            </a:r>
            <a:r>
              <a:rPr lang="en-GB" sz="1600" dirty="0" smtClean="0"/>
              <a:t>: mu</a:t>
            </a:r>
            <a:r>
              <a:rPr lang="en-GB" sz="1600" dirty="0"/>
              <a:t>+ </a:t>
            </a:r>
            <a:r>
              <a:rPr lang="en-GB" sz="1600" dirty="0" smtClean="0"/>
              <a:t>stop in tank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403648" y="5589240"/>
            <a:ext cx="63425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NB Many interesting muons don’t escape</a:t>
            </a:r>
          </a:p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(The nature of a large detector, and indeed by design…) </a:t>
            </a:r>
            <a:endParaRPr lang="en-GB" sz="2000" b="1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48766" y="2132856"/>
            <a:ext cx="4497570" cy="3487911"/>
            <a:chOff x="323528" y="1988840"/>
            <a:chExt cx="3528392" cy="2736304"/>
          </a:xfrm>
        </p:grpSpPr>
        <p:sp>
          <p:nvSpPr>
            <p:cNvPr id="2" name="Rectangle 1"/>
            <p:cNvSpPr/>
            <p:nvPr/>
          </p:nvSpPr>
          <p:spPr>
            <a:xfrm>
              <a:off x="323528" y="1988840"/>
              <a:ext cx="3285704" cy="27363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47906" y="2204864"/>
              <a:ext cx="3504014" cy="2448272"/>
              <a:chOff x="2209800" y="1647825"/>
              <a:chExt cx="5098504" cy="3562350"/>
            </a:xfrm>
            <a:solidFill>
              <a:srgbClr val="FFFFCC"/>
            </a:solidFill>
          </p:grpSpPr>
          <p:pic>
            <p:nvPicPr>
              <p:cNvPr id="13" name="Picture 2" descr="D:\big\csda_range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9800" y="1647825"/>
                <a:ext cx="4724400" cy="3562350"/>
              </a:xfrm>
              <a:prstGeom prst="rect">
                <a:avLst/>
              </a:prstGeom>
              <a:grpFill/>
              <a:extLst/>
            </p:spPr>
          </p:pic>
          <p:sp>
            <p:nvSpPr>
              <p:cNvPr id="14" name="TextBox 13"/>
              <p:cNvSpPr txBox="1"/>
              <p:nvPr/>
            </p:nvSpPr>
            <p:spPr>
              <a:xfrm rot="19561574">
                <a:off x="4366096" y="2685468"/>
                <a:ext cx="811441" cy="40011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 smtClean="0">
                    <a:solidFill>
                      <a:srgbClr val="00FF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water</a:t>
                </a:r>
                <a:endParaRPr lang="en-GB" sz="2000" b="1" dirty="0">
                  <a:solidFill>
                    <a:srgbClr val="00FF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 rot="19561574">
                <a:off x="4509802" y="3258308"/>
                <a:ext cx="1362874" cy="40011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 smtClean="0">
                    <a:solidFill>
                      <a:srgbClr val="00C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scintillator</a:t>
                </a:r>
                <a:endParaRPr lang="en-GB" sz="2000" b="1" dirty="0">
                  <a:solidFill>
                    <a:srgbClr val="00CC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673002" y="3933056"/>
                <a:ext cx="635302" cy="40011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iron</a:t>
                </a:r>
                <a:endParaRPr lang="en-GB" sz="2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9018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783" y="3140968"/>
            <a:ext cx="4699714" cy="306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504" y="4365104"/>
            <a:ext cx="41315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Let’s optimize reconstruction in the </a:t>
            </a:r>
          </a:p>
          <a:p>
            <a:pPr algn="ctr"/>
            <a:r>
              <a:rPr lang="en-GB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interesting </a:t>
            </a:r>
            <a:r>
              <a:rPr lang="en-GB" sz="20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E</a:t>
            </a:r>
            <a:r>
              <a:rPr lang="el-GR" sz="2000" i="1" baseline="-25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ν</a:t>
            </a:r>
            <a:r>
              <a:rPr lang="en-GB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&lt; 2 GeV region</a:t>
            </a:r>
            <a:endParaRPr lang="en-GB" sz="2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 cap="none" baseline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GB" smtClean="0">
                <a:solidFill>
                  <a:prstClr val="black"/>
                </a:solidFill>
                <a:latin typeface="Segoe UI Light" panose="020B0502040204020203" pitchFamily="34" charset="0"/>
              </a:rPr>
              <a:t>A magnetized muon range detector for TITUS</a:t>
            </a:r>
            <a:endParaRPr lang="en-GB" dirty="0">
              <a:solidFill>
                <a:prstClr val="black"/>
              </a:solidFill>
              <a:latin typeface="Segoe UI Light" panose="020B0502040204020203" pitchFamily="34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fld id="{EAAAAD92-BDE3-4BDF-BDD6-0303C382AD9F}" type="slidenum">
              <a:rPr lang="en-GB" smtClean="0">
                <a:solidFill>
                  <a:prstClr val="black"/>
                </a:solidFill>
                <a:latin typeface="Segoe UI Light" panose="020B0502040204020203" pitchFamily="34" charset="0"/>
              </a:rPr>
              <a:pPr/>
              <a:t>5</a:t>
            </a:fld>
            <a:endParaRPr lang="en-GB">
              <a:solidFill>
                <a:prstClr val="black"/>
              </a:solidFill>
              <a:latin typeface="Segoe UI Light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6977" y="260648"/>
            <a:ext cx="6853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Reconstructing the charge of long, high energy, tracks is easy</a:t>
            </a:r>
            <a:endParaRPr lang="en-GB" sz="2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6" descr="D:\big\0.6GeV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29" b="50000"/>
          <a:stretch/>
        </p:blipFill>
        <p:spPr bwMode="auto">
          <a:xfrm>
            <a:off x="87999" y="649298"/>
            <a:ext cx="3403882" cy="328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75839" y="1628800"/>
            <a:ext cx="42965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Compare </a:t>
            </a:r>
            <a:r>
              <a:rPr lang="el-GR" sz="2000" b="1" dirty="0" smtClean="0">
                <a:solidFill>
                  <a:srgbClr val="FF0000"/>
                </a:solidFill>
              </a:rPr>
              <a:t>χ</a:t>
            </a:r>
            <a:r>
              <a:rPr lang="en-GB" sz="2000" b="1" baseline="30000" dirty="0" smtClean="0">
                <a:solidFill>
                  <a:srgbClr val="FF0000"/>
                </a:solidFill>
              </a:rPr>
              <a:t>2</a:t>
            </a:r>
            <a:r>
              <a:rPr lang="en-GB" sz="2000" b="1" dirty="0" smtClean="0">
                <a:solidFill>
                  <a:srgbClr val="FF0000"/>
                </a:solidFill>
              </a:rPr>
              <a:t> in the + and – hypotheses</a:t>
            </a:r>
          </a:p>
          <a:p>
            <a:pPr algn="ctr"/>
            <a:r>
              <a:rPr lang="en-GB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(well known from past experiments)</a:t>
            </a:r>
            <a:endParaRPr lang="en-GB" sz="2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64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783" y="3140968"/>
            <a:ext cx="4699714" cy="306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504" y="4365104"/>
            <a:ext cx="41315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Let’s optimize reconstruction in the </a:t>
            </a:r>
          </a:p>
          <a:p>
            <a:pPr algn="ctr"/>
            <a:r>
              <a:rPr lang="en-GB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interesting </a:t>
            </a:r>
            <a:r>
              <a:rPr lang="en-GB" sz="20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E</a:t>
            </a:r>
            <a:r>
              <a:rPr lang="el-GR" sz="2000" i="1" baseline="-25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ν</a:t>
            </a:r>
            <a:r>
              <a:rPr lang="en-GB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&lt; 2 GeV region</a:t>
            </a:r>
            <a:endParaRPr lang="en-GB" sz="2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 cap="none" baseline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GB" smtClean="0">
                <a:solidFill>
                  <a:prstClr val="black"/>
                </a:solidFill>
                <a:latin typeface="Segoe UI Light" panose="020B0502040204020203" pitchFamily="34" charset="0"/>
              </a:rPr>
              <a:t>A magnetized muon range detector for TITUS</a:t>
            </a:r>
            <a:endParaRPr lang="en-GB" dirty="0">
              <a:solidFill>
                <a:prstClr val="black"/>
              </a:solidFill>
              <a:latin typeface="Segoe UI Light" panose="020B0502040204020203" pitchFamily="34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fld id="{EAAAAD92-BDE3-4BDF-BDD6-0303C382AD9F}" type="slidenum">
              <a:rPr lang="en-GB" smtClean="0">
                <a:solidFill>
                  <a:prstClr val="black"/>
                </a:solidFill>
                <a:latin typeface="Segoe UI Light" panose="020B0502040204020203" pitchFamily="34" charset="0"/>
              </a:rPr>
              <a:pPr/>
              <a:t>6</a:t>
            </a:fld>
            <a:endParaRPr lang="en-GB">
              <a:solidFill>
                <a:prstClr val="black"/>
              </a:solidFill>
              <a:latin typeface="Segoe UI Light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6977" y="260648"/>
            <a:ext cx="6853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Reconstructing the charge of long, high energy, tracks is easy</a:t>
            </a:r>
            <a:endParaRPr lang="en-GB" sz="2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6" descr="D:\big\0.6GeV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29" b="50000"/>
          <a:stretch/>
        </p:blipFill>
        <p:spPr bwMode="auto">
          <a:xfrm>
            <a:off x="87999" y="649298"/>
            <a:ext cx="3403882" cy="328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75839" y="1628800"/>
            <a:ext cx="42965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Compare </a:t>
            </a:r>
            <a:r>
              <a:rPr lang="el-GR" sz="2000" b="1" dirty="0" smtClean="0">
                <a:solidFill>
                  <a:srgbClr val="FF0000"/>
                </a:solidFill>
              </a:rPr>
              <a:t>χ</a:t>
            </a:r>
            <a:r>
              <a:rPr lang="en-GB" sz="2000" b="1" baseline="30000" dirty="0" smtClean="0">
                <a:solidFill>
                  <a:srgbClr val="FF0000"/>
                </a:solidFill>
              </a:rPr>
              <a:t>2</a:t>
            </a:r>
            <a:r>
              <a:rPr lang="en-GB" sz="2000" b="1" dirty="0" smtClean="0">
                <a:solidFill>
                  <a:srgbClr val="FF0000"/>
                </a:solidFill>
              </a:rPr>
              <a:t> in the + and – hypotheses</a:t>
            </a:r>
          </a:p>
          <a:p>
            <a:pPr algn="ctr"/>
            <a:r>
              <a:rPr lang="en-GB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(well known from past experiments)</a:t>
            </a:r>
            <a:endParaRPr lang="en-GB" sz="2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08173" y="4797152"/>
            <a:ext cx="4464495" cy="370858"/>
            <a:chOff x="5004048" y="5290388"/>
            <a:chExt cx="4464495" cy="154836"/>
          </a:xfrm>
        </p:grpSpPr>
        <p:sp>
          <p:nvSpPr>
            <p:cNvPr id="2" name="Left-Right Arrow 1"/>
            <p:cNvSpPr/>
            <p:nvPr/>
          </p:nvSpPr>
          <p:spPr>
            <a:xfrm>
              <a:off x="5004048" y="5301208"/>
              <a:ext cx="1152128" cy="144016"/>
            </a:xfrm>
            <a:prstGeom prst="left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Left-Right Arrow 10"/>
            <p:cNvSpPr/>
            <p:nvPr/>
          </p:nvSpPr>
          <p:spPr>
            <a:xfrm>
              <a:off x="6156176" y="5301208"/>
              <a:ext cx="864096" cy="144016"/>
            </a:xfrm>
            <a:prstGeom prst="leftRightArrow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Left-Right Arrow 11"/>
            <p:cNvSpPr/>
            <p:nvPr/>
          </p:nvSpPr>
          <p:spPr>
            <a:xfrm>
              <a:off x="7020272" y="5296880"/>
              <a:ext cx="1008112" cy="148344"/>
            </a:xfrm>
            <a:prstGeom prst="leftRightArrow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Left-Right Arrow 12"/>
            <p:cNvSpPr/>
            <p:nvPr/>
          </p:nvSpPr>
          <p:spPr>
            <a:xfrm>
              <a:off x="8028384" y="5290388"/>
              <a:ext cx="1440159" cy="154835"/>
            </a:xfrm>
            <a:prstGeom prst="left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6686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A magnetized muon range detector for TITUS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AD92-BDE3-4BDF-BDD6-0303C382AD9F}" type="slidenum">
              <a:rPr lang="en-GB" smtClean="0"/>
              <a:pPr/>
              <a:t>7</a:t>
            </a:fld>
            <a:r>
              <a:rPr lang="en-GB" smtClean="0"/>
              <a:t>  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38800" y="1844824"/>
            <a:ext cx="9105200" cy="4408696"/>
            <a:chOff x="107504" y="1700808"/>
            <a:chExt cx="9105200" cy="4408696"/>
          </a:xfrm>
        </p:grpSpPr>
        <p:pic>
          <p:nvPicPr>
            <p:cNvPr id="2052" name="Picture 4" descr="D:\big\PLOTS\kinem_en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700808"/>
              <a:ext cx="4552600" cy="4408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D:\big\PLOTS\kinem_sid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0104" y="1700808"/>
              <a:ext cx="4552600" cy="4408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587778" y="3717032"/>
            <a:ext cx="22284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Stopped by 30cm of iron</a:t>
            </a:r>
            <a:endParaRPr lang="en-GB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187624" y="3901698"/>
            <a:ext cx="400154" cy="4634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740178" y="3954542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20cm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35696" y="4170566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1</a:t>
            </a:r>
            <a:r>
              <a:rPr lang="en-GB" sz="1600" dirty="0" smtClean="0"/>
              <a:t>0cm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88096" y="4386590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5cm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1187624" y="4170566"/>
            <a:ext cx="505959" cy="5859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1223732" y="4463534"/>
            <a:ext cx="598977" cy="6936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1405298" y="4725144"/>
            <a:ext cx="559613" cy="648072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444028" y="2875002"/>
            <a:ext cx="123303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Segoe UI Semibold" panose="020B0702040204020203" pitchFamily="34" charset="0"/>
              </a:rPr>
              <a:t>END MRD</a:t>
            </a:r>
            <a:endParaRPr lang="en-GB" dirty="0">
              <a:solidFill>
                <a:srgbClr val="FF0000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020272" y="2875002"/>
            <a:ext cx="124906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Segoe UI Semibold" panose="020B0702040204020203" pitchFamily="34" charset="0"/>
              </a:rPr>
              <a:t>SIDE MRD</a:t>
            </a:r>
            <a:endParaRPr lang="en-GB" dirty="0">
              <a:solidFill>
                <a:srgbClr val="FF0000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713114" y="491877"/>
            <a:ext cx="3155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00FF"/>
                </a:solidFill>
              </a:rPr>
              <a:t>Muon kinematics of </a:t>
            </a:r>
            <a:r>
              <a:rPr lang="el-GR" sz="2000" b="1" dirty="0" smtClean="0">
                <a:solidFill>
                  <a:srgbClr val="0000FF"/>
                </a:solidFill>
              </a:rPr>
              <a:t>υ</a:t>
            </a:r>
            <a:r>
              <a:rPr lang="el-GR" sz="2000" b="1" baseline="-25000" dirty="0" smtClean="0">
                <a:solidFill>
                  <a:srgbClr val="0000FF"/>
                </a:solidFill>
              </a:rPr>
              <a:t>μ</a:t>
            </a:r>
            <a:r>
              <a:rPr lang="en-GB" sz="2000" b="1" dirty="0" smtClean="0">
                <a:solidFill>
                  <a:srgbClr val="0000FF"/>
                </a:solidFill>
              </a:rPr>
              <a:t> CC </a:t>
            </a:r>
          </a:p>
          <a:p>
            <a:pPr algn="ctr"/>
            <a:r>
              <a:rPr lang="en-GB" sz="2000" b="1" dirty="0" smtClean="0">
                <a:solidFill>
                  <a:srgbClr val="0000FF"/>
                </a:solidFill>
              </a:rPr>
              <a:t>events entering the MRD</a:t>
            </a:r>
            <a:endParaRPr lang="en-GB" sz="2000" b="1" dirty="0">
              <a:solidFill>
                <a:srgbClr val="0000FF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6084168" y="213137"/>
            <a:ext cx="3035047" cy="1224136"/>
            <a:chOff x="-3050888" y="4131240"/>
            <a:chExt cx="2658100" cy="1224136"/>
          </a:xfrm>
        </p:grpSpPr>
        <p:sp>
          <p:nvSpPr>
            <p:cNvPr id="40" name="Rectangle 39"/>
            <p:cNvSpPr/>
            <p:nvPr/>
          </p:nvSpPr>
          <p:spPr>
            <a:xfrm>
              <a:off x="-3050888" y="4131240"/>
              <a:ext cx="2438312" cy="12241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-3050888" y="4131240"/>
              <a:ext cx="2658100" cy="1224136"/>
              <a:chOff x="2051720" y="4365104"/>
              <a:chExt cx="2658100" cy="1224136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2237792" y="4365104"/>
                <a:ext cx="24625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0 GeV &lt; E</a:t>
                </a:r>
                <a:r>
                  <a:rPr lang="el-GR" b="1" baseline="-25000" dirty="0">
                    <a:solidFill>
                      <a:srgbClr val="FF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υ</a:t>
                </a:r>
                <a:r>
                  <a:rPr lang="en-GB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&lt; 0.6 GeV</a:t>
                </a:r>
                <a:endParaRPr lang="en-GB" b="1" dirty="0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051720" y="4643844"/>
                <a:ext cx="26581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>
                    <a:solidFill>
                      <a:srgbClr val="0000FF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0.6 GeV &lt; E</a:t>
                </a:r>
                <a:r>
                  <a:rPr lang="el-GR" b="1" baseline="-25000" dirty="0">
                    <a:solidFill>
                      <a:srgbClr val="0000FF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υ</a:t>
                </a:r>
                <a:r>
                  <a:rPr lang="en-GB" b="1" dirty="0" smtClean="0">
                    <a:solidFill>
                      <a:srgbClr val="0000FF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&lt; 1.0 GeV</a:t>
                </a:r>
                <a:endParaRPr lang="en-GB" b="1" dirty="0">
                  <a:solidFill>
                    <a:srgbClr val="0000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051720" y="4931876"/>
                <a:ext cx="26581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>
                    <a:solidFill>
                      <a:srgbClr val="00CC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1.0 GeV &lt; E</a:t>
                </a:r>
                <a:r>
                  <a:rPr lang="el-GR" b="1" baseline="-25000" dirty="0">
                    <a:solidFill>
                      <a:srgbClr val="00CC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υ</a:t>
                </a:r>
                <a:r>
                  <a:rPr lang="en-GB" b="1" dirty="0" smtClean="0">
                    <a:solidFill>
                      <a:srgbClr val="00CC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&lt; 1.5 GeV</a:t>
                </a:r>
                <a:endParaRPr lang="en-GB" b="1" dirty="0">
                  <a:solidFill>
                    <a:srgbClr val="00CC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059832" y="5219908"/>
                <a:ext cx="15311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E</a:t>
                </a:r>
                <a:r>
                  <a:rPr lang="el-GR" b="1" baseline="-250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υ</a:t>
                </a:r>
                <a:r>
                  <a:rPr lang="en-GB" b="1" dirty="0" smtClean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&gt; 1.5 GeV</a:t>
                </a:r>
                <a:endParaRPr lang="en-GB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-252536" y="-36676"/>
            <a:ext cx="2736304" cy="1809492"/>
            <a:chOff x="-540568" y="-36676"/>
            <a:chExt cx="2736304" cy="1809492"/>
          </a:xfrm>
        </p:grpSpPr>
        <p:grpSp>
          <p:nvGrpSpPr>
            <p:cNvPr id="20" name="Group 19"/>
            <p:cNvGrpSpPr/>
            <p:nvPr/>
          </p:nvGrpSpPr>
          <p:grpSpPr>
            <a:xfrm>
              <a:off x="467544" y="457810"/>
              <a:ext cx="936104" cy="216024"/>
              <a:chOff x="-2124744" y="2348880"/>
              <a:chExt cx="936104" cy="216024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-2124744" y="2348880"/>
                <a:ext cx="936104" cy="4571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-2124744" y="2401525"/>
                <a:ext cx="936104" cy="4571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-2124744" y="2466540"/>
                <a:ext cx="936104" cy="4571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-2124744" y="2519185"/>
                <a:ext cx="936104" cy="4571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162526" y="-34298"/>
              <a:ext cx="2033210" cy="1807114"/>
              <a:chOff x="-2628800" y="1628800"/>
              <a:chExt cx="2033210" cy="1807114"/>
            </a:xfrm>
          </p:grpSpPr>
          <p:sp>
            <p:nvSpPr>
              <p:cNvPr id="37" name="Flowchart: Direct Access Storage 36"/>
              <p:cNvSpPr/>
              <p:nvPr/>
            </p:nvSpPr>
            <p:spPr>
              <a:xfrm>
                <a:off x="-2628800" y="2348880"/>
                <a:ext cx="1449379" cy="1087034"/>
              </a:xfrm>
              <a:prstGeom prst="flowChartMagneticDrum">
                <a:avLst/>
              </a:prstGeom>
              <a:gradFill flip="none" rotWithShape="1"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39" name="Straight Arrow Connector 38"/>
              <p:cNvCxnSpPr/>
              <p:nvPr/>
            </p:nvCxnSpPr>
            <p:spPr>
              <a:xfrm>
                <a:off x="-1404664" y="2892397"/>
                <a:ext cx="57606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V="1">
                <a:off x="-1404664" y="2562213"/>
                <a:ext cx="432048" cy="32305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>
                <a:stCxn id="37" idx="0"/>
              </p:cNvCxnSpPr>
              <p:nvPr/>
            </p:nvCxnSpPr>
            <p:spPr>
              <a:xfrm flipV="1">
                <a:off x="-1904110" y="1817323"/>
                <a:ext cx="0" cy="5315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>
                <a:stCxn id="37" idx="0"/>
              </p:cNvCxnSpPr>
              <p:nvPr/>
            </p:nvCxnSpPr>
            <p:spPr>
              <a:xfrm flipV="1">
                <a:off x="-1904110" y="1921442"/>
                <a:ext cx="427438" cy="42743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/>
              <p:cNvSpPr txBox="1"/>
              <p:nvPr/>
            </p:nvSpPr>
            <p:spPr>
              <a:xfrm>
                <a:off x="-2221626" y="1628800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/>
                  <a:t>n</a:t>
                </a:r>
                <a:endParaRPr lang="en-GB" b="1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-997490" y="2852936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/>
                  <a:t>n</a:t>
                </a:r>
                <a:endParaRPr lang="en-GB" b="1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-1116632" y="2132856"/>
                <a:ext cx="394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/>
                  <a:t>p</a:t>
                </a:r>
                <a:r>
                  <a:rPr lang="el-GR" baseline="-25000" dirty="0"/>
                  <a:t>μ</a:t>
                </a:r>
                <a:endParaRPr lang="en-GB" b="1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-1476672" y="1700808"/>
                <a:ext cx="394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/>
                  <a:t>p</a:t>
                </a:r>
                <a:r>
                  <a:rPr lang="el-GR" baseline="-25000" dirty="0"/>
                  <a:t>μ</a:t>
                </a:r>
                <a:endParaRPr lang="en-GB" b="1" dirty="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-972616" y="2483604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dirty="0" smtClean="0"/>
                  <a:t>θ</a:t>
                </a:r>
                <a:r>
                  <a:rPr lang="el-GR" baseline="-25000" dirty="0" smtClean="0"/>
                  <a:t>μ</a:t>
                </a:r>
                <a:endParaRPr lang="en-GB" baseline="-25000" dirty="0"/>
              </a:p>
            </p:txBody>
          </p:sp>
        </p:grpSp>
        <p:cxnSp>
          <p:nvCxnSpPr>
            <p:cNvPr id="14" name="Straight Arrow Connector 13"/>
            <p:cNvCxnSpPr>
              <a:endCxn id="37" idx="0"/>
            </p:cNvCxnSpPr>
            <p:nvPr/>
          </p:nvCxnSpPr>
          <p:spPr>
            <a:xfrm flipV="1">
              <a:off x="395536" y="685782"/>
              <a:ext cx="491680" cy="463459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5-Point Star 8"/>
            <p:cNvSpPr/>
            <p:nvPr/>
          </p:nvSpPr>
          <p:spPr>
            <a:xfrm>
              <a:off x="322787" y="1052736"/>
              <a:ext cx="144757" cy="144757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-540568" y="1118571"/>
              <a:ext cx="906681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251520" y="1252429"/>
              <a:ext cx="304363" cy="304363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04076" y="1196752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E</a:t>
              </a:r>
              <a:r>
                <a:rPr lang="el-GR" baseline="-25000" dirty="0"/>
                <a:t>υ</a:t>
              </a:r>
              <a:endParaRPr lang="en-GB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492108" y="395372"/>
              <a:ext cx="407484" cy="369332"/>
              <a:chOff x="-1109753" y="1349152"/>
              <a:chExt cx="407484" cy="369332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-1069188" y="1404829"/>
                <a:ext cx="304363" cy="30436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-1109753" y="1349152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T</a:t>
                </a:r>
                <a:r>
                  <a:rPr lang="el-GR" baseline="-25000" dirty="0" smtClean="0"/>
                  <a:t>μ</a:t>
                </a:r>
                <a:endParaRPr lang="en-GB" dirty="0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899592" y="-36676"/>
              <a:ext cx="377026" cy="369332"/>
              <a:chOff x="-1109753" y="1349152"/>
              <a:chExt cx="377026" cy="369332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-1069188" y="1404829"/>
                <a:ext cx="304363" cy="30436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-1109753" y="1349152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/>
                  <a:t>θ</a:t>
                </a:r>
                <a:r>
                  <a:rPr lang="el-GR" baseline="-25000" dirty="0" smtClean="0"/>
                  <a:t>μ</a:t>
                </a:r>
                <a:endParaRPr lang="en-GB" dirty="0"/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3203848" y="2387065"/>
            <a:ext cx="720080" cy="388226"/>
            <a:chOff x="3131840" y="2276872"/>
            <a:chExt cx="1008112" cy="543517"/>
          </a:xfrm>
        </p:grpSpPr>
        <p:sp>
          <p:nvSpPr>
            <p:cNvPr id="53" name="Flowchart: Direct Access Storage 52"/>
            <p:cNvSpPr/>
            <p:nvPr/>
          </p:nvSpPr>
          <p:spPr>
            <a:xfrm>
              <a:off x="3131840" y="2276872"/>
              <a:ext cx="724689" cy="543517"/>
            </a:xfrm>
            <a:prstGeom prst="flowChartMagneticDrum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3763591" y="2548631"/>
              <a:ext cx="376361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3203848" y="4696958"/>
            <a:ext cx="612425" cy="388226"/>
            <a:chOff x="3131840" y="2276872"/>
            <a:chExt cx="857395" cy="543517"/>
          </a:xfrm>
        </p:grpSpPr>
        <p:sp>
          <p:nvSpPr>
            <p:cNvPr id="72" name="Flowchart: Direct Access Storage 71"/>
            <p:cNvSpPr/>
            <p:nvPr/>
          </p:nvSpPr>
          <p:spPr>
            <a:xfrm>
              <a:off x="3131840" y="2276872"/>
              <a:ext cx="724689" cy="543517"/>
            </a:xfrm>
            <a:prstGeom prst="flowChartMagneticDrum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 flipV="1">
              <a:off x="3763591" y="2276872"/>
              <a:ext cx="225644" cy="271759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7884368" y="2132856"/>
            <a:ext cx="517635" cy="642435"/>
            <a:chOff x="3131840" y="1920979"/>
            <a:chExt cx="724689" cy="899410"/>
          </a:xfrm>
        </p:grpSpPr>
        <p:sp>
          <p:nvSpPr>
            <p:cNvPr id="75" name="Flowchart: Direct Access Storage 74"/>
            <p:cNvSpPr/>
            <p:nvPr/>
          </p:nvSpPr>
          <p:spPr>
            <a:xfrm>
              <a:off x="3131840" y="2276872"/>
              <a:ext cx="724689" cy="543517"/>
            </a:xfrm>
            <a:prstGeom prst="flowChartMagneticDrum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6" name="Straight Arrow Connector 75"/>
            <p:cNvCxnSpPr>
              <a:stCxn id="75" idx="0"/>
            </p:cNvCxnSpPr>
            <p:nvPr/>
          </p:nvCxnSpPr>
          <p:spPr>
            <a:xfrm flipV="1">
              <a:off x="3494185" y="1920979"/>
              <a:ext cx="0" cy="355893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7884368" y="4555866"/>
            <a:ext cx="517635" cy="529317"/>
            <a:chOff x="3131840" y="2079344"/>
            <a:chExt cx="724689" cy="741045"/>
          </a:xfrm>
        </p:grpSpPr>
        <p:sp>
          <p:nvSpPr>
            <p:cNvPr id="78" name="Flowchart: Direct Access Storage 77"/>
            <p:cNvSpPr/>
            <p:nvPr/>
          </p:nvSpPr>
          <p:spPr>
            <a:xfrm>
              <a:off x="3131840" y="2276872"/>
              <a:ext cx="724689" cy="543517"/>
            </a:xfrm>
            <a:prstGeom prst="flowChartMagneticDrum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9" name="Straight Arrow Connector 78"/>
            <p:cNvCxnSpPr>
              <a:stCxn id="78" idx="0"/>
            </p:cNvCxnSpPr>
            <p:nvPr/>
          </p:nvCxnSpPr>
          <p:spPr>
            <a:xfrm flipV="1">
              <a:off x="3494185" y="2079344"/>
              <a:ext cx="362344" cy="197528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051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A magnetized muon range detector for TITUS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AD92-BDE3-4BDF-BDD6-0303C382AD9F}" type="slidenum">
              <a:rPr lang="en-GB" smtClean="0"/>
              <a:pPr/>
              <a:t>8</a:t>
            </a:fld>
            <a:r>
              <a:rPr lang="en-GB" smtClean="0"/>
              <a:t>  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35496" y="1828616"/>
            <a:ext cx="9105200" cy="4408696"/>
            <a:chOff x="163416" y="1334978"/>
            <a:chExt cx="9105200" cy="4408696"/>
          </a:xfrm>
        </p:grpSpPr>
        <p:pic>
          <p:nvPicPr>
            <p:cNvPr id="2050" name="Picture 2" descr="D:\big\PLOTS\KIN_en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416" y="1334978"/>
              <a:ext cx="4552600" cy="4408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D:\big\PLOTS\KIN_sid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1334978"/>
              <a:ext cx="4552600" cy="4408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6084168" y="213137"/>
            <a:ext cx="3035047" cy="1224136"/>
            <a:chOff x="-3050888" y="4131240"/>
            <a:chExt cx="2658100" cy="1224136"/>
          </a:xfrm>
        </p:grpSpPr>
        <p:sp>
          <p:nvSpPr>
            <p:cNvPr id="9" name="Rectangle 8"/>
            <p:cNvSpPr/>
            <p:nvPr/>
          </p:nvSpPr>
          <p:spPr>
            <a:xfrm>
              <a:off x="-3050888" y="4131240"/>
              <a:ext cx="2438312" cy="12241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-3050888" y="4131240"/>
              <a:ext cx="2658100" cy="1224136"/>
              <a:chOff x="2051720" y="4365104"/>
              <a:chExt cx="2658100" cy="1224136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237792" y="4365104"/>
                <a:ext cx="24625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0 GeV &lt; E</a:t>
                </a:r>
                <a:r>
                  <a:rPr lang="el-GR" b="1" baseline="-25000" dirty="0">
                    <a:solidFill>
                      <a:srgbClr val="FF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υ</a:t>
                </a:r>
                <a:r>
                  <a:rPr lang="en-GB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&lt; 0.6 GeV</a:t>
                </a:r>
                <a:endParaRPr lang="en-GB" b="1" dirty="0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051720" y="4643844"/>
                <a:ext cx="26581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>
                    <a:solidFill>
                      <a:srgbClr val="0000FF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0.6 GeV &lt; E</a:t>
                </a:r>
                <a:r>
                  <a:rPr lang="el-GR" b="1" baseline="-25000" dirty="0">
                    <a:solidFill>
                      <a:srgbClr val="0000FF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υ</a:t>
                </a:r>
                <a:r>
                  <a:rPr lang="en-GB" b="1" dirty="0" smtClean="0">
                    <a:solidFill>
                      <a:srgbClr val="0000FF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&lt; 1.0 GeV</a:t>
                </a:r>
                <a:endParaRPr lang="en-GB" b="1" dirty="0">
                  <a:solidFill>
                    <a:srgbClr val="0000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051720" y="4931876"/>
                <a:ext cx="26581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>
                    <a:solidFill>
                      <a:srgbClr val="00CC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1.0 GeV &lt; E</a:t>
                </a:r>
                <a:r>
                  <a:rPr lang="el-GR" b="1" baseline="-25000" dirty="0">
                    <a:solidFill>
                      <a:srgbClr val="00CC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υ</a:t>
                </a:r>
                <a:r>
                  <a:rPr lang="en-GB" b="1" dirty="0" smtClean="0">
                    <a:solidFill>
                      <a:srgbClr val="00CC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&lt; 1.5 GeV</a:t>
                </a:r>
                <a:endParaRPr lang="en-GB" b="1" dirty="0">
                  <a:solidFill>
                    <a:srgbClr val="00CC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059832" y="5219908"/>
                <a:ext cx="15311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E</a:t>
                </a:r>
                <a:r>
                  <a:rPr lang="el-GR" b="1" baseline="-250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υ</a:t>
                </a:r>
                <a:r>
                  <a:rPr lang="en-GB" b="1" dirty="0" smtClean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&gt; 1.5 GeV</a:t>
                </a:r>
                <a:endParaRPr lang="en-GB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32" name="TextBox 31"/>
          <p:cNvSpPr txBox="1"/>
          <p:nvPr/>
        </p:nvSpPr>
        <p:spPr>
          <a:xfrm rot="1187134">
            <a:off x="2617929" y="3982912"/>
            <a:ext cx="1247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Stopped by </a:t>
            </a:r>
          </a:p>
          <a:p>
            <a:pPr algn="ctr"/>
            <a:r>
              <a:rPr lang="en-GB" sz="1600" dirty="0" smtClean="0"/>
              <a:t>30cm of iron</a:t>
            </a:r>
            <a:endParaRPr lang="en-GB" sz="1600" dirty="0"/>
          </a:p>
        </p:txBody>
      </p:sp>
      <p:sp>
        <p:nvSpPr>
          <p:cNvPr id="33" name="TextBox 32"/>
          <p:cNvSpPr txBox="1"/>
          <p:nvPr/>
        </p:nvSpPr>
        <p:spPr>
          <a:xfrm rot="1187134">
            <a:off x="1986262" y="4314582"/>
            <a:ext cx="64152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 dirty="0" smtClean="0"/>
              <a:t>20cm</a:t>
            </a:r>
          </a:p>
        </p:txBody>
      </p:sp>
      <p:sp>
        <p:nvSpPr>
          <p:cNvPr id="34" name="TextBox 33"/>
          <p:cNvSpPr txBox="1"/>
          <p:nvPr/>
        </p:nvSpPr>
        <p:spPr>
          <a:xfrm rot="1187134">
            <a:off x="1835696" y="4674622"/>
            <a:ext cx="64152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 dirty="0"/>
              <a:t>1</a:t>
            </a:r>
            <a:r>
              <a:rPr lang="en-GB" sz="1600" dirty="0" smtClean="0"/>
              <a:t>0cm</a:t>
            </a:r>
          </a:p>
        </p:txBody>
      </p:sp>
      <p:sp>
        <p:nvSpPr>
          <p:cNvPr id="35" name="TextBox 34"/>
          <p:cNvSpPr txBox="1"/>
          <p:nvPr/>
        </p:nvSpPr>
        <p:spPr>
          <a:xfrm rot="1187134">
            <a:off x="1752149" y="4962654"/>
            <a:ext cx="53893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 dirty="0" smtClean="0"/>
              <a:t>5cm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43808" y="3491716"/>
            <a:ext cx="123303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Segoe UI Semibold" panose="020B0702040204020203" pitchFamily="34" charset="0"/>
              </a:rPr>
              <a:t>END MRD</a:t>
            </a:r>
            <a:endParaRPr lang="en-GB" dirty="0">
              <a:solidFill>
                <a:srgbClr val="FF0000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80312" y="2915652"/>
            <a:ext cx="124906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Segoe UI Semibold" panose="020B0702040204020203" pitchFamily="34" charset="0"/>
              </a:rPr>
              <a:t>SIDE MRD</a:t>
            </a:r>
            <a:endParaRPr lang="en-GB" dirty="0">
              <a:solidFill>
                <a:srgbClr val="FF0000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89774" y="491877"/>
            <a:ext cx="32017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00FF"/>
                </a:solidFill>
              </a:rPr>
              <a:t>Muon kinematics of </a:t>
            </a:r>
            <a:r>
              <a:rPr lang="el-GR" sz="2000" b="1" dirty="0" smtClean="0">
                <a:solidFill>
                  <a:srgbClr val="0000FF"/>
                </a:solidFill>
              </a:rPr>
              <a:t>υ</a:t>
            </a:r>
            <a:r>
              <a:rPr lang="el-GR" sz="2000" b="1" baseline="-25000" dirty="0" smtClean="0">
                <a:solidFill>
                  <a:srgbClr val="0000FF"/>
                </a:solidFill>
              </a:rPr>
              <a:t>μ</a:t>
            </a:r>
            <a:r>
              <a:rPr lang="en-GB" sz="2000" b="1" dirty="0" smtClean="0">
                <a:solidFill>
                  <a:srgbClr val="0000FF"/>
                </a:solidFill>
              </a:rPr>
              <a:t> CC </a:t>
            </a:r>
          </a:p>
          <a:p>
            <a:pPr algn="ctr"/>
            <a:r>
              <a:rPr lang="en-GB" sz="2000" b="1" dirty="0" smtClean="0">
                <a:solidFill>
                  <a:srgbClr val="0000FF"/>
                </a:solidFill>
              </a:rPr>
              <a:t>events entering the MRD</a:t>
            </a:r>
          </a:p>
          <a:p>
            <a:pPr algn="ctr"/>
            <a:r>
              <a:rPr lang="en-GB" sz="2000" b="1" u="sng" dirty="0" smtClean="0">
                <a:solidFill>
                  <a:srgbClr val="0000FF"/>
                </a:solidFill>
              </a:rPr>
              <a:t>ZOOM to oscillation region</a:t>
            </a:r>
            <a:endParaRPr lang="en-GB" sz="2000" b="1" u="sng" dirty="0">
              <a:solidFill>
                <a:srgbClr val="0000FF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-252536" y="-36676"/>
            <a:ext cx="2736304" cy="1809492"/>
            <a:chOff x="-540568" y="-36676"/>
            <a:chExt cx="2736304" cy="1809492"/>
          </a:xfrm>
        </p:grpSpPr>
        <p:grpSp>
          <p:nvGrpSpPr>
            <p:cNvPr id="39" name="Group 38"/>
            <p:cNvGrpSpPr/>
            <p:nvPr/>
          </p:nvGrpSpPr>
          <p:grpSpPr>
            <a:xfrm>
              <a:off x="467544" y="457810"/>
              <a:ext cx="936104" cy="216024"/>
              <a:chOff x="-2124744" y="2348880"/>
              <a:chExt cx="936104" cy="216024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-2124744" y="2348880"/>
                <a:ext cx="936104" cy="4571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-2124744" y="2401525"/>
                <a:ext cx="936104" cy="4571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-2124744" y="2466540"/>
                <a:ext cx="936104" cy="4571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-2124744" y="2519185"/>
                <a:ext cx="936104" cy="4571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162526" y="-34298"/>
              <a:ext cx="2033210" cy="1807114"/>
              <a:chOff x="-2628800" y="1628800"/>
              <a:chExt cx="2033210" cy="1807114"/>
            </a:xfrm>
          </p:grpSpPr>
          <p:sp>
            <p:nvSpPr>
              <p:cNvPr id="52" name="Flowchart: Direct Access Storage 51"/>
              <p:cNvSpPr/>
              <p:nvPr/>
            </p:nvSpPr>
            <p:spPr>
              <a:xfrm>
                <a:off x="-2628800" y="2348880"/>
                <a:ext cx="1449379" cy="1087034"/>
              </a:xfrm>
              <a:prstGeom prst="flowChartMagneticDrum">
                <a:avLst/>
              </a:prstGeom>
              <a:gradFill flip="none" rotWithShape="1"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53" name="Straight Arrow Connector 52"/>
              <p:cNvCxnSpPr/>
              <p:nvPr/>
            </p:nvCxnSpPr>
            <p:spPr>
              <a:xfrm>
                <a:off x="-1404664" y="2892397"/>
                <a:ext cx="57606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flipV="1">
                <a:off x="-1404664" y="2562213"/>
                <a:ext cx="432048" cy="32305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>
                <a:stCxn id="52" idx="0"/>
              </p:cNvCxnSpPr>
              <p:nvPr/>
            </p:nvCxnSpPr>
            <p:spPr>
              <a:xfrm flipV="1">
                <a:off x="-1904110" y="1817323"/>
                <a:ext cx="0" cy="5315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>
                <a:stCxn id="52" idx="0"/>
              </p:cNvCxnSpPr>
              <p:nvPr/>
            </p:nvCxnSpPr>
            <p:spPr>
              <a:xfrm flipV="1">
                <a:off x="-1904110" y="1921442"/>
                <a:ext cx="427438" cy="42743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/>
              <p:cNvSpPr txBox="1"/>
              <p:nvPr/>
            </p:nvSpPr>
            <p:spPr>
              <a:xfrm>
                <a:off x="-2221626" y="1628800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/>
                  <a:t>n</a:t>
                </a:r>
                <a:endParaRPr lang="en-GB" b="1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-997490" y="2852936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/>
                  <a:t>n</a:t>
                </a:r>
                <a:endParaRPr lang="en-GB" b="1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-1116632" y="2132856"/>
                <a:ext cx="394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/>
                  <a:t>p</a:t>
                </a:r>
                <a:r>
                  <a:rPr lang="el-GR" baseline="-25000" dirty="0"/>
                  <a:t>μ</a:t>
                </a:r>
                <a:endParaRPr lang="en-GB" b="1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-1476672" y="1700808"/>
                <a:ext cx="394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/>
                  <a:t>p</a:t>
                </a:r>
                <a:r>
                  <a:rPr lang="el-GR" baseline="-25000" dirty="0"/>
                  <a:t>μ</a:t>
                </a:r>
                <a:endParaRPr lang="en-GB" b="1" dirty="0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-972616" y="2483604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dirty="0" smtClean="0"/>
                  <a:t>θ</a:t>
                </a:r>
                <a:r>
                  <a:rPr lang="el-GR" baseline="-25000" dirty="0" smtClean="0"/>
                  <a:t>μ</a:t>
                </a:r>
                <a:endParaRPr lang="en-GB" baseline="-25000" dirty="0"/>
              </a:p>
            </p:txBody>
          </p:sp>
        </p:grpSp>
        <p:cxnSp>
          <p:nvCxnSpPr>
            <p:cNvPr id="41" name="Straight Arrow Connector 40"/>
            <p:cNvCxnSpPr>
              <a:endCxn id="52" idx="0"/>
            </p:cNvCxnSpPr>
            <p:nvPr/>
          </p:nvCxnSpPr>
          <p:spPr>
            <a:xfrm flipV="1">
              <a:off x="395536" y="685782"/>
              <a:ext cx="491680" cy="463459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5-Point Star 41"/>
            <p:cNvSpPr/>
            <p:nvPr/>
          </p:nvSpPr>
          <p:spPr>
            <a:xfrm>
              <a:off x="322787" y="1052736"/>
              <a:ext cx="144757" cy="144757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-540568" y="1118571"/>
              <a:ext cx="906681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251520" y="1252429"/>
              <a:ext cx="304363" cy="304363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04076" y="1196752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E</a:t>
              </a:r>
              <a:r>
                <a:rPr lang="el-GR" baseline="-25000" dirty="0"/>
                <a:t>υ</a:t>
              </a:r>
              <a:endParaRPr lang="en-GB" dirty="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492108" y="395372"/>
              <a:ext cx="407484" cy="369332"/>
              <a:chOff x="-1109753" y="1349152"/>
              <a:chExt cx="407484" cy="369332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-1069188" y="1404829"/>
                <a:ext cx="304363" cy="30436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-1109753" y="1349152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T</a:t>
                </a:r>
                <a:r>
                  <a:rPr lang="el-GR" baseline="-25000" dirty="0" smtClean="0"/>
                  <a:t>μ</a:t>
                </a:r>
                <a:endParaRPr lang="en-GB" dirty="0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899592" y="-36676"/>
              <a:ext cx="377026" cy="369332"/>
              <a:chOff x="-1109753" y="1349152"/>
              <a:chExt cx="377026" cy="369332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-1069188" y="1404829"/>
                <a:ext cx="304363" cy="30436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-1109753" y="1349152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/>
                  <a:t>θ</a:t>
                </a:r>
                <a:r>
                  <a:rPr lang="el-GR" baseline="-25000" dirty="0" smtClean="0"/>
                  <a:t>μ</a:t>
                </a:r>
                <a:endParaRPr lang="en-GB" dirty="0"/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3203848" y="2387065"/>
            <a:ext cx="720080" cy="388226"/>
            <a:chOff x="3131840" y="2276872"/>
            <a:chExt cx="1008112" cy="543517"/>
          </a:xfrm>
        </p:grpSpPr>
        <p:sp>
          <p:nvSpPr>
            <p:cNvPr id="67" name="Flowchart: Direct Access Storage 66"/>
            <p:cNvSpPr/>
            <p:nvPr/>
          </p:nvSpPr>
          <p:spPr>
            <a:xfrm>
              <a:off x="3131840" y="2276872"/>
              <a:ext cx="724689" cy="543517"/>
            </a:xfrm>
            <a:prstGeom prst="flowChartMagneticDrum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>
              <a:off x="3763591" y="2548631"/>
              <a:ext cx="376361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3203848" y="4696958"/>
            <a:ext cx="612425" cy="388226"/>
            <a:chOff x="3131840" y="2276872"/>
            <a:chExt cx="857395" cy="543517"/>
          </a:xfrm>
        </p:grpSpPr>
        <p:sp>
          <p:nvSpPr>
            <p:cNvPr id="70" name="Flowchart: Direct Access Storage 69"/>
            <p:cNvSpPr/>
            <p:nvPr/>
          </p:nvSpPr>
          <p:spPr>
            <a:xfrm>
              <a:off x="3131840" y="2276872"/>
              <a:ext cx="724689" cy="543517"/>
            </a:xfrm>
            <a:prstGeom prst="flowChartMagneticDrum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 flipV="1">
              <a:off x="3763591" y="2276872"/>
              <a:ext cx="225644" cy="271759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7884368" y="2132856"/>
            <a:ext cx="517635" cy="642435"/>
            <a:chOff x="3131840" y="1920979"/>
            <a:chExt cx="724689" cy="899410"/>
          </a:xfrm>
        </p:grpSpPr>
        <p:sp>
          <p:nvSpPr>
            <p:cNvPr id="73" name="Flowchart: Direct Access Storage 72"/>
            <p:cNvSpPr/>
            <p:nvPr/>
          </p:nvSpPr>
          <p:spPr>
            <a:xfrm>
              <a:off x="3131840" y="2276872"/>
              <a:ext cx="724689" cy="543517"/>
            </a:xfrm>
            <a:prstGeom prst="flowChartMagneticDrum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4" name="Straight Arrow Connector 73"/>
            <p:cNvCxnSpPr>
              <a:stCxn id="73" idx="0"/>
            </p:cNvCxnSpPr>
            <p:nvPr/>
          </p:nvCxnSpPr>
          <p:spPr>
            <a:xfrm flipV="1">
              <a:off x="3494185" y="1920979"/>
              <a:ext cx="0" cy="355893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7884368" y="4555866"/>
            <a:ext cx="517635" cy="529317"/>
            <a:chOff x="3131840" y="2079344"/>
            <a:chExt cx="724689" cy="741045"/>
          </a:xfrm>
        </p:grpSpPr>
        <p:sp>
          <p:nvSpPr>
            <p:cNvPr id="76" name="Flowchart: Direct Access Storage 75"/>
            <p:cNvSpPr/>
            <p:nvPr/>
          </p:nvSpPr>
          <p:spPr>
            <a:xfrm>
              <a:off x="3131840" y="2276872"/>
              <a:ext cx="724689" cy="543517"/>
            </a:xfrm>
            <a:prstGeom prst="flowChartMagneticDrum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7" name="Straight Arrow Connector 76"/>
            <p:cNvCxnSpPr>
              <a:stCxn id="76" idx="0"/>
            </p:cNvCxnSpPr>
            <p:nvPr/>
          </p:nvCxnSpPr>
          <p:spPr>
            <a:xfrm flipV="1">
              <a:off x="3494185" y="2079344"/>
              <a:ext cx="362344" cy="197528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556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A magnetized muon range detector for TITUS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AD92-BDE3-4BDF-BDD6-0303C382AD9F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396536" y="5341518"/>
            <a:ext cx="3236784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X</a:t>
            </a:r>
            <a:r>
              <a:rPr lang="en-GB" sz="1600" baseline="-25000" dirty="0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0</a:t>
            </a:r>
            <a:r>
              <a:rPr lang="en-GB" sz="1600" dirty="0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= </a:t>
            </a:r>
            <a:r>
              <a:rPr lang="en-GB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1.757 cm in Fe</a:t>
            </a:r>
          </a:p>
          <a:p>
            <a:r>
              <a:rPr lang="en-GB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X</a:t>
            </a:r>
            <a:r>
              <a:rPr lang="en-GB" sz="1600" baseline="-25000" dirty="0" smtClean="0">
                <a:latin typeface="MV Boli" panose="02000500030200090000" pitchFamily="2" charset="0"/>
                <a:cs typeface="MV Boli" panose="02000500030200090000" pitchFamily="2" charset="0"/>
              </a:rPr>
              <a:t>0</a:t>
            </a:r>
            <a:r>
              <a:rPr lang="en-GB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 = 50.31 cm in polyethylene</a:t>
            </a:r>
            <a:endParaRPr lang="en-GB" sz="16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(X</a:t>
            </a:r>
            <a:r>
              <a:rPr lang="en-GB" sz="1600" baseline="-25000" dirty="0" smtClean="0">
                <a:latin typeface="MV Boli" panose="02000500030200090000" pitchFamily="2" charset="0"/>
                <a:cs typeface="MV Boli" panose="02000500030200090000" pitchFamily="2" charset="0"/>
              </a:rPr>
              <a:t>0</a:t>
            </a:r>
            <a:r>
              <a:rPr lang="en-GB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 / X</a:t>
            </a:r>
            <a:r>
              <a:rPr lang="en-GB" sz="1600" baseline="-25000" dirty="0" smtClean="0">
                <a:latin typeface="MV Boli" panose="02000500030200090000" pitchFamily="2" charset="0"/>
                <a:cs typeface="MV Boli" panose="02000500030200090000" pitchFamily="2" charset="0"/>
              </a:rPr>
              <a:t>0</a:t>
            </a:r>
            <a:r>
              <a:rPr lang="en-GB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)</a:t>
            </a:r>
            <a:r>
              <a:rPr lang="en-GB" sz="1600" baseline="30000" dirty="0" smtClean="0">
                <a:latin typeface="MV Boli" panose="02000500030200090000" pitchFamily="2" charset="0"/>
                <a:cs typeface="MV Boli" panose="02000500030200090000" pitchFamily="2" charset="0"/>
              </a:rPr>
              <a:t>½</a:t>
            </a:r>
            <a:r>
              <a:rPr lang="en-GB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 = 1.9%</a:t>
            </a:r>
            <a:endParaRPr lang="en-GB" sz="1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8470" y="220578"/>
            <a:ext cx="85540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 Scattering is the one unavoidable obstacle to charge reconstruction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1520" y="5457418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can greatly improve the charge reconstruction of short tracks by including and optimizing a gap </a:t>
            </a:r>
            <a:r>
              <a:rPr lang="en-GB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GB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between the initial few measurement planes</a:t>
            </a:r>
            <a:endParaRPr lang="en-GB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884" y="2726012"/>
            <a:ext cx="1924384" cy="76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4" name="Group 83"/>
          <p:cNvGrpSpPr/>
          <p:nvPr/>
        </p:nvGrpSpPr>
        <p:grpSpPr>
          <a:xfrm>
            <a:off x="1718313" y="1907540"/>
            <a:ext cx="2448272" cy="2529572"/>
            <a:chOff x="6228184" y="611396"/>
            <a:chExt cx="2448272" cy="2529572"/>
          </a:xfrm>
        </p:grpSpPr>
        <p:grpSp>
          <p:nvGrpSpPr>
            <p:cNvPr id="75" name="Group 74"/>
            <p:cNvGrpSpPr/>
            <p:nvPr/>
          </p:nvGrpSpPr>
          <p:grpSpPr>
            <a:xfrm>
              <a:off x="6228184" y="611396"/>
              <a:ext cx="2448272" cy="2529572"/>
              <a:chOff x="5796136" y="611396"/>
              <a:chExt cx="2448272" cy="2529572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5868144" y="980728"/>
                <a:ext cx="2304256" cy="2160240"/>
                <a:chOff x="5868144" y="980728"/>
                <a:chExt cx="2304256" cy="2160240"/>
              </a:xfrm>
            </p:grpSpPr>
            <p:sp>
              <p:nvSpPr>
                <p:cNvPr id="3" name="Rectangle 2"/>
                <p:cNvSpPr/>
                <p:nvPr/>
              </p:nvSpPr>
              <p:spPr>
                <a:xfrm>
                  <a:off x="6906921" y="993502"/>
                  <a:ext cx="265145" cy="1634118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7172067" y="993502"/>
                  <a:ext cx="132572" cy="1634118"/>
                </a:xfrm>
                <a:prstGeom prst="rect">
                  <a:avLst/>
                </a:prstGeom>
                <a:solidFill>
                  <a:srgbClr val="66FF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7823804" y="980728"/>
                  <a:ext cx="132572" cy="1634118"/>
                </a:xfrm>
                <a:prstGeom prst="rect">
                  <a:avLst/>
                </a:prstGeom>
                <a:solidFill>
                  <a:srgbClr val="66FF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6774349" y="990020"/>
                  <a:ext cx="132572" cy="1634118"/>
                </a:xfrm>
                <a:prstGeom prst="rect">
                  <a:avLst/>
                </a:prstGeom>
                <a:solidFill>
                  <a:srgbClr val="66FF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6084168" y="990020"/>
                  <a:ext cx="132572" cy="1634118"/>
                </a:xfrm>
                <a:prstGeom prst="rect">
                  <a:avLst/>
                </a:prstGeom>
                <a:solidFill>
                  <a:srgbClr val="66FF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64" name="Straight Connector 63"/>
                <p:cNvCxnSpPr/>
                <p:nvPr/>
              </p:nvCxnSpPr>
              <p:spPr>
                <a:xfrm flipV="1">
                  <a:off x="5868144" y="1788820"/>
                  <a:ext cx="2304256" cy="5532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 flipV="1">
                  <a:off x="5868144" y="2060848"/>
                  <a:ext cx="1171349" cy="28125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flipV="1">
                  <a:off x="7020272" y="1180687"/>
                  <a:ext cx="1152128" cy="8792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Rectangle 11"/>
                <p:cNvSpPr/>
                <p:nvPr/>
              </p:nvSpPr>
              <p:spPr>
                <a:xfrm>
                  <a:off x="7380312" y="1619508"/>
                  <a:ext cx="33374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dirty="0"/>
                    <a:t>Δ</a:t>
                  </a:r>
                  <a:endParaRPr lang="en-GB" dirty="0"/>
                </a:p>
              </p:txBody>
            </p:sp>
            <p:cxnSp>
              <p:nvCxnSpPr>
                <p:cNvPr id="14" name="Straight Arrow Connector 13"/>
                <p:cNvCxnSpPr/>
                <p:nvPr/>
              </p:nvCxnSpPr>
              <p:spPr>
                <a:xfrm>
                  <a:off x="7304639" y="2348880"/>
                  <a:ext cx="519165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TextBox 14"/>
                <p:cNvSpPr txBox="1"/>
                <p:nvPr/>
              </p:nvSpPr>
              <p:spPr>
                <a:xfrm>
                  <a:off x="7414622" y="2339588"/>
                  <a:ext cx="3257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smtClean="0"/>
                    <a:t>L</a:t>
                  </a:r>
                  <a:endParaRPr lang="en-GB" dirty="0"/>
                </a:p>
              </p:txBody>
            </p:sp>
            <p:cxnSp>
              <p:nvCxnSpPr>
                <p:cNvPr id="66" name="Straight Arrow Connector 65"/>
                <p:cNvCxnSpPr/>
                <p:nvPr/>
              </p:nvCxnSpPr>
              <p:spPr>
                <a:xfrm>
                  <a:off x="6876256" y="2780928"/>
                  <a:ext cx="26585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TextBox 66"/>
                <p:cNvSpPr txBox="1"/>
                <p:nvPr/>
              </p:nvSpPr>
              <p:spPr>
                <a:xfrm>
                  <a:off x="6885550" y="2771636"/>
                  <a:ext cx="2487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smtClean="0"/>
                    <a:t>t</a:t>
                  </a:r>
                  <a:endParaRPr lang="en-GB" dirty="0"/>
                </a:p>
              </p:txBody>
            </p:sp>
          </p:grpSp>
          <p:cxnSp>
            <p:nvCxnSpPr>
              <p:cNvPr id="22" name="Straight Arrow Connector 21"/>
              <p:cNvCxnSpPr/>
              <p:nvPr/>
            </p:nvCxnSpPr>
            <p:spPr>
              <a:xfrm flipV="1">
                <a:off x="6150454" y="764704"/>
                <a:ext cx="0" cy="7200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67"/>
              <p:cNvSpPr txBox="1"/>
              <p:nvPr/>
            </p:nvSpPr>
            <p:spPr>
              <a:xfrm>
                <a:off x="5796136" y="611396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i="1" dirty="0" smtClean="0"/>
                  <a:t>x</a:t>
                </a:r>
                <a:r>
                  <a:rPr lang="en-GB" baseline="-25000" dirty="0" smtClean="0"/>
                  <a:t>1</a:t>
                </a:r>
                <a:endParaRPr lang="en-GB" baseline="-25000" dirty="0"/>
              </a:p>
            </p:txBody>
          </p:sp>
          <p:cxnSp>
            <p:nvCxnSpPr>
              <p:cNvPr id="69" name="Straight Arrow Connector 68"/>
              <p:cNvCxnSpPr/>
              <p:nvPr/>
            </p:nvCxnSpPr>
            <p:spPr>
              <a:xfrm flipV="1">
                <a:off x="6840635" y="764704"/>
                <a:ext cx="0" cy="7200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69"/>
              <p:cNvSpPr txBox="1"/>
              <p:nvPr/>
            </p:nvSpPr>
            <p:spPr>
              <a:xfrm>
                <a:off x="6486317" y="611396"/>
                <a:ext cx="364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i="1" dirty="0" smtClean="0"/>
                  <a:t>x</a:t>
                </a:r>
                <a:r>
                  <a:rPr lang="en-GB" baseline="-25000" dirty="0"/>
                  <a:t>2</a:t>
                </a:r>
              </a:p>
            </p:txBody>
          </p:sp>
          <p:cxnSp>
            <p:nvCxnSpPr>
              <p:cNvPr id="71" name="Straight Arrow Connector 70"/>
              <p:cNvCxnSpPr/>
              <p:nvPr/>
            </p:nvCxnSpPr>
            <p:spPr>
              <a:xfrm flipV="1">
                <a:off x="7230574" y="764704"/>
                <a:ext cx="0" cy="7200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/>
              <p:cNvSpPr txBox="1"/>
              <p:nvPr/>
            </p:nvSpPr>
            <p:spPr>
              <a:xfrm>
                <a:off x="7232134" y="611396"/>
                <a:ext cx="364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i="1" dirty="0" smtClean="0"/>
                  <a:t>x</a:t>
                </a:r>
                <a:r>
                  <a:rPr lang="en-GB" baseline="-25000" dirty="0"/>
                  <a:t>3</a:t>
                </a:r>
              </a:p>
            </p:txBody>
          </p:sp>
          <p:cxnSp>
            <p:nvCxnSpPr>
              <p:cNvPr id="73" name="Straight Arrow Connector 72"/>
              <p:cNvCxnSpPr/>
              <p:nvPr/>
            </p:nvCxnSpPr>
            <p:spPr>
              <a:xfrm flipV="1">
                <a:off x="7878646" y="773996"/>
                <a:ext cx="0" cy="7200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>
                <a:off x="7880206" y="620688"/>
                <a:ext cx="364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i="1" dirty="0" smtClean="0"/>
                  <a:t>x</a:t>
                </a:r>
                <a:r>
                  <a:rPr lang="en-GB" baseline="-25000" dirty="0"/>
                  <a:t>4</a:t>
                </a:r>
              </a:p>
            </p:txBody>
          </p:sp>
        </p:grpSp>
        <p:cxnSp>
          <p:nvCxnSpPr>
            <p:cNvPr id="78" name="Straight Connector 77"/>
            <p:cNvCxnSpPr/>
            <p:nvPr/>
          </p:nvCxnSpPr>
          <p:spPr>
            <a:xfrm flipV="1">
              <a:off x="6300192" y="2339588"/>
              <a:ext cx="1171349" cy="929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/>
            <p:cNvSpPr/>
            <p:nvPr/>
          </p:nvSpPr>
          <p:spPr>
            <a:xfrm>
              <a:off x="6948264" y="2060848"/>
              <a:ext cx="2952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/>
                <a:t>θ</a:t>
              </a:r>
              <a:endParaRPr lang="en-GB" dirty="0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6883928" y="2915652"/>
            <a:ext cx="1202620" cy="1854039"/>
            <a:chOff x="6984268" y="-207404"/>
            <a:chExt cx="2592288" cy="3996444"/>
          </a:xfrm>
        </p:grpSpPr>
        <p:sp>
          <p:nvSpPr>
            <p:cNvPr id="92" name="Rectangle 91"/>
            <p:cNvSpPr/>
            <p:nvPr/>
          </p:nvSpPr>
          <p:spPr>
            <a:xfrm>
              <a:off x="8388424" y="2204864"/>
              <a:ext cx="36004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8388424" y="2564904"/>
              <a:ext cx="36004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388424" y="2946973"/>
              <a:ext cx="36004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8395399" y="3326647"/>
              <a:ext cx="36004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6" name="Straight Connector 95"/>
            <p:cNvCxnSpPr/>
            <p:nvPr/>
          </p:nvCxnSpPr>
          <p:spPr>
            <a:xfrm>
              <a:off x="6984268" y="3506667"/>
              <a:ext cx="2268252" cy="2823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V="1">
              <a:off x="6984268" y="3126993"/>
              <a:ext cx="2592288" cy="3796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V="1">
              <a:off x="6984268" y="2564904"/>
              <a:ext cx="2412268" cy="9417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V="1">
              <a:off x="6984268" y="2060848"/>
              <a:ext cx="2159732" cy="14458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6984268" y="1083081"/>
              <a:ext cx="2592288" cy="24235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100"/>
            <p:cNvSpPr/>
            <p:nvPr/>
          </p:nvSpPr>
          <p:spPr>
            <a:xfrm>
              <a:off x="8373936" y="723041"/>
              <a:ext cx="36004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8373936" y="1083081"/>
              <a:ext cx="36004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8373936" y="1465150"/>
              <a:ext cx="36004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8380911" y="1844824"/>
              <a:ext cx="36004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5" name="Straight Connector 104"/>
            <p:cNvCxnSpPr/>
            <p:nvPr/>
          </p:nvCxnSpPr>
          <p:spPr>
            <a:xfrm flipV="1">
              <a:off x="6984268" y="476672"/>
              <a:ext cx="2592288" cy="30299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6984268" y="368660"/>
              <a:ext cx="2159732" cy="31380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6984268" y="80628"/>
              <a:ext cx="2016224" cy="34260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V="1">
              <a:off x="6984268" y="-207404"/>
              <a:ext cx="1872209" cy="37140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9"/>
          <p:cNvSpPr txBox="1"/>
          <p:nvPr/>
        </p:nvSpPr>
        <p:spPr>
          <a:xfrm>
            <a:off x="6732240" y="4931876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(or RPCs…?)</a:t>
            </a:r>
            <a:endParaRPr lang="en-GB" dirty="0"/>
          </a:p>
        </p:txBody>
      </p:sp>
      <p:sp>
        <p:nvSpPr>
          <p:cNvPr id="76" name="Rectangle 75"/>
          <p:cNvSpPr/>
          <p:nvPr/>
        </p:nvSpPr>
        <p:spPr>
          <a:xfrm>
            <a:off x="685926" y="980728"/>
            <a:ext cx="77760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practice, however, track sampling resolution is just as big an effect</a:t>
            </a:r>
          </a:p>
        </p:txBody>
      </p:sp>
      <p:cxnSp>
        <p:nvCxnSpPr>
          <p:cNvPr id="4" name="Straight Arrow Connector 3"/>
          <p:cNvCxnSpPr>
            <a:endCxn id="62" idx="2"/>
          </p:cNvCxnSpPr>
          <p:nvPr/>
        </p:nvCxnSpPr>
        <p:spPr>
          <a:xfrm flipV="1">
            <a:off x="2375995" y="3920282"/>
            <a:ext cx="386817" cy="1020886"/>
          </a:xfrm>
          <a:prstGeom prst="straightConnector1">
            <a:avLst/>
          </a:prstGeom>
          <a:ln>
            <a:solidFill>
              <a:srgbClr val="00CC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63" idx="2"/>
          </p:cNvCxnSpPr>
          <p:nvPr/>
        </p:nvCxnSpPr>
        <p:spPr>
          <a:xfrm flipH="1" flipV="1">
            <a:off x="2072631" y="3920282"/>
            <a:ext cx="303364" cy="1020886"/>
          </a:xfrm>
          <a:prstGeom prst="straightConnector1">
            <a:avLst/>
          </a:prstGeom>
          <a:ln>
            <a:solidFill>
              <a:srgbClr val="00CC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99592" y="4725144"/>
            <a:ext cx="3043334" cy="338554"/>
          </a:xfrm>
          <a:prstGeom prst="rect">
            <a:avLst/>
          </a:prstGeom>
          <a:solidFill>
            <a:srgbClr val="66FFFF"/>
          </a:solidFill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scintillator measurement </a:t>
            </a:r>
            <a:r>
              <a:rPr lang="en-GB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planes</a:t>
            </a:r>
            <a:endParaRPr lang="en-GB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094244" y="3967944"/>
            <a:ext cx="1000333" cy="453489"/>
          </a:xfrm>
          <a:prstGeom prst="straightConnector1">
            <a:avLst/>
          </a:prstGeom>
          <a:ln>
            <a:solidFill>
              <a:srgbClr val="00CC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561733" y="4314582"/>
            <a:ext cx="1658339" cy="33855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magnetized iron</a:t>
            </a:r>
            <a:endParaRPr lang="en-GB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57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ark Style #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15514</TotalTime>
  <Words>1786</Words>
  <Application>Microsoft Office PowerPoint</Application>
  <PresentationFormat>On-screen Show (4:3)</PresentationFormat>
  <Paragraphs>388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1_Office Theme</vt:lpstr>
      <vt:lpstr>A Magnetized Muon Range Detector  for TITUS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Reconstruction with just three 5cm magnetized planes (L=10cm)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Cost Estimates</vt:lpstr>
      <vt:lpstr>Magnetization of the MRD</vt:lpstr>
      <vt:lpstr>Summary</vt:lpstr>
      <vt:lpstr>PowerPoint Presentation</vt:lpstr>
      <vt:lpstr>The B2 experiment / ‘WAGASCI’</vt:lpstr>
      <vt:lpstr>PowerPoint Presentation</vt:lpstr>
      <vt:lpstr>Baby-MIND and TASD: H8 beamline in North Area</vt:lpstr>
      <vt:lpstr>PowerPoint Presentation</vt:lpstr>
      <vt:lpstr>Some numbers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</dc:creator>
  <cp:lastModifiedBy>mark</cp:lastModifiedBy>
  <cp:revision>412</cp:revision>
  <dcterms:created xsi:type="dcterms:W3CDTF">2014-05-26T13:01:07Z</dcterms:created>
  <dcterms:modified xsi:type="dcterms:W3CDTF">2015-01-31T01:04:41Z</dcterms:modified>
</cp:coreProperties>
</file>