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73" r:id="rId4"/>
    <p:sldId id="284" r:id="rId5"/>
    <p:sldId id="277" r:id="rId6"/>
    <p:sldId id="282" r:id="rId7"/>
    <p:sldId id="285" r:id="rId8"/>
    <p:sldId id="280" r:id="rId9"/>
    <p:sldId id="279" r:id="rId10"/>
    <p:sldId id="286" r:id="rId11"/>
    <p:sldId id="274" r:id="rId12"/>
    <p:sldId id="287" r:id="rId13"/>
    <p:sldId id="294" r:id="rId14"/>
    <p:sldId id="289" r:id="rId15"/>
    <p:sldId id="288" r:id="rId16"/>
    <p:sldId id="276" r:id="rId17"/>
    <p:sldId id="290" r:id="rId18"/>
    <p:sldId id="293" r:id="rId19"/>
    <p:sldId id="292" r:id="rId20"/>
    <p:sldId id="272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B2C"/>
    <a:srgbClr val="01CB27"/>
    <a:srgbClr val="393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429" autoAdjust="0"/>
  </p:normalViewPr>
  <p:slideViewPr>
    <p:cSldViewPr>
      <p:cViewPr>
        <p:scale>
          <a:sx n="70" d="100"/>
          <a:sy n="70" d="100"/>
        </p:scale>
        <p:origin x="-129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241350256649402E-2"/>
          <c:y val="2.1640134684722617E-2"/>
          <c:w val="0.69243757245925164"/>
          <c:h val="0.84544902958367574"/>
        </c:manualLayout>
      </c:layout>
      <c:scatterChart>
        <c:scatterStyle val="lineMarker"/>
        <c:varyColors val="0"/>
        <c:ser>
          <c:idx val="2"/>
          <c:order val="0"/>
          <c:tx>
            <c:v>TRUE Z (but use CCD to set zero)</c:v>
          </c:tx>
          <c:spPr>
            <a:ln w="19050"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reconstruct!$BM$2:$BM$95</c:f>
              <c:numCache>
                <c:formatCode>0.0</c:formatCode>
                <c:ptCount val="94"/>
                <c:pt idx="0">
                  <c:v>-416.29999999999939</c:v>
                </c:pt>
                <c:pt idx="1">
                  <c:v>-416.29999999999939</c:v>
                </c:pt>
                <c:pt idx="2">
                  <c:v>-416.29999999999939</c:v>
                </c:pt>
                <c:pt idx="3">
                  <c:v>-414.29999999999939</c:v>
                </c:pt>
                <c:pt idx="4">
                  <c:v>-413.29999999999939</c:v>
                </c:pt>
                <c:pt idx="5">
                  <c:v>-413.29999999999939</c:v>
                </c:pt>
                <c:pt idx="6">
                  <c:v>-392.29999999999939</c:v>
                </c:pt>
                <c:pt idx="7">
                  <c:v>-392.29999999999939</c:v>
                </c:pt>
                <c:pt idx="8">
                  <c:v>-353.29999999999939</c:v>
                </c:pt>
                <c:pt idx="9">
                  <c:v>-349.29999999999939</c:v>
                </c:pt>
                <c:pt idx="10">
                  <c:v>-292.29999999999939</c:v>
                </c:pt>
                <c:pt idx="11">
                  <c:v>-292.29999999999939</c:v>
                </c:pt>
                <c:pt idx="12">
                  <c:v>-291.29999999999939</c:v>
                </c:pt>
                <c:pt idx="13">
                  <c:v>-291.29999999999939</c:v>
                </c:pt>
                <c:pt idx="14">
                  <c:v>-291.29999999999939</c:v>
                </c:pt>
                <c:pt idx="15">
                  <c:v>-291.29999999999939</c:v>
                </c:pt>
                <c:pt idx="16">
                  <c:v>-291.29999999999939</c:v>
                </c:pt>
                <c:pt idx="17">
                  <c:v>-291.29999999999939</c:v>
                </c:pt>
                <c:pt idx="18">
                  <c:v>-291.29999999999939</c:v>
                </c:pt>
                <c:pt idx="19">
                  <c:v>-191.29999999999995</c:v>
                </c:pt>
                <c:pt idx="20">
                  <c:v>-191.29999999999995</c:v>
                </c:pt>
                <c:pt idx="21">
                  <c:v>-191.29999999999995</c:v>
                </c:pt>
                <c:pt idx="22">
                  <c:v>-191.29999999999995</c:v>
                </c:pt>
                <c:pt idx="23">
                  <c:v>-191.29999999999995</c:v>
                </c:pt>
                <c:pt idx="24">
                  <c:v>-191.29999999999995</c:v>
                </c:pt>
                <c:pt idx="25">
                  <c:v>-191.29999999999995</c:v>
                </c:pt>
                <c:pt idx="26">
                  <c:v>-191.29999999999995</c:v>
                </c:pt>
                <c:pt idx="27">
                  <c:v>-149.29999999999995</c:v>
                </c:pt>
                <c:pt idx="28">
                  <c:v>-148.29999999999995</c:v>
                </c:pt>
                <c:pt idx="29">
                  <c:v>-148.29999999999995</c:v>
                </c:pt>
                <c:pt idx="30">
                  <c:v>-143.29999999999995</c:v>
                </c:pt>
                <c:pt idx="31">
                  <c:v>-143.29999999999995</c:v>
                </c:pt>
                <c:pt idx="32">
                  <c:v>-143.29999999999995</c:v>
                </c:pt>
                <c:pt idx="33">
                  <c:v>-143.29999999999995</c:v>
                </c:pt>
                <c:pt idx="34">
                  <c:v>-143.29999999999995</c:v>
                </c:pt>
                <c:pt idx="35">
                  <c:v>-143.29999999999995</c:v>
                </c:pt>
                <c:pt idx="36">
                  <c:v>-143.29999999999995</c:v>
                </c:pt>
                <c:pt idx="37">
                  <c:v>-92.3</c:v>
                </c:pt>
                <c:pt idx="38">
                  <c:v>-91.3</c:v>
                </c:pt>
                <c:pt idx="39">
                  <c:v>-91.3</c:v>
                </c:pt>
                <c:pt idx="40">
                  <c:v>-3.7999999999999545</c:v>
                </c:pt>
                <c:pt idx="41">
                  <c:v>0.20000000000004547</c:v>
                </c:pt>
                <c:pt idx="42">
                  <c:v>0.7000000000000457</c:v>
                </c:pt>
                <c:pt idx="43">
                  <c:v>0.7000000000000457</c:v>
                </c:pt>
                <c:pt idx="44">
                  <c:v>0.7000000000000457</c:v>
                </c:pt>
                <c:pt idx="45">
                  <c:v>4.0000000000000453</c:v>
                </c:pt>
                <c:pt idx="46">
                  <c:v>4.0000000000000453</c:v>
                </c:pt>
                <c:pt idx="47">
                  <c:v>7.7000000000000464</c:v>
                </c:pt>
                <c:pt idx="48">
                  <c:v>7.7000000000000464</c:v>
                </c:pt>
                <c:pt idx="49">
                  <c:v>7.7000000000000464</c:v>
                </c:pt>
                <c:pt idx="50">
                  <c:v>7.7000000000000464</c:v>
                </c:pt>
                <c:pt idx="51">
                  <c:v>7.7000000000000464</c:v>
                </c:pt>
                <c:pt idx="52">
                  <c:v>7.7000000000000464</c:v>
                </c:pt>
                <c:pt idx="53">
                  <c:v>7.7000000000000464</c:v>
                </c:pt>
                <c:pt idx="54">
                  <c:v>8.7000000000000455</c:v>
                </c:pt>
                <c:pt idx="55">
                  <c:v>8.7000000000000455</c:v>
                </c:pt>
                <c:pt idx="56">
                  <c:v>8.7000000000000455</c:v>
                </c:pt>
                <c:pt idx="57">
                  <c:v>8.7000000000000455</c:v>
                </c:pt>
                <c:pt idx="58">
                  <c:v>8.7000000000000455</c:v>
                </c:pt>
                <c:pt idx="59">
                  <c:v>8.7000000000000455</c:v>
                </c:pt>
                <c:pt idx="60">
                  <c:v>108.70000000000006</c:v>
                </c:pt>
                <c:pt idx="61">
                  <c:v>108.70000000000006</c:v>
                </c:pt>
                <c:pt idx="62">
                  <c:v>108.70000000000006</c:v>
                </c:pt>
                <c:pt idx="63">
                  <c:v>156.70000000000005</c:v>
                </c:pt>
                <c:pt idx="64">
                  <c:v>156.70000000000005</c:v>
                </c:pt>
                <c:pt idx="65">
                  <c:v>200.70000000000005</c:v>
                </c:pt>
                <c:pt idx="66">
                  <c:v>207.70000000000005</c:v>
                </c:pt>
                <c:pt idx="67">
                  <c:v>208.70000000000005</c:v>
                </c:pt>
                <c:pt idx="68">
                  <c:v>208.70000000000005</c:v>
                </c:pt>
                <c:pt idx="69">
                  <c:v>208.70000000000005</c:v>
                </c:pt>
                <c:pt idx="70">
                  <c:v>300.70000000000005</c:v>
                </c:pt>
                <c:pt idx="71">
                  <c:v>300.70000000000005</c:v>
                </c:pt>
                <c:pt idx="72">
                  <c:v>300.70000000000005</c:v>
                </c:pt>
                <c:pt idx="73">
                  <c:v>307.70000000000005</c:v>
                </c:pt>
                <c:pt idx="74">
                  <c:v>307.70000000000005</c:v>
                </c:pt>
                <c:pt idx="75">
                  <c:v>307.70000000000005</c:v>
                </c:pt>
                <c:pt idx="76">
                  <c:v>307.70000000000005</c:v>
                </c:pt>
                <c:pt idx="77">
                  <c:v>307.70000000000005</c:v>
                </c:pt>
                <c:pt idx="78">
                  <c:v>308.70000000000005</c:v>
                </c:pt>
                <c:pt idx="79">
                  <c:v>308.70000000000005</c:v>
                </c:pt>
                <c:pt idx="80">
                  <c:v>308.70000000000005</c:v>
                </c:pt>
                <c:pt idx="81">
                  <c:v>350.70000000000005</c:v>
                </c:pt>
                <c:pt idx="82">
                  <c:v>350.70000000000005</c:v>
                </c:pt>
                <c:pt idx="83">
                  <c:v>350.70000000000005</c:v>
                </c:pt>
                <c:pt idx="84">
                  <c:v>407.70000000000005</c:v>
                </c:pt>
                <c:pt idx="85">
                  <c:v>423.70000000000005</c:v>
                </c:pt>
                <c:pt idx="86">
                  <c:v>423.70000000000005</c:v>
                </c:pt>
                <c:pt idx="87">
                  <c:v>431.70000000000005</c:v>
                </c:pt>
                <c:pt idx="88">
                  <c:v>436.70000000000005</c:v>
                </c:pt>
                <c:pt idx="89">
                  <c:v>446.70000000000005</c:v>
                </c:pt>
                <c:pt idx="90">
                  <c:v>466.70000000000005</c:v>
                </c:pt>
                <c:pt idx="91">
                  <c:v>486.70000000000005</c:v>
                </c:pt>
                <c:pt idx="92">
                  <c:v>486.70000000000005</c:v>
                </c:pt>
                <c:pt idx="93">
                  <c:v>486.70000000000005</c:v>
                </c:pt>
              </c:numCache>
            </c:numRef>
          </c:xVal>
          <c:yVal>
            <c:numRef>
              <c:f>reconstruct!$BS$2:$BS$95</c:f>
              <c:numCache>
                <c:formatCode>General</c:formatCode>
                <c:ptCount val="9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dZ (expected if scale wrong)</c:v>
          </c:tx>
          <c:spPr>
            <a:ln w="15875">
              <a:solidFill>
                <a:srgbClr val="FF0000"/>
              </a:solidFill>
            </a:ln>
          </c:spPr>
          <c:marker>
            <c:symbol val="diamond"/>
            <c:size val="3"/>
          </c:marker>
          <c:xVal>
            <c:numRef>
              <c:f>reconstruct!$BM$2:$BM$95</c:f>
              <c:numCache>
                <c:formatCode>0.0</c:formatCode>
                <c:ptCount val="94"/>
                <c:pt idx="0">
                  <c:v>-416.29999999999939</c:v>
                </c:pt>
                <c:pt idx="1">
                  <c:v>-416.29999999999939</c:v>
                </c:pt>
                <c:pt idx="2">
                  <c:v>-416.29999999999939</c:v>
                </c:pt>
                <c:pt idx="3">
                  <c:v>-414.29999999999939</c:v>
                </c:pt>
                <c:pt idx="4">
                  <c:v>-413.29999999999939</c:v>
                </c:pt>
                <c:pt idx="5">
                  <c:v>-413.29999999999939</c:v>
                </c:pt>
                <c:pt idx="6">
                  <c:v>-392.29999999999939</c:v>
                </c:pt>
                <c:pt idx="7">
                  <c:v>-392.29999999999939</c:v>
                </c:pt>
                <c:pt idx="8">
                  <c:v>-353.29999999999939</c:v>
                </c:pt>
                <c:pt idx="9">
                  <c:v>-349.29999999999939</c:v>
                </c:pt>
                <c:pt idx="10">
                  <c:v>-292.29999999999939</c:v>
                </c:pt>
                <c:pt idx="11">
                  <c:v>-292.29999999999939</c:v>
                </c:pt>
                <c:pt idx="12">
                  <c:v>-291.29999999999939</c:v>
                </c:pt>
                <c:pt idx="13">
                  <c:v>-291.29999999999939</c:v>
                </c:pt>
                <c:pt idx="14">
                  <c:v>-291.29999999999939</c:v>
                </c:pt>
                <c:pt idx="15">
                  <c:v>-291.29999999999939</c:v>
                </c:pt>
                <c:pt idx="16">
                  <c:v>-291.29999999999939</c:v>
                </c:pt>
                <c:pt idx="17">
                  <c:v>-291.29999999999939</c:v>
                </c:pt>
                <c:pt idx="18">
                  <c:v>-291.29999999999939</c:v>
                </c:pt>
                <c:pt idx="19">
                  <c:v>-191.29999999999995</c:v>
                </c:pt>
                <c:pt idx="20">
                  <c:v>-191.29999999999995</c:v>
                </c:pt>
                <c:pt idx="21">
                  <c:v>-191.29999999999995</c:v>
                </c:pt>
                <c:pt idx="22">
                  <c:v>-191.29999999999995</c:v>
                </c:pt>
                <c:pt idx="23">
                  <c:v>-191.29999999999995</c:v>
                </c:pt>
                <c:pt idx="24">
                  <c:v>-191.29999999999995</c:v>
                </c:pt>
                <c:pt idx="25">
                  <c:v>-191.29999999999995</c:v>
                </c:pt>
                <c:pt idx="26">
                  <c:v>-191.29999999999995</c:v>
                </c:pt>
                <c:pt idx="27">
                  <c:v>-149.29999999999995</c:v>
                </c:pt>
                <c:pt idx="28">
                  <c:v>-148.29999999999995</c:v>
                </c:pt>
                <c:pt idx="29">
                  <c:v>-148.29999999999995</c:v>
                </c:pt>
                <c:pt idx="30">
                  <c:v>-143.29999999999995</c:v>
                </c:pt>
                <c:pt idx="31">
                  <c:v>-143.29999999999995</c:v>
                </c:pt>
                <c:pt idx="32">
                  <c:v>-143.29999999999995</c:v>
                </c:pt>
                <c:pt idx="33">
                  <c:v>-143.29999999999995</c:v>
                </c:pt>
                <c:pt idx="34">
                  <c:v>-143.29999999999995</c:v>
                </c:pt>
                <c:pt idx="35">
                  <c:v>-143.29999999999995</c:v>
                </c:pt>
                <c:pt idx="36">
                  <c:v>-143.29999999999995</c:v>
                </c:pt>
                <c:pt idx="37">
                  <c:v>-92.3</c:v>
                </c:pt>
                <c:pt idx="38">
                  <c:v>-91.3</c:v>
                </c:pt>
                <c:pt idx="39">
                  <c:v>-91.3</c:v>
                </c:pt>
                <c:pt idx="40">
                  <c:v>-3.7999999999999545</c:v>
                </c:pt>
                <c:pt idx="41">
                  <c:v>0.20000000000004547</c:v>
                </c:pt>
                <c:pt idx="42">
                  <c:v>0.7000000000000457</c:v>
                </c:pt>
                <c:pt idx="43">
                  <c:v>0.7000000000000457</c:v>
                </c:pt>
                <c:pt idx="44">
                  <c:v>0.7000000000000457</c:v>
                </c:pt>
                <c:pt idx="45">
                  <c:v>4.0000000000000453</c:v>
                </c:pt>
                <c:pt idx="46">
                  <c:v>4.0000000000000453</c:v>
                </c:pt>
                <c:pt idx="47">
                  <c:v>7.7000000000000464</c:v>
                </c:pt>
                <c:pt idx="48">
                  <c:v>7.7000000000000464</c:v>
                </c:pt>
                <c:pt idx="49">
                  <c:v>7.7000000000000464</c:v>
                </c:pt>
                <c:pt idx="50">
                  <c:v>7.7000000000000464</c:v>
                </c:pt>
                <c:pt idx="51">
                  <c:v>7.7000000000000464</c:v>
                </c:pt>
                <c:pt idx="52">
                  <c:v>7.7000000000000464</c:v>
                </c:pt>
                <c:pt idx="53">
                  <c:v>7.7000000000000464</c:v>
                </c:pt>
                <c:pt idx="54">
                  <c:v>8.7000000000000455</c:v>
                </c:pt>
                <c:pt idx="55">
                  <c:v>8.7000000000000455</c:v>
                </c:pt>
                <c:pt idx="56">
                  <c:v>8.7000000000000455</c:v>
                </c:pt>
                <c:pt idx="57">
                  <c:v>8.7000000000000455</c:v>
                </c:pt>
                <c:pt idx="58">
                  <c:v>8.7000000000000455</c:v>
                </c:pt>
                <c:pt idx="59">
                  <c:v>8.7000000000000455</c:v>
                </c:pt>
                <c:pt idx="60">
                  <c:v>108.70000000000006</c:v>
                </c:pt>
                <c:pt idx="61">
                  <c:v>108.70000000000006</c:v>
                </c:pt>
                <c:pt idx="62">
                  <c:v>108.70000000000006</c:v>
                </c:pt>
                <c:pt idx="63">
                  <c:v>156.70000000000005</c:v>
                </c:pt>
                <c:pt idx="64">
                  <c:v>156.70000000000005</c:v>
                </c:pt>
                <c:pt idx="65">
                  <c:v>200.70000000000005</c:v>
                </c:pt>
                <c:pt idx="66">
                  <c:v>207.70000000000005</c:v>
                </c:pt>
                <c:pt idx="67">
                  <c:v>208.70000000000005</c:v>
                </c:pt>
                <c:pt idx="68">
                  <c:v>208.70000000000005</c:v>
                </c:pt>
                <c:pt idx="69">
                  <c:v>208.70000000000005</c:v>
                </c:pt>
                <c:pt idx="70">
                  <c:v>300.70000000000005</c:v>
                </c:pt>
                <c:pt idx="71">
                  <c:v>300.70000000000005</c:v>
                </c:pt>
                <c:pt idx="72">
                  <c:v>300.70000000000005</c:v>
                </c:pt>
                <c:pt idx="73">
                  <c:v>307.70000000000005</c:v>
                </c:pt>
                <c:pt idx="74">
                  <c:v>307.70000000000005</c:v>
                </c:pt>
                <c:pt idx="75">
                  <c:v>307.70000000000005</c:v>
                </c:pt>
                <c:pt idx="76">
                  <c:v>307.70000000000005</c:v>
                </c:pt>
                <c:pt idx="77">
                  <c:v>307.70000000000005</c:v>
                </c:pt>
                <c:pt idx="78">
                  <c:v>308.70000000000005</c:v>
                </c:pt>
                <c:pt idx="79">
                  <c:v>308.70000000000005</c:v>
                </c:pt>
                <c:pt idx="80">
                  <c:v>308.70000000000005</c:v>
                </c:pt>
                <c:pt idx="81">
                  <c:v>350.70000000000005</c:v>
                </c:pt>
                <c:pt idx="82">
                  <c:v>350.70000000000005</c:v>
                </c:pt>
                <c:pt idx="83">
                  <c:v>350.70000000000005</c:v>
                </c:pt>
                <c:pt idx="84">
                  <c:v>407.70000000000005</c:v>
                </c:pt>
                <c:pt idx="85">
                  <c:v>423.70000000000005</c:v>
                </c:pt>
                <c:pt idx="86">
                  <c:v>423.70000000000005</c:v>
                </c:pt>
                <c:pt idx="87">
                  <c:v>431.70000000000005</c:v>
                </c:pt>
                <c:pt idx="88">
                  <c:v>436.70000000000005</c:v>
                </c:pt>
                <c:pt idx="89">
                  <c:v>446.70000000000005</c:v>
                </c:pt>
                <c:pt idx="90">
                  <c:v>466.70000000000005</c:v>
                </c:pt>
                <c:pt idx="91">
                  <c:v>486.70000000000005</c:v>
                </c:pt>
                <c:pt idx="92">
                  <c:v>486.70000000000005</c:v>
                </c:pt>
                <c:pt idx="93">
                  <c:v>486.70000000000005</c:v>
                </c:pt>
              </c:numCache>
            </c:numRef>
          </c:xVal>
          <c:yVal>
            <c:numRef>
              <c:f>reconstruct!$BQ$2:$BQ$95</c:f>
              <c:numCache>
                <c:formatCode>0.0</c:formatCode>
                <c:ptCount val="94"/>
                <c:pt idx="0">
                  <c:v>-1.9845617895122698</c:v>
                </c:pt>
                <c:pt idx="1">
                  <c:v>-1.9845617895122698</c:v>
                </c:pt>
                <c:pt idx="2">
                  <c:v>-1.9845617895122698</c:v>
                </c:pt>
                <c:pt idx="3">
                  <c:v>-1.9750275027502087</c:v>
                </c:pt>
                <c:pt idx="4">
                  <c:v>-1.9702603593692058</c:v>
                </c:pt>
                <c:pt idx="5">
                  <c:v>-1.9702603593692058</c:v>
                </c:pt>
                <c:pt idx="6">
                  <c:v>-1.8701503483681563</c:v>
                </c:pt>
                <c:pt idx="7">
                  <c:v>-1.8701503483681563</c:v>
                </c:pt>
                <c:pt idx="8">
                  <c:v>-1.684231756509007</c:v>
                </c:pt>
                <c:pt idx="9">
                  <c:v>-1.6651631829849398</c:v>
                </c:pt>
                <c:pt idx="10">
                  <c:v>-1.3934360102676899</c:v>
                </c:pt>
                <c:pt idx="11">
                  <c:v>-1.3934360102676899</c:v>
                </c:pt>
                <c:pt idx="12">
                  <c:v>-1.388668866886692</c:v>
                </c:pt>
                <c:pt idx="13">
                  <c:v>-1.388668866886692</c:v>
                </c:pt>
                <c:pt idx="14">
                  <c:v>-1.388668866886692</c:v>
                </c:pt>
                <c:pt idx="15">
                  <c:v>-1.388668866886692</c:v>
                </c:pt>
                <c:pt idx="16">
                  <c:v>-1.388668866886692</c:v>
                </c:pt>
                <c:pt idx="17">
                  <c:v>-1.388668866886692</c:v>
                </c:pt>
                <c:pt idx="18">
                  <c:v>-1.388668866886692</c:v>
                </c:pt>
                <c:pt idx="19">
                  <c:v>-0.91195452878622396</c:v>
                </c:pt>
                <c:pt idx="20">
                  <c:v>-0.91195452878622396</c:v>
                </c:pt>
                <c:pt idx="21">
                  <c:v>-0.91195452878622396</c:v>
                </c:pt>
                <c:pt idx="22">
                  <c:v>-0.91195452878622396</c:v>
                </c:pt>
                <c:pt idx="23">
                  <c:v>-0.91195452878622396</c:v>
                </c:pt>
                <c:pt idx="24">
                  <c:v>-0.91195452878622396</c:v>
                </c:pt>
                <c:pt idx="25">
                  <c:v>-0.91195452878622396</c:v>
                </c:pt>
                <c:pt idx="26">
                  <c:v>-0.91195452878622396</c:v>
                </c:pt>
                <c:pt idx="27">
                  <c:v>-0.71173450678401262</c:v>
                </c:pt>
                <c:pt idx="28">
                  <c:v>-0.7069673634030097</c:v>
                </c:pt>
                <c:pt idx="29">
                  <c:v>-0.7069673634030097</c:v>
                </c:pt>
                <c:pt idx="30">
                  <c:v>-0.68313164649799896</c:v>
                </c:pt>
                <c:pt idx="31">
                  <c:v>-0.68313164649799896</c:v>
                </c:pt>
                <c:pt idx="32">
                  <c:v>-0.68313164649799896</c:v>
                </c:pt>
                <c:pt idx="33">
                  <c:v>-0.68313164649799896</c:v>
                </c:pt>
                <c:pt idx="34">
                  <c:v>-0.68313164649799896</c:v>
                </c:pt>
                <c:pt idx="35">
                  <c:v>-0.68313164649799896</c:v>
                </c:pt>
                <c:pt idx="36">
                  <c:v>-0.68313164649799896</c:v>
                </c:pt>
                <c:pt idx="37">
                  <c:v>-0.44000733406674891</c:v>
                </c:pt>
                <c:pt idx="38">
                  <c:v>-0.43524019068573239</c:v>
                </c:pt>
                <c:pt idx="39">
                  <c:v>-0.43524019068573239</c:v>
                </c:pt>
                <c:pt idx="40">
                  <c:v>-1.8115144847818104E-2</c:v>
                </c:pt>
                <c:pt idx="41">
                  <c:v>9.5342867620115701E-4</c:v>
                </c:pt>
                <c:pt idx="42">
                  <c:v>3.3370003667035977E-3</c:v>
                </c:pt>
                <c:pt idx="43">
                  <c:v>3.3370003667035977E-3</c:v>
                </c:pt>
                <c:pt idx="44">
                  <c:v>3.3370003667035977E-3</c:v>
                </c:pt>
                <c:pt idx="45">
                  <c:v>1.9068573524019281E-2</c:v>
                </c:pt>
                <c:pt idx="46">
                  <c:v>1.9068573524019281E-2</c:v>
                </c:pt>
                <c:pt idx="47">
                  <c:v>3.6707004033736751E-2</c:v>
                </c:pt>
                <c:pt idx="48">
                  <c:v>3.6707004033736751E-2</c:v>
                </c:pt>
                <c:pt idx="49">
                  <c:v>3.6707004033736751E-2</c:v>
                </c:pt>
                <c:pt idx="50">
                  <c:v>3.6707004033736751E-2</c:v>
                </c:pt>
                <c:pt idx="51">
                  <c:v>3.6707004033736751E-2</c:v>
                </c:pt>
                <c:pt idx="52">
                  <c:v>3.6707004033736751E-2</c:v>
                </c:pt>
                <c:pt idx="53">
                  <c:v>3.6707004033736751E-2</c:v>
                </c:pt>
                <c:pt idx="54">
                  <c:v>4.1474147414740863E-2</c:v>
                </c:pt>
                <c:pt idx="55">
                  <c:v>4.1474147414740863E-2</c:v>
                </c:pt>
                <c:pt idx="56">
                  <c:v>4.1474147414740863E-2</c:v>
                </c:pt>
                <c:pt idx="57">
                  <c:v>4.1474147414740863E-2</c:v>
                </c:pt>
                <c:pt idx="58">
                  <c:v>4.1474147414740863E-2</c:v>
                </c:pt>
                <c:pt idx="59">
                  <c:v>4.1474147414740863E-2</c:v>
                </c:pt>
                <c:pt idx="60">
                  <c:v>0.51818848551521057</c:v>
                </c:pt>
                <c:pt idx="61">
                  <c:v>0.51818848551521057</c:v>
                </c:pt>
                <c:pt idx="62">
                  <c:v>0.51818848551521057</c:v>
                </c:pt>
                <c:pt idx="63">
                  <c:v>0.74701136780345223</c:v>
                </c:pt>
                <c:pt idx="64">
                  <c:v>0.74701136780345223</c:v>
                </c:pt>
                <c:pt idx="65">
                  <c:v>0.95676567656764278</c:v>
                </c:pt>
                <c:pt idx="66">
                  <c:v>0.99013568023468679</c:v>
                </c:pt>
                <c:pt idx="67">
                  <c:v>0.9949028236156896</c:v>
                </c:pt>
                <c:pt idx="68">
                  <c:v>0.9949028236156896</c:v>
                </c:pt>
                <c:pt idx="69">
                  <c:v>0.9949028236156896</c:v>
                </c:pt>
                <c:pt idx="70">
                  <c:v>1.4334800146681346</c:v>
                </c:pt>
                <c:pt idx="71">
                  <c:v>1.4334800146681346</c:v>
                </c:pt>
                <c:pt idx="72">
                  <c:v>1.4334800146681346</c:v>
                </c:pt>
                <c:pt idx="73">
                  <c:v>1.4668500183351512</c:v>
                </c:pt>
                <c:pt idx="74">
                  <c:v>1.4668500183351512</c:v>
                </c:pt>
                <c:pt idx="75">
                  <c:v>1.4668500183351512</c:v>
                </c:pt>
                <c:pt idx="76">
                  <c:v>1.4668500183351512</c:v>
                </c:pt>
                <c:pt idx="77">
                  <c:v>1.4668500183351512</c:v>
                </c:pt>
                <c:pt idx="78">
                  <c:v>1.4716171617161558</c:v>
                </c:pt>
                <c:pt idx="79">
                  <c:v>1.4716171617161558</c:v>
                </c:pt>
                <c:pt idx="80">
                  <c:v>1.4716171617161558</c:v>
                </c:pt>
                <c:pt idx="81">
                  <c:v>1.6718371837183681</c:v>
                </c:pt>
                <c:pt idx="82">
                  <c:v>1.6718371837183681</c:v>
                </c:pt>
                <c:pt idx="83">
                  <c:v>1.6718371837183681</c:v>
                </c:pt>
                <c:pt idx="84">
                  <c:v>1.9435643564356686</c:v>
                </c:pt>
                <c:pt idx="85">
                  <c:v>2.0198386505317667</c:v>
                </c:pt>
                <c:pt idx="86">
                  <c:v>2.0198386505317667</c:v>
                </c:pt>
                <c:pt idx="87">
                  <c:v>2.0579757975797861</c:v>
                </c:pt>
                <c:pt idx="88">
                  <c:v>2.081811514484798</c:v>
                </c:pt>
                <c:pt idx="89">
                  <c:v>2.1294829482948785</c:v>
                </c:pt>
                <c:pt idx="90">
                  <c:v>2.2248258159149832</c:v>
                </c:pt>
                <c:pt idx="91">
                  <c:v>2.3201686835350825</c:v>
                </c:pt>
                <c:pt idx="92">
                  <c:v>2.3201686835350825</c:v>
                </c:pt>
                <c:pt idx="93">
                  <c:v>2.3201686835350825</c:v>
                </c:pt>
              </c:numCache>
            </c:numRef>
          </c:yVal>
          <c:smooth val="0"/>
        </c:ser>
        <c:ser>
          <c:idx val="0"/>
          <c:order val="2"/>
          <c:tx>
            <c:v>dZ (CCD - True)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reconstruct!$BM$2:$BM$95</c:f>
              <c:numCache>
                <c:formatCode>0.0</c:formatCode>
                <c:ptCount val="94"/>
                <c:pt idx="0">
                  <c:v>-416.29999999999939</c:v>
                </c:pt>
                <c:pt idx="1">
                  <c:v>-416.29999999999939</c:v>
                </c:pt>
                <c:pt idx="2">
                  <c:v>-416.29999999999939</c:v>
                </c:pt>
                <c:pt idx="3">
                  <c:v>-414.29999999999939</c:v>
                </c:pt>
                <c:pt idx="4">
                  <c:v>-413.29999999999939</c:v>
                </c:pt>
                <c:pt idx="5">
                  <c:v>-413.29999999999939</c:v>
                </c:pt>
                <c:pt idx="6">
                  <c:v>-392.29999999999939</c:v>
                </c:pt>
                <c:pt idx="7">
                  <c:v>-392.29999999999939</c:v>
                </c:pt>
                <c:pt idx="8">
                  <c:v>-353.29999999999939</c:v>
                </c:pt>
                <c:pt idx="9">
                  <c:v>-349.29999999999939</c:v>
                </c:pt>
                <c:pt idx="10">
                  <c:v>-292.29999999999939</c:v>
                </c:pt>
                <c:pt idx="11">
                  <c:v>-292.29999999999939</c:v>
                </c:pt>
                <c:pt idx="12">
                  <c:v>-291.29999999999939</c:v>
                </c:pt>
                <c:pt idx="13">
                  <c:v>-291.29999999999939</c:v>
                </c:pt>
                <c:pt idx="14">
                  <c:v>-291.29999999999939</c:v>
                </c:pt>
                <c:pt idx="15">
                  <c:v>-291.29999999999939</c:v>
                </c:pt>
                <c:pt idx="16">
                  <c:v>-291.29999999999939</c:v>
                </c:pt>
                <c:pt idx="17">
                  <c:v>-291.29999999999939</c:v>
                </c:pt>
                <c:pt idx="18">
                  <c:v>-291.29999999999939</c:v>
                </c:pt>
                <c:pt idx="19">
                  <c:v>-191.29999999999995</c:v>
                </c:pt>
                <c:pt idx="20">
                  <c:v>-191.29999999999995</c:v>
                </c:pt>
                <c:pt idx="21">
                  <c:v>-191.29999999999995</c:v>
                </c:pt>
                <c:pt idx="22">
                  <c:v>-191.29999999999995</c:v>
                </c:pt>
                <c:pt idx="23">
                  <c:v>-191.29999999999995</c:v>
                </c:pt>
                <c:pt idx="24">
                  <c:v>-191.29999999999995</c:v>
                </c:pt>
                <c:pt idx="25">
                  <c:v>-191.29999999999995</c:v>
                </c:pt>
                <c:pt idx="26">
                  <c:v>-191.29999999999995</c:v>
                </c:pt>
                <c:pt idx="27">
                  <c:v>-149.29999999999995</c:v>
                </c:pt>
                <c:pt idx="28">
                  <c:v>-148.29999999999995</c:v>
                </c:pt>
                <c:pt idx="29">
                  <c:v>-148.29999999999995</c:v>
                </c:pt>
                <c:pt idx="30">
                  <c:v>-143.29999999999995</c:v>
                </c:pt>
                <c:pt idx="31">
                  <c:v>-143.29999999999995</c:v>
                </c:pt>
                <c:pt idx="32">
                  <c:v>-143.29999999999995</c:v>
                </c:pt>
                <c:pt idx="33">
                  <c:v>-143.29999999999995</c:v>
                </c:pt>
                <c:pt idx="34">
                  <c:v>-143.29999999999995</c:v>
                </c:pt>
                <c:pt idx="35">
                  <c:v>-143.29999999999995</c:v>
                </c:pt>
                <c:pt idx="36">
                  <c:v>-143.29999999999995</c:v>
                </c:pt>
                <c:pt idx="37">
                  <c:v>-92.3</c:v>
                </c:pt>
                <c:pt idx="38">
                  <c:v>-91.3</c:v>
                </c:pt>
                <c:pt idx="39">
                  <c:v>-91.3</c:v>
                </c:pt>
                <c:pt idx="40">
                  <c:v>-3.7999999999999545</c:v>
                </c:pt>
                <c:pt idx="41">
                  <c:v>0.20000000000004547</c:v>
                </c:pt>
                <c:pt idx="42">
                  <c:v>0.7000000000000457</c:v>
                </c:pt>
                <c:pt idx="43">
                  <c:v>0.7000000000000457</c:v>
                </c:pt>
                <c:pt idx="44">
                  <c:v>0.7000000000000457</c:v>
                </c:pt>
                <c:pt idx="45">
                  <c:v>4.0000000000000453</c:v>
                </c:pt>
                <c:pt idx="46">
                  <c:v>4.0000000000000453</c:v>
                </c:pt>
                <c:pt idx="47">
                  <c:v>7.7000000000000464</c:v>
                </c:pt>
                <c:pt idx="48">
                  <c:v>7.7000000000000464</c:v>
                </c:pt>
                <c:pt idx="49">
                  <c:v>7.7000000000000464</c:v>
                </c:pt>
                <c:pt idx="50">
                  <c:v>7.7000000000000464</c:v>
                </c:pt>
                <c:pt idx="51">
                  <c:v>7.7000000000000464</c:v>
                </c:pt>
                <c:pt idx="52">
                  <c:v>7.7000000000000464</c:v>
                </c:pt>
                <c:pt idx="53">
                  <c:v>7.7000000000000464</c:v>
                </c:pt>
                <c:pt idx="54">
                  <c:v>8.7000000000000455</c:v>
                </c:pt>
                <c:pt idx="55">
                  <c:v>8.7000000000000455</c:v>
                </c:pt>
                <c:pt idx="56">
                  <c:v>8.7000000000000455</c:v>
                </c:pt>
                <c:pt idx="57">
                  <c:v>8.7000000000000455</c:v>
                </c:pt>
                <c:pt idx="58">
                  <c:v>8.7000000000000455</c:v>
                </c:pt>
                <c:pt idx="59">
                  <c:v>8.7000000000000455</c:v>
                </c:pt>
                <c:pt idx="60">
                  <c:v>108.70000000000006</c:v>
                </c:pt>
                <c:pt idx="61">
                  <c:v>108.70000000000006</c:v>
                </c:pt>
                <c:pt idx="62">
                  <c:v>108.70000000000006</c:v>
                </c:pt>
                <c:pt idx="63">
                  <c:v>156.70000000000005</c:v>
                </c:pt>
                <c:pt idx="64">
                  <c:v>156.70000000000005</c:v>
                </c:pt>
                <c:pt idx="65">
                  <c:v>200.70000000000005</c:v>
                </c:pt>
                <c:pt idx="66">
                  <c:v>207.70000000000005</c:v>
                </c:pt>
                <c:pt idx="67">
                  <c:v>208.70000000000005</c:v>
                </c:pt>
                <c:pt idx="68">
                  <c:v>208.70000000000005</c:v>
                </c:pt>
                <c:pt idx="69">
                  <c:v>208.70000000000005</c:v>
                </c:pt>
                <c:pt idx="70">
                  <c:v>300.70000000000005</c:v>
                </c:pt>
                <c:pt idx="71">
                  <c:v>300.70000000000005</c:v>
                </c:pt>
                <c:pt idx="72">
                  <c:v>300.70000000000005</c:v>
                </c:pt>
                <c:pt idx="73">
                  <c:v>307.70000000000005</c:v>
                </c:pt>
                <c:pt idx="74">
                  <c:v>307.70000000000005</c:v>
                </c:pt>
                <c:pt idx="75">
                  <c:v>307.70000000000005</c:v>
                </c:pt>
                <c:pt idx="76">
                  <c:v>307.70000000000005</c:v>
                </c:pt>
                <c:pt idx="77">
                  <c:v>307.70000000000005</c:v>
                </c:pt>
                <c:pt idx="78">
                  <c:v>308.70000000000005</c:v>
                </c:pt>
                <c:pt idx="79">
                  <c:v>308.70000000000005</c:v>
                </c:pt>
                <c:pt idx="80">
                  <c:v>308.70000000000005</c:v>
                </c:pt>
                <c:pt idx="81">
                  <c:v>350.70000000000005</c:v>
                </c:pt>
                <c:pt idx="82">
                  <c:v>350.70000000000005</c:v>
                </c:pt>
                <c:pt idx="83">
                  <c:v>350.70000000000005</c:v>
                </c:pt>
                <c:pt idx="84">
                  <c:v>407.70000000000005</c:v>
                </c:pt>
                <c:pt idx="85">
                  <c:v>423.70000000000005</c:v>
                </c:pt>
                <c:pt idx="86">
                  <c:v>423.70000000000005</c:v>
                </c:pt>
                <c:pt idx="87">
                  <c:v>431.70000000000005</c:v>
                </c:pt>
                <c:pt idx="88">
                  <c:v>436.70000000000005</c:v>
                </c:pt>
                <c:pt idx="89">
                  <c:v>446.70000000000005</c:v>
                </c:pt>
                <c:pt idx="90">
                  <c:v>466.70000000000005</c:v>
                </c:pt>
                <c:pt idx="91">
                  <c:v>486.70000000000005</c:v>
                </c:pt>
                <c:pt idx="92">
                  <c:v>486.70000000000005</c:v>
                </c:pt>
                <c:pt idx="93">
                  <c:v>486.70000000000005</c:v>
                </c:pt>
              </c:numCache>
            </c:numRef>
          </c:xVal>
          <c:yVal>
            <c:numRef>
              <c:f>reconstruct!$BN$2:$BN$95</c:f>
              <c:numCache>
                <c:formatCode>0.0</c:formatCode>
                <c:ptCount val="94"/>
                <c:pt idx="0">
                  <c:v>7.6999999999999318</c:v>
                </c:pt>
                <c:pt idx="1">
                  <c:v>5.0999999999999694</c:v>
                </c:pt>
                <c:pt idx="2">
                  <c:v>6.7999999999999554</c:v>
                </c:pt>
                <c:pt idx="3">
                  <c:v>4.7999999999999554</c:v>
                </c:pt>
                <c:pt idx="4">
                  <c:v>4.7999999999999554</c:v>
                </c:pt>
                <c:pt idx="5">
                  <c:v>4.6999999999999318</c:v>
                </c:pt>
                <c:pt idx="6">
                  <c:v>-1.8000000000000682</c:v>
                </c:pt>
                <c:pt idx="7">
                  <c:v>-1.8000000000000682</c:v>
                </c:pt>
                <c:pt idx="8">
                  <c:v>-1.5000000000000568</c:v>
                </c:pt>
                <c:pt idx="9">
                  <c:v>-1.4000000000000339</c:v>
                </c:pt>
                <c:pt idx="10">
                  <c:v>-0.60000000000002274</c:v>
                </c:pt>
                <c:pt idx="11">
                  <c:v>0.19999999999993232</c:v>
                </c:pt>
                <c:pt idx="12">
                  <c:v>-0.80000000000006821</c:v>
                </c:pt>
                <c:pt idx="13">
                  <c:v>-0.80000000000006821</c:v>
                </c:pt>
                <c:pt idx="14">
                  <c:v>-2.2000000000000455</c:v>
                </c:pt>
                <c:pt idx="15">
                  <c:v>-0.7000000000000457</c:v>
                </c:pt>
                <c:pt idx="16">
                  <c:v>1.6999999999999318</c:v>
                </c:pt>
                <c:pt idx="17">
                  <c:v>1.6999999999999318</c:v>
                </c:pt>
                <c:pt idx="18">
                  <c:v>1.6999999999999318</c:v>
                </c:pt>
                <c:pt idx="19">
                  <c:v>9.9999999999966185E-2</c:v>
                </c:pt>
                <c:pt idx="20">
                  <c:v>0.19999999999996079</c:v>
                </c:pt>
                <c:pt idx="21">
                  <c:v>9.9999999999966185E-2</c:v>
                </c:pt>
                <c:pt idx="22">
                  <c:v>-0.10000000000005116</c:v>
                </c:pt>
                <c:pt idx="23">
                  <c:v>1.2999999999999516</c:v>
                </c:pt>
                <c:pt idx="24">
                  <c:v>1.1999999999999598</c:v>
                </c:pt>
                <c:pt idx="25">
                  <c:v>1.3999999999999468</c:v>
                </c:pt>
                <c:pt idx="26">
                  <c:v>0.19999999999996079</c:v>
                </c:pt>
                <c:pt idx="27">
                  <c:v>0.4999999999999446</c:v>
                </c:pt>
                <c:pt idx="28">
                  <c:v>0.89999999999994873</c:v>
                </c:pt>
                <c:pt idx="29">
                  <c:v>0.39999999999995034</c:v>
                </c:pt>
                <c:pt idx="30">
                  <c:v>-0.10000000000005116</c:v>
                </c:pt>
                <c:pt idx="31">
                  <c:v>-0.10000000000005116</c:v>
                </c:pt>
                <c:pt idx="32">
                  <c:v>0.39999999999995034</c:v>
                </c:pt>
                <c:pt idx="33">
                  <c:v>0.39999999999995034</c:v>
                </c:pt>
                <c:pt idx="34">
                  <c:v>0.39999999999995034</c:v>
                </c:pt>
                <c:pt idx="35">
                  <c:v>0.39999999999995034</c:v>
                </c:pt>
                <c:pt idx="36">
                  <c:v>0.39999999999995034</c:v>
                </c:pt>
                <c:pt idx="37">
                  <c:v>0.99999999999995737</c:v>
                </c:pt>
                <c:pt idx="38">
                  <c:v>9.9999999999951919E-2</c:v>
                </c:pt>
                <c:pt idx="39">
                  <c:v>-0.10000000000005116</c:v>
                </c:pt>
                <c:pt idx="40">
                  <c:v>0.19999999999995477</c:v>
                </c:pt>
                <c:pt idx="41">
                  <c:v>-0.10000000000004547</c:v>
                </c:pt>
                <c:pt idx="42">
                  <c:v>0.49999999999995576</c:v>
                </c:pt>
                <c:pt idx="43">
                  <c:v>0.49999999999995576</c:v>
                </c:pt>
                <c:pt idx="44">
                  <c:v>0.69999999999995532</c:v>
                </c:pt>
                <c:pt idx="45">
                  <c:v>0.29999999999995569</c:v>
                </c:pt>
                <c:pt idx="46">
                  <c:v>0.29999999999995569</c:v>
                </c:pt>
                <c:pt idx="47">
                  <c:v>1.1999999999999538</c:v>
                </c:pt>
                <c:pt idx="48">
                  <c:v>1.1999999999999538</c:v>
                </c:pt>
                <c:pt idx="49">
                  <c:v>0.39999999999995567</c:v>
                </c:pt>
                <c:pt idx="50">
                  <c:v>-4.5297099404706759E-14</c:v>
                </c:pt>
                <c:pt idx="51">
                  <c:v>0.39999999999995567</c:v>
                </c:pt>
                <c:pt idx="52">
                  <c:v>0.39999999999995567</c:v>
                </c:pt>
                <c:pt idx="53">
                  <c:v>0.19999999999995524</c:v>
                </c:pt>
                <c:pt idx="54">
                  <c:v>-0.30000000000004567</c:v>
                </c:pt>
                <c:pt idx="55">
                  <c:v>9.9999999999955416E-2</c:v>
                </c:pt>
                <c:pt idx="56">
                  <c:v>0.59999999999995512</c:v>
                </c:pt>
                <c:pt idx="57">
                  <c:v>-0.10000000000004583</c:v>
                </c:pt>
                <c:pt idx="58">
                  <c:v>-4.6185277824406903E-14</c:v>
                </c:pt>
                <c:pt idx="59">
                  <c:v>-1.2000000000000455</c:v>
                </c:pt>
                <c:pt idx="60">
                  <c:v>0.69999999999996065</c:v>
                </c:pt>
                <c:pt idx="61">
                  <c:v>0.29999999999995569</c:v>
                </c:pt>
                <c:pt idx="62">
                  <c:v>-0.10000000000005116</c:v>
                </c:pt>
                <c:pt idx="63">
                  <c:v>-0.80000000000003979</c:v>
                </c:pt>
                <c:pt idx="64">
                  <c:v>-0.10000000000005116</c:v>
                </c:pt>
                <c:pt idx="65">
                  <c:v>-1.100000000000052</c:v>
                </c:pt>
                <c:pt idx="66">
                  <c:v>0</c:v>
                </c:pt>
                <c:pt idx="67">
                  <c:v>-0.30000000000003985</c:v>
                </c:pt>
                <c:pt idx="68">
                  <c:v>-0.10000000000005116</c:v>
                </c:pt>
                <c:pt idx="69">
                  <c:v>-0.40000000000003411</c:v>
                </c:pt>
                <c:pt idx="70">
                  <c:v>-0.50000000000005651</c:v>
                </c:pt>
                <c:pt idx="71">
                  <c:v>-0.50000000000005651</c:v>
                </c:pt>
                <c:pt idx="72">
                  <c:v>-0.40000000000003411</c:v>
                </c:pt>
                <c:pt idx="73">
                  <c:v>-0.40000000000003411</c:v>
                </c:pt>
                <c:pt idx="74">
                  <c:v>-0.30000000000006832</c:v>
                </c:pt>
                <c:pt idx="75">
                  <c:v>-0.50000000000005651</c:v>
                </c:pt>
                <c:pt idx="76">
                  <c:v>-0.7000000000000457</c:v>
                </c:pt>
                <c:pt idx="77">
                  <c:v>-0.60000000000002274</c:v>
                </c:pt>
                <c:pt idx="78">
                  <c:v>0.4999999999999446</c:v>
                </c:pt>
                <c:pt idx="79">
                  <c:v>0</c:v>
                </c:pt>
                <c:pt idx="80">
                  <c:v>-1.0000000000000568</c:v>
                </c:pt>
                <c:pt idx="81">
                  <c:v>-0.10000000000002274</c:v>
                </c:pt>
                <c:pt idx="82">
                  <c:v>-0.60000000000002274</c:v>
                </c:pt>
                <c:pt idx="83">
                  <c:v>-0.7000000000000457</c:v>
                </c:pt>
                <c:pt idx="84">
                  <c:v>9.9999999999966185E-2</c:v>
                </c:pt>
                <c:pt idx="85">
                  <c:v>1.5999999999999637</c:v>
                </c:pt>
                <c:pt idx="86">
                  <c:v>-1.0000000000000568</c:v>
                </c:pt>
                <c:pt idx="87">
                  <c:v>-2.0000000000000582</c:v>
                </c:pt>
                <c:pt idx="88">
                  <c:v>-0.90000000000003411</c:v>
                </c:pt>
                <c:pt idx="89">
                  <c:v>0</c:v>
                </c:pt>
                <c:pt idx="90">
                  <c:v>-0.20000000000004547</c:v>
                </c:pt>
                <c:pt idx="91">
                  <c:v>1.1999999999999318</c:v>
                </c:pt>
                <c:pt idx="92">
                  <c:v>-0.20000000000004547</c:v>
                </c:pt>
                <c:pt idx="93">
                  <c:v>9.9999999999966185E-2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59392"/>
        <c:axId val="27187840"/>
      </c:scatterChart>
      <c:valAx>
        <c:axId val="26859392"/>
        <c:scaling>
          <c:orientation val="minMax"/>
          <c:max val="400"/>
          <c:min val="-4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27187840"/>
        <c:crossesAt val="-3"/>
        <c:crossBetween val="midCat"/>
      </c:valAx>
      <c:valAx>
        <c:axId val="27187840"/>
        <c:scaling>
          <c:orientation val="minMax"/>
          <c:max val="3"/>
          <c:min val="-3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6859392"/>
        <c:crossesAt val="-400"/>
        <c:crossBetween val="midCat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E6CBF-8D0F-47AF-9B69-C55992365559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2B0C4-9397-4E32-B168-0EC16066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B0C4-9397-4E32-B168-0EC160666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trans="56000" crackSpacing="100"/>
                    </a14:imgEffect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Borexino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 Detector</a:t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Calibration System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5A75F81-9A8E-4AFA-92EF-604324D432FB}" type="datetime1">
              <a:rPr lang="en-US" b="1" spc="15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8/23/2012</a:t>
            </a:fld>
            <a:endParaRPr lang="en-US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SzM</a:t>
            </a:r>
            <a:r>
              <a:rPr lang="en-US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Kavli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IPMU</a:t>
            </a:r>
            <a:r>
              <a:rPr lang="en-US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, 2012</a:t>
            </a:r>
            <a:endParaRPr lang="en-US" b="1" spc="1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281" y="4267200"/>
            <a:ext cx="408637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Szymon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Manecki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,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</a:rPr>
              <a:t>VirginaTech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Detector Calibration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Detector Calibration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87238"/>
            <a:ext cx="426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Determination of the energy scale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</a:p>
          <a:p>
            <a:pPr algn="just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Study of the uniformity of the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detector response;</a:t>
            </a:r>
          </a:p>
          <a:p>
            <a:pPr algn="just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Study of FV systematics at different energies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and for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different FV cuts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</a:p>
          <a:p>
            <a:pPr algn="just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Validation of the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Borexino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Monte Carlo code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and of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the analytical models that are used in the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analysis to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describe the detector response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</a:p>
          <a:p>
            <a:pPr algn="just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Study of the detector trigger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efficiency regarding </a:t>
            </a:r>
            <a:r>
              <a:rPr lang="en-US" sz="1600" baseline="300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14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 and </a:t>
            </a:r>
            <a:r>
              <a:rPr lang="en-US" sz="1600" baseline="300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85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Kr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bkg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2187238"/>
            <a:ext cx="3657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The purity of the scintillator;</a:t>
            </a:r>
          </a:p>
          <a:p>
            <a:pPr algn="just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Determination of the source 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source position better than 2 cm;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Spectral shapes must represent the internal backgrounds;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Cost, simplicity and performance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combined with versatility of the 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calibration sources (alpha, beta, 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gamma, laser etc.);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The access pipe only 10 cm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in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diameter;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671" y="1383268"/>
            <a:ext cx="523572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03FB2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Goals   </a:t>
            </a: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                              Constrains</a:t>
            </a:r>
            <a:endParaRPr lang="en-US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Hardware System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181" y="1143000"/>
            <a:ext cx="421621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Source Location and Insertion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8" name="Picture 2" descr="H:\data\HK-meeting\Material_Slides\CCD_Report\Figures\camera_posi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0" y="1990239"/>
            <a:ext cx="2975220" cy="28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36589"/>
              </p:ext>
            </p:extLst>
          </p:nvPr>
        </p:nvGraphicFramePr>
        <p:xfrm>
          <a:off x="5399087" y="1957388"/>
          <a:ext cx="3059113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Acrobat Document" r:id="rId4" imgW="2495398" imgH="2381098" progId="AcroExch.Document.7">
                  <p:embed/>
                </p:oleObj>
              </mc:Choice>
              <mc:Fallback>
                <p:oleObj name="Acrobat Document" r:id="rId4" imgW="2495398" imgH="2381098" progId="AcroExch.Document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7" y="1957388"/>
                        <a:ext cx="3059113" cy="291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199" y="5181599"/>
            <a:ext cx="4324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7 consumer-grade Kodak cameras;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PMT positions used as reference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Source position determined with 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an additional LED;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51816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1-m neutrally buoyant rods;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Operated in Class-10 glove-box;</a:t>
            </a: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95% of the detector volume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algn="just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covered;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Hardware System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181" y="1143000"/>
            <a:ext cx="421621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Source Location and Insertion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9" name="Content Placeholder 7" descr="cam_recon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09479" y="1722437"/>
            <a:ext cx="3157721" cy="4525963"/>
          </a:xfrm>
          <a:prstGeom prst="rect">
            <a:avLst/>
          </a:prstGeom>
        </p:spPr>
      </p:pic>
      <p:pic>
        <p:nvPicPr>
          <p:cNvPr id="10" name="Picture 9" descr="cam_reco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76400"/>
            <a:ext cx="2425687" cy="46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Source Insertion System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754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dirty="0" smtClean="0">
                <a:solidFill>
                  <a:srgbClr val="FF0000"/>
                </a:solidFill>
                <a:latin typeface="Kristen ITC" pitchFamily="66" charset="0"/>
              </a:rPr>
              <a:t>•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One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rod has a hinge in the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center; Spring-mounted source is at the end;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</a:t>
            </a:r>
            <a:r>
              <a:rPr lang="en-US" sz="1600" dirty="0">
                <a:solidFill>
                  <a:srgbClr val="03FB2C"/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Teflon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tube containing fiber optic is used to pull assembly off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axis;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51054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6-way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cross couples gate valve to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glovebox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</a:p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Sliding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seals for rod and tether maintain cross-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glovebox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∆q;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871049"/>
            <a:ext cx="507530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Computer controlled process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system:</a:t>
            </a:r>
          </a:p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Maintains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N</a:t>
            </a:r>
            <a:r>
              <a:rPr lang="en-US" sz="1600" baseline="-250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2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pressure &amp;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flow</a:t>
            </a:r>
          </a:p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93776" lv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</a:t>
            </a:r>
            <a:r>
              <a:rPr lang="en-US" sz="1600" dirty="0">
                <a:solidFill>
                  <a:srgbClr val="03FB2C"/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Monitors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O</a:t>
            </a:r>
            <a:r>
              <a:rPr lang="en-US" sz="1600" baseline="-250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2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and liquid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levels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12" name="Picture 2" descr="H:\data\HK-meeting\Material_Slides\calibrations\figures\calib_sour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2" y="1829369"/>
            <a:ext cx="1704507" cy="15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:\data\HK-meeting\Material_Slides\calibrations\figures\geometric_cover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2" y="4770745"/>
            <a:ext cx="1753757" cy="16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g_4570.jpg"/>
          <p:cNvPicPr>
            <a:picLocks noChangeAspect="1"/>
          </p:cNvPicPr>
          <p:nvPr/>
        </p:nvPicPr>
        <p:blipFill>
          <a:blip r:embed="rId4" cstate="print"/>
          <a:srcRect l="14583" r="14583"/>
          <a:stretch>
            <a:fillRect/>
          </a:stretch>
        </p:blipFill>
        <p:spPr>
          <a:xfrm>
            <a:off x="6997363" y="3363525"/>
            <a:ext cx="1689437" cy="15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Source Location System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11" name="Picture 10" descr="cam_calib_zoom.png"/>
          <p:cNvPicPr>
            <a:picLocks noChangeAspect="1"/>
          </p:cNvPicPr>
          <p:nvPr/>
        </p:nvPicPr>
        <p:blipFill>
          <a:blip r:embed="rId2"/>
          <a:srcRect b="4042"/>
          <a:stretch>
            <a:fillRect/>
          </a:stretch>
        </p:blipFill>
        <p:spPr>
          <a:xfrm>
            <a:off x="7070962" y="3338426"/>
            <a:ext cx="1615838" cy="161514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75" y="4706213"/>
            <a:ext cx="16097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75" y="1829369"/>
            <a:ext cx="1725080" cy="160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8754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dirty="0" smtClean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Remote controlled</a:t>
            </a:r>
          </a:p>
          <a:p>
            <a:pPr lvl="1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Fitted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with separate fish-eye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lens</a:t>
            </a:r>
          </a:p>
          <a:p>
            <a:pPr lvl="1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Halogen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bulbs for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illumination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9" y="3570982"/>
            <a:ext cx="5132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K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nown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PMT positions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for self-calibration</a:t>
            </a:r>
          </a:p>
          <a:p>
            <a:pPr lvl="1"/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Pinhole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LEDs used to account for scale + offset in subsequent images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848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dirty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Searches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red pixels in each image for “bright spot”</a:t>
            </a:r>
          </a:p>
          <a:p>
            <a:pPr lvl="1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Discard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cameras with &gt; 2 cm distance from fit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position (min 2 CCDs required)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55666"/>
              </p:ext>
            </p:extLst>
          </p:nvPr>
        </p:nvGraphicFramePr>
        <p:xfrm>
          <a:off x="866778" y="5181600"/>
          <a:ext cx="7439022" cy="1036320"/>
        </p:xfrm>
        <a:graphic>
          <a:graphicData uri="http://schemas.openxmlformats.org/drawingml/2006/table">
            <a:tbl>
              <a:tblPr firstRow="1" bandRow="1"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7222"/>
                <a:gridCol w="457200"/>
                <a:gridCol w="533400"/>
                <a:gridCol w="561932"/>
                <a:gridCol w="475388"/>
                <a:gridCol w="475388"/>
                <a:gridCol w="475388"/>
                <a:gridCol w="475388"/>
                <a:gridCol w="475388"/>
                <a:gridCol w="475388"/>
                <a:gridCol w="475388"/>
                <a:gridCol w="475388"/>
                <a:gridCol w="475388"/>
                <a:gridCol w="475388"/>
                <a:gridCol w="475388"/>
              </a:tblGrid>
              <a:tr h="32448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Type</a:t>
                      </a:r>
                      <a:endParaRPr lang="en-US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γ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β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α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Src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57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139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Ce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203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Hg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85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Sr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54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Mn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65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Zn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60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40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K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14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214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Bi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214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Po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n-p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n-</a:t>
                      </a:r>
                      <a:r>
                        <a:rPr lang="en-US" sz="1050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n-Fe</a:t>
                      </a:r>
                      <a:endParaRPr lang="en-US" sz="10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MeV</a:t>
                      </a:r>
                      <a:endParaRPr lang="en-US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0.122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0.165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0.279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0.514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0.834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1.1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1.1, 1.3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1.4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0.15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3.2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7.69 (0.84)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2.23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4.94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~7.5</a:t>
                      </a:r>
                      <a:endParaRPr lang="en-US" sz="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Calibration Campaigns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6" name="Picture 5" descr="sourcepoi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7500" y="1829369"/>
            <a:ext cx="2928300" cy="306231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516406" cy="4343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>
                <a:solidFill>
                  <a:srgbClr val="03FB2C"/>
                </a:solidFill>
                <a:latin typeface="Kristen ITC" pitchFamily="66" charset="0"/>
              </a:rPr>
              <a:t>4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campaigns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Oct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’08, Jan ’09, Jun ’09, Jul ’09; 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12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different sources;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295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different locations;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54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days with 65 % duty cycle;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9369"/>
            <a:ext cx="1108013" cy="3062319"/>
          </a:xfrm>
          <a:prstGeom prst="rect">
            <a:avLst/>
          </a:prstGeom>
          <a:noFill/>
          <a:ln w="412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8862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Calibration Results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765823" cy="1970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5654" y="1695467"/>
            <a:ext cx="129875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Energy Scale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399507"/>
            <a:ext cx="2083434" cy="19250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6105" y="5536497"/>
            <a:ext cx="30168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l-G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β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0547" y="5548160"/>
            <a:ext cx="31611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l-G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α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27" y="4399507"/>
            <a:ext cx="2935539" cy="19250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4572000"/>
            <a:ext cx="902811" cy="677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l-GR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β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- events </a:t>
            </a:r>
          </a:p>
          <a:p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Calibri"/>
              </a:rPr>
              <a:t> and</a:t>
            </a:r>
          </a:p>
          <a:p>
            <a:r>
              <a:rPr lang="el-GR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α</a:t>
            </a:r>
            <a:r>
              <a:rPr lang="en-US" sz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Calibri"/>
              </a:rPr>
              <a:t>- events</a:t>
            </a:r>
            <a:endParaRPr lang="en-US" sz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89" y="4431214"/>
            <a:ext cx="2354332" cy="1893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935539" cy="1970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88168"/>
            <a:ext cx="1600200" cy="4260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67302" y="1695467"/>
            <a:ext cx="124425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Pulse Shape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7962" y="4091730"/>
            <a:ext cx="90601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Position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2183" y="4123437"/>
            <a:ext cx="113845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Quenching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880" y="4123437"/>
            <a:ext cx="162576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Gatti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risten ITC" pitchFamily="66" charset="0"/>
                <a:cs typeface="Arial" pitchFamily="34" charset="0"/>
              </a:rPr>
              <a:t> Parameter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318" y="3244334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endParaRPr lang="en-US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6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Calibration Results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35558"/>
              </p:ext>
            </p:extLst>
          </p:nvPr>
        </p:nvGraphicFramePr>
        <p:xfrm>
          <a:off x="5589896" y="1905000"/>
          <a:ext cx="2889444" cy="33824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01808"/>
                <a:gridCol w="693818"/>
                <a:gridCol w="693818"/>
              </a:tblGrid>
              <a:tr h="4569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Systematics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Livetime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0.1%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0.04%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C7"/>
                    </a:solidFill>
                  </a:tcPr>
                </a:tc>
              </a:tr>
              <a:tr h="4569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Scintillator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ρ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0.2%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0.05%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C7"/>
                    </a:solidFill>
                  </a:tcPr>
                </a:tc>
              </a:tr>
              <a:tr h="5090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Event Selection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Loss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0.3%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0.1%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C7"/>
                    </a:solidFill>
                  </a:tcPr>
                </a:tc>
              </a:tr>
              <a:tr h="5090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Position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Reconstruction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6.0%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+1.3%/-0.5%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C7"/>
                    </a:solidFill>
                  </a:tcPr>
                </a:tc>
              </a:tr>
              <a:tr h="4569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Energy Scale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6.0%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2.7%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69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8.5%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+3.6%/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-3.4%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C7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62000" y="18288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Room for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improvement: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 </a:t>
            </a:r>
            <a:r>
              <a:rPr lang="en-US" sz="1600" dirty="0">
                <a:solidFill>
                  <a:srgbClr val="FFC000"/>
                </a:solidFill>
                <a:latin typeface="Kristen ITC" pitchFamily="66" charset="0"/>
              </a:rPr>
              <a:t>Position Reconstruction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+ 1.3, -0.5 %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 </a:t>
            </a:r>
            <a:r>
              <a:rPr lang="en-US" sz="1600" dirty="0">
                <a:solidFill>
                  <a:srgbClr val="FFC000"/>
                </a:solidFill>
                <a:latin typeface="Kristen ITC" pitchFamily="66" charset="0"/>
              </a:rPr>
              <a:t>Energy Scale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  <a:cs typeface="Times New Roman"/>
              </a:rPr>
              <a:t>± 2.7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  <a:cs typeface="Times New Roman"/>
              </a:rPr>
              <a:t>%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5429534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The system can be used at any point: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rgbClr val="FFC000"/>
                </a:solidFill>
                <a:latin typeface="Kristen ITC" pitchFamily="66" charset="0"/>
              </a:rPr>
              <a:t>   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Required manpower – 30 members (full campaign)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Short campaigns also considered (Radon, laser sources)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5122" name="Picture 2" descr="H:\data\HK-meeting\Material_Slides\CCD_Report\Figures\rader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35808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623846"/>
            <a:ext cx="2119491" cy="338554"/>
          </a:xfrm>
          <a:prstGeom prst="rect">
            <a:avLst/>
          </a:prstGeom>
          <a:noFill/>
          <a:ln w="22225">
            <a:solidFill>
              <a:srgbClr val="03FB2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Kristen ITC" pitchFamily="66" charset="0"/>
              </a:rPr>
              <a:t>Original goal </a:t>
            </a:r>
            <a:r>
              <a:rPr lang="en-US" sz="1600" dirty="0" smtClean="0">
                <a:latin typeface="Kristen ITC" pitchFamily="66" charset="0"/>
                <a:cs typeface="Times New Roman"/>
              </a:rPr>
              <a:t>± 2 </a:t>
            </a:r>
            <a:r>
              <a:rPr lang="en-US" sz="1600" dirty="0">
                <a:latin typeface="Kristen ITC" pitchFamily="66" charset="0"/>
                <a:cs typeface="Times New Roman"/>
              </a:rPr>
              <a:t>c</a:t>
            </a:r>
            <a:r>
              <a:rPr lang="en-US" sz="1600" dirty="0" smtClean="0">
                <a:latin typeface="Kristen ITC" pitchFamily="66" charset="0"/>
                <a:cs typeface="Times New Roman"/>
              </a:rPr>
              <a:t>m</a:t>
            </a:r>
            <a:endParaRPr lang="en-US" sz="1600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021" y="3090446"/>
            <a:ext cx="992579" cy="33855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Kristen ITC" pitchFamily="66" charset="0"/>
                <a:cs typeface="Times New Roman"/>
              </a:rPr>
              <a:t>± 0.6 cm</a:t>
            </a:r>
            <a:endParaRPr lang="en-US" sz="16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5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Conclusions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210" y="2025133"/>
            <a:ext cx="827502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Calibration software and hardware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developed and built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at Virginia Tech;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System was used in multiple campaigns and proved to be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highly reliable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For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Borexino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,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radiopurity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in the region of interest was of major concern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ut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no long-term contamination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due to calibrations has been identified;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Systematic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errors in </a:t>
            </a:r>
            <a:r>
              <a:rPr lang="en-US" sz="1600" dirty="0" err="1" smtClean="0">
                <a:solidFill>
                  <a:srgbClr val="03FB2C"/>
                </a:solidFill>
                <a:latin typeface="Kristen ITC" pitchFamily="66" charset="0"/>
              </a:rPr>
              <a:t>Borexino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 were reduced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by more than a factor of 2;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Large operational range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allowed to study the energy reconstruction uniformity;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• The system remains on site, </a:t>
            </a:r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ready for immediate implementation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; 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Currently awaiting the end of data-taking phase II in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Borexino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.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Virginia Tech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1.bp.blogspot.com/-9LGUNcnI4WI/Tomfnxy2P1I/AAAAAAAADDw/QTGQeOKxT8s/s1600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953000" cy="32956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Backup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2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72190358"/>
              </p:ext>
            </p:extLst>
          </p:nvPr>
        </p:nvGraphicFramePr>
        <p:xfrm>
          <a:off x="37531" y="2286000"/>
          <a:ext cx="9015412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Position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Reco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6677" y="1143000"/>
            <a:ext cx="341792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Mechanical Ruler Check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Virginia Tech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2246" y="1130490"/>
            <a:ext cx="393248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Center for Neutrino Physics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67" y="1752600"/>
            <a:ext cx="7086600" cy="471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4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Virginia Tech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2246" y="1130490"/>
            <a:ext cx="393248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Center for Neutrino Physics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36300"/>
            <a:ext cx="8229600" cy="53741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Faculty (with focus on neutrinos)</a:t>
            </a:r>
          </a:p>
          <a:p>
            <a:pPr lvl="1"/>
            <a:r>
              <a:rPr lang="en-US" sz="1400" dirty="0" smtClean="0">
                <a:solidFill>
                  <a:srgbClr val="FFFF00"/>
                </a:solidFill>
                <a:latin typeface="Kristen ITC" pitchFamily="66" charset="0"/>
              </a:rPr>
              <a:t>Bruce </a:t>
            </a:r>
            <a:r>
              <a:rPr lang="en-US" sz="1400" dirty="0" err="1" smtClean="0">
                <a:solidFill>
                  <a:srgbClr val="FFFF00"/>
                </a:solidFill>
                <a:latin typeface="Kristen ITC" pitchFamily="66" charset="0"/>
              </a:rPr>
              <a:t>Vogelaar</a:t>
            </a:r>
            <a:endParaRPr lang="en-US" sz="1400" dirty="0" smtClean="0">
              <a:solidFill>
                <a:srgbClr val="FFFF00"/>
              </a:solidFill>
              <a:latin typeface="Kristen ITC" pitchFamily="66" charset="0"/>
            </a:endParaRPr>
          </a:p>
          <a:p>
            <a:pPr lvl="1"/>
            <a:r>
              <a:rPr lang="en-US" sz="1400" dirty="0" smtClean="0">
                <a:solidFill>
                  <a:srgbClr val="FFFF00"/>
                </a:solidFill>
                <a:latin typeface="Kristen ITC" pitchFamily="66" charset="0"/>
              </a:rPr>
              <a:t>Jon Link</a:t>
            </a:r>
          </a:p>
          <a:p>
            <a:pPr lvl="1"/>
            <a:r>
              <a:rPr lang="en-US" sz="1400" dirty="0" err="1" smtClean="0">
                <a:solidFill>
                  <a:srgbClr val="FFFF00"/>
                </a:solidFill>
                <a:latin typeface="Kristen ITC" pitchFamily="66" charset="0"/>
              </a:rPr>
              <a:t>Camillo</a:t>
            </a:r>
            <a:r>
              <a:rPr lang="en-US" sz="1400" dirty="0" smtClean="0">
                <a:solidFill>
                  <a:srgbClr val="FFFF00"/>
                </a:solidFill>
                <a:latin typeface="Kristen ITC" pitchFamily="66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Kristen ITC" pitchFamily="66" charset="0"/>
              </a:rPr>
              <a:t>Mariani</a:t>
            </a:r>
            <a:endParaRPr lang="en-US" sz="1400" dirty="0" smtClean="0">
              <a:solidFill>
                <a:srgbClr val="FFFF00"/>
              </a:solidFill>
              <a:latin typeface="Kristen ITC" pitchFamily="66" charset="0"/>
            </a:endParaRPr>
          </a:p>
          <a:p>
            <a:pPr lvl="1"/>
            <a:endParaRPr lang="en-US" sz="14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Important Events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“International Neutrino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ummer School” (2012)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“Sterile Neutrinos at the Crossroads” (2011 workshop)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Center for Neutrino Physics (established 2011)</a:t>
            </a:r>
          </a:p>
          <a:p>
            <a:pPr lvl="1"/>
            <a:endParaRPr lang="en-US" sz="14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Principle Topics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Borexino (since inception)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LENS (since inception)</a:t>
            </a:r>
          </a:p>
          <a:p>
            <a:pPr lvl="1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Daya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Bay</a:t>
            </a:r>
          </a:p>
          <a:p>
            <a:pPr lvl="1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MiniBooNE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Double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Chooz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LBNE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1905000"/>
            <a:ext cx="3124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Harrington" pitchFamily="82" charset="0"/>
              <a:buChar char="–"/>
            </a:pP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atsu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Takeuchi (theory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)</a:t>
            </a:r>
          </a:p>
          <a:p>
            <a:pPr marL="285750" lvl="1" indent="-285750">
              <a:buFont typeface="Harrington" pitchFamily="82" charset="0"/>
              <a:buChar char="–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Patrick Huber (theory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)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285750" indent="-285750">
              <a:buFont typeface="Harrington" pitchFamily="82" charset="0"/>
              <a:buChar char="–"/>
            </a:pP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Raju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Raghavan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(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th.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exp.)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(recently deceased: Oct 2011)</a:t>
            </a:r>
          </a:p>
          <a:p>
            <a:pPr marL="1200150" lvl="2" indent="-285750">
              <a:buFont typeface="Harrington" pitchFamily="82" charset="0"/>
              <a:buChar char="–"/>
            </a:pPr>
            <a:endParaRPr lang="en-US" sz="14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4267200"/>
            <a:ext cx="32856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VT Neutrino Funding</a:t>
            </a:r>
          </a:p>
          <a:p>
            <a:pPr marL="742950" lvl="1" indent="-285750">
              <a:buFont typeface="Harrington" pitchFamily="82" charset="0"/>
              <a:buChar char="–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NSF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(1999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) $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5.8M</a:t>
            </a:r>
          </a:p>
          <a:p>
            <a:pPr marL="742950" lvl="1" indent="-285750">
              <a:buFont typeface="Harrington" pitchFamily="82" charset="0"/>
              <a:buChar char="–"/>
            </a:pPr>
            <a:endParaRPr lang="en-US" sz="14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742950" lvl="1" indent="-285750">
              <a:buFont typeface="Harrington" pitchFamily="82" charset="0"/>
              <a:buChar char="–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DOE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(2006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) $2.0M</a:t>
            </a:r>
          </a:p>
        </p:txBody>
      </p:sp>
    </p:spTree>
    <p:extLst>
      <p:ext uri="{BB962C8B-B14F-4D97-AF65-F5344CB8AC3E}">
        <p14:creationId xmlns:p14="http://schemas.microsoft.com/office/powerpoint/2010/main" val="144082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Virginia Tech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7" name="Picture 2" descr="N:\KURF-11\gro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b="7443"/>
          <a:stretch/>
        </p:blipFill>
        <p:spPr bwMode="auto">
          <a:xfrm>
            <a:off x="883190" y="5226592"/>
            <a:ext cx="4340931" cy="1326608"/>
          </a:xfrm>
          <a:prstGeom prst="rect">
            <a:avLst/>
          </a:prstGeom>
          <a:noFill/>
        </p:spPr>
      </p:pic>
      <p:pic>
        <p:nvPicPr>
          <p:cNvPr id="8" name="Picture 3" descr="N:\KURF-11\IMG_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9" y="1627287"/>
            <a:ext cx="4394712" cy="3296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2187158"/>
            <a:ext cx="2834889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mini-LENS (Low Energy Neutrino Spectroscopy)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 smtClean="0">
              <a:solidFill>
                <a:schemeClr val="bg2">
                  <a:lumMod val="75000"/>
                </a:schemeClr>
              </a:solidFill>
              <a:latin typeface="Kristen ITC" pitchFamily="66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Neutron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Spectrometer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 smtClean="0">
              <a:solidFill>
                <a:schemeClr val="bg2">
                  <a:lumMod val="75000"/>
                </a:schemeClr>
              </a:solidFill>
              <a:latin typeface="Kristen ITC" pitchFamily="66" charset="0"/>
              <a:sym typeface="Symbol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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Decay to Excited States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 smtClean="0">
              <a:solidFill>
                <a:schemeClr val="bg2">
                  <a:lumMod val="75000"/>
                </a:schemeClr>
              </a:solidFill>
              <a:latin typeface="Kristen ITC" pitchFamily="66" charset="0"/>
              <a:sym typeface="Symbol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HPGe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Low-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Bkgd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Screening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Kristen ITC" pitchFamily="66" charset="0"/>
              <a:sym typeface="Symbol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MALBEK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(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Majorana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 0)</a:t>
            </a:r>
          </a:p>
          <a:p>
            <a:pPr marL="342900" indent="-342900">
              <a:buFont typeface="+mj-lt"/>
              <a:buAutoNum type="alphaUcPeriod"/>
            </a:pPr>
            <a:endParaRPr lang="en-US" sz="1600" baseline="30000" dirty="0" smtClean="0">
              <a:solidFill>
                <a:schemeClr val="bg2">
                  <a:lumMod val="75000"/>
                </a:schemeClr>
              </a:solidFill>
              <a:latin typeface="Kristen ITC" pitchFamily="66" charset="0"/>
              <a:sym typeface="Symbol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baseline="300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39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Ar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Depleted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Argon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Kristen ITC" pitchFamily="66" charset="0"/>
              <a:sym typeface="Symbol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Kristen ITC" pitchFamily="66" charset="0"/>
                <a:sym typeface="Symbol"/>
              </a:rPr>
              <a:t>Office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134297" y="2529403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A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198540" y="2532249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B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215802" y="2884561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C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3276600" y="4038600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D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3306931" y="2878559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E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101324" y="4248616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F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900064" y="4013847"/>
            <a:ext cx="270276" cy="323384"/>
          </a:xfrm>
          <a:prstGeom prst="wedgeEllipseCallout">
            <a:avLst>
              <a:gd name="adj1" fmla="val -12717"/>
              <a:gd name="adj2" fmla="val 47565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Kristen ITC" pitchFamily="66" charset="0"/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" y="1130490"/>
            <a:ext cx="57454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Kimballton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 Underground Research Facility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1581090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Kristen ITC" pitchFamily="66" charset="0"/>
              </a:rPr>
              <a:t>1400 </a:t>
            </a:r>
            <a:r>
              <a:rPr lang="en-US" sz="2000" dirty="0" err="1" smtClean="0">
                <a:solidFill>
                  <a:schemeClr val="accent6"/>
                </a:solidFill>
                <a:latin typeface="Kristen ITC" pitchFamily="66" charset="0"/>
              </a:rPr>
              <a:t>m.w.e</a:t>
            </a:r>
            <a:r>
              <a:rPr lang="en-US" sz="2000" dirty="0" smtClean="0">
                <a:solidFill>
                  <a:schemeClr val="accent6"/>
                </a:solidFill>
                <a:latin typeface="Kristen ITC" pitchFamily="66" charset="0"/>
              </a:rPr>
              <a:t>.</a:t>
            </a:r>
            <a:endParaRPr lang="en-US" sz="2000" dirty="0">
              <a:solidFill>
                <a:schemeClr val="accent6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267200" cy="340677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179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724400" y="4618672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3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ns rise time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3 ns FWHM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00600" y="2938046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Light Pulse as Viewed by a PMT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Daya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Bay µ Veto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" y="2615791"/>
            <a:ext cx="2923962" cy="221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742836"/>
            <a:ext cx="1752600" cy="1000364"/>
          </a:xfrm>
          <a:prstGeom prst="rect">
            <a:avLst/>
          </a:prstGeom>
          <a:noFill/>
          <a:ln w="22225">
            <a:solidFill>
              <a:schemeClr val="bg1">
                <a:lumMod val="9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6945" y="1371600"/>
            <a:ext cx="7850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Jon Link and his team was responsible for the Water Pool calibration System</a:t>
            </a:r>
          </a:p>
          <a:p>
            <a:pPr marL="742950" lvl="1" indent="-285750">
              <a:buFont typeface="Kristen ITC" pitchFamily="66" charset="0"/>
              <a:buChar char="−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Relative timing of all PMTs;</a:t>
            </a:r>
          </a:p>
          <a:p>
            <a:pPr marL="742950" lvl="1" indent="-285750">
              <a:buFont typeface="Kristen ITC" pitchFamily="66" charset="0"/>
              <a:buChar char="−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Monitoring water quality;</a:t>
            </a:r>
          </a:p>
          <a:p>
            <a:pPr marL="742950" lvl="1" indent="-285750">
              <a:buFont typeface="Kristen ITC" pitchFamily="66" charset="0"/>
              <a:buChar char="−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Monitor PMT gains;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Kristen ITC" pitchFamily="66" charset="0"/>
              <a:buChar char="−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150 LED flashers;</a:t>
            </a:r>
          </a:p>
          <a:p>
            <a:pPr marL="742950" lvl="1" indent="-285750">
              <a:buFont typeface="Kristen ITC" pitchFamily="66" charset="0"/>
              <a:buChar char="−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742950" lvl="1" indent="-285750">
              <a:buFont typeface="Kristen ITC" pitchFamily="66" charset="0"/>
              <a:buChar char="−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eflon diffuser balls optimally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distributed giving uniform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light to all the PMTs;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Borexino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 Detector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Borexino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 Detector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5625" y="1143000"/>
            <a:ext cx="106792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risten ITC" pitchFamily="66" charset="0"/>
              </a:rPr>
              <a:t>Design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2050" name="Picture 2" descr="H:\data\HK-meeting\Material_Slides\calibrations\figures\bx_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078584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1911727"/>
            <a:ext cx="40278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Graded Shielding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Real-time Spectroscopy</a:t>
            </a:r>
          </a:p>
          <a:p>
            <a:r>
              <a:rPr lang="en-US" sz="1600" dirty="0" smtClean="0">
                <a:solidFill>
                  <a:srgbClr val="03FB2C"/>
                </a:solidFill>
                <a:latin typeface="Kristen ITC" pitchFamily="66" charset="0"/>
              </a:rPr>
              <a:t>    </a:t>
            </a:r>
            <a:r>
              <a:rPr lang="en-US" sz="1600" dirty="0" smtClean="0">
                <a:solidFill>
                  <a:srgbClr val="FFFF00"/>
                </a:solidFill>
                <a:latin typeface="Kristen ITC" pitchFamily="66" charset="0"/>
              </a:rPr>
              <a:t>2214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PMTs    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Ultra-pure Target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 PC + PPO (</a:t>
            </a: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238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U / </a:t>
            </a: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232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Th </a:t>
            </a:r>
            <a:r>
              <a:rPr lang="en-US" sz="1600" dirty="0">
                <a:solidFill>
                  <a:srgbClr val="FFFF00"/>
                </a:solidFill>
                <a:latin typeface="Kristen ITC" pitchFamily="66" charset="0"/>
              </a:rPr>
              <a:t>~ </a:t>
            </a:r>
            <a:r>
              <a:rPr lang="en-US" sz="1600" dirty="0" smtClean="0">
                <a:solidFill>
                  <a:srgbClr val="FFFF00"/>
                </a:solidFill>
                <a:latin typeface="Kristen ITC" pitchFamily="66" charset="0"/>
              </a:rPr>
              <a:t>10</a:t>
            </a:r>
            <a:r>
              <a:rPr lang="en-US" sz="1600" baseline="30000" dirty="0" smtClean="0">
                <a:solidFill>
                  <a:srgbClr val="FFFF00"/>
                </a:solidFill>
                <a:latin typeface="Kristen ITC" pitchFamily="66" charset="0"/>
              </a:rPr>
              <a:t>-18</a:t>
            </a:r>
            <a:r>
              <a:rPr lang="en-US" sz="1600" dirty="0" smtClean="0">
                <a:solidFill>
                  <a:srgbClr val="FFFF00"/>
                </a:solidFill>
                <a:latin typeface="Kristen ITC" pitchFamily="66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Kristen ITC" pitchFamily="66" charset="0"/>
              </a:rPr>
              <a:t>g/g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)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Neutrino Physics via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Electron Elastic Scattering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Resolution at 1 MeV: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Kristen ITC" pitchFamily="66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Kristen ITC" pitchFamily="66" charset="0"/>
              </a:rPr>
              <a:t>   5</a:t>
            </a:r>
            <a:r>
              <a:rPr lang="en-US" sz="1600" dirty="0">
                <a:solidFill>
                  <a:srgbClr val="FFFF00"/>
                </a:solidFill>
                <a:latin typeface="Kristen ITC" pitchFamily="66" charset="0"/>
              </a:rPr>
              <a:t>%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[energy];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~ </a:t>
            </a:r>
            <a:r>
              <a:rPr lang="en-US" sz="1600" dirty="0" smtClean="0">
                <a:solidFill>
                  <a:srgbClr val="FFFF00"/>
                </a:solidFill>
                <a:latin typeface="Kristen ITC" pitchFamily="66" charset="0"/>
              </a:rPr>
              <a:t>10-15cm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[position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]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Muon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rejection: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  Efficiency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&gt; </a:t>
            </a:r>
            <a:r>
              <a:rPr lang="en-US" sz="1600" dirty="0">
                <a:solidFill>
                  <a:srgbClr val="FFFF00"/>
                </a:solidFill>
                <a:latin typeface="Kristen ITC" pitchFamily="66" charset="0"/>
              </a:rPr>
              <a:t>99.992%</a:t>
            </a:r>
          </a:p>
        </p:txBody>
      </p:sp>
    </p:spTree>
    <p:extLst>
      <p:ext uri="{BB962C8B-B14F-4D97-AF65-F5344CB8AC3E}">
        <p14:creationId xmlns:p14="http://schemas.microsoft.com/office/powerpoint/2010/main" val="27406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21681"/>
            <a:ext cx="8305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Pep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&amp; CNO limit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Phys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Rev.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Lett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108 (2012) 051302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7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Be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Adn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Physics Letters B 707 (2012) 22-26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7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Be @ 5%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Phys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Rev.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Lett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107 (2011) 141302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8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B &gt; 3 MeV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: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Phys. Rev. D 82 (2010) 033006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Solar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antinu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itchFamily="66" charset="0"/>
              </a:rPr>
              <a:t> limits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Phys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Lett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B 696 (2011) 191-196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Kristen ITC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7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Be @ 10%: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Phys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Rev.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Lett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 101 (2008) 091302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Kristen ITC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7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Be @ 17%: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Arpesella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at al.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Borexino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collaboration):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risten ITC" pitchFamily="66" charset="0"/>
              </a:rPr>
              <a:t>Major Publications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8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arrington"/>
        <a:ea typeface=""/>
        <a:cs typeface=""/>
      </a:majorFont>
      <a:minorFont>
        <a:latin typeface="Harringt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922</Words>
  <Application>Microsoft Office PowerPoint</Application>
  <PresentationFormat>On-screen Show (4:3)</PresentationFormat>
  <Paragraphs>261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Borexino Detector Calibration System</vt:lpstr>
      <vt:lpstr>Virginia Tech</vt:lpstr>
      <vt:lpstr>Virginia Tech</vt:lpstr>
      <vt:lpstr>Virginia Tech</vt:lpstr>
      <vt:lpstr>Virginia Tech</vt:lpstr>
      <vt:lpstr>PowerPoint Presentation</vt:lpstr>
      <vt:lpstr>Borexino Detector</vt:lpstr>
      <vt:lpstr>Borexino Detector</vt:lpstr>
      <vt:lpstr>Major Publications</vt:lpstr>
      <vt:lpstr>Detector Calibration</vt:lpstr>
      <vt:lpstr>Detector Calibration</vt:lpstr>
      <vt:lpstr>Hardware System</vt:lpstr>
      <vt:lpstr>Hardware System</vt:lpstr>
      <vt:lpstr>Source Insertion System</vt:lpstr>
      <vt:lpstr>Source Location System</vt:lpstr>
      <vt:lpstr>Calibration Campaigns</vt:lpstr>
      <vt:lpstr>Calibration Results</vt:lpstr>
      <vt:lpstr>Calibration Results</vt:lpstr>
      <vt:lpstr>Conclusions</vt:lpstr>
      <vt:lpstr>PowerPoint Presentation</vt:lpstr>
      <vt:lpstr>Backup</vt:lpstr>
      <vt:lpstr>Position Reco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Szymon Manecki</dc:creator>
  <cp:lastModifiedBy>Szymon Manecki</cp:lastModifiedBy>
  <cp:revision>371</cp:revision>
  <dcterms:created xsi:type="dcterms:W3CDTF">2006-08-16T00:00:00Z</dcterms:created>
  <dcterms:modified xsi:type="dcterms:W3CDTF">2012-08-23T07:20:08Z</dcterms:modified>
</cp:coreProperties>
</file>