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85" r:id="rId3"/>
    <p:sldId id="290" r:id="rId4"/>
    <p:sldId id="292" r:id="rId5"/>
    <p:sldId id="294" r:id="rId6"/>
    <p:sldId id="314" r:id="rId7"/>
    <p:sldId id="296" r:id="rId8"/>
    <p:sldId id="297" r:id="rId9"/>
    <p:sldId id="308" r:id="rId10"/>
    <p:sldId id="309" r:id="rId11"/>
    <p:sldId id="311" r:id="rId12"/>
    <p:sldId id="312" r:id="rId13"/>
    <p:sldId id="315" r:id="rId14"/>
    <p:sldId id="319" r:id="rId15"/>
    <p:sldId id="316" r:id="rId16"/>
    <p:sldId id="317" r:id="rId17"/>
    <p:sldId id="302" r:id="rId18"/>
    <p:sldId id="318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191" autoAdjust="0"/>
    <p:restoredTop sz="94684" autoAdjust="0"/>
  </p:normalViewPr>
  <p:slideViewPr>
    <p:cSldViewPr>
      <p:cViewPr varScale="1">
        <p:scale>
          <a:sx n="101" d="100"/>
          <a:sy n="101" d="100"/>
        </p:scale>
        <p:origin x="-10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7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iles\Buehler%20Ind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iles\Buehler%20Ind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81351706036745"/>
          <c:y val="0.132390784485273"/>
          <c:w val="0.733150322118826"/>
          <c:h val="0.618877515310586"/>
        </c:manualLayout>
      </c:layout>
      <c:scatterChart>
        <c:scatterStyle val="lineMarker"/>
        <c:ser>
          <c:idx val="0"/>
          <c:order val="0"/>
          <c:tx>
            <c:v>Vendor1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Graph!$D$4:$D$7</c:f>
                <c:numCache>
                  <c:formatCode>General</c:formatCode>
                  <c:ptCount val="4"/>
                  <c:pt idx="0">
                    <c:v>3.7313</c:v>
                  </c:pt>
                  <c:pt idx="1">
                    <c:v>2.3639</c:v>
                  </c:pt>
                  <c:pt idx="2">
                    <c:v>2.31755</c:v>
                  </c:pt>
                  <c:pt idx="3">
                    <c:v>1.21795</c:v>
                  </c:pt>
                </c:numCache>
              </c:numRef>
            </c:plus>
            <c:minus>
              <c:numRef>
                <c:f>Graph!$D$4:$D$7</c:f>
                <c:numCache>
                  <c:formatCode>General</c:formatCode>
                  <c:ptCount val="4"/>
                  <c:pt idx="0">
                    <c:v>3.7313</c:v>
                  </c:pt>
                  <c:pt idx="1">
                    <c:v>2.3639</c:v>
                  </c:pt>
                  <c:pt idx="2">
                    <c:v>2.31755</c:v>
                  </c:pt>
                  <c:pt idx="3">
                    <c:v>1.21795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Graph!$B$4:$B$7</c:f>
              <c:numCache>
                <c:formatCode>General</c:formatCode>
                <c:ptCount val="4"/>
                <c:pt idx="0">
                  <c:v>542.0241</c:v>
                </c:pt>
                <c:pt idx="1">
                  <c:v>525.5929</c:v>
                </c:pt>
                <c:pt idx="2">
                  <c:v>518.1029</c:v>
                </c:pt>
                <c:pt idx="3">
                  <c:v>507.731199999999</c:v>
                </c:pt>
              </c:numCache>
            </c:numRef>
          </c:yVal>
        </c:ser>
        <c:ser>
          <c:idx val="1"/>
          <c:order val="1"/>
          <c:tx>
            <c:v>Vendor2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Graph!$G$4:$G$7</c:f>
                <c:numCache>
                  <c:formatCode>General</c:formatCode>
                  <c:ptCount val="4"/>
                  <c:pt idx="0">
                    <c:v>4.857911999999986</c:v>
                  </c:pt>
                  <c:pt idx="1">
                    <c:v>3.5678</c:v>
                  </c:pt>
                  <c:pt idx="2">
                    <c:v>3.086549999999999</c:v>
                  </c:pt>
                  <c:pt idx="3">
                    <c:v>5.5317</c:v>
                  </c:pt>
                </c:numCache>
              </c:numRef>
            </c:plus>
            <c:minus>
              <c:numRef>
                <c:f>Graph!$G$4:$G$7</c:f>
                <c:numCache>
                  <c:formatCode>General</c:formatCode>
                  <c:ptCount val="4"/>
                  <c:pt idx="0">
                    <c:v>4.857911999999986</c:v>
                  </c:pt>
                  <c:pt idx="1">
                    <c:v>3.5678</c:v>
                  </c:pt>
                  <c:pt idx="2">
                    <c:v>3.086549999999999</c:v>
                  </c:pt>
                  <c:pt idx="3">
                    <c:v>5.5317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Graph!$E$4:$E$7</c:f>
              <c:numCache>
                <c:formatCode>General</c:formatCode>
                <c:ptCount val="4"/>
                <c:pt idx="0">
                  <c:v>583.9163999999994</c:v>
                </c:pt>
                <c:pt idx="1">
                  <c:v>553.3327999999991</c:v>
                </c:pt>
                <c:pt idx="2">
                  <c:v>538.2889</c:v>
                </c:pt>
                <c:pt idx="3">
                  <c:v>524.5074999999994</c:v>
                </c:pt>
              </c:numCache>
            </c:numRef>
          </c:yVal>
        </c:ser>
        <c:axId val="538760296"/>
        <c:axId val="538768008"/>
      </c:scatterChart>
      <c:valAx>
        <c:axId val="53876029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Load/g</a:t>
                </a:r>
              </a:p>
            </c:rich>
          </c:tx>
          <c:layout>
            <c:manualLayout>
              <c:xMode val="edge"/>
              <c:yMode val="edge"/>
              <c:x val="0.470576473395371"/>
              <c:y val="0.84173899095946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38768008"/>
        <c:crosses val="autoZero"/>
        <c:crossBetween val="midCat"/>
      </c:valAx>
      <c:valAx>
        <c:axId val="538768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Hardness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113256979241231"/>
              <c:y val="0.29656926217556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3876029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14470054879504"/>
          <c:y val="0.135583843686206"/>
          <c:w val="0.252675256502028"/>
          <c:h val="0.166392242636337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20373242998632"/>
          <c:y val="0.113122489411318"/>
          <c:w val="0.729084320144418"/>
          <c:h val="0.656933609755677"/>
        </c:manualLayout>
      </c:layout>
      <c:scatterChart>
        <c:scatterStyle val="lineMarker"/>
        <c:ser>
          <c:idx val="0"/>
          <c:order val="0"/>
          <c:tx>
            <c:v>Vendor1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Graph!$D$4:$D$7</c:f>
                <c:numCache>
                  <c:formatCode>General</c:formatCode>
                  <c:ptCount val="4"/>
                  <c:pt idx="0">
                    <c:v>3.7313</c:v>
                  </c:pt>
                  <c:pt idx="1">
                    <c:v>2.3639</c:v>
                  </c:pt>
                  <c:pt idx="2">
                    <c:v>2.31755</c:v>
                  </c:pt>
                  <c:pt idx="3">
                    <c:v>1.21795</c:v>
                  </c:pt>
                </c:numCache>
              </c:numRef>
            </c:plus>
            <c:minus>
              <c:numRef>
                <c:f>Graph!$D$4:$D$7</c:f>
                <c:numCache>
                  <c:formatCode>General</c:formatCode>
                  <c:ptCount val="4"/>
                  <c:pt idx="0">
                    <c:v>3.7313</c:v>
                  </c:pt>
                  <c:pt idx="1">
                    <c:v>2.3639</c:v>
                  </c:pt>
                  <c:pt idx="2">
                    <c:v>2.31755</c:v>
                  </c:pt>
                  <c:pt idx="3">
                    <c:v>1.21795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Graph!$B$4:$B$7</c:f>
              <c:numCache>
                <c:formatCode>General</c:formatCode>
                <c:ptCount val="4"/>
                <c:pt idx="0">
                  <c:v>542.0241</c:v>
                </c:pt>
                <c:pt idx="1">
                  <c:v>525.5929</c:v>
                </c:pt>
                <c:pt idx="2">
                  <c:v>518.1029</c:v>
                </c:pt>
                <c:pt idx="3">
                  <c:v>507.7311999999988</c:v>
                </c:pt>
              </c:numCache>
            </c:numRef>
          </c:yVal>
        </c:ser>
        <c:ser>
          <c:idx val="1"/>
          <c:order val="1"/>
          <c:tx>
            <c:v>Vendor2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Graph!$G$4:$G$7</c:f>
                <c:numCache>
                  <c:formatCode>General</c:formatCode>
                  <c:ptCount val="4"/>
                  <c:pt idx="0">
                    <c:v>4.857911999999984</c:v>
                  </c:pt>
                  <c:pt idx="1">
                    <c:v>3.5678</c:v>
                  </c:pt>
                  <c:pt idx="2">
                    <c:v>3.086549999999999</c:v>
                  </c:pt>
                  <c:pt idx="3">
                    <c:v>5.5317</c:v>
                  </c:pt>
                </c:numCache>
              </c:numRef>
            </c:plus>
            <c:minus>
              <c:numRef>
                <c:f>Graph!$G$4:$G$7</c:f>
                <c:numCache>
                  <c:formatCode>General</c:formatCode>
                  <c:ptCount val="4"/>
                  <c:pt idx="0">
                    <c:v>4.857911999999984</c:v>
                  </c:pt>
                  <c:pt idx="1">
                    <c:v>3.5678</c:v>
                  </c:pt>
                  <c:pt idx="2">
                    <c:v>3.086549999999999</c:v>
                  </c:pt>
                  <c:pt idx="3">
                    <c:v>5.5317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Graph!$E$4:$E$7</c:f>
              <c:numCache>
                <c:formatCode>General</c:formatCode>
                <c:ptCount val="4"/>
                <c:pt idx="0">
                  <c:v>583.9163999999994</c:v>
                </c:pt>
                <c:pt idx="1">
                  <c:v>553.3327999999989</c:v>
                </c:pt>
                <c:pt idx="2">
                  <c:v>538.2889</c:v>
                </c:pt>
                <c:pt idx="3">
                  <c:v>524.5074999999994</c:v>
                </c:pt>
              </c:numCache>
            </c:numRef>
          </c:yVal>
        </c:ser>
        <c:ser>
          <c:idx val="2"/>
          <c:order val="2"/>
          <c:tx>
            <c:v>Vendor 2 (5days)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Graph!$J$4:$J$7</c:f>
                <c:numCache>
                  <c:formatCode>General</c:formatCode>
                  <c:ptCount val="4"/>
                  <c:pt idx="0">
                    <c:v>2.828626499999999</c:v>
                  </c:pt>
                  <c:pt idx="1">
                    <c:v>2.607259</c:v>
                  </c:pt>
                  <c:pt idx="2">
                    <c:v>1.435506</c:v>
                  </c:pt>
                  <c:pt idx="3">
                    <c:v>2.064543</c:v>
                  </c:pt>
                </c:numCache>
              </c:numRef>
            </c:plus>
            <c:minus>
              <c:numRef>
                <c:f>Graph!$J$4:$J$7</c:f>
                <c:numCache>
                  <c:formatCode>General</c:formatCode>
                  <c:ptCount val="4"/>
                  <c:pt idx="0">
                    <c:v>2.828626499999999</c:v>
                  </c:pt>
                  <c:pt idx="1">
                    <c:v>2.607259</c:v>
                  </c:pt>
                  <c:pt idx="2">
                    <c:v>1.435506</c:v>
                  </c:pt>
                  <c:pt idx="3">
                    <c:v>2.064543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Graph!$H$4:$H$7</c:f>
              <c:numCache>
                <c:formatCode>General</c:formatCode>
                <c:ptCount val="4"/>
                <c:pt idx="0">
                  <c:v>563.7563</c:v>
                </c:pt>
                <c:pt idx="1">
                  <c:v>532.9444</c:v>
                </c:pt>
                <c:pt idx="2">
                  <c:v>520.1719</c:v>
                </c:pt>
                <c:pt idx="3">
                  <c:v>511.9741</c:v>
                </c:pt>
              </c:numCache>
            </c:numRef>
          </c:yVal>
        </c:ser>
        <c:ser>
          <c:idx val="3"/>
          <c:order val="3"/>
          <c:tx>
            <c:v>Vendor1(5 days)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Graph!$N$4:$N$7</c:f>
                <c:numCache>
                  <c:formatCode>General</c:formatCode>
                  <c:ptCount val="4"/>
                  <c:pt idx="0">
                    <c:v>2.998254499999998</c:v>
                  </c:pt>
                  <c:pt idx="1">
                    <c:v>3.229661</c:v>
                  </c:pt>
                  <c:pt idx="2">
                    <c:v>1.071214</c:v>
                  </c:pt>
                  <c:pt idx="3">
                    <c:v>1.732804</c:v>
                  </c:pt>
                </c:numCache>
              </c:numRef>
            </c:plus>
            <c:minus>
              <c:numRef>
                <c:f>Graph!$N$4:$N$7</c:f>
                <c:numCache>
                  <c:formatCode>General</c:formatCode>
                  <c:ptCount val="4"/>
                  <c:pt idx="0">
                    <c:v>2.998254499999998</c:v>
                  </c:pt>
                  <c:pt idx="1">
                    <c:v>3.229661</c:v>
                  </c:pt>
                  <c:pt idx="2">
                    <c:v>1.071214</c:v>
                  </c:pt>
                  <c:pt idx="3">
                    <c:v>1.732804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val val="1.0"/>
          </c:errBars>
          <c:xVal>
            <c:numRef>
              <c:f>Graph!$A$4:$A$7</c:f>
              <c:numCache>
                <c:formatCode>General</c:formatCode>
                <c:ptCount val="4"/>
                <c:pt idx="0">
                  <c:v>200.0</c:v>
                </c:pt>
                <c:pt idx="1">
                  <c:v>300.0</c:v>
                </c:pt>
                <c:pt idx="2">
                  <c:v>500.0</c:v>
                </c:pt>
                <c:pt idx="3">
                  <c:v>1000.0</c:v>
                </c:pt>
              </c:numCache>
            </c:numRef>
          </c:xVal>
          <c:yVal>
            <c:numRef>
              <c:f>Graph!$L$4:$L$7</c:f>
              <c:numCache>
                <c:formatCode>General</c:formatCode>
                <c:ptCount val="4"/>
                <c:pt idx="0">
                  <c:v>543.2381</c:v>
                </c:pt>
                <c:pt idx="1">
                  <c:v>528.6969</c:v>
                </c:pt>
                <c:pt idx="2">
                  <c:v>515.8813</c:v>
                </c:pt>
                <c:pt idx="3">
                  <c:v>505.146</c:v>
                </c:pt>
              </c:numCache>
            </c:numRef>
          </c:yVal>
        </c:ser>
        <c:axId val="538856136"/>
        <c:axId val="538863784"/>
      </c:scatterChart>
      <c:valAx>
        <c:axId val="538856136"/>
        <c:scaling>
          <c:orientation val="minMax"/>
        </c:scaling>
        <c:axPos val="b"/>
        <c:min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Load/g</a:t>
                </a:r>
              </a:p>
            </c:rich>
          </c:tx>
          <c:layout>
            <c:manualLayout>
              <c:xMode val="edge"/>
              <c:yMode val="edge"/>
              <c:x val="0.502106380868051"/>
              <c:y val="0.85713747602630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38863784"/>
        <c:crosses val="autoZero"/>
        <c:crossBetween val="midCat"/>
      </c:valAx>
      <c:valAx>
        <c:axId val="538863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Hardness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0316688282820118"/>
              <c:y val="0.33658637575227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388561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18640227600338"/>
          <c:y val="0.133731960422915"/>
          <c:w val="0.389502510045694"/>
          <c:h val="0.22741831184145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1B3DD-A153-43C2-B5DA-0EF2A3D65E9F}" type="datetimeFigureOut">
              <a:rPr lang="en-US" smtClean="0"/>
              <a:pPr/>
              <a:t>8/22/12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ACDC-57B8-43AC-BAA9-DB601F75F6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69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ACDC-57B8-43AC-BAA9-DB601F75F6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334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ACDC-57B8-43AC-BAA9-DB601F75F6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969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0" y="0"/>
            <a:ext cx="9144000" cy="903288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/>
          <a:lstStyle>
            <a:lvl1pPr>
              <a:defRPr>
                <a:solidFill>
                  <a:srgbClr val="D9B06D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ea typeface="+mj-ea"/>
                <a:cs typeface="Arial" pitchFamily="1" charset="0"/>
              </a:rPr>
              <a:t> </a:t>
            </a:r>
            <a:endParaRPr lang="en-US" sz="4400" dirty="0">
              <a:ea typeface="+mj-ea"/>
              <a:cs typeface="Arial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2817-6A63-5A4F-ABAE-98289DC55AED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C22-B94E-9446-9351-266279A11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284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F66A-A10C-7148-B348-C81DD629E677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6AEA-E0A4-5846-8BB2-A263102B4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89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5A07-7BC3-F643-B939-9EB30D4E19C8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F27C-0C8F-B64F-9466-4F550B11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462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0" y="0"/>
            <a:ext cx="9144000" cy="903288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/>
          <a:lstStyle>
            <a:lvl1pPr>
              <a:defRPr>
                <a:solidFill>
                  <a:srgbClr val="D9B06D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ea typeface="+mj-ea"/>
                <a:cs typeface="Arial" pitchFamily="1" charset="0"/>
              </a:rPr>
              <a:t> </a:t>
            </a:r>
            <a:endParaRPr lang="en-US" sz="4400" dirty="0">
              <a:ea typeface="+mj-ea"/>
              <a:cs typeface="Arial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2817-6A63-5A4F-ABAE-98289DC55AED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A6C22-B94E-9446-9351-266279A11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650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351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/>
          <a:lstStyle>
            <a:lvl1pPr>
              <a:defRPr>
                <a:solidFill>
                  <a:srgbClr val="D9B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7B41-2F8D-0048-A5E2-F370F2A4A73C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7442-EECA-FE4D-8112-B22F6A51E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686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399-5EDF-F54D-83C9-B1CB5DA58297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8C24-4BB2-3140-AB43-2227BEB84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862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 anchor="ctr"/>
          <a:lstStyle>
            <a:lvl1pPr algn="ctr">
              <a:defRPr>
                <a:solidFill>
                  <a:srgbClr val="D9B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49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893D-C364-6844-813E-9B723D3ECEC1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C27F-DB04-514B-AD3A-3699ECABE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297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 anchor="ctr"/>
          <a:lstStyle>
            <a:lvl1pPr algn="ctr">
              <a:defRPr>
                <a:solidFill>
                  <a:srgbClr val="D9B06D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ea typeface="+mj-ea"/>
                <a:cs typeface="Arial" pitchFamily="1" charset="0"/>
              </a:rPr>
              <a:t>Click to edit Master title style</a:t>
            </a:r>
            <a:endParaRPr lang="en-US" sz="4400" dirty="0">
              <a:ea typeface="+mj-ea"/>
              <a:cs typeface="Arial" pitchFamily="1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0596-D178-5A47-9F7F-7E40CB3A5815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F51F-BA4A-A547-ADF7-B4CC0B807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265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3151-B6AC-A449-86E0-07152C7212F5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982-552A-C249-A09B-F08414AED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2588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12F5-03E2-5D47-9E0C-CABF8E5D2EB2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3729-EC2C-454B-AA52-1847C885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743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3514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/>
          <a:lstStyle>
            <a:lvl1pPr>
              <a:defRPr>
                <a:solidFill>
                  <a:srgbClr val="D9B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07B41-2F8D-0048-A5E2-F370F2A4A73C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7442-EECA-FE4D-8112-B22F6A51E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3977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30CA-5953-164A-86C6-399A28F0F76B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7823-9F07-924B-A2F5-D52CAB4BD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060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F66A-A10C-7148-B348-C81DD629E677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6AEA-E0A4-5846-8BB2-A263102B4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095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05A07-7BC3-F643-B939-9EB30D4E19C8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F27C-0C8F-B64F-9466-4F550B117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56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399-5EDF-F54D-83C9-B1CB5DA58297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8C24-4BB2-3140-AB43-2227BEB84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56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edwards\AppData\Local\Microsoft\Windows\Temporary Internet Files\Content.Outlook\FXKUV4PP\AU Wordmark-Inamori banner l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 anchor="ctr"/>
          <a:lstStyle>
            <a:lvl1pPr algn="ctr">
              <a:defRPr>
                <a:solidFill>
                  <a:srgbClr val="D9B06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67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A893D-C364-6844-813E-9B723D3ECEC1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C27F-DB04-514B-AD3A-3699ECABE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64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 anchor="ctr"/>
          <a:lstStyle>
            <a:lvl1pPr algn="ctr">
              <a:defRPr>
                <a:solidFill>
                  <a:srgbClr val="D9B06D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ea typeface="+mj-ea"/>
                <a:cs typeface="Arial" pitchFamily="1" charset="0"/>
              </a:rPr>
              <a:t>Click to edit Master title style</a:t>
            </a:r>
            <a:endParaRPr lang="en-US" sz="4400" dirty="0">
              <a:ea typeface="+mj-ea"/>
              <a:cs typeface="Arial" pitchFamily="1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90596-D178-5A47-9F7F-7E40CB3A5815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DF51F-BA4A-A547-ADF7-B4CC0B807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624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3151-B6AC-A449-86E0-07152C7212F5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982-552A-C249-A09B-F08414AED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21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12F5-03E2-5D47-9E0C-CABF8E5D2EB2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3729-EC2C-454B-AA52-1847C885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9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B30CA-5953-164A-86C6-399A28F0F76B}" type="datetime1">
              <a:rPr lang="en-US"/>
              <a:pPr>
                <a:defRPr/>
              </a:pPr>
              <a:t>8/22/12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7823-9F07-924B-A2F5-D52CAB4BD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836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0EE50-9D7A-174F-943E-747C12EEF6B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478AF-B5DB-7E4F-868A-BE5A55AD27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098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0EE50-9D7A-174F-943E-747C12EEF6B1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478AF-B5DB-7E4F-868A-BE5A55AD27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95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sundaram:PMT%20Testing%20Technical%20Report.sks-light.docx!OLE_LINK1" TargetMode="External"/><Relationship Id="rId4" Type="http://schemas.openxmlformats.org/officeDocument/2006/relationships/oleObject" Target="Macintosh%20HD:Users:sundaram:PMT%20Testing%20Technical%20Report.sks-light.docx!OLE_LINK2" TargetMode="External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4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839200" cy="4953000"/>
          </a:xfrm>
        </p:spPr>
        <p:txBody>
          <a:bodyPr/>
          <a:lstStyle/>
          <a:p>
            <a:r>
              <a:rPr lang="en-US" sz="3000" b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S. K. Sundaram </a:t>
            </a:r>
            <a:r>
              <a:rPr lang="en-US" sz="3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/>
            </a:r>
            <a:br>
              <a:rPr lang="en-US" sz="3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</a:br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Multifunctional Materials Laboratory (M&amp;M-Lab)</a:t>
            </a:r>
          </a:p>
          <a:p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Kazuo Inamori School of Engineering</a:t>
            </a:r>
            <a:b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</a:br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The New York State College of Ceramics</a:t>
            </a:r>
            <a:b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</a:br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Alfred University, Alfred, NY 14802</a:t>
            </a:r>
          </a:p>
          <a:p>
            <a:r>
              <a:rPr lang="en-US" sz="3000" b="1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M. Diwan</a:t>
            </a:r>
          </a:p>
          <a:p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Brookhaven National Laboratory</a:t>
            </a:r>
          </a:p>
          <a:p>
            <a:r>
              <a:rPr lang="en-US" sz="28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Upton, NY 11973</a:t>
            </a:r>
          </a:p>
          <a:p>
            <a:pPr algn="l"/>
            <a:endParaRPr lang="en-US" sz="2000" dirty="0" smtClean="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algn="l"/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Contributors:  	AU - </a:t>
            </a:r>
            <a:r>
              <a:rPr lang="en-US" sz="2000" dirty="0" err="1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Kameron</a:t>
            </a:r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Chambliss and </a:t>
            </a:r>
            <a:r>
              <a:rPr lang="en-US" sz="2000" dirty="0" err="1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Ruhil</a:t>
            </a:r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000" dirty="0" err="1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Dongol</a:t>
            </a:r>
            <a:endParaRPr lang="en-US" sz="2000" dirty="0" smtClean="0"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algn="l"/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		BNL - Athena </a:t>
            </a:r>
            <a:r>
              <a:rPr lang="en-US" sz="2000" dirty="0" err="1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Marneris</a:t>
            </a:r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, Ken Sexton, and </a:t>
            </a:r>
            <a:r>
              <a:rPr lang="en-US" sz="2000" dirty="0" err="1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Rahul</a:t>
            </a:r>
            <a:r>
              <a:rPr lang="en-US" sz="2000" dirty="0" smtClean="0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Sharma</a:t>
            </a:r>
          </a:p>
        </p:txBody>
      </p:sp>
      <p:grpSp>
        <p:nvGrpSpPr>
          <p:cNvPr id="13315" name="Group 13"/>
          <p:cNvGrpSpPr>
            <a:grpSpLocks/>
          </p:cNvGrpSpPr>
          <p:nvPr/>
        </p:nvGrpSpPr>
        <p:grpSpPr bwMode="auto">
          <a:xfrm>
            <a:off x="7772400" y="6130925"/>
            <a:ext cx="1295400" cy="650876"/>
            <a:chOff x="10627516" y="6119047"/>
            <a:chExt cx="2872328" cy="1292439"/>
          </a:xfrm>
        </p:grpSpPr>
        <p:pic>
          <p:nvPicPr>
            <p:cNvPr id="13319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52037" y="6119047"/>
              <a:ext cx="2828509" cy="813576"/>
            </a:xfrm>
            <a:prstGeom prst="rect">
              <a:avLst/>
            </a:prstGeom>
            <a:noFill/>
            <a:ln w="28575">
              <a:solidFill>
                <a:srgbClr val="FFA808"/>
              </a:solidFill>
              <a:miter lim="800000"/>
              <a:headEnd/>
              <a:tailEnd/>
            </a:ln>
          </p:spPr>
        </p:pic>
        <p:sp>
          <p:nvSpPr>
            <p:cNvPr id="13320" name="TextBox 12"/>
            <p:cNvSpPr txBox="1">
              <a:spLocks noChangeArrowheads="1"/>
            </p:cNvSpPr>
            <p:nvPr/>
          </p:nvSpPr>
          <p:spPr bwMode="auto">
            <a:xfrm>
              <a:off x="10627516" y="6952952"/>
              <a:ext cx="2872328" cy="458534"/>
            </a:xfrm>
            <a:prstGeom prst="rect">
              <a:avLst/>
            </a:prstGeom>
            <a:solidFill>
              <a:srgbClr val="FFA808"/>
            </a:solidFill>
            <a:ln w="28575">
              <a:solidFill>
                <a:srgbClr val="FFA80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3B00A1"/>
                  </a:solidFill>
                  <a:latin typeface="Handwriting - Dakota" pitchFamily="1" charset="0"/>
                  <a:cs typeface="Arial" pitchFamily="1" charset="0"/>
                </a:rPr>
                <a:t>The</a:t>
              </a:r>
              <a:r>
                <a:rPr lang="en-US" sz="900" b="1" dirty="0">
                  <a:solidFill>
                    <a:srgbClr val="3B00A1"/>
                  </a:solidFill>
                  <a:latin typeface="Arial" pitchFamily="1" charset="0"/>
                  <a:cs typeface="Arial" pitchFamily="1" charset="0"/>
                </a:rPr>
                <a:t> </a:t>
              </a:r>
              <a:r>
                <a:rPr lang="en-US" sz="900" b="1" dirty="0">
                  <a:solidFill>
                    <a:srgbClr val="3B00A1"/>
                  </a:solidFill>
                  <a:latin typeface="Papyrus" pitchFamily="1" charset="0"/>
                  <a:cs typeface="Arial" pitchFamily="1" charset="0"/>
                </a:rPr>
                <a:t>Sundaram Group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Photomultiplier Tube Glass Failure in Neutrino Detection: Challenges and Opportunities</a:t>
            </a:r>
            <a:endParaRPr lang="en-US" sz="32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1354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D9B06D"/>
                </a:solidFill>
                <a:latin typeface="Times New Roman"/>
                <a:cs typeface="Times New Roman"/>
              </a:rPr>
              <a:t>Multifunctional Materials Laboratory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D9B06D"/>
                </a:solidFill>
                <a:latin typeface="Times New Roman"/>
                <a:cs typeface="Times New Roman"/>
              </a:rPr>
              <a:t>(</a:t>
            </a:r>
            <a:r>
              <a:rPr lang="en-US" b="1" i="1" dirty="0" smtClean="0">
                <a:solidFill>
                  <a:srgbClr val="D9B06D"/>
                </a:solidFill>
                <a:latin typeface="Times New Roman"/>
                <a:cs typeface="Times New Roman"/>
              </a:rPr>
              <a:t>M&amp;M-Lab</a:t>
            </a:r>
            <a:r>
              <a:rPr lang="en-US" b="1" dirty="0" smtClean="0">
                <a:solidFill>
                  <a:srgbClr val="D9B06D"/>
                </a:solidFill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09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</a:t>
            </a: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Ring-on-Ring </a:t>
            </a: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Test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4" name="Content Placeholder 4"/>
              <p:cNvSpPr txBox="1">
                <a:spLocks/>
              </p:cNvSpPr>
              <p:nvPr/>
            </p:nvSpPr>
            <p:spPr bwMode="auto">
              <a:xfrm>
                <a:off x="304800" y="971550"/>
                <a:ext cx="8534400" cy="5638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endParaRPr lang="en-US" sz="2400" dirty="0" smtClean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r>
                  <a:rPr lang="en-US" sz="2600" dirty="0" err="1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Equibiaxial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 strength, </a:t>
                </a:r>
                <a:r>
                  <a:rPr lang="el-GR" sz="26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σ</a:t>
                </a:r>
                <a:r>
                  <a:rPr lang="en-US" sz="2600" baseline="-250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f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 , of a circular plate in units of </a:t>
                </a:r>
                <a:r>
                  <a:rPr lang="en-US" sz="2600" dirty="0" err="1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MPa</a:t>
                </a: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 is</a:t>
                </a:r>
              </a:p>
              <a:p>
                <a:pPr lvl="2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prstClr val="black"/>
                    </a:solidFill>
                    <a:ea typeface="Times New Roman" pitchFamily="1" charset="0"/>
                    <a:cs typeface="Times New Roman" pitchFamily="1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prstClr val="black"/>
                        </a:solidFill>
                        <a:latin typeface="Cambria Math"/>
                        <a:ea typeface="Times New Roman" pitchFamily="1" charset="0"/>
                        <a:cs typeface="Times New Roman" pitchFamily="1" charset="0"/>
                      </a:rPr>
                      <m:t>σ</m:t>
                    </m:r>
                    <m:r>
                      <a:rPr lang="en-US" sz="2400" b="0" i="1" baseline="-25000" smtClean="0">
                        <a:solidFill>
                          <a:prstClr val="black"/>
                        </a:solidFill>
                        <a:latin typeface="Cambria Math"/>
                        <a:ea typeface="Times New Roman" pitchFamily="1" charset="0"/>
                        <a:cs typeface="Times New Roman" pitchFamily="1" charset="0"/>
                      </a:rPr>
                      <m:t>𝑓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Times New Roman" pitchFamily="1" charset="0"/>
                        <a:cs typeface="Times New Roman" pitchFamily="1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π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h</m:t>
                        </m:r>
                        <m:r>
                          <a:rPr lang="en-US" sz="2400" b="0" i="1" baseline="30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" charset="0"/>
                      </a:rPr>
                      <m:t>[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ν</m:t>
                        </m:r>
                      </m:e>
                    </m:d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𝐷</m:t>
                        </m:r>
                        <m:r>
                          <a:rPr lang="en-US" sz="24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𝑆</m:t>
                        </m:r>
                        <m:r>
                          <a:rPr lang="en-US" sz="2400" b="0" i="1" baseline="30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400" b="0" i="1" baseline="30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𝐷</m:t>
                        </m:r>
                        <m:r>
                          <a:rPr lang="en-US" sz="2400" b="0" i="1" baseline="30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ν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" charset="0"/>
                      </a:rPr>
                      <m:t>𝑙𝑛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𝐷</m:t>
                        </m:r>
                        <m:r>
                          <a:rPr lang="en-US" sz="24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𝑠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𝐷</m:t>
                        </m:r>
                        <m:r>
                          <a:rPr lang="en-US" sz="2400" b="0" i="1" baseline="-25000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" charset="0"/>
                          </a:rPr>
                          <m:t>𝐿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" charset="0"/>
                      </a:rPr>
                      <m:t>]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r>
                  <a:rPr lang="en-US" sz="2600" dirty="0" smtClean="0">
                    <a:solidFill>
                      <a:prstClr val="black"/>
                    </a:solidFill>
                    <a:latin typeface="Times New Roman" pitchFamily="1" charset="0"/>
                    <a:ea typeface="Times New Roman" pitchFamily="1" charset="0"/>
                    <a:cs typeface="Times New Roman" pitchFamily="1" charset="0"/>
                  </a:rPr>
                  <a:t>Where F is breaking load in N</a:t>
                </a:r>
                <a:endParaRPr lang="en-US" sz="2400" dirty="0" smtClean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endParaRPr lang="en-US" sz="2400" dirty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endParaRPr lang="en-US" sz="2400" dirty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charset="2"/>
                  <a:buChar char="§"/>
                  <a:defRPr/>
                </a:pPr>
                <a:endParaRPr lang="en-US" sz="2400" b="1" dirty="0" smtClean="0">
                  <a:solidFill>
                    <a:prstClr val="black"/>
                  </a:solidFill>
                  <a:latin typeface="Times New Roman" pitchFamily="1" charset="0"/>
                  <a:ea typeface="Times New Roman" pitchFamily="1" charset="0"/>
                  <a:cs typeface="Times New Roman" pitchFamily="1" charset="0"/>
                </a:endParaRPr>
              </a:p>
            </p:txBody>
          </p:sp>
        </mc:Choice>
        <mc:Fallback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71550"/>
                <a:ext cx="8534400" cy="5638800"/>
              </a:xfrm>
              <a:prstGeom prst="rect">
                <a:avLst/>
              </a:prstGeom>
              <a:blipFill rotWithShape="1">
                <a:blip r:embed="rId2"/>
                <a:stretch>
                  <a:fillRect l="-1071" t="-8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2000" y="3389441"/>
            <a:ext cx="3200400" cy="2759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34000" y="3389441"/>
            <a:ext cx="3124200" cy="275966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940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</a:t>
            </a: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Ring-on-Ring </a:t>
            </a: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Test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7501174"/>
              </p:ext>
            </p:extLst>
          </p:nvPr>
        </p:nvGraphicFramePr>
        <p:xfrm>
          <a:off x="876301" y="3429000"/>
          <a:ext cx="7391397" cy="2251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9000"/>
                <a:gridCol w="1349000"/>
                <a:gridCol w="1349000"/>
                <a:gridCol w="1995397"/>
                <a:gridCol w="1349000"/>
              </a:tblGrid>
              <a:tr h="746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Vendor</a:t>
                      </a:r>
                      <a:r>
                        <a:rPr lang="en-US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Sample</a:t>
                      </a:r>
                      <a:endParaRPr lang="en-US" sz="18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Breaking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Equibiaxial Strength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(MPa)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77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738.14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7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29.725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1156.65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7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29.755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7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77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1094.73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395920"/>
              </p:ext>
            </p:extLst>
          </p:nvPr>
        </p:nvGraphicFramePr>
        <p:xfrm>
          <a:off x="876300" y="971550"/>
          <a:ext cx="7429499" cy="2285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2469"/>
                <a:gridCol w="1242469"/>
                <a:gridCol w="1300710"/>
                <a:gridCol w="1837820"/>
                <a:gridCol w="1806031"/>
              </a:tblGrid>
              <a:tr h="919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Vendor</a:t>
                      </a:r>
                      <a:r>
                        <a:rPr lang="en-US" sz="18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Diameter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(mm)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Breaking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Equibiaxial </a:t>
                      </a:r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</a:t>
                      </a:r>
                    </a:p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(MPa)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41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1415.81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1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1045.38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1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1073.84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41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1378.42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867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Vendor glasses: #1 ETL and #2 Hamamatsu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Equibiaxial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Strength for borosilicate glass range  is 46 – 1350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520190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*http://www.dtic.mil/dtic/tr/fulltext/u2/a546252.pdf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262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Implosion Tests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457200" y="11430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Several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implosion tests of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PMTs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of different diameters from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 the vendors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were completed at BNL.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 These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test results (summarized in the next slide) were used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to estimate crack velocity.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At AU, 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low motion videos were reviewed frame-by-frame and visible cracks were measured in each frame. These distances were scaled to the known diameter of the bulb and the frame-rate of the video was used to calculate a velocity for each crack.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elected images of 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couple of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implosion tests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are also shown in the following slide.  </a:t>
            </a:r>
            <a:r>
              <a:rPr lang="en-US" sz="2400" b="1" noProof="0" dirty="0" smtClean="0">
                <a:solidFill>
                  <a:srgbClr val="FF0000"/>
                </a:solidFill>
                <a:latin typeface="Times New Roman"/>
                <a:ea typeface="Times New Roman" charset="0"/>
                <a:cs typeface="Times New Roman"/>
              </a:rPr>
              <a:t>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racks that are evolving and being measured in the current frame are indicated with red arrows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 charset="0"/>
                <a:cs typeface="Times New Roman"/>
              </a:rPr>
              <a:t>Cracks that have been measured are marked in blue.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ＭＳ Ｐゴシック" charset="-128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Summary of Implosion Tests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8600" y="990600"/>
          <a:ext cx="4572000" cy="2758472"/>
        </p:xfrm>
        <a:graphic>
          <a:graphicData uri="http://schemas.openxmlformats.org/presentationml/2006/ole">
            <p:oleObj spid="_x0000_s46082" name="Document" r:id="rId3" imgW="6083300" imgH="3670300" progId="Word.Document.12">
              <p:link updateAutomatic="1"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572000" y="945421"/>
          <a:ext cx="4267200" cy="2788379"/>
        </p:xfrm>
        <a:graphic>
          <a:graphicData uri="http://schemas.openxmlformats.org/presentationml/2006/ole">
            <p:oleObj spid="_x0000_s46083" name="Document" r:id="rId4" imgW="6083300" imgH="3975100" progId="Word.Document.12">
              <p:link updateAutomatic="1"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495800" y="3885404"/>
          <a:ext cx="4421709" cy="2667796"/>
        </p:xfrm>
        <a:graphic>
          <a:graphicData uri="http://schemas.openxmlformats.org/presentationml/2006/ole">
            <p:oleObj spid="_x0000_s46084" name="Document" r:id="rId3" imgW="6083300" imgH="3670300" progId="Word.Document.12">
              <p:link updateAutomatic="1"/>
            </p:oleObj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1600200" y="3429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5 minutes rise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19800" y="3429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 hours rise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72200" y="645789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24 hours rise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mv="urn:schemas-microsoft-com:mac:vml" xmlns:ve="http://schemas.openxmlformats.org/markup-compatibility/2006" xmlns:mo="http://schemas.microsoft.com/office/mac/office/2008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62000" y="3733800"/>
            <a:ext cx="3429000" cy="2819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64578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Hamamatsu 10” PMT Drawing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Crack Velocity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775" r="-5775"/>
          <a:stretch>
            <a:fillRect/>
          </a:stretch>
        </p:blipFill>
        <p:spPr bwMode="auto">
          <a:xfrm>
            <a:off x="1060450" y="1206500"/>
            <a:ext cx="28257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1274763"/>
            <a:ext cx="1055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Frame 6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0" y="1643063"/>
            <a:ext cx="109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5000 fps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2417763" y="1635125"/>
            <a:ext cx="730250" cy="354013"/>
          </a:xfrm>
          <a:prstGeom prst="line">
            <a:avLst/>
          </a:prstGeom>
          <a:ln w="19050">
            <a:solidFill>
              <a:srgbClr val="0070C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flipH="1" flipV="1">
            <a:off x="2260600" y="1571625"/>
            <a:ext cx="157163" cy="63500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H="1" flipV="1">
            <a:off x="2025650" y="1493838"/>
            <a:ext cx="234950" cy="77787"/>
          </a:xfrm>
          <a:prstGeom prst="line">
            <a:avLst/>
          </a:prstGeom>
          <a:ln w="190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 flipV="1">
            <a:off x="1868488" y="1457325"/>
            <a:ext cx="157162" cy="36513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2743200" y="29591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RA0227</a:t>
            </a: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7799388" y="1816100"/>
            <a:ext cx="1192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Crack #4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20399" t="3200" r="19200" b="9599"/>
          <a:stretch>
            <a:fillRect/>
          </a:stretch>
        </p:blipFill>
        <p:spPr bwMode="auto">
          <a:xfrm>
            <a:off x="5345113" y="1149350"/>
            <a:ext cx="3190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191000" y="12827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Frame 10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6148388" y="2147888"/>
            <a:ext cx="20637" cy="6826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992813" y="2216150"/>
            <a:ext cx="155575" cy="42227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81675" y="2638425"/>
            <a:ext cx="211138" cy="458788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69025" y="2024063"/>
            <a:ext cx="98425" cy="123825"/>
          </a:xfrm>
          <a:prstGeom prst="line">
            <a:avLst/>
          </a:prstGeom>
          <a:ln w="1905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267450" y="1677988"/>
            <a:ext cx="198438" cy="103187"/>
          </a:xfrm>
          <a:prstGeom prst="line">
            <a:avLst/>
          </a:prstGeom>
          <a:ln w="1905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27738" y="1781175"/>
            <a:ext cx="239712" cy="2428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816600" y="2024063"/>
            <a:ext cx="211138" cy="246062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62738" y="1773238"/>
            <a:ext cx="34925" cy="242887"/>
          </a:xfrm>
          <a:prstGeom prst="line">
            <a:avLst/>
          </a:prstGeom>
          <a:ln w="1905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556375" y="2016125"/>
            <a:ext cx="106363" cy="4826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521450" y="2498725"/>
            <a:ext cx="34925" cy="2809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415088" y="2779713"/>
            <a:ext cx="106362" cy="38735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67463" y="3167063"/>
            <a:ext cx="47625" cy="387350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9963" y="1893888"/>
            <a:ext cx="107950" cy="254000"/>
          </a:xfrm>
          <a:prstGeom prst="line">
            <a:avLst/>
          </a:prstGeom>
          <a:ln w="19050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27913" y="2147888"/>
            <a:ext cx="150812" cy="174625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78725" y="2322513"/>
            <a:ext cx="280988" cy="4572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59713" y="2779713"/>
            <a:ext cx="176212" cy="176212"/>
          </a:xfrm>
          <a:prstGeom prst="line">
            <a:avLst/>
          </a:prstGeom>
          <a:ln w="19050">
            <a:solidFill>
              <a:srgbClr val="0070C0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6"/>
          <p:cNvSpPr txBox="1">
            <a:spLocks noChangeArrowheads="1"/>
          </p:cNvSpPr>
          <p:nvPr/>
        </p:nvSpPr>
        <p:spPr bwMode="auto">
          <a:xfrm>
            <a:off x="4191000" y="1663700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4800 fps</a:t>
            </a:r>
          </a:p>
        </p:txBody>
      </p:sp>
      <p:sp>
        <p:nvSpPr>
          <p:cNvPr id="35" name="TextBox 54"/>
          <p:cNvSpPr txBox="1">
            <a:spLocks noChangeArrowheads="1"/>
          </p:cNvSpPr>
          <p:nvPr/>
        </p:nvSpPr>
        <p:spPr bwMode="auto">
          <a:xfrm>
            <a:off x="7543800" y="32639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RA0246</a:t>
            </a:r>
          </a:p>
        </p:txBody>
      </p:sp>
      <p:grpSp>
        <p:nvGrpSpPr>
          <p:cNvPr id="36" name="Group 172"/>
          <p:cNvGrpSpPr>
            <a:grpSpLocks/>
          </p:cNvGrpSpPr>
          <p:nvPr/>
        </p:nvGrpSpPr>
        <p:grpSpPr bwMode="auto">
          <a:xfrm>
            <a:off x="4191000" y="3838575"/>
            <a:ext cx="4346575" cy="2333625"/>
            <a:chOff x="4640072" y="3622249"/>
            <a:chExt cx="4346681" cy="2333491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/>
            <a:srcRect l="22200" t="4266" r="12601" b="10667"/>
            <a:stretch>
              <a:fillRect/>
            </a:stretch>
          </p:blipFill>
          <p:spPr bwMode="auto">
            <a:xfrm>
              <a:off x="5807057" y="3622249"/>
              <a:ext cx="3179696" cy="2333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58"/>
            <p:cNvSpPr txBox="1">
              <a:spLocks noChangeArrowheads="1"/>
            </p:cNvSpPr>
            <p:nvPr/>
          </p:nvSpPr>
          <p:spPr bwMode="auto">
            <a:xfrm>
              <a:off x="4640072" y="3733800"/>
              <a:ext cx="12303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Frame 10</a:t>
              </a:r>
            </a:p>
          </p:txBody>
        </p:sp>
        <p:sp>
          <p:nvSpPr>
            <p:cNvPr id="39" name="TextBox 59"/>
            <p:cNvSpPr txBox="1">
              <a:spLocks noChangeArrowheads="1"/>
            </p:cNvSpPr>
            <p:nvPr/>
          </p:nvSpPr>
          <p:spPr bwMode="auto">
            <a:xfrm>
              <a:off x="4640072" y="4114800"/>
              <a:ext cx="14589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Times New Roman" charset="0"/>
                  <a:ea typeface="Times New Roman" charset="0"/>
                  <a:cs typeface="Times New Roman" charset="0"/>
                </a:rPr>
                <a:t>6000 fps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854689" y="4292136"/>
              <a:ext cx="61914" cy="73021"/>
            </a:xfrm>
            <a:prstGeom prst="line">
              <a:avLst/>
            </a:prstGeom>
            <a:ln w="190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805475" y="4365156"/>
              <a:ext cx="49214" cy="3968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07047" y="4404842"/>
              <a:ext cx="98427" cy="10794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513368" y="4512786"/>
              <a:ext cx="193680" cy="19525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318101" y="4708037"/>
              <a:ext cx="195267" cy="130168"/>
            </a:xfrm>
            <a:prstGeom prst="line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964229" y="4161968"/>
              <a:ext cx="139703" cy="206363"/>
            </a:xfrm>
            <a:prstGeom prst="line">
              <a:avLst/>
            </a:prstGeom>
            <a:ln w="190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907077" y="4377856"/>
              <a:ext cx="57151" cy="7778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854689" y="4455639"/>
              <a:ext cx="52388" cy="5714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756262" y="4512786"/>
              <a:ext cx="98427" cy="13016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641959" y="4642953"/>
              <a:ext cx="114303" cy="19525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480030" y="4838204"/>
              <a:ext cx="161929" cy="195252"/>
            </a:xfrm>
            <a:prstGeom prst="line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048369" y="4361982"/>
              <a:ext cx="82552" cy="144455"/>
            </a:xfrm>
            <a:prstGeom prst="line">
              <a:avLst/>
            </a:prstGeom>
            <a:ln w="190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983279" y="4506436"/>
              <a:ext cx="65090" cy="16826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880090" y="4674702"/>
              <a:ext cx="103190" cy="2016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756262" y="4876302"/>
              <a:ext cx="123828" cy="287322"/>
            </a:xfrm>
            <a:prstGeom prst="line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292850" y="4292136"/>
              <a:ext cx="0" cy="298433"/>
            </a:xfrm>
            <a:prstGeom prst="line">
              <a:avLst/>
            </a:prstGeom>
            <a:ln w="190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292850" y="4590568"/>
              <a:ext cx="0" cy="44288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292850" y="5033456"/>
              <a:ext cx="0" cy="16191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242048" y="5325539"/>
              <a:ext cx="44451" cy="228587"/>
            </a:xfrm>
            <a:prstGeom prst="line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286500" y="5195372"/>
              <a:ext cx="6350" cy="13016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37331" y="4415953"/>
              <a:ext cx="177804" cy="292083"/>
            </a:xfrm>
            <a:prstGeom prst="line">
              <a:avLst/>
            </a:prstGeom>
            <a:ln w="19050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715135" y="4708037"/>
              <a:ext cx="130178" cy="227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845313" y="4935037"/>
              <a:ext cx="65089" cy="16350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910402" y="5098539"/>
              <a:ext cx="80965" cy="96832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991367" y="5195372"/>
              <a:ext cx="82552" cy="228587"/>
            </a:xfrm>
            <a:prstGeom prst="line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173"/>
          <p:cNvSpPr txBox="1">
            <a:spLocks noChangeArrowheads="1"/>
          </p:cNvSpPr>
          <p:nvPr/>
        </p:nvSpPr>
        <p:spPr bwMode="auto">
          <a:xfrm>
            <a:off x="7620000" y="56261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TA3281</a:t>
            </a:r>
          </a:p>
        </p:txBody>
      </p:sp>
      <p:sp>
        <p:nvSpPr>
          <p:cNvPr id="66" name="TextBox 176"/>
          <p:cNvSpPr txBox="1">
            <a:spLocks noChangeArrowheads="1"/>
          </p:cNvSpPr>
          <p:nvPr/>
        </p:nvSpPr>
        <p:spPr bwMode="auto">
          <a:xfrm>
            <a:off x="0" y="3949700"/>
            <a:ext cx="1401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Frame 5</a:t>
            </a:r>
          </a:p>
        </p:txBody>
      </p:sp>
      <p:sp>
        <p:nvSpPr>
          <p:cNvPr id="67" name="TextBox 177"/>
          <p:cNvSpPr txBox="1">
            <a:spLocks noChangeArrowheads="1"/>
          </p:cNvSpPr>
          <p:nvPr/>
        </p:nvSpPr>
        <p:spPr bwMode="auto">
          <a:xfrm>
            <a:off x="0" y="4406900"/>
            <a:ext cx="124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6000  fps</a:t>
            </a:r>
          </a:p>
        </p:txBody>
      </p:sp>
      <p:grpSp>
        <p:nvGrpSpPr>
          <p:cNvPr id="68" name="Group 100"/>
          <p:cNvGrpSpPr>
            <a:grpSpLocks/>
          </p:cNvGrpSpPr>
          <p:nvPr/>
        </p:nvGrpSpPr>
        <p:grpSpPr bwMode="auto">
          <a:xfrm>
            <a:off x="1066800" y="3721100"/>
            <a:ext cx="2971800" cy="2203450"/>
            <a:chOff x="1295400" y="3581400"/>
            <a:chExt cx="2971800" cy="2203450"/>
          </a:xfrm>
        </p:grpSpPr>
        <p:pic>
          <p:nvPicPr>
            <p:cNvPr id="69" name="Picture 2"/>
            <p:cNvPicPr>
              <a:picLocks noChangeAspect="1" noChangeArrowheads="1"/>
            </p:cNvPicPr>
            <p:nvPr/>
          </p:nvPicPr>
          <p:blipFill>
            <a:blip r:embed="rId5"/>
            <a:srcRect l="24001" t="3200" r="14999" b="11732"/>
            <a:stretch>
              <a:fillRect/>
            </a:stretch>
          </p:blipFill>
          <p:spPr bwMode="auto">
            <a:xfrm>
              <a:off x="1295400" y="3581400"/>
              <a:ext cx="2809875" cy="220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0" name="Straight Arrow Connector 69"/>
            <p:cNvCxnSpPr/>
            <p:nvPr/>
          </p:nvCxnSpPr>
          <p:spPr>
            <a:xfrm flipH="1" flipV="1">
              <a:off x="2808288" y="4132263"/>
              <a:ext cx="152400" cy="149225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2500313" y="3903663"/>
              <a:ext cx="307975" cy="2286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2562225" y="4333875"/>
              <a:ext cx="490538" cy="18415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2408238" y="4241800"/>
              <a:ext cx="153987" cy="92075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2224088" y="4132263"/>
              <a:ext cx="184150" cy="109537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/>
            <p:nvPr/>
          </p:nvSpPr>
          <p:spPr>
            <a:xfrm>
              <a:off x="2381250" y="4808538"/>
              <a:ext cx="655638" cy="195262"/>
            </a:xfrm>
            <a:custGeom>
              <a:avLst/>
              <a:gdLst>
                <a:gd name="connsiteX0" fmla="*/ 1624083 w 1624083"/>
                <a:gd name="connsiteY0" fmla="*/ 382138 h 484568"/>
                <a:gd name="connsiteX1" fmla="*/ 1385247 w 1624083"/>
                <a:gd name="connsiteY1" fmla="*/ 457200 h 484568"/>
                <a:gd name="connsiteX2" fmla="*/ 1255594 w 1624083"/>
                <a:gd name="connsiteY2" fmla="*/ 464024 h 484568"/>
                <a:gd name="connsiteX3" fmla="*/ 1112292 w 1624083"/>
                <a:gd name="connsiteY3" fmla="*/ 484496 h 484568"/>
                <a:gd name="connsiteX4" fmla="*/ 1009934 w 1624083"/>
                <a:gd name="connsiteY4" fmla="*/ 470848 h 484568"/>
                <a:gd name="connsiteX5" fmla="*/ 900752 w 1624083"/>
                <a:gd name="connsiteY5" fmla="*/ 470848 h 484568"/>
                <a:gd name="connsiteX6" fmla="*/ 825689 w 1624083"/>
                <a:gd name="connsiteY6" fmla="*/ 470848 h 484568"/>
                <a:gd name="connsiteX7" fmla="*/ 771098 w 1624083"/>
                <a:gd name="connsiteY7" fmla="*/ 464024 h 484568"/>
                <a:gd name="connsiteX8" fmla="*/ 668740 w 1624083"/>
                <a:gd name="connsiteY8" fmla="*/ 450377 h 484568"/>
                <a:gd name="connsiteX9" fmla="*/ 586853 w 1624083"/>
                <a:gd name="connsiteY9" fmla="*/ 436729 h 484568"/>
                <a:gd name="connsiteX10" fmla="*/ 532262 w 1624083"/>
                <a:gd name="connsiteY10" fmla="*/ 423081 h 484568"/>
                <a:gd name="connsiteX11" fmla="*/ 504967 w 1624083"/>
                <a:gd name="connsiteY11" fmla="*/ 416257 h 484568"/>
                <a:gd name="connsiteX12" fmla="*/ 450376 w 1624083"/>
                <a:gd name="connsiteY12" fmla="*/ 395785 h 484568"/>
                <a:gd name="connsiteX13" fmla="*/ 402608 w 1624083"/>
                <a:gd name="connsiteY13" fmla="*/ 375314 h 484568"/>
                <a:gd name="connsiteX14" fmla="*/ 361665 w 1624083"/>
                <a:gd name="connsiteY14" fmla="*/ 354842 h 484568"/>
                <a:gd name="connsiteX15" fmla="*/ 307074 w 1624083"/>
                <a:gd name="connsiteY15" fmla="*/ 327547 h 484568"/>
                <a:gd name="connsiteX16" fmla="*/ 286602 w 1624083"/>
                <a:gd name="connsiteY16" fmla="*/ 313899 h 484568"/>
                <a:gd name="connsiteX17" fmla="*/ 259307 w 1624083"/>
                <a:gd name="connsiteY17" fmla="*/ 286603 h 484568"/>
                <a:gd name="connsiteX18" fmla="*/ 204716 w 1624083"/>
                <a:gd name="connsiteY18" fmla="*/ 238836 h 484568"/>
                <a:gd name="connsiteX19" fmla="*/ 170597 w 1624083"/>
                <a:gd name="connsiteY19" fmla="*/ 218365 h 484568"/>
                <a:gd name="connsiteX20" fmla="*/ 136477 w 1624083"/>
                <a:gd name="connsiteY20" fmla="*/ 184245 h 484568"/>
                <a:gd name="connsiteX21" fmla="*/ 88710 w 1624083"/>
                <a:gd name="connsiteY21" fmla="*/ 136478 h 484568"/>
                <a:gd name="connsiteX22" fmla="*/ 75062 w 1624083"/>
                <a:gd name="connsiteY22" fmla="*/ 109182 h 484568"/>
                <a:gd name="connsiteX23" fmla="*/ 47767 w 1624083"/>
                <a:gd name="connsiteY23" fmla="*/ 68239 h 484568"/>
                <a:gd name="connsiteX24" fmla="*/ 40943 w 1624083"/>
                <a:gd name="connsiteY24" fmla="*/ 54591 h 484568"/>
                <a:gd name="connsiteX25" fmla="*/ 20471 w 1624083"/>
                <a:gd name="connsiteY25" fmla="*/ 27296 h 484568"/>
                <a:gd name="connsiteX26" fmla="*/ 0 w 1624083"/>
                <a:gd name="connsiteY26" fmla="*/ 0 h 4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4083" h="484568">
                  <a:moveTo>
                    <a:pt x="1624083" y="382138"/>
                  </a:moveTo>
                  <a:cubicBezTo>
                    <a:pt x="1535372" y="412845"/>
                    <a:pt x="1446662" y="443552"/>
                    <a:pt x="1385247" y="457200"/>
                  </a:cubicBezTo>
                  <a:cubicBezTo>
                    <a:pt x="1323832" y="470848"/>
                    <a:pt x="1301086" y="459475"/>
                    <a:pt x="1255594" y="464024"/>
                  </a:cubicBezTo>
                  <a:cubicBezTo>
                    <a:pt x="1210101" y="468573"/>
                    <a:pt x="1153235" y="483359"/>
                    <a:pt x="1112292" y="484496"/>
                  </a:cubicBezTo>
                  <a:cubicBezTo>
                    <a:pt x="1071349" y="485633"/>
                    <a:pt x="1045191" y="473123"/>
                    <a:pt x="1009934" y="470848"/>
                  </a:cubicBezTo>
                  <a:cubicBezTo>
                    <a:pt x="974677" y="468573"/>
                    <a:pt x="900752" y="470848"/>
                    <a:pt x="900752" y="470848"/>
                  </a:cubicBezTo>
                  <a:cubicBezTo>
                    <a:pt x="870045" y="470848"/>
                    <a:pt x="847298" y="471985"/>
                    <a:pt x="825689" y="470848"/>
                  </a:cubicBezTo>
                  <a:cubicBezTo>
                    <a:pt x="804080" y="469711"/>
                    <a:pt x="771098" y="464024"/>
                    <a:pt x="771098" y="464024"/>
                  </a:cubicBezTo>
                  <a:lnTo>
                    <a:pt x="668740" y="450377"/>
                  </a:lnTo>
                  <a:cubicBezTo>
                    <a:pt x="638032" y="445828"/>
                    <a:pt x="609599" y="441278"/>
                    <a:pt x="586853" y="436729"/>
                  </a:cubicBezTo>
                  <a:cubicBezTo>
                    <a:pt x="564107" y="432180"/>
                    <a:pt x="532262" y="423081"/>
                    <a:pt x="532262" y="423081"/>
                  </a:cubicBezTo>
                  <a:cubicBezTo>
                    <a:pt x="518614" y="419669"/>
                    <a:pt x="518615" y="420806"/>
                    <a:pt x="504967" y="416257"/>
                  </a:cubicBezTo>
                  <a:cubicBezTo>
                    <a:pt x="491319" y="411708"/>
                    <a:pt x="467436" y="402609"/>
                    <a:pt x="450376" y="395785"/>
                  </a:cubicBezTo>
                  <a:cubicBezTo>
                    <a:pt x="433316" y="388961"/>
                    <a:pt x="417393" y="382138"/>
                    <a:pt x="402608" y="375314"/>
                  </a:cubicBezTo>
                  <a:cubicBezTo>
                    <a:pt x="387823" y="368490"/>
                    <a:pt x="361665" y="354842"/>
                    <a:pt x="361665" y="354842"/>
                  </a:cubicBezTo>
                  <a:cubicBezTo>
                    <a:pt x="345743" y="346881"/>
                    <a:pt x="319584" y="334371"/>
                    <a:pt x="307074" y="327547"/>
                  </a:cubicBezTo>
                  <a:cubicBezTo>
                    <a:pt x="294563" y="320723"/>
                    <a:pt x="294563" y="320723"/>
                    <a:pt x="286602" y="313899"/>
                  </a:cubicBezTo>
                  <a:cubicBezTo>
                    <a:pt x="278641" y="307075"/>
                    <a:pt x="272955" y="299114"/>
                    <a:pt x="259307" y="286603"/>
                  </a:cubicBezTo>
                  <a:cubicBezTo>
                    <a:pt x="245659" y="274092"/>
                    <a:pt x="219501" y="250209"/>
                    <a:pt x="204716" y="238836"/>
                  </a:cubicBezTo>
                  <a:cubicBezTo>
                    <a:pt x="189931" y="227463"/>
                    <a:pt x="181970" y="227463"/>
                    <a:pt x="170597" y="218365"/>
                  </a:cubicBezTo>
                  <a:cubicBezTo>
                    <a:pt x="159224" y="209266"/>
                    <a:pt x="136477" y="184245"/>
                    <a:pt x="136477" y="184245"/>
                  </a:cubicBezTo>
                  <a:cubicBezTo>
                    <a:pt x="122829" y="170597"/>
                    <a:pt x="98946" y="148989"/>
                    <a:pt x="88710" y="136478"/>
                  </a:cubicBezTo>
                  <a:cubicBezTo>
                    <a:pt x="78474" y="123967"/>
                    <a:pt x="81886" y="120555"/>
                    <a:pt x="75062" y="109182"/>
                  </a:cubicBezTo>
                  <a:cubicBezTo>
                    <a:pt x="68238" y="97809"/>
                    <a:pt x="53453" y="77337"/>
                    <a:pt x="47767" y="68239"/>
                  </a:cubicBezTo>
                  <a:cubicBezTo>
                    <a:pt x="42080" y="59140"/>
                    <a:pt x="45492" y="61415"/>
                    <a:pt x="40943" y="54591"/>
                  </a:cubicBezTo>
                  <a:cubicBezTo>
                    <a:pt x="36394" y="47767"/>
                    <a:pt x="20471" y="27296"/>
                    <a:pt x="20471" y="27296"/>
                  </a:cubicBez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309813" y="4567238"/>
              <a:ext cx="71437" cy="241300"/>
            </a:xfrm>
            <a:custGeom>
              <a:avLst/>
              <a:gdLst>
                <a:gd name="connsiteX0" fmla="*/ 178077 w 178077"/>
                <a:gd name="connsiteY0" fmla="*/ 600501 h 600501"/>
                <a:gd name="connsiteX1" fmla="*/ 103014 w 178077"/>
                <a:gd name="connsiteY1" fmla="*/ 470848 h 600501"/>
                <a:gd name="connsiteX2" fmla="*/ 75718 w 178077"/>
                <a:gd name="connsiteY2" fmla="*/ 395785 h 600501"/>
                <a:gd name="connsiteX3" fmla="*/ 62071 w 178077"/>
                <a:gd name="connsiteY3" fmla="*/ 320722 h 600501"/>
                <a:gd name="connsiteX4" fmla="*/ 48423 w 178077"/>
                <a:gd name="connsiteY4" fmla="*/ 259307 h 600501"/>
                <a:gd name="connsiteX5" fmla="*/ 34775 w 178077"/>
                <a:gd name="connsiteY5" fmla="*/ 204716 h 600501"/>
                <a:gd name="connsiteX6" fmla="*/ 14303 w 178077"/>
                <a:gd name="connsiteY6" fmla="*/ 122830 h 600501"/>
                <a:gd name="connsiteX7" fmla="*/ 14303 w 178077"/>
                <a:gd name="connsiteY7" fmla="*/ 81886 h 600501"/>
                <a:gd name="connsiteX8" fmla="*/ 7479 w 178077"/>
                <a:gd name="connsiteY8" fmla="*/ 40943 h 600501"/>
                <a:gd name="connsiteX9" fmla="*/ 656 w 178077"/>
                <a:gd name="connsiteY9" fmla="*/ 13648 h 600501"/>
                <a:gd name="connsiteX10" fmla="*/ 656 w 178077"/>
                <a:gd name="connsiteY10" fmla="*/ 0 h 6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077" h="600501">
                  <a:moveTo>
                    <a:pt x="178077" y="600501"/>
                  </a:moveTo>
                  <a:cubicBezTo>
                    <a:pt x="149075" y="552734"/>
                    <a:pt x="120074" y="504967"/>
                    <a:pt x="103014" y="470848"/>
                  </a:cubicBezTo>
                  <a:cubicBezTo>
                    <a:pt x="85954" y="436729"/>
                    <a:pt x="82542" y="420806"/>
                    <a:pt x="75718" y="395785"/>
                  </a:cubicBezTo>
                  <a:cubicBezTo>
                    <a:pt x="68894" y="370764"/>
                    <a:pt x="66620" y="343468"/>
                    <a:pt x="62071" y="320722"/>
                  </a:cubicBezTo>
                  <a:cubicBezTo>
                    <a:pt x="57522" y="297976"/>
                    <a:pt x="52972" y="278641"/>
                    <a:pt x="48423" y="259307"/>
                  </a:cubicBezTo>
                  <a:cubicBezTo>
                    <a:pt x="43874" y="239973"/>
                    <a:pt x="34775" y="204716"/>
                    <a:pt x="34775" y="204716"/>
                  </a:cubicBezTo>
                  <a:cubicBezTo>
                    <a:pt x="29088" y="181970"/>
                    <a:pt x="17715" y="143302"/>
                    <a:pt x="14303" y="122830"/>
                  </a:cubicBezTo>
                  <a:cubicBezTo>
                    <a:pt x="10891" y="102358"/>
                    <a:pt x="15440" y="95534"/>
                    <a:pt x="14303" y="81886"/>
                  </a:cubicBezTo>
                  <a:cubicBezTo>
                    <a:pt x="13166" y="68238"/>
                    <a:pt x="9753" y="52316"/>
                    <a:pt x="7479" y="40943"/>
                  </a:cubicBezTo>
                  <a:cubicBezTo>
                    <a:pt x="5204" y="29570"/>
                    <a:pt x="1793" y="20472"/>
                    <a:pt x="656" y="13648"/>
                  </a:cubicBezTo>
                  <a:cubicBezTo>
                    <a:pt x="-481" y="6824"/>
                    <a:pt x="87" y="3412"/>
                    <a:pt x="656" y="0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2279650" y="4303713"/>
              <a:ext cx="26988" cy="265112"/>
            </a:xfrm>
            <a:custGeom>
              <a:avLst/>
              <a:gdLst>
                <a:gd name="connsiteX0" fmla="*/ 68744 w 68744"/>
                <a:gd name="connsiteY0" fmla="*/ 580030 h 580030"/>
                <a:gd name="connsiteX1" fmla="*/ 34624 w 68744"/>
                <a:gd name="connsiteY1" fmla="*/ 423081 h 580030"/>
                <a:gd name="connsiteX2" fmla="*/ 20977 w 68744"/>
                <a:gd name="connsiteY2" fmla="*/ 368490 h 580030"/>
                <a:gd name="connsiteX3" fmla="*/ 14153 w 68744"/>
                <a:gd name="connsiteY3" fmla="*/ 327547 h 580030"/>
                <a:gd name="connsiteX4" fmla="*/ 7329 w 68744"/>
                <a:gd name="connsiteY4" fmla="*/ 238836 h 580030"/>
                <a:gd name="connsiteX5" fmla="*/ 505 w 68744"/>
                <a:gd name="connsiteY5" fmla="*/ 204717 h 580030"/>
                <a:gd name="connsiteX6" fmla="*/ 505 w 68744"/>
                <a:gd name="connsiteY6" fmla="*/ 129654 h 580030"/>
                <a:gd name="connsiteX7" fmla="*/ 505 w 68744"/>
                <a:gd name="connsiteY7" fmla="*/ 68239 h 580030"/>
                <a:gd name="connsiteX8" fmla="*/ 505 w 68744"/>
                <a:gd name="connsiteY8" fmla="*/ 34120 h 580030"/>
                <a:gd name="connsiteX9" fmla="*/ 7329 w 68744"/>
                <a:gd name="connsiteY9" fmla="*/ 20472 h 580030"/>
                <a:gd name="connsiteX10" fmla="*/ 7329 w 68744"/>
                <a:gd name="connsiteY10" fmla="*/ 0 h 580030"/>
                <a:gd name="connsiteX11" fmla="*/ 7329 w 68744"/>
                <a:gd name="connsiteY11" fmla="*/ 6824 h 58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744" h="580030">
                  <a:moveTo>
                    <a:pt x="68744" y="580030"/>
                  </a:moveTo>
                  <a:cubicBezTo>
                    <a:pt x="55664" y="519184"/>
                    <a:pt x="42585" y="458338"/>
                    <a:pt x="34624" y="423081"/>
                  </a:cubicBezTo>
                  <a:cubicBezTo>
                    <a:pt x="26663" y="387824"/>
                    <a:pt x="24389" y="384412"/>
                    <a:pt x="20977" y="368490"/>
                  </a:cubicBezTo>
                  <a:cubicBezTo>
                    <a:pt x="17565" y="352568"/>
                    <a:pt x="16428" y="349156"/>
                    <a:pt x="14153" y="327547"/>
                  </a:cubicBezTo>
                  <a:cubicBezTo>
                    <a:pt x="11878" y="305938"/>
                    <a:pt x="9604" y="259308"/>
                    <a:pt x="7329" y="238836"/>
                  </a:cubicBezTo>
                  <a:cubicBezTo>
                    <a:pt x="5054" y="218364"/>
                    <a:pt x="1642" y="222914"/>
                    <a:pt x="505" y="204717"/>
                  </a:cubicBezTo>
                  <a:cubicBezTo>
                    <a:pt x="-632" y="186520"/>
                    <a:pt x="505" y="129654"/>
                    <a:pt x="505" y="129654"/>
                  </a:cubicBezTo>
                  <a:lnTo>
                    <a:pt x="505" y="68239"/>
                  </a:lnTo>
                  <a:cubicBezTo>
                    <a:pt x="505" y="52317"/>
                    <a:pt x="-632" y="42081"/>
                    <a:pt x="505" y="34120"/>
                  </a:cubicBezTo>
                  <a:cubicBezTo>
                    <a:pt x="1642" y="26159"/>
                    <a:pt x="6192" y="26159"/>
                    <a:pt x="7329" y="20472"/>
                  </a:cubicBezTo>
                  <a:cubicBezTo>
                    <a:pt x="8466" y="14785"/>
                    <a:pt x="7329" y="0"/>
                    <a:pt x="7329" y="0"/>
                  </a:cubicBezTo>
                  <a:lnTo>
                    <a:pt x="7329" y="6824"/>
                  </a:lnTo>
                </a:path>
              </a:pathLst>
            </a:custGeom>
            <a:noFill/>
            <a:ln w="19050">
              <a:solidFill>
                <a:srgbClr val="0070C0"/>
              </a:solidFill>
              <a:tailEnd type="diamon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TextBox 99"/>
            <p:cNvSpPr txBox="1">
              <a:spLocks noChangeArrowheads="1"/>
            </p:cNvSpPr>
            <p:nvPr/>
          </p:nvSpPr>
          <p:spPr bwMode="auto">
            <a:xfrm>
              <a:off x="3048000" y="525780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TA3610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Crack Velocity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838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In all, thirteen individual cracks were measured in the four different bulbs and an average velocity of 184.6 m/sec was calculated with a standard deviation of 58.7 m/sec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2204982"/>
          <a:ext cx="6172200" cy="267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066800"/>
                <a:gridCol w="1219200"/>
                <a:gridCol w="1371600"/>
                <a:gridCol w="1143000"/>
              </a:tblGrid>
              <a:tr h="11886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Bulb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Designation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Pressure at Break (psi)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# of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Cracks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Measured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Crack Velocity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(m/sec)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Standard Deviation (m/sec)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70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RA0246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191.91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63.70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70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RA0227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192.26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--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70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TA3610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239.20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57.08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  <a:tr h="37077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TA3281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144.35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36.52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 anchor="ctr"/>
                </a:tc>
              </a:tr>
            </a:tbl>
          </a:graphicData>
        </a:graphic>
      </p:graphicFrame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457200" y="505974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1200"/>
              </a:spcAft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Our data indicate large variations in the mechanical properties due to differences in flaw populations in the PMT bulbs, underlining the need for more systematic fracture mechanics testing.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Summary and Conclusion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Vickers hardness numbers for both vendor glasses are comparable to known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orosilicate glass hardness and show a non-linear decreasing trend as expected. Hardness values for Vendor 2 glass decreased considerably for sample treated in high purity water exposure test for 5 days</a:t>
            </a:r>
          </a:p>
          <a:p>
            <a:pPr marL="914400" lvl="1" indent="-457200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Hydrolytic process may be responsible for the dramatic decrease in hardness number for Vendor 2. </a:t>
            </a:r>
            <a:endParaRPr lang="en-US" sz="2600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Equibiaxial Strength results show comparable values to literature values of borosilicate glass hardness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Crack velocities measured are much higher than the values reported for common glasses.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Extensive testing is required to understand the fracture of these glasses and predict their failure.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Future Plan and Opportunities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81000" y="9144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seek to develop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and understand a more complete picture of the flexural strength of these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glasses, via a full series of static fatigue measurements in dry air and high-purity water.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 plan to use vapor hydration testing (designed originally to evaluate nuclear waste glasses) for accelerated testing of PMT glasses for chemical durability.</a:t>
            </a:r>
            <a:endParaRPr lang="en-US" sz="24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We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will use </a:t>
            </a:r>
            <a:r>
              <a:rPr lang="en-US" sz="2400" noProof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roof testing to determine the time for failure data at required confidence level.  Selected segments of the PMT bulbs will be used for proof-testing and statistical analysis.</a:t>
            </a:r>
          </a:p>
          <a:p>
            <a:pPr marL="457200" indent="-457200">
              <a:spcAft>
                <a:spcPts val="1200"/>
              </a:spcAft>
              <a:buSzPct val="100000"/>
              <a:buFont typeface="Wingdings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Our results will advance the detection science: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predictive relationship that is useful in discovery of new materials</a:t>
            </a:r>
          </a:p>
          <a:p>
            <a:pPr marL="914400" lvl="1" indent="-457200">
              <a:spcAft>
                <a:spcPts val="1200"/>
              </a:spcAft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Improved glass composition for advanced neutrino detection.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Acknowledgement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914400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Thanks for your time – I welcome your questions and comments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Kyocera Corporation for the support of Inamori Professorship (SKS)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Dean Doreen Edwards, Kazuo Inamori School of Engineering for support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Prof. Kathleen Richardson, Clemson University for part of travel support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Brookhaven National Laboratory for project support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45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590800" y="990600"/>
            <a:ext cx="5486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Introduction</a:t>
            </a:r>
            <a:endParaRPr lang="en-US" sz="24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Major challenges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Our objectives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Our approach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PMT Glasses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Composition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Preparation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Selected Results</a:t>
            </a:r>
            <a:endParaRPr lang="en-US" sz="24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Vickers hardness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Ring-on-ring biaxial flexural strength test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Crack velocity measurement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Summary and Conclusion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Future Plan and Opportunities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Acknowledgment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56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Major Challenges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28600" y="1143000"/>
            <a:ext cx="8686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Photomultiplier tube (PMT) glasses will be submerged at a water depth of ~80 meters under pressure up to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880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MPa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at 14</a:t>
            </a:r>
            <a:r>
              <a:rPr lang="en-US" sz="2400" baseline="30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C, exposed to high purity water corrosion for about 20 years.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New PMT bulb design is considered for the Long Baseline Neutrino Experiment Collaboration (LBNE).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There is limited glass strength/fracture mechanics data on PMT glasses (particularly data for service under the conditions for expected LBNE campaign period) and also on chemical durability of PMT glasses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There is no correlation between chemical durability and fracture mechanics developed for the PMT glasses.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Full prototypic testing is cost prohibitive.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We need to collect basic datasets to perform required statistical analysis to predict the time to failure accurately.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0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Our Objectives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1447800"/>
            <a:ext cx="8534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To conduct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comprehensive study 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fracture mechanics of selected PMT glasses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To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predict lifetime of PMT glass under the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neutrino detection conditions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To investigate new glass compositions with superior properties for better detection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06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Our Approach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8382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We used vendor glasses.  We combined laboratory measurements and prototypic testing to evaluate these glasses. 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Laboratory measurements (Alfred University)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Basic glass properties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Flexural strength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Vickers hardness testing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Ring-on-ring equibiaxial flexural strength testing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Chemical durability of the glasses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Proof-testing</a:t>
            </a:r>
            <a:endParaRPr lang="en-US" sz="2600" b="1" dirty="0" smtClean="0">
              <a:solidFill>
                <a:srgbClr val="FF0000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Prototypic testing of PMTs (Brookhaven National Laboratory)</a:t>
            </a:r>
          </a:p>
          <a:p>
            <a:pPr marL="1257300" lvl="2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Crack velocity measurements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06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PMT - Composition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9060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The nominal compositions of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two vendor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glasses fall in the following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ranges: 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Sodium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b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orosilicate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glass composition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Na</a:t>
            </a:r>
            <a:r>
              <a:rPr lang="en-US" sz="2600" baseline="-250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2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O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gives flexibility in melting temperature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ZnO reduces the “misty” and “milky” formation in PMT glass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*</a:t>
            </a:r>
          </a:p>
          <a:p>
            <a:pPr marL="34290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Vendor glasses: #1 ETL and #2 Hamamatsu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6311061"/>
              </p:ext>
            </p:extLst>
          </p:nvPr>
        </p:nvGraphicFramePr>
        <p:xfrm>
          <a:off x="838200" y="2076450"/>
          <a:ext cx="7620000" cy="142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5241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Oxide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SiO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ZnO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</a:tr>
              <a:tr h="9046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Percent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65-70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6-9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4-7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0-3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0-1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15-18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4" marB="45734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257151"/>
            <a:ext cx="739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* Corrosion in Glass Windows in DIRC PMTs – P. Bourgeois and J. Va’vra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5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PMT Glass Sample Preparation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Melt at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1450°C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for 12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hours in a platinum crucible</a:t>
            </a:r>
            <a:endParaRPr lang="en-US" sz="2600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Anneal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at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550°C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for 1 hour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Grinding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Process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Average Grain size in µm 45.2, 30.4, 20.9, 14.0, 9.2, 6.2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3-5 min on either side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Polishing </a:t>
            </a: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Process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Diamond suspension polycrystalline </a:t>
            </a:r>
            <a:endParaRPr lang="en-US" sz="2600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r>
              <a:rPr lang="en-US" sz="2600" dirty="0" smtClean="0">
                <a:solidFill>
                  <a:prstClr val="black"/>
                </a:solidFill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3µm and 0.25µm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248399" y="4022466"/>
            <a:ext cx="2721605" cy="251168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85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Vickers Indentation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966357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200g Indent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31630" y="2960132"/>
            <a:ext cx="377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300g Indent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569595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500g Indent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31630" y="5676900"/>
            <a:ext cx="315977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1000g Indent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6892" y="1360714"/>
            <a:ext cx="3514725" cy="12300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08317" y="1360713"/>
            <a:ext cx="3997483" cy="11880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6892" y="3979653"/>
            <a:ext cx="3514725" cy="1375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08317" y="3979653"/>
            <a:ext cx="4030340" cy="137554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-152400"/>
            <a:ext cx="9144000" cy="9906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522398"/>
              </a:gs>
            </a:gsLst>
            <a:lin ang="5400000" scaled="0"/>
          </a:gradFill>
        </p:spPr>
        <p:txBody>
          <a:bodyPr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D9B06D"/>
                </a:solidFill>
                <a:latin typeface="Times New Roman" charset="0"/>
                <a:ea typeface="Times New Roman" charset="0"/>
                <a:cs typeface="Times New Roman" charset="0"/>
              </a:rPr>
              <a:t>Results – Vickers Indentation</a:t>
            </a:r>
            <a:endParaRPr lang="en-US" sz="4000" b="1" dirty="0">
              <a:solidFill>
                <a:srgbClr val="D9B06D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39200" y="655320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A1A0E-A43F-FE41-8E19-690EE8215B16}" type="slidenum">
              <a:rPr lang="en-US" sz="1200" smtClean="0">
                <a:solidFill>
                  <a:prstClr val="black"/>
                </a:solidFill>
                <a:latin typeface="Times New Roman"/>
                <a:cs typeface="Times New Roman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04800" y="971550"/>
            <a:ext cx="8534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/>
            </a:pPr>
            <a:endParaRPr lang="en-US" sz="2400" b="1" dirty="0" smtClean="0">
              <a:solidFill>
                <a:prstClr val="black"/>
              </a:solidFill>
              <a:latin typeface="Times New Roman" pitchFamily="1" charset="0"/>
              <a:ea typeface="Times New Roman" pitchFamily="1" charset="0"/>
              <a:cs typeface="Times New Roman" pitchFamily="1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9480513"/>
              </p:ext>
            </p:extLst>
          </p:nvPr>
        </p:nvGraphicFramePr>
        <p:xfrm>
          <a:off x="152400" y="914400"/>
          <a:ext cx="419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5845254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Vendor glasses: #1 ETL and #2 Hamamatsu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Schott Supermax® 33 Rolled Borosilicate Glass has Vickers Hardness of 568.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6443990"/>
            <a:ext cx="739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http://www.us.schott.com/supremax/english/product_properties/index.html</a:t>
            </a:r>
          </a:p>
        </p:txBody>
      </p: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3926881"/>
              </p:ext>
            </p:extLst>
          </p:nvPr>
        </p:nvGraphicFramePr>
        <p:xfrm>
          <a:off x="4800600" y="2057400"/>
          <a:ext cx="4082595" cy="347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5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1315</Words>
  <Application>Microsoft Macintosh PowerPoint</Application>
  <PresentationFormat>On-screen Show (4:3)</PresentationFormat>
  <Paragraphs>265</Paragraphs>
  <Slides>18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Office Theme</vt:lpstr>
      <vt:lpstr>2_Office Theme</vt:lpstr>
      <vt:lpstr>Macintosh HD:Users:sundaram:PMT Testing Technical Report.sks-light.docx!OLE_LINK1</vt:lpstr>
      <vt:lpstr>Macintosh HD:Users:sundaram:PMT Testing Technical Report.sks-light.docx!OLE_LINK2</vt:lpstr>
      <vt:lpstr>Macintosh HD:Users:sundaram:PMT Testing Technical Report.sks-light.docx!OLE_LINK1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>Alfred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PMT Glass Failure in Neutrino Detection:  Challenges and Opportunities</dc:title>
  <dc:subject/>
  <dc:creator>S. K. Sundaram</dc:creator>
  <cp:keywords/>
  <dc:description/>
  <cp:lastModifiedBy>SK Sundaram</cp:lastModifiedBy>
  <cp:revision>206</cp:revision>
  <dcterms:created xsi:type="dcterms:W3CDTF">2012-08-23T00:34:08Z</dcterms:created>
  <dcterms:modified xsi:type="dcterms:W3CDTF">2012-08-23T00:58:54Z</dcterms:modified>
  <cp:category/>
</cp:coreProperties>
</file>