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340" r:id="rId4"/>
    <p:sldId id="345" r:id="rId5"/>
    <p:sldId id="373" r:id="rId6"/>
    <p:sldId id="341" r:id="rId7"/>
    <p:sldId id="305" r:id="rId8"/>
    <p:sldId id="313" r:id="rId9"/>
    <p:sldId id="319" r:id="rId10"/>
    <p:sldId id="316" r:id="rId11"/>
    <p:sldId id="325" r:id="rId12"/>
    <p:sldId id="314" r:id="rId13"/>
    <p:sldId id="326" r:id="rId14"/>
    <p:sldId id="327" r:id="rId15"/>
    <p:sldId id="267" r:id="rId16"/>
    <p:sldId id="282" r:id="rId17"/>
    <p:sldId id="338" r:id="rId18"/>
    <p:sldId id="289" r:id="rId19"/>
    <p:sldId id="290" r:id="rId20"/>
    <p:sldId id="288" r:id="rId21"/>
    <p:sldId id="375" r:id="rId22"/>
    <p:sldId id="376" r:id="rId23"/>
    <p:sldId id="382" r:id="rId24"/>
    <p:sldId id="353" r:id="rId25"/>
    <p:sldId id="356" r:id="rId26"/>
    <p:sldId id="357" r:id="rId27"/>
    <p:sldId id="330" r:id="rId28"/>
    <p:sldId id="368" r:id="rId29"/>
    <p:sldId id="369" r:id="rId30"/>
    <p:sldId id="297" r:id="rId31"/>
    <p:sldId id="298" r:id="rId32"/>
    <p:sldId id="299" r:id="rId33"/>
    <p:sldId id="277" r:id="rId34"/>
    <p:sldId id="371" r:id="rId35"/>
    <p:sldId id="363" r:id="rId36"/>
    <p:sldId id="364" r:id="rId37"/>
    <p:sldId id="286" r:id="rId38"/>
    <p:sldId id="287" r:id="rId39"/>
    <p:sldId id="278" r:id="rId40"/>
    <p:sldId id="352" r:id="rId41"/>
    <p:sldId id="281" r:id="rId42"/>
    <p:sldId id="346" r:id="rId43"/>
    <p:sldId id="380" r:id="rId44"/>
    <p:sldId id="310" r:id="rId45"/>
    <p:sldId id="331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B428"/>
    <a:srgbClr val="F2FF85"/>
    <a:srgbClr val="BEFF0F"/>
    <a:srgbClr val="BCFF16"/>
    <a:srgbClr val="9EFF10"/>
    <a:srgbClr val="F5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2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796DE-B1C1-9A45-B20A-757D4F4D53EB}" type="datetimeFigureOut">
              <a:rPr lang="en-US" smtClean="0"/>
              <a:t>7/13/16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378F05-B4F3-D443-ACDC-60E514A05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46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not understand these plots: CP interference</a:t>
            </a:r>
          </a:p>
          <a:p>
            <a:r>
              <a:rPr lang="en-US" dirty="0" smtClean="0"/>
              <a:t>What systematics</a:t>
            </a:r>
            <a:r>
              <a:rPr lang="en-US" baseline="0" dirty="0" smtClean="0"/>
              <a:t> 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78F05-B4F3-D443-ACDC-60E514A056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56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2.7e22 POT = </a:t>
            </a:r>
            <a:r>
              <a:rPr lang="en-US" baseline="0" dirty="0" smtClean="0"/>
              <a:t>10 years of data with 1.3 MW beam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78F05-B4F3-D443-ACDC-60E514A056A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61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Multi-ring </a:t>
            </a:r>
            <a:r>
              <a:rPr lang="en-US" dirty="0" err="1" smtClean="0"/>
              <a:t>reco</a:t>
            </a:r>
            <a:r>
              <a:rPr lang="en-US" dirty="0" smtClean="0"/>
              <a:t> will enhance events above 1</a:t>
            </a:r>
            <a:r>
              <a:rPr lang="en-US" baseline="0" dirty="0" smtClean="0"/>
              <a:t> </a:t>
            </a:r>
            <a:r>
              <a:rPr lang="en-US" dirty="0" err="1" smtClean="0"/>
              <a:t>GeV</a:t>
            </a:r>
            <a:r>
              <a:rPr lang="en-US" dirty="0" smtClean="0"/>
              <a:t>.</a:t>
            </a:r>
          </a:p>
          <a:p>
            <a:r>
              <a:rPr lang="en-US" dirty="0" smtClean="0"/>
              <a:t>More on-axis will also enhance above 1 </a:t>
            </a:r>
            <a:r>
              <a:rPr lang="en-US" dirty="0" err="1" smtClean="0"/>
              <a:t>GeV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78F05-B4F3-D443-ACDC-60E514A056A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17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MO:</a:t>
            </a:r>
            <a:r>
              <a:rPr lang="en-US" baseline="0" dirty="0" smtClean="0"/>
              <a:t> for the same L/E, bigger E is better.</a:t>
            </a:r>
          </a:p>
          <a:p>
            <a:r>
              <a:rPr lang="en-US" baseline="0" dirty="0" err="1" smtClean="0"/>
              <a:t>dCP</a:t>
            </a:r>
            <a:r>
              <a:rPr lang="en-US" baseline="0" dirty="0" smtClean="0"/>
              <a:t>: bigger L/E is better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78F05-B4F3-D443-ACDC-60E514A056A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95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2.7e22 POT = </a:t>
            </a:r>
            <a:r>
              <a:rPr lang="en-US" baseline="0" dirty="0" smtClean="0"/>
              <a:t>10 years of data with 1.3 MW beam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78F05-B4F3-D443-ACDC-60E514A056A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61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78F05-B4F3-D443-ACDC-60E514A056A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743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04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3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16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1590962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2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88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8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05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40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6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1A125-4496-EE45-8647-C797D792F797}" type="datetimeFigureOut">
              <a:rPr lang="en-US" smtClean="0"/>
              <a:t>7/13/16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2D81F-2D2D-024C-AA6A-3B38710FB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4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3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3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4" Type="http://schemas.openxmlformats.org/officeDocument/2006/relationships/image" Target="../media/image33.wmf"/><Relationship Id="rId5" Type="http://schemas.openxmlformats.org/officeDocument/2006/relationships/image" Target="../media/image34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5" Type="http://schemas.openxmlformats.org/officeDocument/2006/relationships/image" Target="../media/image44.em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47.emf"/><Relationship Id="rId5" Type="http://schemas.openxmlformats.org/officeDocument/2006/relationships/image" Target="../media/image48.em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5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9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3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67307"/>
            <a:ext cx="9144000" cy="34906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214"/>
            <a:ext cx="9144000" cy="1323439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FF"/>
                </a:solidFill>
                <a:latin typeface="Arial"/>
                <a:cs typeface="Arial"/>
              </a:rPr>
              <a:t>Proposal for the 2</a:t>
            </a:r>
            <a:r>
              <a:rPr lang="en-US" sz="4000" b="1" baseline="30000" dirty="0" smtClean="0">
                <a:solidFill>
                  <a:srgbClr val="FFFFFF"/>
                </a:solidFill>
                <a:latin typeface="Arial"/>
                <a:cs typeface="Arial"/>
              </a:rPr>
              <a:t>nd</a:t>
            </a:r>
            <a:r>
              <a:rPr lang="en-US" sz="40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FFFFFF"/>
                </a:solidFill>
                <a:latin typeface="Arial"/>
                <a:cs typeface="Arial"/>
              </a:rPr>
              <a:t>Hyper-K detector in Korea</a:t>
            </a:r>
            <a:endParaRPr lang="en-US" sz="4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6666" y="1421825"/>
            <a:ext cx="33393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Sunny Seo</a:t>
            </a:r>
          </a:p>
          <a:p>
            <a:pPr algn="ctr"/>
            <a:r>
              <a:rPr lang="en-US" sz="2400" dirty="0" smtClean="0"/>
              <a:t>Seoul National University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75568" y="2443977"/>
            <a:ext cx="87412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Mark </a:t>
            </a:r>
            <a:r>
              <a:rPr lang="en-US" dirty="0" err="1"/>
              <a:t>Hartz</a:t>
            </a:r>
            <a:r>
              <a:rPr lang="en-US" dirty="0"/>
              <a:t> (IPMU), </a:t>
            </a:r>
            <a:r>
              <a:rPr lang="en-US" dirty="0" err="1" smtClean="0"/>
              <a:t>Yoshinari</a:t>
            </a:r>
            <a:r>
              <a:rPr lang="en-US" dirty="0" smtClean="0"/>
              <a:t> </a:t>
            </a:r>
            <a:r>
              <a:rPr lang="en-US" dirty="0" err="1" smtClean="0"/>
              <a:t>Hayato</a:t>
            </a:r>
            <a:r>
              <a:rPr lang="en-US" dirty="0" smtClean="0"/>
              <a:t> (ICRR), </a:t>
            </a:r>
            <a:r>
              <a:rPr lang="en-US" dirty="0"/>
              <a:t>Masaki </a:t>
            </a:r>
            <a:r>
              <a:rPr lang="en-US" dirty="0" err="1"/>
              <a:t>Ishitsuka</a:t>
            </a:r>
            <a:r>
              <a:rPr lang="en-US" dirty="0"/>
              <a:t> (TIT</a:t>
            </a:r>
            <a:r>
              <a:rPr lang="en-US" dirty="0" smtClean="0"/>
              <a:t>), </a:t>
            </a:r>
            <a:r>
              <a:rPr lang="en-US" dirty="0" err="1" smtClean="0"/>
              <a:t>Soo</a:t>
            </a:r>
            <a:r>
              <a:rPr lang="en-US" dirty="0"/>
              <a:t>-Bong Kim (SNU), </a:t>
            </a:r>
            <a:endParaRPr lang="en-US" dirty="0" smtClean="0"/>
          </a:p>
          <a:p>
            <a:r>
              <a:rPr lang="en-US" dirty="0" smtClean="0"/>
              <a:t>Akira </a:t>
            </a:r>
            <a:r>
              <a:rPr lang="en-US" dirty="0" err="1" smtClean="0"/>
              <a:t>Konaka</a:t>
            </a:r>
            <a:r>
              <a:rPr lang="en-US" dirty="0" smtClean="0"/>
              <a:t> (TRIUMF), Sunny Seo (SNU), Masato </a:t>
            </a:r>
            <a:r>
              <a:rPr lang="en-US" dirty="0" err="1" smtClean="0"/>
              <a:t>Shiozawa</a:t>
            </a:r>
            <a:r>
              <a:rPr lang="en-US" dirty="0" smtClean="0"/>
              <a:t> (ICRR), </a:t>
            </a:r>
            <a:r>
              <a:rPr lang="en-US" dirty="0" err="1" smtClean="0"/>
              <a:t>Shoei</a:t>
            </a:r>
            <a:r>
              <a:rPr lang="en-US" dirty="0" smtClean="0"/>
              <a:t>  Nakayama(ICRR), </a:t>
            </a:r>
          </a:p>
          <a:p>
            <a:r>
              <a:rPr lang="en-US" dirty="0" smtClean="0"/>
              <a:t>Hirohisa </a:t>
            </a:r>
            <a:r>
              <a:rPr lang="en-US" dirty="0"/>
              <a:t>Tanaka (</a:t>
            </a:r>
            <a:r>
              <a:rPr lang="en-US" dirty="0" err="1"/>
              <a:t>U.Toronto</a:t>
            </a:r>
            <a:r>
              <a:rPr lang="en-US" dirty="0"/>
              <a:t>), </a:t>
            </a:r>
            <a:r>
              <a:rPr lang="en-US" dirty="0" smtClean="0"/>
              <a:t>Mike </a:t>
            </a:r>
            <a:r>
              <a:rPr lang="en-US" dirty="0" err="1" smtClean="0"/>
              <a:t>Wilking</a:t>
            </a:r>
            <a:r>
              <a:rPr lang="en-US" dirty="0" smtClean="0"/>
              <a:t> (Stony Brook)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944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37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8" y="881279"/>
            <a:ext cx="8550852" cy="597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" y="1977"/>
            <a:ext cx="9143999" cy="707886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Sensitivity of Mass Ordering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テキスト ボックス 9"/>
          <p:cNvSpPr txBox="1">
            <a:spLocks noChangeArrowheads="1"/>
          </p:cNvSpPr>
          <p:nvPr/>
        </p:nvSpPr>
        <p:spPr bwMode="auto">
          <a:xfrm>
            <a:off x="6710211" y="709863"/>
            <a:ext cx="2241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dirty="0"/>
              <a:t>C. Ishihara, T2KK07</a:t>
            </a:r>
          </a:p>
        </p:txBody>
      </p:sp>
    </p:spTree>
    <p:extLst>
      <p:ext uri="{BB962C8B-B14F-4D97-AF65-F5344CB8AC3E}">
        <p14:creationId xmlns:p14="http://schemas.microsoft.com/office/powerpoint/2010/main" val="2963695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53" name="テキスト ボックス 5"/>
          <p:cNvSpPr txBox="1">
            <a:spLocks noChangeArrowheads="1"/>
          </p:cNvSpPr>
          <p:nvPr/>
        </p:nvSpPr>
        <p:spPr bwMode="auto">
          <a:xfrm>
            <a:off x="3657600" y="1203325"/>
            <a:ext cx="50720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2000"/>
              <a:t>Suggested that the higher energy beam is better due to the larger matter effect.</a:t>
            </a:r>
          </a:p>
        </p:txBody>
      </p:sp>
      <p:pic>
        <p:nvPicPr>
          <p:cNvPr id="414754" name="Picture 6" descr="hierarchy-oab-L-sk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881188"/>
            <a:ext cx="4286250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テキスト ボックス 8"/>
          <p:cNvSpPr txBox="1">
            <a:spLocks noChangeArrowheads="1"/>
          </p:cNvSpPr>
          <p:nvPr/>
        </p:nvSpPr>
        <p:spPr bwMode="auto">
          <a:xfrm>
            <a:off x="214313" y="5648325"/>
            <a:ext cx="8715375" cy="1044575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2000">
                <a:solidFill>
                  <a:srgbClr val="FFFFFF"/>
                </a:solidFill>
              </a:rPr>
              <a:t>However, background might be a serious issue for higher energy beam. </a:t>
            </a:r>
          </a:p>
          <a:p>
            <a:pPr>
              <a:buFont typeface="Wingdings" charset="0"/>
              <a:buChar char="è"/>
            </a:pPr>
            <a:r>
              <a:rPr lang="en-US" altLang="ja-JP" sz="2000">
                <a:solidFill>
                  <a:srgbClr val="FFFFFF"/>
                </a:solidFill>
                <a:sym typeface="Wingdings" charset="0"/>
              </a:rPr>
              <a:t> Detailed Monte Carlo study (F.Dufour, T2KK06)</a:t>
            </a:r>
          </a:p>
          <a:p>
            <a:pPr>
              <a:buFont typeface="Wingdings" charset="0"/>
              <a:buChar char="è"/>
            </a:pPr>
            <a:r>
              <a:rPr lang="en-US" altLang="ja-JP" sz="2000">
                <a:solidFill>
                  <a:srgbClr val="FFFFFF"/>
                </a:solidFill>
                <a:sym typeface="Wingdings" charset="0"/>
              </a:rPr>
              <a:t> Liquid Argon detector (A.Rubbia, T2KK05/06) </a:t>
            </a:r>
            <a:endParaRPr lang="en-US" altLang="ja-JP" sz="2000">
              <a:solidFill>
                <a:srgbClr val="FFFFFF"/>
              </a:solidFill>
            </a:endParaRPr>
          </a:p>
        </p:txBody>
      </p:sp>
      <p:pic>
        <p:nvPicPr>
          <p:cNvPr id="10" name="Picture 3" descr="To2Kr25"/>
          <p:cNvPicPr>
            <a:picLocks noChangeAspect="1" noChangeArrowheads="1"/>
          </p:cNvPicPr>
          <p:nvPr/>
        </p:nvPicPr>
        <p:blipFill>
          <a:blip r:embed="rId3"/>
          <a:srcRect t="7617" r="64637" b="14687"/>
          <a:stretch>
            <a:fillRect/>
          </a:stretch>
        </p:blipFill>
        <p:spPr bwMode="auto">
          <a:xfrm>
            <a:off x="234950" y="1195388"/>
            <a:ext cx="3106729" cy="2376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4758" name="テキスト ボックス 3"/>
          <p:cNvSpPr txBox="1">
            <a:spLocks noChangeArrowheads="1"/>
          </p:cNvSpPr>
          <p:nvPr/>
        </p:nvSpPr>
        <p:spPr bwMode="auto">
          <a:xfrm>
            <a:off x="4876800" y="762000"/>
            <a:ext cx="3857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altLang="ja-JP"/>
              <a:t>N.Okamura, T2KK05/07</a:t>
            </a:r>
          </a:p>
        </p:txBody>
      </p:sp>
      <p:sp>
        <p:nvSpPr>
          <p:cNvPr id="414759" name="Text Box 4"/>
          <p:cNvSpPr txBox="1">
            <a:spLocks noChangeArrowheads="1"/>
          </p:cNvSpPr>
          <p:nvPr/>
        </p:nvSpPr>
        <p:spPr bwMode="auto">
          <a:xfrm>
            <a:off x="381000" y="3581400"/>
            <a:ext cx="2808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/>
              <a:t>1.0 to 3.0 degree off-axis beam available in Korea.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7757" y="4331071"/>
            <a:ext cx="2701380" cy="1015663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True: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Normal Mass Ordering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Sin</a:t>
            </a:r>
            <a:r>
              <a:rPr lang="en-US" sz="2000" baseline="30000" dirty="0" smtClean="0">
                <a:solidFill>
                  <a:schemeClr val="bg1"/>
                </a:solidFill>
              </a:rPr>
              <a:t>2</a:t>
            </a:r>
            <a:r>
              <a:rPr lang="en-US" sz="2000" dirty="0">
                <a:solidFill>
                  <a:schemeClr val="bg1"/>
                </a:solidFill>
              </a:rPr>
              <a:t>(2</a:t>
            </a:r>
            <a:r>
              <a:rPr lang="en-US" sz="2000" dirty="0">
                <a:solidFill>
                  <a:schemeClr val="bg1"/>
                </a:solidFill>
                <a:latin typeface="Symbol" charset="2"/>
                <a:cs typeface="Symbol" charset="2"/>
              </a:rPr>
              <a:t>q</a:t>
            </a:r>
            <a:r>
              <a:rPr lang="en-US" sz="2000" baseline="-25000" dirty="0">
                <a:solidFill>
                  <a:schemeClr val="bg1"/>
                </a:solidFill>
              </a:rPr>
              <a:t>13</a:t>
            </a:r>
            <a:r>
              <a:rPr lang="en-US" sz="2000" dirty="0">
                <a:solidFill>
                  <a:schemeClr val="bg1"/>
                </a:solidFill>
              </a:rPr>
              <a:t>) = </a:t>
            </a:r>
            <a:r>
              <a:rPr lang="en-US" sz="2000" dirty="0" smtClean="0">
                <a:solidFill>
                  <a:schemeClr val="bg1"/>
                </a:solidFill>
              </a:rPr>
              <a:t>0.1,  </a:t>
            </a:r>
            <a:r>
              <a:rPr lang="en-US" sz="2000" dirty="0" err="1" smtClean="0">
                <a:solidFill>
                  <a:schemeClr val="bg1"/>
                </a:solidFill>
                <a:latin typeface="Symbol" charset="2"/>
                <a:cs typeface="Symbol" charset="2"/>
              </a:rPr>
              <a:t>d</a:t>
            </a:r>
            <a:r>
              <a:rPr lang="en-US" sz="2000" baseline="-25000" dirty="0" err="1" smtClean="0">
                <a:solidFill>
                  <a:schemeClr val="bg1"/>
                </a:solidFill>
              </a:rPr>
              <a:t>CP</a:t>
            </a:r>
            <a:r>
              <a:rPr lang="en-US" sz="2000" dirty="0" smtClean="0">
                <a:solidFill>
                  <a:schemeClr val="bg1"/>
                </a:solidFill>
              </a:rPr>
              <a:t> = 0 </a:t>
            </a:r>
            <a:endParaRPr lang="en-US" sz="2000" dirty="0" smtClean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9143999" cy="646331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MO sensitivity vs. off-axis angle @Korea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4931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To2Kr25"/>
          <p:cNvPicPr>
            <a:picLocks noChangeAspect="1" noChangeArrowheads="1"/>
          </p:cNvPicPr>
          <p:nvPr/>
        </p:nvPicPr>
        <p:blipFill>
          <a:blip r:embed="rId2"/>
          <a:srcRect t="7617" r="64637" b="14687"/>
          <a:stretch>
            <a:fillRect/>
          </a:stretch>
        </p:blipFill>
        <p:spPr bwMode="auto">
          <a:xfrm>
            <a:off x="234950" y="919163"/>
            <a:ext cx="3106729" cy="2376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5751" name="テキスト ボックス 3"/>
          <p:cNvSpPr txBox="1">
            <a:spLocks noChangeArrowheads="1"/>
          </p:cNvSpPr>
          <p:nvPr/>
        </p:nvSpPr>
        <p:spPr bwMode="auto">
          <a:xfrm>
            <a:off x="4876800" y="762000"/>
            <a:ext cx="3857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altLang="ja-JP"/>
              <a:t>A. Rubbia, T2KK07</a:t>
            </a:r>
          </a:p>
        </p:txBody>
      </p:sp>
      <p:sp>
        <p:nvSpPr>
          <p:cNvPr id="415752" name="Text Box 4"/>
          <p:cNvSpPr txBox="1">
            <a:spLocks noChangeArrowheads="1"/>
          </p:cNvSpPr>
          <p:nvPr/>
        </p:nvSpPr>
        <p:spPr bwMode="auto">
          <a:xfrm>
            <a:off x="381000" y="3276600"/>
            <a:ext cx="28082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ja-JP"/>
              <a:t>1.0 to 3.0 degree off-axis beam available in Korea.</a:t>
            </a:r>
          </a:p>
        </p:txBody>
      </p:sp>
      <p:pic>
        <p:nvPicPr>
          <p:cNvPr id="41575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219200"/>
            <a:ext cx="5410200" cy="48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1575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62400"/>
            <a:ext cx="3200400" cy="283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3154"/>
            <a:ext cx="9143999" cy="646331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Beam Energy Profiles at Korean Sites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7469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To2Kr25"/>
          <p:cNvPicPr>
            <a:picLocks noChangeAspect="1" noChangeArrowheads="1"/>
          </p:cNvPicPr>
          <p:nvPr/>
        </p:nvPicPr>
        <p:blipFill>
          <a:blip r:embed="rId2"/>
          <a:srcRect t="7617" r="64637" b="14687"/>
          <a:stretch>
            <a:fillRect/>
          </a:stretch>
        </p:blipFill>
        <p:spPr bwMode="auto">
          <a:xfrm>
            <a:off x="234950" y="842963"/>
            <a:ext cx="3106729" cy="2376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8823" name="テキスト ボックス 3"/>
          <p:cNvSpPr txBox="1">
            <a:spLocks noChangeArrowheads="1"/>
          </p:cNvSpPr>
          <p:nvPr/>
        </p:nvSpPr>
        <p:spPr bwMode="auto">
          <a:xfrm>
            <a:off x="4876800" y="762000"/>
            <a:ext cx="3857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altLang="ja-JP"/>
              <a:t>K. Okumura, T2KK06</a:t>
            </a:r>
          </a:p>
        </p:txBody>
      </p:sp>
      <p:sp>
        <p:nvSpPr>
          <p:cNvPr id="20" name="テキスト ボックス 19"/>
          <p:cNvSpPr txBox="1">
            <a:spLocks noChangeArrowheads="1"/>
          </p:cNvSpPr>
          <p:nvPr/>
        </p:nvSpPr>
        <p:spPr bwMode="auto">
          <a:xfrm>
            <a:off x="3352800" y="1371600"/>
            <a:ext cx="4308475" cy="6508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altLang="ja-JP">
                <a:solidFill>
                  <a:srgbClr val="000000"/>
                </a:solidFill>
              </a:rPr>
              <a:t>2.5 degree off-axis beam with L between</a:t>
            </a:r>
          </a:p>
          <a:p>
            <a:pPr algn="ctr"/>
            <a:r>
              <a:rPr lang="en-US" altLang="ja-JP">
                <a:solidFill>
                  <a:srgbClr val="000000"/>
                </a:solidFill>
              </a:rPr>
              <a:t>1,000km and 1,250km is available. </a:t>
            </a:r>
          </a:p>
        </p:txBody>
      </p:sp>
      <p:grpSp>
        <p:nvGrpSpPr>
          <p:cNvPr id="418872" name="Group 56"/>
          <p:cNvGrpSpPr>
            <a:grpSpLocks/>
          </p:cNvGrpSpPr>
          <p:nvPr/>
        </p:nvGrpSpPr>
        <p:grpSpPr bwMode="auto">
          <a:xfrm>
            <a:off x="6086475" y="4730750"/>
            <a:ext cx="3133725" cy="2065338"/>
            <a:chOff x="3713" y="2980"/>
            <a:chExt cx="1974" cy="1301"/>
          </a:xfrm>
          <a:solidFill>
            <a:srgbClr val="008000"/>
          </a:solidFill>
        </p:grpSpPr>
        <p:sp>
          <p:nvSpPr>
            <p:cNvPr id="48" name="テキスト ボックス 47"/>
            <p:cNvSpPr txBox="1"/>
            <p:nvPr/>
          </p:nvSpPr>
          <p:spPr>
            <a:xfrm>
              <a:off x="3780" y="3015"/>
              <a:ext cx="1800" cy="1221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altLang="ja-JP" sz="2000" dirty="0">
                  <a:solidFill>
                    <a:srgbClr val="FFFFFF"/>
                  </a:solidFill>
                  <a:sym typeface="Wingdings" charset="0"/>
                </a:rPr>
                <a:t>The sensitivity does not depend strongly on L !</a:t>
              </a:r>
            </a:p>
            <a:p>
              <a:pPr algn="ctr"/>
              <a:endParaRPr lang="en-US" altLang="ja-JP" sz="2000" dirty="0">
                <a:solidFill>
                  <a:srgbClr val="FFFFFF"/>
                </a:solidFill>
                <a:sym typeface="Wingdings" charset="0"/>
              </a:endParaRPr>
            </a:p>
            <a:p>
              <a:pPr algn="ctr"/>
              <a:endParaRPr lang="en-US" altLang="ja-JP" sz="2000" dirty="0">
                <a:solidFill>
                  <a:srgbClr val="FFFFFF"/>
                </a:solidFill>
                <a:sym typeface="Wingdings" charset="0"/>
              </a:endParaRPr>
            </a:p>
            <a:p>
              <a:pPr algn="ctr"/>
              <a:r>
                <a:rPr lang="en-US" altLang="ja-JP" sz="2000" dirty="0">
                  <a:solidFill>
                    <a:srgbClr val="FFFFFF"/>
                  </a:solidFill>
                  <a:sym typeface="Wingdings" charset="0"/>
                </a:rPr>
                <a:t>Potentially many candidate sites !</a:t>
              </a:r>
              <a:endParaRPr lang="en-US" altLang="ja-JP" sz="2000" dirty="0">
                <a:solidFill>
                  <a:srgbClr val="FFFFFF"/>
                </a:solidFill>
              </a:endParaRPr>
            </a:p>
          </p:txBody>
        </p:sp>
        <p:sp>
          <p:nvSpPr>
            <p:cNvPr id="50" name="下矢印 49"/>
            <p:cNvSpPr>
              <a:spLocks noChangeArrowheads="1"/>
            </p:cNvSpPr>
            <p:nvPr/>
          </p:nvSpPr>
          <p:spPr bwMode="auto">
            <a:xfrm>
              <a:off x="4500" y="3510"/>
              <a:ext cx="360" cy="27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6600"/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418846" name="グループ化 29"/>
          <p:cNvGrpSpPr>
            <a:grpSpLocks/>
          </p:cNvGrpSpPr>
          <p:nvPr/>
        </p:nvGrpSpPr>
        <p:grpSpPr bwMode="auto">
          <a:xfrm>
            <a:off x="152400" y="3438525"/>
            <a:ext cx="6000750" cy="3214688"/>
            <a:chOff x="214282" y="3643314"/>
            <a:chExt cx="5696806" cy="3104871"/>
          </a:xfrm>
        </p:grpSpPr>
        <p:grpSp>
          <p:nvGrpSpPr>
            <p:cNvPr id="418847" name="グループ化 26"/>
            <p:cNvGrpSpPr>
              <a:grpSpLocks/>
            </p:cNvGrpSpPr>
            <p:nvPr/>
          </p:nvGrpSpPr>
          <p:grpSpPr bwMode="auto">
            <a:xfrm>
              <a:off x="642910" y="3643314"/>
              <a:ext cx="5268178" cy="2941668"/>
              <a:chOff x="3071802" y="3714753"/>
              <a:chExt cx="5268178" cy="2941668"/>
            </a:xfrm>
          </p:grpSpPr>
          <p:pic>
            <p:nvPicPr>
              <p:cNvPr id="418848" name="Picture 18" descr="region_len_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45" b="50861"/>
              <a:stretch>
                <a:fillRect/>
              </a:stretch>
            </p:blipFill>
            <p:spPr bwMode="auto">
              <a:xfrm>
                <a:off x="3071802" y="3714753"/>
                <a:ext cx="5268178" cy="29416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Text Box 7"/>
              <p:cNvSpPr txBox="1">
                <a:spLocks noChangeArrowheads="1"/>
              </p:cNvSpPr>
              <p:nvPr/>
            </p:nvSpPr>
            <p:spPr bwMode="auto">
              <a:xfrm>
                <a:off x="4331116" y="5286354"/>
                <a:ext cx="3516045" cy="662372"/>
              </a:xfrm>
              <a:prstGeom prst="rect">
                <a:avLst/>
              </a:prstGeom>
              <a:solidFill>
                <a:srgbClr val="CCFFCC"/>
              </a:solidFill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ja-JP" dirty="0"/>
                  <a:t>3 </a:t>
                </a:r>
                <a:r>
                  <a:rPr lang="en-US" altLang="ja-JP" dirty="0">
                    <a:latin typeface="Symbol" pitchFamily="18" charset="2"/>
                  </a:rPr>
                  <a:t>s</a:t>
                </a:r>
                <a:r>
                  <a:rPr lang="en-US" altLang="ja-JP" dirty="0"/>
                  <a:t> sensitivity to mass hierarchy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ja-JP" dirty="0"/>
                  <a:t>(True = normal hierarchy)</a:t>
                </a:r>
              </a:p>
            </p:txBody>
          </p:sp>
        </p:grpSp>
        <p:sp>
          <p:nvSpPr>
            <p:cNvPr id="418850" name="テキスト ボックス 27"/>
            <p:cNvSpPr txBox="1">
              <a:spLocks noChangeArrowheads="1"/>
            </p:cNvSpPr>
            <p:nvPr/>
          </p:nvSpPr>
          <p:spPr bwMode="auto">
            <a:xfrm>
              <a:off x="5286380" y="6286520"/>
              <a:ext cx="33695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altLang="ja-JP" sz="2400">
                  <a:latin typeface="Symbol" charset="0"/>
                </a:rPr>
                <a:t>d</a:t>
              </a:r>
            </a:p>
          </p:txBody>
        </p:sp>
        <p:sp>
          <p:nvSpPr>
            <p:cNvPr id="418851" name="テキスト ボックス 28"/>
            <p:cNvSpPr txBox="1">
              <a:spLocks noChangeArrowheads="1"/>
            </p:cNvSpPr>
            <p:nvPr/>
          </p:nvSpPr>
          <p:spPr bwMode="auto">
            <a:xfrm rot="-5400000">
              <a:off x="-172602" y="4356519"/>
              <a:ext cx="117387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altLang="ja-JP" sz="2000"/>
                <a:t>sin</a:t>
              </a:r>
              <a:r>
                <a:rPr lang="en-US" altLang="ja-JP" sz="2000" baseline="30000"/>
                <a:t>2</a:t>
              </a:r>
              <a:r>
                <a:rPr lang="en-US" altLang="ja-JP" sz="2000"/>
                <a:t>2</a:t>
              </a:r>
              <a:r>
                <a:rPr lang="en-US" altLang="ja-JP" sz="2000">
                  <a:latin typeface="Symbol" charset="0"/>
                </a:rPr>
                <a:t>q</a:t>
              </a:r>
              <a:r>
                <a:rPr lang="en-US" altLang="ja-JP" sz="2000" baseline="-25000"/>
                <a:t>13</a:t>
              </a:r>
            </a:p>
          </p:txBody>
        </p:sp>
      </p:grpSp>
      <p:sp>
        <p:nvSpPr>
          <p:cNvPr id="418857" name="Rectangle 21"/>
          <p:cNvSpPr>
            <a:spLocks noChangeArrowheads="1"/>
          </p:cNvSpPr>
          <p:nvPr/>
        </p:nvSpPr>
        <p:spPr bwMode="auto">
          <a:xfrm>
            <a:off x="6357938" y="2214563"/>
            <a:ext cx="2143125" cy="2214562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418858" name="Line 22"/>
          <p:cNvSpPr>
            <a:spLocks noChangeShapeType="1"/>
          </p:cNvSpPr>
          <p:nvPr/>
        </p:nvSpPr>
        <p:spPr bwMode="auto">
          <a:xfrm>
            <a:off x="6581775" y="2428875"/>
            <a:ext cx="3698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8859" name="Text Box 23"/>
          <p:cNvSpPr txBox="1">
            <a:spLocks noChangeArrowheads="1"/>
          </p:cNvSpPr>
          <p:nvPr/>
        </p:nvSpPr>
        <p:spPr bwMode="auto">
          <a:xfrm>
            <a:off x="7000875" y="2232025"/>
            <a:ext cx="1401763" cy="3365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600"/>
              <a:t>Kamioka only</a:t>
            </a:r>
          </a:p>
        </p:txBody>
      </p:sp>
      <p:sp>
        <p:nvSpPr>
          <p:cNvPr id="418860" name="Line 24"/>
          <p:cNvSpPr>
            <a:spLocks noChangeShapeType="1"/>
          </p:cNvSpPr>
          <p:nvPr/>
        </p:nvSpPr>
        <p:spPr bwMode="auto">
          <a:xfrm>
            <a:off x="6581775" y="2679700"/>
            <a:ext cx="3698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8861" name="Text Box 25"/>
          <p:cNvSpPr txBox="1">
            <a:spLocks noChangeArrowheads="1"/>
          </p:cNvSpPr>
          <p:nvPr/>
        </p:nvSpPr>
        <p:spPr bwMode="auto">
          <a:xfrm>
            <a:off x="6996113" y="2528888"/>
            <a:ext cx="1138237" cy="3365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600"/>
              <a:t>L=1000km</a:t>
            </a:r>
          </a:p>
        </p:txBody>
      </p:sp>
      <p:sp>
        <p:nvSpPr>
          <p:cNvPr id="418862" name="Text Box 26"/>
          <p:cNvSpPr txBox="1">
            <a:spLocks noChangeArrowheads="1"/>
          </p:cNvSpPr>
          <p:nvPr/>
        </p:nvSpPr>
        <p:spPr bwMode="auto">
          <a:xfrm>
            <a:off x="6996113" y="2874963"/>
            <a:ext cx="1138237" cy="3365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600"/>
              <a:t>L=1050km</a:t>
            </a:r>
          </a:p>
        </p:txBody>
      </p:sp>
      <p:sp>
        <p:nvSpPr>
          <p:cNvPr id="418863" name="Line 27"/>
          <p:cNvSpPr>
            <a:spLocks noChangeShapeType="1"/>
          </p:cNvSpPr>
          <p:nvPr/>
        </p:nvSpPr>
        <p:spPr bwMode="auto">
          <a:xfrm>
            <a:off x="6581775" y="3000375"/>
            <a:ext cx="369888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8864" name="Line 28"/>
          <p:cNvSpPr>
            <a:spLocks noChangeShapeType="1"/>
          </p:cNvSpPr>
          <p:nvPr/>
        </p:nvSpPr>
        <p:spPr bwMode="auto">
          <a:xfrm>
            <a:off x="6572250" y="3929063"/>
            <a:ext cx="3683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8865" name="Text Box 29"/>
          <p:cNvSpPr txBox="1">
            <a:spLocks noChangeArrowheads="1"/>
          </p:cNvSpPr>
          <p:nvPr/>
        </p:nvSpPr>
        <p:spPr bwMode="auto">
          <a:xfrm>
            <a:off x="7000875" y="3805238"/>
            <a:ext cx="1149350" cy="33813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600"/>
              <a:t>L=1200km</a:t>
            </a:r>
          </a:p>
        </p:txBody>
      </p:sp>
      <p:sp>
        <p:nvSpPr>
          <p:cNvPr id="418866" name="Text Box 30"/>
          <p:cNvSpPr txBox="1">
            <a:spLocks noChangeArrowheads="1"/>
          </p:cNvSpPr>
          <p:nvPr/>
        </p:nvSpPr>
        <p:spPr bwMode="auto">
          <a:xfrm>
            <a:off x="7000875" y="4089400"/>
            <a:ext cx="1138238" cy="3365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600"/>
              <a:t>L=1250km</a:t>
            </a:r>
          </a:p>
        </p:txBody>
      </p:sp>
      <p:sp>
        <p:nvSpPr>
          <p:cNvPr id="418867" name="Line 31"/>
          <p:cNvSpPr>
            <a:spLocks noChangeShapeType="1"/>
          </p:cNvSpPr>
          <p:nvPr/>
        </p:nvSpPr>
        <p:spPr bwMode="auto">
          <a:xfrm>
            <a:off x="6572250" y="4214813"/>
            <a:ext cx="3683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8868" name="Line 33"/>
          <p:cNvSpPr>
            <a:spLocks noChangeShapeType="1"/>
          </p:cNvSpPr>
          <p:nvPr/>
        </p:nvSpPr>
        <p:spPr bwMode="auto">
          <a:xfrm>
            <a:off x="6578600" y="3357563"/>
            <a:ext cx="369888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8869" name="Text Box 34"/>
          <p:cNvSpPr txBox="1">
            <a:spLocks noChangeArrowheads="1"/>
          </p:cNvSpPr>
          <p:nvPr/>
        </p:nvSpPr>
        <p:spPr bwMode="auto">
          <a:xfrm>
            <a:off x="7011988" y="3232150"/>
            <a:ext cx="1138237" cy="3365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600"/>
              <a:t>L=1100km</a:t>
            </a:r>
          </a:p>
        </p:txBody>
      </p:sp>
      <p:sp>
        <p:nvSpPr>
          <p:cNvPr id="418870" name="Text Box 35"/>
          <p:cNvSpPr txBox="1">
            <a:spLocks noChangeArrowheads="1"/>
          </p:cNvSpPr>
          <p:nvPr/>
        </p:nvSpPr>
        <p:spPr bwMode="auto">
          <a:xfrm>
            <a:off x="7011988" y="3517900"/>
            <a:ext cx="1138237" cy="3365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600"/>
              <a:t>L=1150km</a:t>
            </a:r>
          </a:p>
        </p:txBody>
      </p:sp>
      <p:sp>
        <p:nvSpPr>
          <p:cNvPr id="418871" name="Line 36"/>
          <p:cNvSpPr>
            <a:spLocks noChangeShapeType="1"/>
          </p:cNvSpPr>
          <p:nvPr/>
        </p:nvSpPr>
        <p:spPr bwMode="auto">
          <a:xfrm>
            <a:off x="6572250" y="3643313"/>
            <a:ext cx="3683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0" y="3154"/>
            <a:ext cx="9143999" cy="646331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Sensitivity on Korean Detector Baseline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7315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2" name="テキスト ボックス 3"/>
          <p:cNvSpPr txBox="1">
            <a:spLocks noChangeArrowheads="1"/>
          </p:cNvSpPr>
          <p:nvPr/>
        </p:nvSpPr>
        <p:spPr bwMode="auto">
          <a:xfrm>
            <a:off x="4945920" y="576600"/>
            <a:ext cx="3857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altLang="ja-JP" sz="2000" dirty="0" err="1"/>
              <a:t>F.Dufour</a:t>
            </a:r>
            <a:r>
              <a:rPr lang="en-US" altLang="ja-JP" sz="2000" dirty="0"/>
              <a:t>, T2KK06</a:t>
            </a:r>
            <a:r>
              <a:rPr lang="en-US" altLang="ja-JP" sz="1600" dirty="0"/>
              <a:t> 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203575" y="928688"/>
            <a:ext cx="5797550" cy="5715000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85750" y="928688"/>
            <a:ext cx="2844800" cy="3076575"/>
          </a:xfrm>
          <a:prstGeom prst="rect">
            <a:avLst/>
          </a:prstGeom>
          <a:solidFill>
            <a:srgbClr val="B9CDE5"/>
          </a:solidFill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6830" name="Picture 5" descr="paw_oa15_th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29" r="51807"/>
          <a:stretch>
            <a:fillRect/>
          </a:stretch>
        </p:blipFill>
        <p:spPr bwMode="auto">
          <a:xfrm>
            <a:off x="5938838" y="1341438"/>
            <a:ext cx="2952750" cy="287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6831" name="Picture 6" descr="paw_oa2_th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36" r="51208"/>
          <a:stretch>
            <a:fillRect/>
          </a:stretch>
        </p:blipFill>
        <p:spPr bwMode="auto">
          <a:xfrm>
            <a:off x="2987675" y="4056063"/>
            <a:ext cx="2987675" cy="280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6832" name="Picture 7" descr="paw_oa25_th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" t="8446" r="51793" b="46986"/>
          <a:stretch>
            <a:fillRect/>
          </a:stretch>
        </p:blipFill>
        <p:spPr bwMode="auto">
          <a:xfrm>
            <a:off x="287338" y="1412875"/>
            <a:ext cx="273685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6833" name="Picture 8" descr="paw_oa25_th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10" r="51208"/>
          <a:stretch>
            <a:fillRect/>
          </a:stretch>
        </p:blipFill>
        <p:spPr bwMode="auto">
          <a:xfrm>
            <a:off x="5867400" y="4054475"/>
            <a:ext cx="2987675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9" name="Text Box 9"/>
          <p:cNvSpPr txBox="1">
            <a:spLocks noChangeArrowheads="1"/>
          </p:cNvSpPr>
          <p:nvPr/>
        </p:nvSpPr>
        <p:spPr bwMode="auto">
          <a:xfrm>
            <a:off x="1207048" y="1000673"/>
            <a:ext cx="1382109" cy="461665"/>
          </a:xfrm>
          <a:prstGeom prst="rect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400" dirty="0" err="1">
                <a:solidFill>
                  <a:schemeClr val="lt1"/>
                </a:solidFill>
                <a:latin typeface="Arial"/>
                <a:ea typeface="+mn-ea"/>
                <a:cs typeface="Arial"/>
              </a:rPr>
              <a:t>Kamioka</a:t>
            </a:r>
            <a:endParaRPr lang="en-US" altLang="ja-JP" sz="2400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79210" name="Text Box 10"/>
          <p:cNvSpPr txBox="1">
            <a:spLocks noChangeArrowheads="1"/>
          </p:cNvSpPr>
          <p:nvPr/>
        </p:nvSpPr>
        <p:spPr bwMode="auto">
          <a:xfrm>
            <a:off x="5722938" y="946515"/>
            <a:ext cx="1005954" cy="461665"/>
          </a:xfrm>
          <a:prstGeom prst="rect">
            <a:avLst/>
          </a:pr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400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Korea</a:t>
            </a:r>
          </a:p>
        </p:txBody>
      </p:sp>
      <p:sp>
        <p:nvSpPr>
          <p:cNvPr id="416836" name="Text Box 11"/>
          <p:cNvSpPr txBox="1">
            <a:spLocks noChangeArrowheads="1"/>
          </p:cNvSpPr>
          <p:nvPr/>
        </p:nvSpPr>
        <p:spPr bwMode="auto">
          <a:xfrm>
            <a:off x="1671638" y="1647825"/>
            <a:ext cx="1276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/>
              <a:t>2.5 degree</a:t>
            </a:r>
          </a:p>
        </p:txBody>
      </p:sp>
      <p:sp>
        <p:nvSpPr>
          <p:cNvPr id="416837" name="Text Box 12"/>
          <p:cNvSpPr txBox="1">
            <a:spLocks noChangeArrowheads="1"/>
          </p:cNvSpPr>
          <p:nvPr/>
        </p:nvSpPr>
        <p:spPr bwMode="auto">
          <a:xfrm>
            <a:off x="4572000" y="1557338"/>
            <a:ext cx="127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/>
              <a:t>1.0 degree</a:t>
            </a:r>
          </a:p>
        </p:txBody>
      </p:sp>
      <p:sp>
        <p:nvSpPr>
          <p:cNvPr id="416838" name="Text Box 13"/>
          <p:cNvSpPr txBox="1">
            <a:spLocks noChangeArrowheads="1"/>
          </p:cNvSpPr>
          <p:nvPr/>
        </p:nvSpPr>
        <p:spPr bwMode="auto">
          <a:xfrm>
            <a:off x="7359650" y="1504950"/>
            <a:ext cx="1276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/>
              <a:t>1.5 degree</a:t>
            </a:r>
          </a:p>
        </p:txBody>
      </p:sp>
      <p:sp>
        <p:nvSpPr>
          <p:cNvPr id="416839" name="Text Box 14"/>
          <p:cNvSpPr txBox="1">
            <a:spLocks noChangeArrowheads="1"/>
          </p:cNvSpPr>
          <p:nvPr/>
        </p:nvSpPr>
        <p:spPr bwMode="auto">
          <a:xfrm>
            <a:off x="4551363" y="4240213"/>
            <a:ext cx="127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/>
              <a:t>2.0 degree</a:t>
            </a:r>
          </a:p>
        </p:txBody>
      </p:sp>
      <p:sp>
        <p:nvSpPr>
          <p:cNvPr id="416840" name="Text Box 15"/>
          <p:cNvSpPr txBox="1">
            <a:spLocks noChangeArrowheads="1"/>
          </p:cNvSpPr>
          <p:nvPr/>
        </p:nvSpPr>
        <p:spPr bwMode="auto">
          <a:xfrm>
            <a:off x="7288213" y="4168775"/>
            <a:ext cx="1276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/>
              <a:t>2.5 degree</a:t>
            </a:r>
          </a:p>
        </p:txBody>
      </p:sp>
      <p:sp>
        <p:nvSpPr>
          <p:cNvPr id="416841" name="Line 16"/>
          <p:cNvSpPr>
            <a:spLocks noChangeShapeType="1"/>
          </p:cNvSpPr>
          <p:nvPr/>
        </p:nvSpPr>
        <p:spPr bwMode="auto">
          <a:xfrm flipH="1">
            <a:off x="1330325" y="2420938"/>
            <a:ext cx="64928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842" name="Text Box 17"/>
          <p:cNvSpPr txBox="1">
            <a:spLocks noChangeArrowheads="1"/>
          </p:cNvSpPr>
          <p:nvPr/>
        </p:nvSpPr>
        <p:spPr bwMode="auto">
          <a:xfrm>
            <a:off x="1958975" y="2224088"/>
            <a:ext cx="781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/>
              <a:t>signal</a:t>
            </a:r>
          </a:p>
        </p:txBody>
      </p:sp>
      <p:sp>
        <p:nvSpPr>
          <p:cNvPr id="416843" name="Line 18"/>
          <p:cNvSpPr>
            <a:spLocks noChangeShapeType="1"/>
          </p:cNvSpPr>
          <p:nvPr/>
        </p:nvSpPr>
        <p:spPr bwMode="auto">
          <a:xfrm flipH="1">
            <a:off x="2051050" y="2924175"/>
            <a:ext cx="144463" cy="433388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844" name="Text Box 19"/>
          <p:cNvSpPr txBox="1">
            <a:spLocks noChangeArrowheads="1"/>
          </p:cNvSpPr>
          <p:nvPr/>
        </p:nvSpPr>
        <p:spPr bwMode="auto">
          <a:xfrm>
            <a:off x="1979613" y="2636838"/>
            <a:ext cx="514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>
                <a:solidFill>
                  <a:schemeClr val="tx2"/>
                </a:solidFill>
              </a:rPr>
              <a:t>BG</a:t>
            </a:r>
          </a:p>
        </p:txBody>
      </p:sp>
      <p:sp>
        <p:nvSpPr>
          <p:cNvPr id="416845" name="Text Box 20"/>
          <p:cNvSpPr txBox="1">
            <a:spLocks noChangeArrowheads="1"/>
          </p:cNvSpPr>
          <p:nvPr/>
        </p:nvSpPr>
        <p:spPr bwMode="auto">
          <a:xfrm>
            <a:off x="395288" y="4111260"/>
            <a:ext cx="2663825" cy="835025"/>
          </a:xfrm>
          <a:prstGeom prst="rect">
            <a:avLst/>
          </a:prstGeom>
          <a:noFill/>
          <a:ln w="12700" cmpd="sng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1600"/>
              <a:t>sin</a:t>
            </a:r>
            <a:r>
              <a:rPr lang="en-US" altLang="ja-JP" sz="1600" baseline="30000"/>
              <a:t>2</a:t>
            </a:r>
            <a:r>
              <a:rPr lang="en-US" altLang="ja-JP" sz="1600"/>
              <a:t>(2</a:t>
            </a:r>
            <a:r>
              <a:rPr lang="en-US" altLang="ja-JP" sz="1600">
                <a:latin typeface="Symbol" charset="0"/>
              </a:rPr>
              <a:t>q</a:t>
            </a:r>
            <a:r>
              <a:rPr lang="en-US" altLang="ja-JP" sz="1600" baseline="-25000"/>
              <a:t>13</a:t>
            </a:r>
            <a:r>
              <a:rPr lang="en-US" altLang="ja-JP" sz="1600"/>
              <a:t>)=0.1 </a:t>
            </a:r>
            <a:r>
              <a:rPr lang="en-US" altLang="ja-JP" sz="1600">
                <a:latin typeface="Symbol" charset="0"/>
              </a:rPr>
              <a:t>d</a:t>
            </a:r>
            <a:r>
              <a:rPr lang="en-US" altLang="ja-JP" sz="1600"/>
              <a:t>=1/2</a:t>
            </a:r>
            <a:r>
              <a:rPr lang="en-US" altLang="ja-JP" sz="1600">
                <a:latin typeface="Symbol" charset="0"/>
              </a:rPr>
              <a:t>p</a:t>
            </a:r>
          </a:p>
          <a:p>
            <a:r>
              <a:rPr lang="en-US" altLang="ja-JP" sz="1600"/>
              <a:t>4 year neutrino run</a:t>
            </a:r>
          </a:p>
          <a:p>
            <a:r>
              <a:rPr lang="en-US" altLang="ja-JP" sz="1600"/>
              <a:t>4MW beam</a:t>
            </a:r>
          </a:p>
        </p:txBody>
      </p:sp>
      <p:sp>
        <p:nvSpPr>
          <p:cNvPr id="179221" name="Text Box 21"/>
          <p:cNvSpPr txBox="1">
            <a:spLocks noChangeArrowheads="1"/>
          </p:cNvSpPr>
          <p:nvPr/>
        </p:nvSpPr>
        <p:spPr bwMode="auto">
          <a:xfrm>
            <a:off x="56475" y="5078385"/>
            <a:ext cx="3286125" cy="1670050"/>
          </a:xfrm>
          <a:prstGeom prst="rect">
            <a:avLst/>
          </a:prstGeom>
          <a:solidFill>
            <a:srgbClr val="00800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ja-JP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Smaller off-axis angle: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Wingdings"/>
              <a:buChar char="è"/>
              <a:defRPr/>
            </a:pPr>
            <a:r>
              <a:rPr lang="en-US" altLang="ja-JP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Larger matter effect at the 1st </a:t>
            </a:r>
            <a:r>
              <a:rPr lang="en-US" altLang="ja-JP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osc</a:t>
            </a:r>
            <a:r>
              <a:rPr lang="en-US" altLang="ja-JP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. Max..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ja-JP" dirty="0">
                <a:solidFill>
                  <a:schemeClr val="lt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 Low </a:t>
            </a:r>
            <a:r>
              <a:rPr lang="en-US" altLang="ja-JP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 BG more serious.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ja-JP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(2nd </a:t>
            </a:r>
            <a:r>
              <a:rPr lang="en-US" altLang="ja-JP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osc</a:t>
            </a:r>
            <a:r>
              <a:rPr lang="en-US" altLang="ja-JP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. Max. difficult to see.)</a:t>
            </a:r>
          </a:p>
        </p:txBody>
      </p:sp>
      <p:grpSp>
        <p:nvGrpSpPr>
          <p:cNvPr id="416847" name="Group 22"/>
          <p:cNvGrpSpPr>
            <a:grpSpLocks/>
          </p:cNvGrpSpPr>
          <p:nvPr/>
        </p:nvGrpSpPr>
        <p:grpSpPr bwMode="auto">
          <a:xfrm>
            <a:off x="3130550" y="1484313"/>
            <a:ext cx="2881313" cy="2520950"/>
            <a:chOff x="1927" y="935"/>
            <a:chExt cx="1815" cy="1588"/>
          </a:xfrm>
        </p:grpSpPr>
        <p:pic>
          <p:nvPicPr>
            <p:cNvPr id="416848" name="Picture 23" descr="paw_oa10_th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6" t="56265" r="51613" b="19054"/>
            <a:stretch>
              <a:fillRect/>
            </a:stretch>
          </p:blipFill>
          <p:spPr bwMode="auto">
            <a:xfrm>
              <a:off x="1927" y="935"/>
              <a:ext cx="1815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6849" name="Line 24"/>
            <p:cNvSpPr>
              <a:spLocks noChangeShapeType="1"/>
            </p:cNvSpPr>
            <p:nvPr/>
          </p:nvSpPr>
          <p:spPr bwMode="auto">
            <a:xfrm>
              <a:off x="2336" y="935"/>
              <a:ext cx="1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6850" name="Line 25"/>
          <p:cNvSpPr>
            <a:spLocks noChangeShapeType="1"/>
          </p:cNvSpPr>
          <p:nvPr/>
        </p:nvSpPr>
        <p:spPr bwMode="auto">
          <a:xfrm flipH="1">
            <a:off x="4498975" y="2257425"/>
            <a:ext cx="596900" cy="163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851" name="Text Box 26"/>
          <p:cNvSpPr txBox="1">
            <a:spLocks noChangeArrowheads="1"/>
          </p:cNvSpPr>
          <p:nvPr/>
        </p:nvSpPr>
        <p:spPr bwMode="auto">
          <a:xfrm>
            <a:off x="5075238" y="2060575"/>
            <a:ext cx="781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/>
              <a:t>signal</a:t>
            </a:r>
          </a:p>
        </p:txBody>
      </p:sp>
      <p:sp>
        <p:nvSpPr>
          <p:cNvPr id="416852" name="Line 27"/>
          <p:cNvSpPr>
            <a:spLocks noChangeShapeType="1"/>
          </p:cNvSpPr>
          <p:nvPr/>
        </p:nvSpPr>
        <p:spPr bwMode="auto">
          <a:xfrm flipH="1">
            <a:off x="4930775" y="2760663"/>
            <a:ext cx="381000" cy="452437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853" name="Text Box 28"/>
          <p:cNvSpPr txBox="1">
            <a:spLocks noChangeArrowheads="1"/>
          </p:cNvSpPr>
          <p:nvPr/>
        </p:nvSpPr>
        <p:spPr bwMode="auto">
          <a:xfrm>
            <a:off x="5291138" y="2565400"/>
            <a:ext cx="51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>
                <a:solidFill>
                  <a:schemeClr val="tx2"/>
                </a:solidFill>
              </a:rPr>
              <a:t>BG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0" y="3154"/>
            <a:ext cx="9143999" cy="646331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Signal &amp; BG for Various Off-axis Beams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5106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2kk_O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911854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0" y="10125"/>
            <a:ext cx="9143999" cy="646331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3</a:t>
            </a:r>
            <a:r>
              <a:rPr lang="en-US" sz="3600" b="1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s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Sensitivities for Various OA Beams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472678" y="682376"/>
            <a:ext cx="2202947" cy="461665"/>
          </a:xfrm>
          <a:prstGeom prst="rect">
            <a:avLst/>
          </a:prstGeom>
          <a:solidFill>
            <a:srgbClr val="FF6600"/>
          </a:soli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400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Mass Ordering</a:t>
            </a:r>
            <a:endParaRPr lang="en-US" altLang="ja-JP" sz="2400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193260" y="687712"/>
            <a:ext cx="1821382" cy="461665"/>
          </a:xfrm>
          <a:prstGeom prst="rect">
            <a:avLst/>
          </a:prstGeom>
          <a:solidFill>
            <a:srgbClr val="FF6600"/>
          </a:soli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400" dirty="0" smtClean="0">
                <a:solidFill>
                  <a:schemeClr val="lt1"/>
                </a:solidFill>
                <a:latin typeface="Arial"/>
                <a:cs typeface="Arial"/>
              </a:rPr>
              <a:t>CP violation</a:t>
            </a:r>
            <a:endParaRPr lang="en-US" altLang="ja-JP" sz="2400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306" y="5730751"/>
            <a:ext cx="8596463" cy="1107996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Mass ordering: OAB 1.0 @Korea gives best sensitivity (consistent with </a:t>
            </a:r>
            <a:r>
              <a:rPr lang="en-US" sz="2200" dirty="0" err="1" smtClean="0">
                <a:solidFill>
                  <a:schemeClr val="bg1"/>
                </a:solidFill>
              </a:rPr>
              <a:t>N.Okumura</a:t>
            </a:r>
            <a:r>
              <a:rPr lang="en-US" sz="2200" dirty="0" smtClean="0">
                <a:solidFill>
                  <a:schemeClr val="bg1"/>
                </a:solidFill>
              </a:rPr>
              <a:t> T2KK05)</a:t>
            </a:r>
          </a:p>
          <a:p>
            <a:r>
              <a:rPr lang="en-US" sz="2200" dirty="0" smtClean="0">
                <a:solidFill>
                  <a:schemeClr val="bg1"/>
                </a:solidFill>
              </a:rPr>
              <a:t>CP violation: sensitivity depends weakly on the beam option</a:t>
            </a:r>
          </a:p>
        </p:txBody>
      </p:sp>
    </p:spTree>
    <p:extLst>
      <p:ext uri="{BB962C8B-B14F-4D97-AF65-F5344CB8AC3E}">
        <p14:creationId xmlns:p14="http://schemas.microsoft.com/office/powerpoint/2010/main" val="4202006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345" y="89554"/>
            <a:ext cx="8572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90"/>
                </a:solidFill>
                <a:latin typeface="Arial"/>
                <a:cs typeface="Arial"/>
              </a:rPr>
              <a:t>Then (~10year ago) &amp; Now</a:t>
            </a:r>
            <a:endParaRPr lang="en-US" sz="4000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369" y="1341301"/>
            <a:ext cx="8789586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 dirty="0" smtClean="0"/>
              <a:t>Now we know </a:t>
            </a:r>
            <a:r>
              <a:rPr lang="en-US" sz="3200" dirty="0">
                <a:latin typeface="Symbol" charset="2"/>
                <a:cs typeface="Symbol" charset="2"/>
              </a:rPr>
              <a:t>q</a:t>
            </a:r>
            <a:r>
              <a:rPr lang="en-US" sz="3200" baseline="-25000" dirty="0" smtClean="0"/>
              <a:t>13</a:t>
            </a:r>
            <a:r>
              <a:rPr lang="en-US" sz="3200" dirty="0" smtClean="0"/>
              <a:t> value precisely: relatively large</a:t>
            </a:r>
          </a:p>
          <a:p>
            <a:r>
              <a:rPr lang="en-US" sz="3200" dirty="0" smtClean="0">
                <a:sym typeface="Wingdings"/>
              </a:rPr>
              <a:t>      Detector can be smaller.</a:t>
            </a:r>
            <a:endParaRPr lang="en-US" sz="3200" dirty="0"/>
          </a:p>
          <a:p>
            <a:endParaRPr lang="en-US" sz="2800" dirty="0" smtClean="0"/>
          </a:p>
          <a:p>
            <a:r>
              <a:rPr lang="en-US" sz="2800" dirty="0" smtClean="0"/>
              <a:t>And other oscillation parameter values are improved.</a:t>
            </a:r>
          </a:p>
          <a:p>
            <a:endParaRPr lang="en-US" sz="3200" dirty="0" smtClean="0"/>
          </a:p>
          <a:p>
            <a:pPr marL="457200" indent="-457200">
              <a:buFont typeface="Arial"/>
              <a:buChar char="•"/>
            </a:pPr>
            <a:r>
              <a:rPr lang="en-US" sz="3200" dirty="0" smtClean="0"/>
              <a:t>Now better understanding of systematics. </a:t>
            </a:r>
          </a:p>
          <a:p>
            <a:endParaRPr lang="en-US" sz="3200" dirty="0" smtClean="0"/>
          </a:p>
          <a:p>
            <a:pPr marL="457200" indent="-457200">
              <a:buFont typeface="Arial"/>
              <a:buChar char="•"/>
            </a:pPr>
            <a:r>
              <a:rPr lang="en-US" sz="3200" dirty="0" smtClean="0"/>
              <a:t>Now we have better rejection of pi0 BKG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 smtClean="0">
                <a:sym typeface="Wingdings"/>
              </a:rPr>
              <a:t> Need to update all these studies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09708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345" y="89554"/>
            <a:ext cx="8572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90"/>
                </a:solidFill>
                <a:latin typeface="Arial"/>
                <a:cs typeface="Arial"/>
              </a:rPr>
              <a:t>What is T2HKK ? </a:t>
            </a:r>
            <a:endParaRPr lang="en-US" sz="4000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7034" y="1236654"/>
            <a:ext cx="3287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Tokai-to-HK-to-Korea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679446" y="2170823"/>
            <a:ext cx="6308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same meaning as T2KK but different naming. 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56427" y="3933463"/>
            <a:ext cx="70045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Credit: updated sensitivity study in the following slides 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              is done by Mark </a:t>
            </a:r>
            <a:r>
              <a:rPr lang="en-US" sz="2400" dirty="0" err="1" smtClean="0">
                <a:solidFill>
                  <a:srgbClr val="0000FF"/>
                </a:solidFill>
              </a:rPr>
              <a:t>Hartz</a:t>
            </a:r>
            <a:r>
              <a:rPr lang="en-US" sz="2400" dirty="0" smtClean="0">
                <a:solidFill>
                  <a:srgbClr val="0000FF"/>
                </a:solidFill>
              </a:rPr>
              <a:t> (IPMU).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37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0" y="-637"/>
            <a:ext cx="9143999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rmAutofit/>
          </a:bodyPr>
          <a:lstStyle>
            <a:lvl1pPr defTabSz="426466">
              <a:defRPr sz="5840"/>
            </a:lvl1pPr>
          </a:lstStyle>
          <a:p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Oscillation Probabilities (295 km)</a:t>
            </a:r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xfrm>
            <a:off x="207894" y="910330"/>
            <a:ext cx="8790012" cy="615385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sz="2800" dirty="0"/>
              <a:t>Using Prob3++ with constant matter density of 2.6 g/cm3</a:t>
            </a:r>
          </a:p>
        </p:txBody>
      </p:sp>
      <p:sp>
        <p:nvSpPr>
          <p:cNvPr id="137" name="Shape 137"/>
          <p:cNvSpPr>
            <a:spLocks noGrp="1"/>
          </p:cNvSpPr>
          <p:nvPr>
            <p:ph type="sldNum" sz="quarter" idx="2"/>
          </p:nvPr>
        </p:nvSpPr>
        <p:spPr>
          <a:xfrm>
            <a:off x="4482667" y="6505277"/>
            <a:ext cx="169736" cy="2678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650389" y="5378306"/>
            <a:ext cx="8004028" cy="12724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algn="l">
              <a:defRPr sz="2900"/>
            </a:pPr>
            <a:r>
              <a:rPr sz="2600" dirty="0"/>
              <a:t>At 295km and the first oscillation maximum, IH and NH solutions are generally degenerate with solutions of the different hierarchy and δ</a:t>
            </a:r>
            <a:r>
              <a:rPr sz="2600" baseline="-5999" dirty="0"/>
              <a:t>cp</a:t>
            </a:r>
            <a:r>
              <a:rPr sz="2600" dirty="0"/>
              <a:t> value</a:t>
            </a:r>
          </a:p>
        </p:txBody>
      </p:sp>
      <p:pic>
        <p:nvPicPr>
          <p:cNvPr id="139" name="nue_prob_295k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714845"/>
            <a:ext cx="4482667" cy="35576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nueb_prob_295k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52149" y="1714846"/>
            <a:ext cx="4491851" cy="356496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4734971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xfrm>
            <a:off x="0" y="-637"/>
            <a:ext cx="9143999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rmAutofit/>
          </a:bodyPr>
          <a:lstStyle>
            <a:lvl1pPr defTabSz="414781">
              <a:defRPr sz="5680"/>
            </a:lvl1pPr>
          </a:lstStyle>
          <a:p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Oscillation Probabilities (1100 km)</a:t>
            </a:r>
          </a:p>
        </p:txBody>
      </p:sp>
      <p:sp>
        <p:nvSpPr>
          <p:cNvPr id="127" name="Shape 127"/>
          <p:cNvSpPr>
            <a:spLocks noGrp="1"/>
          </p:cNvSpPr>
          <p:nvPr>
            <p:ph type="body" sz="quarter" idx="1"/>
          </p:nvPr>
        </p:nvSpPr>
        <p:spPr>
          <a:xfrm>
            <a:off x="165301" y="763073"/>
            <a:ext cx="8790012" cy="1010068"/>
          </a:xfrm>
          <a:prstGeom prst="rect">
            <a:avLst/>
          </a:prstGeom>
          <a:noFill/>
        </p:spPr>
        <p:txBody>
          <a:bodyPr anchor="t">
            <a:normAutofit/>
          </a:bodyPr>
          <a:lstStyle/>
          <a:p>
            <a:r>
              <a:rPr sz="2800" dirty="0"/>
              <a:t>Using Prob3++ with constant matter density of </a:t>
            </a:r>
            <a:r>
              <a:rPr lang="en-US" sz="2800" dirty="0" smtClean="0"/>
              <a:t>3.0</a:t>
            </a:r>
            <a:r>
              <a:rPr sz="2800" dirty="0" smtClean="0"/>
              <a:t> </a:t>
            </a:r>
            <a:r>
              <a:rPr sz="2800" dirty="0"/>
              <a:t>g/cm3 </a:t>
            </a:r>
          </a:p>
        </p:txBody>
      </p:sp>
      <p:sp>
        <p:nvSpPr>
          <p:cNvPr id="128" name="Shape 128"/>
          <p:cNvSpPr>
            <a:spLocks noGrp="1"/>
          </p:cNvSpPr>
          <p:nvPr>
            <p:ph type="sldNum" sz="quarter" idx="2"/>
          </p:nvPr>
        </p:nvSpPr>
        <p:spPr>
          <a:xfrm>
            <a:off x="4482667" y="6505277"/>
            <a:ext cx="169736" cy="2678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417558" y="5370538"/>
            <a:ext cx="8305295" cy="1272460"/>
          </a:xfrm>
          <a:prstGeom prst="rect">
            <a:avLst/>
          </a:prstGeom>
          <a:solidFill>
            <a:srgbClr val="008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>
            <a:lvl1pPr algn="l">
              <a:defRPr sz="2900"/>
            </a:lvl1pPr>
          </a:lstStyle>
          <a:p>
            <a:r>
              <a:rPr sz="2600" dirty="0" smtClean="0">
                <a:solidFill>
                  <a:schemeClr val="bg1"/>
                </a:solidFill>
              </a:rPr>
              <a:t>mass </a:t>
            </a:r>
            <a:r>
              <a:rPr sz="2600" dirty="0">
                <a:solidFill>
                  <a:schemeClr val="bg1"/>
                </a:solidFill>
              </a:rPr>
              <a:t>hierarchy sensitivity from region between first and second maximum - should choose a more on-axis detector position than 2.5 degrees off-axis</a:t>
            </a:r>
          </a:p>
        </p:txBody>
      </p:sp>
      <p:pic>
        <p:nvPicPr>
          <p:cNvPr id="11" name="numu_to_nue_prob_1100k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176" y="1558700"/>
            <a:ext cx="4618498" cy="3665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numub_to_nueb_prob_1100k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32164" y="1558700"/>
            <a:ext cx="4618498" cy="366547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33"/>
          <p:cNvSpPr/>
          <p:nvPr/>
        </p:nvSpPr>
        <p:spPr>
          <a:xfrm flipH="1" flipV="1">
            <a:off x="1923910" y="4364160"/>
            <a:ext cx="3237270" cy="117107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14" name="Shape 132"/>
          <p:cNvSpPr/>
          <p:nvPr/>
        </p:nvSpPr>
        <p:spPr>
          <a:xfrm flipV="1">
            <a:off x="5307712" y="4450975"/>
            <a:ext cx="1027426" cy="108426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887461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154"/>
            <a:ext cx="9143999" cy="707886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Overview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1729" y="1568135"/>
            <a:ext cx="7904728" cy="4216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 smtClean="0"/>
              <a:t>Short Introduction &amp; Motivation</a:t>
            </a:r>
          </a:p>
          <a:p>
            <a:endParaRPr lang="en-US" sz="1200" dirty="0" smtClean="0"/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Quick Summary of 3 T2KK workshops (2005-2007) </a:t>
            </a:r>
          </a:p>
          <a:p>
            <a:endParaRPr lang="en-US" sz="1200" dirty="0" smtClean="0"/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What is T2HKK ?</a:t>
            </a:r>
          </a:p>
          <a:p>
            <a:endParaRPr lang="en-US" sz="1200" dirty="0" smtClean="0"/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Updating sensitivity studies for T2HK, T2HKK</a:t>
            </a:r>
          </a:p>
          <a:p>
            <a:endParaRPr lang="en-US" sz="1200" dirty="0"/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Candidate Sites in Korea</a:t>
            </a:r>
          </a:p>
          <a:p>
            <a:endParaRPr lang="en-US" sz="1200" dirty="0" smtClean="0"/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Plans &amp; Strategy</a:t>
            </a:r>
          </a:p>
          <a:p>
            <a:pPr marL="457200" indent="-457200">
              <a:buFont typeface="Arial"/>
              <a:buChar char="•"/>
            </a:pPr>
            <a:endParaRPr lang="en-US" sz="1200" dirty="0"/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Summary &amp; conclusion</a:t>
            </a:r>
          </a:p>
        </p:txBody>
      </p:sp>
    </p:spTree>
    <p:extLst>
      <p:ext uri="{BB962C8B-B14F-4D97-AF65-F5344CB8AC3E}">
        <p14:creationId xmlns:p14="http://schemas.microsoft.com/office/powerpoint/2010/main" val="2154901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body" idx="1"/>
          </p:nvPr>
        </p:nvSpPr>
        <p:spPr>
          <a:xfrm>
            <a:off x="419112" y="1672577"/>
            <a:ext cx="8790012" cy="3983633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265649" indent="-265649" defTabSz="349138">
              <a:spcBef>
                <a:spcPts val="2461"/>
              </a:spcBef>
              <a:defRPr sz="3060"/>
            </a:pPr>
            <a:r>
              <a:rPr sz="2800" dirty="0" smtClean="0">
                <a:solidFill>
                  <a:srgbClr val="0000FF"/>
                </a:solidFill>
              </a:rPr>
              <a:t>2.7e22 </a:t>
            </a:r>
            <a:r>
              <a:rPr sz="2800" dirty="0">
                <a:solidFill>
                  <a:srgbClr val="0000FF"/>
                </a:solidFill>
              </a:rPr>
              <a:t>POT, 1:3 ν/ν-bar (FHC/RHC) operation ratio</a:t>
            </a:r>
          </a:p>
          <a:p>
            <a:pPr marL="265649" indent="-265649" defTabSz="349138">
              <a:spcBef>
                <a:spcPts val="2461"/>
              </a:spcBef>
              <a:defRPr sz="3060"/>
            </a:pPr>
            <a:r>
              <a:rPr sz="2800" dirty="0">
                <a:solidFill>
                  <a:srgbClr val="FF6600"/>
                </a:solidFill>
              </a:rPr>
              <a:t>187 kton fiducial </a:t>
            </a:r>
            <a:r>
              <a:rPr sz="2800" dirty="0"/>
              <a:t>volume (compared to 22.5 kton for SK)</a:t>
            </a:r>
          </a:p>
          <a:p>
            <a:pPr marL="265649" indent="-265649" defTabSz="349138">
              <a:spcBef>
                <a:spcPts val="2461"/>
              </a:spcBef>
              <a:defRPr sz="3060"/>
            </a:pPr>
            <a:r>
              <a:rPr sz="2800" dirty="0"/>
              <a:t>Baseline to Korea is 1100 km</a:t>
            </a:r>
          </a:p>
          <a:p>
            <a:pPr marL="265649" indent="-265649" defTabSz="349138">
              <a:spcBef>
                <a:spcPts val="2461"/>
              </a:spcBef>
              <a:defRPr sz="3060"/>
            </a:pPr>
            <a:r>
              <a:rPr sz="2800" dirty="0"/>
              <a:t>Oscillation parameters: </a:t>
            </a:r>
          </a:p>
        </p:txBody>
      </p:sp>
      <p:sp>
        <p:nvSpPr>
          <p:cNvPr id="144" name="Shape 144"/>
          <p:cNvSpPr>
            <a:spLocks noGrp="1"/>
          </p:cNvSpPr>
          <p:nvPr>
            <p:ph type="sldNum" sz="quarter" idx="2"/>
          </p:nvPr>
        </p:nvSpPr>
        <p:spPr>
          <a:xfrm>
            <a:off x="4482667" y="6505277"/>
            <a:ext cx="169736" cy="2678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  <p:pic>
        <p:nvPicPr>
          <p:cNvPr id="145" name="Screen Shot 2016-06-20 at 3.57.54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85227" y="3844070"/>
            <a:ext cx="3089930" cy="2652338"/>
          </a:xfrm>
          <a:prstGeom prst="rect">
            <a:avLst/>
          </a:prstGeom>
          <a:ln w="19050" cmpd="sng">
            <a:solidFill>
              <a:srgbClr val="800000"/>
            </a:solidFill>
            <a:miter lim="400000"/>
          </a:ln>
        </p:spPr>
      </p:pic>
      <p:sp>
        <p:nvSpPr>
          <p:cNvPr id="6" name="TextBox 5"/>
          <p:cNvSpPr txBox="1"/>
          <p:nvPr/>
        </p:nvSpPr>
        <p:spPr>
          <a:xfrm>
            <a:off x="0" y="3154"/>
            <a:ext cx="9143999" cy="707886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Event Rate Calculation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753193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title"/>
          </p:nvPr>
        </p:nvSpPr>
        <p:spPr>
          <a:xfrm>
            <a:off x="0" y="-25049"/>
            <a:ext cx="9143999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rmAutofit/>
          </a:bodyPr>
          <a:lstStyle/>
          <a:p>
            <a:pPr defTabSz="308063">
              <a:defRPr sz="6000"/>
            </a:pPr>
            <a:r>
              <a:rPr sz="3600" dirty="0">
                <a:solidFill>
                  <a:schemeClr val="bg1"/>
                </a:solidFill>
                <a:latin typeface="+mn-lt"/>
              </a:rPr>
              <a:t>295 km, NH (</a:t>
            </a:r>
            <a:r>
              <a:rPr sz="3600" dirty="0" smtClean="0">
                <a:solidFill>
                  <a:schemeClr val="bg1"/>
                </a:solidFill>
                <a:latin typeface="+mn-lt"/>
              </a:rPr>
              <a:t>E</a:t>
            </a:r>
            <a:r>
              <a:rPr sz="3600" baseline="-5999" dirty="0" smtClean="0">
                <a:solidFill>
                  <a:schemeClr val="bg1"/>
                </a:solidFill>
                <a:latin typeface="+mn-lt"/>
              </a:rPr>
              <a:t>rec</a:t>
            </a:r>
            <a:r>
              <a:rPr lang="en-US" sz="3600" baseline="-5999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sz="3600" dirty="0" smtClean="0">
                <a:solidFill>
                  <a:schemeClr val="bg1"/>
                </a:solidFill>
                <a:latin typeface="+mn-lt"/>
              </a:rPr>
              <a:t>&lt;</a:t>
            </a:r>
            <a:r>
              <a:rPr lang="en-US" sz="36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sz="3600" dirty="0" smtClean="0">
                <a:solidFill>
                  <a:schemeClr val="bg1"/>
                </a:solidFill>
                <a:latin typeface="+mn-lt"/>
              </a:rPr>
              <a:t>1.2 </a:t>
            </a:r>
            <a:r>
              <a:rPr sz="3600" dirty="0">
                <a:solidFill>
                  <a:schemeClr val="bg1"/>
                </a:solidFill>
                <a:latin typeface="+mn-lt"/>
              </a:rPr>
              <a:t>GeV)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ldNum" sz="quarter" idx="2"/>
          </p:nvPr>
        </p:nvSpPr>
        <p:spPr>
          <a:xfrm>
            <a:off x="4482667" y="6505277"/>
            <a:ext cx="169736" cy="2678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graphicFrame>
        <p:nvGraphicFramePr>
          <p:cNvPr id="121" name="Table 121"/>
          <p:cNvGraphicFramePr/>
          <p:nvPr>
            <p:extLst>
              <p:ext uri="{D42A27DB-BD31-4B8C-83A1-F6EECF244321}">
                <p14:modId xmlns:p14="http://schemas.microsoft.com/office/powerpoint/2010/main" val="2089274198"/>
              </p:ext>
            </p:extLst>
          </p:nvPr>
        </p:nvGraphicFramePr>
        <p:xfrm>
          <a:off x="262709" y="1683302"/>
          <a:ext cx="8692022" cy="3025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8086"/>
                <a:gridCol w="862384"/>
                <a:gridCol w="1372459"/>
                <a:gridCol w="1174448"/>
                <a:gridCol w="799743"/>
                <a:gridCol w="944310"/>
                <a:gridCol w="965296"/>
                <a:gridCol w="965296"/>
              </a:tblGrid>
              <a:tr h="628650">
                <a:tc>
                  <a:txBody>
                    <a:bodyPr/>
                    <a:lstStyle/>
                    <a:p>
                      <a:pPr algn="ctr" defTabSz="914400">
                        <a:defRPr sz="2600">
                          <a:sym typeface="Helvetica"/>
                        </a:defRPr>
                      </a:pPr>
                      <a:endParaRPr sz="2200"/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Signal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Wrong Sign
Signal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2600">
                          <a:sym typeface="Helvetica"/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</a:rPr>
                        <a:t>Intrinsic ν</a:t>
                      </a:r>
                      <a:r>
                        <a:rPr sz="2200" baseline="-5999" dirty="0">
                          <a:solidFill>
                            <a:srgbClr val="FFFFFF"/>
                          </a:solidFill>
                        </a:rPr>
                        <a:t>e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NC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2600">
                          <a:sym typeface="Helvetica"/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</a:rPr>
                        <a:t>CC-ν</a:t>
                      </a:r>
                      <a:r>
                        <a:rPr sz="2200" baseline="-5999" dirty="0">
                          <a:solidFill>
                            <a:srgbClr val="FFFFFF"/>
                          </a:solidFill>
                        </a:rPr>
                        <a:t>μ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Total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200" b="1" dirty="0" smtClean="0">
                          <a:solidFill>
                            <a:srgbClr val="FFFFFF"/>
                          </a:solidFill>
                          <a:sym typeface="Helvetica"/>
                        </a:rPr>
                        <a:t>S/B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</a:tr>
              <a:tr h="552612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FHC (δ=0)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1884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20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357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165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9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2436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3.3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  <a:tr h="633717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FHC (δ=-π/2)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 dirty="0"/>
                        <a:t>2370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14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357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165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9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2916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4.3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  <a:tr h="569322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RHC (δ=0)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1390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218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447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203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2264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1.6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  <a:tr h="528013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RHC (δ=-π/2)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989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262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447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203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 dirty="0"/>
                        <a:t>1907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1.1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</a:tbl>
          </a:graphicData>
        </a:graphic>
      </p:graphicFrame>
      <p:sp>
        <p:nvSpPr>
          <p:cNvPr id="122" name="Shape 122"/>
          <p:cNvSpPr/>
          <p:nvPr/>
        </p:nvSpPr>
        <p:spPr>
          <a:xfrm>
            <a:off x="583503" y="5059675"/>
            <a:ext cx="7716498" cy="8107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/>
          <a:p>
            <a:pPr algn="l"/>
            <a:r>
              <a:rPr sz="2400"/>
              <a:t>FHC = neutrino mode</a:t>
            </a:r>
          </a:p>
          <a:p>
            <a:pPr algn="l"/>
            <a:r>
              <a:rPr sz="2400"/>
              <a:t>RHC = antineutrino mode</a:t>
            </a:r>
          </a:p>
        </p:txBody>
      </p:sp>
    </p:spTree>
    <p:extLst>
      <p:ext uri="{BB962C8B-B14F-4D97-AF65-F5344CB8AC3E}">
        <p14:creationId xmlns:p14="http://schemas.microsoft.com/office/powerpoint/2010/main" val="22378054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xfrm>
            <a:off x="669727" y="105191"/>
            <a:ext cx="7804547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rmAutofit/>
          </a:bodyPr>
          <a:lstStyle/>
          <a:p>
            <a:pPr defTabSz="254666">
              <a:defRPr sz="4960"/>
            </a:pPr>
            <a:r>
              <a:rPr sz="3600" dirty="0">
                <a:solidFill>
                  <a:srgbClr val="FFFFFF"/>
                </a:solidFill>
                <a:latin typeface="+mn-lt"/>
              </a:rPr>
              <a:t>1100 km, 1.5° </a:t>
            </a:r>
            <a:r>
              <a:rPr sz="3600" dirty="0" smtClean="0">
                <a:solidFill>
                  <a:srgbClr val="FFFFFF"/>
                </a:solidFill>
                <a:latin typeface="+mn-lt"/>
              </a:rPr>
              <a:t>OA</a:t>
            </a:r>
            <a:r>
              <a:rPr lang="en-US" sz="3600" dirty="0" smtClean="0">
                <a:solidFill>
                  <a:srgbClr val="FFFFFF"/>
                </a:solidFill>
                <a:latin typeface="+mn-lt"/>
              </a:rPr>
              <a:t>B</a:t>
            </a:r>
            <a:r>
              <a:rPr sz="3600" dirty="0" smtClean="0">
                <a:solidFill>
                  <a:srgbClr val="FFFFFF"/>
                </a:solidFill>
                <a:latin typeface="+mn-lt"/>
              </a:rPr>
              <a:t>, </a:t>
            </a:r>
            <a:r>
              <a:rPr sz="3600" dirty="0">
                <a:solidFill>
                  <a:srgbClr val="FFFFFF"/>
                </a:solidFill>
                <a:latin typeface="+mn-lt"/>
              </a:rPr>
              <a:t>NH (E</a:t>
            </a:r>
            <a:r>
              <a:rPr sz="3600" baseline="-5999" dirty="0">
                <a:solidFill>
                  <a:srgbClr val="FFFFFF"/>
                </a:solidFill>
                <a:latin typeface="+mn-lt"/>
              </a:rPr>
              <a:t>rec</a:t>
            </a:r>
            <a:r>
              <a:rPr sz="3600" dirty="0">
                <a:solidFill>
                  <a:srgbClr val="FFFFFF"/>
                </a:solidFill>
                <a:latin typeface="+mn-lt"/>
              </a:rPr>
              <a:t>&lt;2.4 GeV)</a:t>
            </a:r>
          </a:p>
        </p:txBody>
      </p:sp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xfrm>
            <a:off x="4482667" y="6505277"/>
            <a:ext cx="169736" cy="2678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  <p:graphicFrame>
        <p:nvGraphicFramePr>
          <p:cNvPr id="126" name="Table 126"/>
          <p:cNvGraphicFramePr/>
          <p:nvPr>
            <p:extLst>
              <p:ext uri="{D42A27DB-BD31-4B8C-83A1-F6EECF244321}">
                <p14:modId xmlns:p14="http://schemas.microsoft.com/office/powerpoint/2010/main" val="834705722"/>
              </p:ext>
            </p:extLst>
          </p:nvPr>
        </p:nvGraphicFramePr>
        <p:xfrm>
          <a:off x="146533" y="1683302"/>
          <a:ext cx="8808196" cy="3025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9580"/>
                <a:gridCol w="873910"/>
                <a:gridCol w="1390803"/>
                <a:gridCol w="1190146"/>
                <a:gridCol w="810432"/>
                <a:gridCol w="956931"/>
                <a:gridCol w="978197"/>
                <a:gridCol w="978197"/>
              </a:tblGrid>
              <a:tr h="628650">
                <a:tc>
                  <a:txBody>
                    <a:bodyPr/>
                    <a:lstStyle/>
                    <a:p>
                      <a:pPr algn="ctr" defTabSz="914400">
                        <a:defRPr sz="2600">
                          <a:sym typeface="Helvetica"/>
                        </a:defRPr>
                      </a:pPr>
                      <a:endParaRPr sz="2200"/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Signal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Wrong Sign
Signal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2600">
                          <a:sym typeface="Helvetica"/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</a:rPr>
                        <a:t>Intrinsic ν</a:t>
                      </a:r>
                      <a:r>
                        <a:rPr sz="2200" baseline="-5999" dirty="0">
                          <a:solidFill>
                            <a:srgbClr val="FFFFFF"/>
                          </a:solidFill>
                        </a:rPr>
                        <a:t>e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NC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2600">
                          <a:sym typeface="Helvetica"/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</a:rPr>
                        <a:t>CC-ν</a:t>
                      </a:r>
                      <a:r>
                        <a:rPr sz="2200" baseline="-5999" dirty="0">
                          <a:solidFill>
                            <a:srgbClr val="FFFFFF"/>
                          </a:solidFill>
                        </a:rPr>
                        <a:t>μ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Total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200" b="1" dirty="0" smtClean="0">
                          <a:solidFill>
                            <a:srgbClr val="FFFFFF"/>
                          </a:solidFill>
                          <a:sym typeface="Helvetica"/>
                        </a:rPr>
                        <a:t>S/B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</a:tr>
              <a:tr h="552612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FHC (δ=0)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 dirty="0"/>
                        <a:t>180.1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 dirty="0"/>
                        <a:t>2.8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45.4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47.6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4.8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 dirty="0"/>
                        <a:t>280.6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1.8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  <a:tr h="633717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FHC (δ=-π/2)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307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1.2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45.4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47.6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4.8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405.8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3.1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  <a:tr h="569322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RHC (δ=0)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203.9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26.6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61.1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48.9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2.2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342.7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1.5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  <a:tr h="528013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RHC (δ=-π/2)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73.1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43.7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61.1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48.9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2.2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 dirty="0"/>
                        <a:t>228.9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0.5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</a:tbl>
          </a:graphicData>
        </a:graphic>
      </p:graphicFrame>
      <p:sp>
        <p:nvSpPr>
          <p:cNvPr id="127" name="Shape 127"/>
          <p:cNvSpPr/>
          <p:nvPr/>
        </p:nvSpPr>
        <p:spPr>
          <a:xfrm>
            <a:off x="713751" y="5108514"/>
            <a:ext cx="7716498" cy="8107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/>
          <a:p>
            <a:pPr algn="l"/>
            <a:r>
              <a:rPr sz="2400" dirty="0"/>
              <a:t>FHC = neutrino mode</a:t>
            </a:r>
          </a:p>
          <a:p>
            <a:pPr algn="l"/>
            <a:r>
              <a:rPr sz="2400" dirty="0"/>
              <a:t>RHC = antineutrino mode</a:t>
            </a:r>
          </a:p>
        </p:txBody>
      </p:sp>
    </p:spTree>
    <p:extLst>
      <p:ext uri="{BB962C8B-B14F-4D97-AF65-F5344CB8AC3E}">
        <p14:creationId xmlns:p14="http://schemas.microsoft.com/office/powerpoint/2010/main" val="8855665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xfrm>
            <a:off x="1" y="-26769"/>
            <a:ext cx="9144000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rmAutofit/>
          </a:bodyPr>
          <a:lstStyle/>
          <a:p>
            <a:pPr defTabSz="254666">
              <a:defRPr sz="4960"/>
            </a:pPr>
            <a:r>
              <a:rPr sz="3600" dirty="0">
                <a:solidFill>
                  <a:schemeClr val="bg1"/>
                </a:solidFill>
              </a:rPr>
              <a:t>1100 km, 1.5° </a:t>
            </a:r>
            <a:r>
              <a:rPr sz="3600" dirty="0" smtClean="0">
                <a:solidFill>
                  <a:schemeClr val="bg1"/>
                </a:solidFill>
              </a:rPr>
              <a:t>OA</a:t>
            </a:r>
            <a:r>
              <a:rPr lang="en-US" sz="3600" dirty="0" smtClean="0">
                <a:solidFill>
                  <a:schemeClr val="bg1"/>
                </a:solidFill>
              </a:rPr>
              <a:t>B</a:t>
            </a:r>
            <a:r>
              <a:rPr sz="3600" dirty="0" smtClean="0">
                <a:solidFill>
                  <a:schemeClr val="bg1"/>
                </a:solidFill>
              </a:rPr>
              <a:t>, </a:t>
            </a:r>
            <a:r>
              <a:rPr sz="3600" dirty="0">
                <a:solidFill>
                  <a:schemeClr val="bg1"/>
                </a:solidFill>
              </a:rPr>
              <a:t>NH (</a:t>
            </a:r>
            <a:r>
              <a:rPr sz="3600" dirty="0" smtClean="0">
                <a:solidFill>
                  <a:schemeClr val="bg1"/>
                </a:solidFill>
              </a:rPr>
              <a:t>E</a:t>
            </a:r>
            <a:r>
              <a:rPr sz="3600" baseline="-5999" dirty="0" smtClean="0">
                <a:solidFill>
                  <a:schemeClr val="bg1"/>
                </a:solidFill>
              </a:rPr>
              <a:t>rec</a:t>
            </a:r>
            <a:r>
              <a:rPr lang="en-US" sz="3600" baseline="-5999" dirty="0" smtClean="0">
                <a:solidFill>
                  <a:schemeClr val="bg1"/>
                </a:solidFill>
              </a:rPr>
              <a:t> </a:t>
            </a:r>
            <a:r>
              <a:rPr sz="3600" dirty="0" smtClean="0">
                <a:solidFill>
                  <a:schemeClr val="bg1"/>
                </a:solidFill>
              </a:rPr>
              <a:t>&lt;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sz="3600" dirty="0" smtClean="0">
                <a:solidFill>
                  <a:schemeClr val="bg1"/>
                </a:solidFill>
              </a:rPr>
              <a:t>1.2 </a:t>
            </a:r>
            <a:r>
              <a:rPr sz="3600" dirty="0">
                <a:solidFill>
                  <a:schemeClr val="bg1"/>
                </a:solidFill>
              </a:rPr>
              <a:t>GeV)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ldNum" sz="quarter" idx="2"/>
          </p:nvPr>
        </p:nvSpPr>
        <p:spPr>
          <a:xfrm>
            <a:off x="4482667" y="6505277"/>
            <a:ext cx="169736" cy="2678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  <p:graphicFrame>
        <p:nvGraphicFramePr>
          <p:cNvPr id="131" name="Table 131"/>
          <p:cNvGraphicFramePr/>
          <p:nvPr>
            <p:extLst>
              <p:ext uri="{D42A27DB-BD31-4B8C-83A1-F6EECF244321}">
                <p14:modId xmlns:p14="http://schemas.microsoft.com/office/powerpoint/2010/main" val="191640390"/>
              </p:ext>
            </p:extLst>
          </p:nvPr>
        </p:nvGraphicFramePr>
        <p:xfrm>
          <a:off x="214424" y="1683302"/>
          <a:ext cx="8741954" cy="3025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7324"/>
                <a:gridCol w="867338"/>
                <a:gridCol w="1380343"/>
                <a:gridCol w="1181196"/>
                <a:gridCol w="804338"/>
                <a:gridCol w="949735"/>
                <a:gridCol w="970840"/>
                <a:gridCol w="970840"/>
              </a:tblGrid>
              <a:tr h="628650">
                <a:tc>
                  <a:txBody>
                    <a:bodyPr/>
                    <a:lstStyle/>
                    <a:p>
                      <a:pPr algn="ctr" defTabSz="914400">
                        <a:defRPr sz="2600">
                          <a:sym typeface="Helvetica"/>
                        </a:defRPr>
                      </a:pPr>
                      <a:endParaRPr sz="2200" dirty="0">
                        <a:solidFill>
                          <a:srgbClr val="FFFFFF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Signal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Wrong Sign
Signal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2600">
                          <a:sym typeface="Helvetica"/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</a:rPr>
                        <a:t>Intrinsic ν</a:t>
                      </a:r>
                      <a:r>
                        <a:rPr sz="2200" baseline="-5999" dirty="0">
                          <a:solidFill>
                            <a:srgbClr val="FFFFFF"/>
                          </a:solidFill>
                        </a:rPr>
                        <a:t>e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NC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sz="2600">
                          <a:sym typeface="Helvetica"/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</a:rPr>
                        <a:t>CC-ν</a:t>
                      </a:r>
                      <a:r>
                        <a:rPr sz="2200" baseline="-5999" dirty="0">
                          <a:solidFill>
                            <a:srgbClr val="FFFFFF"/>
                          </a:solidFill>
                        </a:rPr>
                        <a:t>μ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Total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200" b="1" dirty="0" smtClean="0">
                          <a:solidFill>
                            <a:srgbClr val="FFFFFF"/>
                          </a:solidFill>
                          <a:sym typeface="Helvetica"/>
                        </a:rPr>
                        <a:t>S/B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</a:tr>
              <a:tr h="552612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FFFFFF"/>
                          </a:solidFill>
                          <a:sym typeface="Helvetica"/>
                        </a:rPr>
                        <a:t>FHC (δ=0)</a:t>
                      </a:r>
                      <a:endParaRPr sz="2200" b="1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149.3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2.2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32.5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39.8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4.6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228.4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1.9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  <a:tr h="633717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FHC (δ=-π/2)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257.8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1.2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32.5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39.8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4.6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335.4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3.4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  <a:tr h="569322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RHC (δ=0)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192.5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15.6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39.8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41.4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2.2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291.6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1.9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  <a:tr h="528013">
                <a:tc>
                  <a:txBody>
                    <a:bodyPr/>
                    <a:lstStyle/>
                    <a:p>
                      <a:pPr algn="ctr" defTabSz="9144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FFFFFF"/>
                          </a:solidFill>
                          <a:sym typeface="Helvetica"/>
                        </a:rPr>
                        <a:t>RHC (δ=-π/2)</a:t>
                      </a:r>
                      <a:endParaRPr sz="2200" b="1" dirty="0">
                        <a:solidFill>
                          <a:srgbClr val="FFFFFF"/>
                        </a:solidFill>
                        <a:sym typeface="Helvetica"/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64.9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27.4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39.8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41.4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/>
                        <a:t>2.2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sz="2200" dirty="0"/>
                        <a:t>175.9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 defTabSz="914400"/>
                      <a:r>
                        <a:rPr lang="en-US" sz="2200" dirty="0" smtClean="0"/>
                        <a:t>0.6</a:t>
                      </a:r>
                      <a:endParaRPr sz="2200" dirty="0"/>
                    </a:p>
                  </a:txBody>
                  <a:tcPr marL="35719" marR="35719" marT="35719" marB="35719" anchor="ctr" horzOverflow="overflow"/>
                </a:tc>
              </a:tr>
            </a:tbl>
          </a:graphicData>
        </a:graphic>
      </p:graphicFrame>
      <p:sp>
        <p:nvSpPr>
          <p:cNvPr id="132" name="Shape 132"/>
          <p:cNvSpPr/>
          <p:nvPr/>
        </p:nvSpPr>
        <p:spPr>
          <a:xfrm>
            <a:off x="713751" y="5075524"/>
            <a:ext cx="7716498" cy="8107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/>
          <a:p>
            <a:pPr algn="l"/>
            <a:r>
              <a:rPr sz="2400" dirty="0"/>
              <a:t>FHC = neutrino mode</a:t>
            </a:r>
          </a:p>
          <a:p>
            <a:pPr algn="l"/>
            <a:r>
              <a:rPr sz="2400" dirty="0"/>
              <a:t>RHC = antineutrino mode</a:t>
            </a:r>
          </a:p>
        </p:txBody>
      </p:sp>
    </p:spTree>
    <p:extLst>
      <p:ext uri="{BB962C8B-B14F-4D97-AF65-F5344CB8AC3E}">
        <p14:creationId xmlns:p14="http://schemas.microsoft.com/office/powerpoint/2010/main" val="1301718698"/>
      </p:ext>
    </p:extLst>
  </p:cSld>
  <p:clrMapOvr>
    <a:masterClrMapping/>
  </p:clrMapOvr>
  <p:transition xmlns:p14="http://schemas.microsoft.com/office/powerpoint/2010/main"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k_pred1Re_ratios_FHC_ih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319" y="3056695"/>
            <a:ext cx="3363988" cy="4238625"/>
          </a:xfrm>
          <a:prstGeom prst="rect">
            <a:avLst/>
          </a:prstGeom>
        </p:spPr>
      </p:pic>
      <p:pic>
        <p:nvPicPr>
          <p:cNvPr id="5" name="Picture 4" descr="hk_pred1Re_ratios_FHC_nh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8152" y="-458151"/>
            <a:ext cx="3524249" cy="4440554"/>
          </a:xfrm>
          <a:prstGeom prst="rect">
            <a:avLst/>
          </a:prstGeom>
        </p:spPr>
      </p:pic>
      <p:pic>
        <p:nvPicPr>
          <p:cNvPr id="6" name="Picture 5" descr="hk_pred1Re_ratios_RHC_nh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8455" y="-438954"/>
            <a:ext cx="3376589" cy="4254502"/>
          </a:xfrm>
          <a:prstGeom prst="rect">
            <a:avLst/>
          </a:prstGeom>
        </p:spPr>
      </p:pic>
      <p:pic>
        <p:nvPicPr>
          <p:cNvPr id="7" name="Picture 6" descr="hk_pred1Re_ratios_RHC_ih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3607" y="2959623"/>
            <a:ext cx="3451676" cy="434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8902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d_1p5_pred1Re_ratios_FHC_nh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6974" y="-456972"/>
            <a:ext cx="3515178" cy="4429125"/>
          </a:xfrm>
          <a:prstGeom prst="rect">
            <a:avLst/>
          </a:prstGeom>
        </p:spPr>
      </p:pic>
      <p:pic>
        <p:nvPicPr>
          <p:cNvPr id="4" name="Picture 3" descr="kd_1p5_pred1Re_ratios_FHC_ih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0077" y="2771952"/>
            <a:ext cx="3615972" cy="4556125"/>
          </a:xfrm>
          <a:prstGeom prst="rect">
            <a:avLst/>
          </a:prstGeom>
        </p:spPr>
      </p:pic>
      <p:pic>
        <p:nvPicPr>
          <p:cNvPr id="5" name="Picture 4" descr="kd_1p5_pred1Re_ratios_RHC_nh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71848" y="-456970"/>
            <a:ext cx="3515179" cy="4429125"/>
          </a:xfrm>
          <a:prstGeom prst="rect">
            <a:avLst/>
          </a:prstGeom>
        </p:spPr>
      </p:pic>
      <p:pic>
        <p:nvPicPr>
          <p:cNvPr id="6" name="Picture 5" descr="kd_1p5_pred1Re_ratios_RHC_ih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66615" y="3080616"/>
            <a:ext cx="3342820" cy="421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8372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h_sensitivity_spectru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72760" y="428237"/>
            <a:ext cx="5690056" cy="7169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8541" y="293043"/>
            <a:ext cx="6981465" cy="584776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MO can be determined regardless of </a:t>
            </a:r>
            <a:r>
              <a:rPr lang="en-US" sz="3200" dirty="0" err="1" smtClean="0">
                <a:solidFill>
                  <a:srgbClr val="FFFFFF"/>
                </a:solidFill>
                <a:latin typeface="Symbol" charset="2"/>
                <a:cs typeface="Symbol" charset="2"/>
              </a:rPr>
              <a:t>d</a:t>
            </a:r>
            <a:r>
              <a:rPr lang="en-US" sz="3200" baseline="-25000" dirty="0" err="1" smtClean="0">
                <a:solidFill>
                  <a:srgbClr val="FFFFFF"/>
                </a:solidFill>
              </a:rPr>
              <a:t>CP</a:t>
            </a:r>
            <a:r>
              <a:rPr lang="en-US" sz="3200" dirty="0" smtClean="0">
                <a:solidFill>
                  <a:srgbClr val="FFFFFF"/>
                </a:solidFill>
              </a:rPr>
              <a:t>.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08945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/>
          </p:cNvSpPr>
          <p:nvPr>
            <p:ph type="body" sz="half" idx="1"/>
          </p:nvPr>
        </p:nvSpPr>
        <p:spPr>
          <a:xfrm>
            <a:off x="163723" y="1038748"/>
            <a:ext cx="8790012" cy="1518311"/>
          </a:xfrm>
          <a:prstGeom prst="rect">
            <a:avLst/>
          </a:prstGeom>
          <a:solidFill>
            <a:srgbClr val="F2FF85"/>
          </a:solidFill>
        </p:spPr>
        <p:txBody>
          <a:bodyPr anchor="t">
            <a:normAutofit fontScale="77500" lnSpcReduction="20000"/>
          </a:bodyPr>
          <a:lstStyle/>
          <a:p>
            <a:pPr marL="275025" indent="-275025" defTabSz="361460">
              <a:spcBef>
                <a:spcPts val="2531"/>
              </a:spcBef>
              <a:defRPr sz="2640"/>
            </a:pPr>
            <a:r>
              <a:rPr b="1" dirty="0">
                <a:solidFill>
                  <a:srgbClr val="FF6600"/>
                </a:solidFill>
              </a:rPr>
              <a:t>For 1100 km detector, hierarchy sensitivity appears to come from E</a:t>
            </a:r>
            <a:r>
              <a:rPr b="1" baseline="-5999" dirty="0">
                <a:solidFill>
                  <a:srgbClr val="FF6600"/>
                </a:solidFill>
              </a:rPr>
              <a:t>rec</a:t>
            </a:r>
            <a:r>
              <a:rPr b="1" dirty="0">
                <a:solidFill>
                  <a:srgbClr val="FF6600"/>
                </a:solidFill>
              </a:rPr>
              <a:t>&gt;1.2 GeV </a:t>
            </a:r>
            <a:r>
              <a:rPr b="1" dirty="0" smtClean="0">
                <a:solidFill>
                  <a:srgbClr val="FF6600"/>
                </a:solidFill>
              </a:rPr>
              <a:t>region</a:t>
            </a:r>
            <a:r>
              <a:rPr lang="en-US" b="1" dirty="0" smtClean="0">
                <a:solidFill>
                  <a:srgbClr val="FF6600"/>
                </a:solidFill>
              </a:rPr>
              <a:t> (matter effect)</a:t>
            </a:r>
            <a:r>
              <a:rPr b="1" dirty="0" smtClean="0">
                <a:solidFill>
                  <a:srgbClr val="FF6600"/>
                </a:solidFill>
              </a:rPr>
              <a:t>, </a:t>
            </a:r>
            <a:r>
              <a:rPr b="1" dirty="0">
                <a:solidFill>
                  <a:srgbClr val="FF6600"/>
                </a:solidFill>
              </a:rPr>
              <a:t>while CP sensitivity comes from the E</a:t>
            </a:r>
            <a:r>
              <a:rPr b="1" baseline="-5999" dirty="0">
                <a:solidFill>
                  <a:srgbClr val="FF6600"/>
                </a:solidFill>
              </a:rPr>
              <a:t>rec</a:t>
            </a:r>
            <a:r>
              <a:rPr b="1" dirty="0">
                <a:solidFill>
                  <a:srgbClr val="FF6600"/>
                </a:solidFill>
              </a:rPr>
              <a:t>&lt;1.2 </a:t>
            </a:r>
            <a:r>
              <a:rPr b="1" dirty="0" smtClean="0">
                <a:solidFill>
                  <a:srgbClr val="FF6600"/>
                </a:solidFill>
              </a:rPr>
              <a:t>GeV</a:t>
            </a:r>
            <a:r>
              <a:rPr lang="en-US" b="1" dirty="0" smtClean="0">
                <a:solidFill>
                  <a:srgbClr val="FF6600"/>
                </a:solidFill>
              </a:rPr>
              <a:t>.</a:t>
            </a:r>
            <a:endParaRPr b="1" dirty="0">
              <a:solidFill>
                <a:srgbClr val="FF6600"/>
              </a:solidFill>
            </a:endParaRPr>
          </a:p>
          <a:p>
            <a:pPr marL="275025" indent="-275025" defTabSz="361460">
              <a:spcBef>
                <a:spcPts val="2531"/>
              </a:spcBef>
              <a:defRPr sz="2640"/>
            </a:pPr>
            <a:r>
              <a:rPr b="1" dirty="0">
                <a:solidFill>
                  <a:srgbClr val="0000FF"/>
                </a:solidFill>
              </a:rPr>
              <a:t>Can visualize the rough sensitivity of the experiment by looking at the ratios of FHC/RHC (with statistical errors) for different values of δ</a:t>
            </a:r>
            <a:r>
              <a:rPr b="1" baseline="-5999" dirty="0">
                <a:solidFill>
                  <a:srgbClr val="0000FF"/>
                </a:solidFill>
              </a:rPr>
              <a:t>cp</a:t>
            </a:r>
            <a:r>
              <a:rPr b="1" dirty="0">
                <a:solidFill>
                  <a:srgbClr val="0000FF"/>
                </a:solidFill>
              </a:rPr>
              <a:t> and hierarchy</a:t>
            </a:r>
          </a:p>
        </p:txBody>
      </p:sp>
      <p:sp>
        <p:nvSpPr>
          <p:cNvPr id="205" name="Shape 2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  <p:pic>
        <p:nvPicPr>
          <p:cNvPr id="206" name="sensitivity_visualiz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0955" y="2636434"/>
            <a:ext cx="5659862" cy="4182508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Shape 207"/>
          <p:cNvSpPr/>
          <p:nvPr/>
        </p:nvSpPr>
        <p:spPr>
          <a:xfrm>
            <a:off x="5838718" y="4547011"/>
            <a:ext cx="2848081" cy="379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r>
              <a:rPr sz="2000" dirty="0"/>
              <a:t>Statistical Errors on Ratios</a:t>
            </a:r>
          </a:p>
        </p:txBody>
      </p:sp>
      <p:sp>
        <p:nvSpPr>
          <p:cNvPr id="208" name="Shape 208"/>
          <p:cNvSpPr/>
          <p:nvPr/>
        </p:nvSpPr>
        <p:spPr>
          <a:xfrm>
            <a:off x="3431754" y="4736966"/>
            <a:ext cx="1117565" cy="349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t>δ</a:t>
            </a:r>
            <a:r>
              <a:rPr baseline="-5999"/>
              <a:t>cp</a:t>
            </a:r>
            <a:r>
              <a:t>=0, NH</a:t>
            </a:r>
          </a:p>
        </p:txBody>
      </p:sp>
      <p:sp>
        <p:nvSpPr>
          <p:cNvPr id="209" name="Shape 209"/>
          <p:cNvSpPr/>
          <p:nvPr/>
        </p:nvSpPr>
        <p:spPr>
          <a:xfrm>
            <a:off x="3054742" y="5325273"/>
            <a:ext cx="1308385" cy="349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δ</a:t>
            </a:r>
            <a:r>
              <a:rPr baseline="-5999" dirty="0"/>
              <a:t>cp</a:t>
            </a:r>
            <a:r>
              <a:rPr dirty="0"/>
              <a:t>=π/2, NH</a:t>
            </a:r>
          </a:p>
        </p:txBody>
      </p:sp>
      <p:sp>
        <p:nvSpPr>
          <p:cNvPr id="210" name="Shape 210"/>
          <p:cNvSpPr/>
          <p:nvPr/>
        </p:nvSpPr>
        <p:spPr>
          <a:xfrm>
            <a:off x="3935244" y="4009227"/>
            <a:ext cx="1115874" cy="349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δ</a:t>
            </a:r>
            <a:r>
              <a:rPr baseline="-5999" dirty="0"/>
              <a:t>cp</a:t>
            </a:r>
            <a:r>
              <a:rPr dirty="0"/>
              <a:t>=π, NH</a:t>
            </a:r>
          </a:p>
        </p:txBody>
      </p:sp>
      <p:sp>
        <p:nvSpPr>
          <p:cNvPr id="211" name="Shape 211"/>
          <p:cNvSpPr/>
          <p:nvPr/>
        </p:nvSpPr>
        <p:spPr>
          <a:xfrm>
            <a:off x="4503811" y="3100261"/>
            <a:ext cx="1436763" cy="34913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δ</a:t>
            </a:r>
            <a:r>
              <a:rPr baseline="-5999" dirty="0"/>
              <a:t>cp</a:t>
            </a:r>
            <a:r>
              <a:rPr dirty="0"/>
              <a:t>=3π/2, NH</a:t>
            </a:r>
          </a:p>
        </p:txBody>
      </p:sp>
      <p:sp>
        <p:nvSpPr>
          <p:cNvPr id="212" name="Shape 212"/>
          <p:cNvSpPr/>
          <p:nvPr/>
        </p:nvSpPr>
        <p:spPr>
          <a:xfrm>
            <a:off x="1970557" y="4778435"/>
            <a:ext cx="1014998" cy="349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t>δ</a:t>
            </a:r>
            <a:r>
              <a:rPr baseline="-5999"/>
              <a:t>cp</a:t>
            </a:r>
            <a:r>
              <a:t>=0, IH</a:t>
            </a:r>
          </a:p>
        </p:txBody>
      </p:sp>
      <p:sp>
        <p:nvSpPr>
          <p:cNvPr id="213" name="Shape 213"/>
          <p:cNvSpPr/>
          <p:nvPr/>
        </p:nvSpPr>
        <p:spPr>
          <a:xfrm>
            <a:off x="1686925" y="5390393"/>
            <a:ext cx="1205818" cy="349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δ</a:t>
            </a:r>
            <a:r>
              <a:rPr baseline="-5999" dirty="0"/>
              <a:t>cp</a:t>
            </a:r>
            <a:r>
              <a:rPr dirty="0"/>
              <a:t>=π/2, IH</a:t>
            </a:r>
          </a:p>
        </p:txBody>
      </p:sp>
      <p:sp>
        <p:nvSpPr>
          <p:cNvPr id="214" name="Shape 214"/>
          <p:cNvSpPr/>
          <p:nvPr/>
        </p:nvSpPr>
        <p:spPr>
          <a:xfrm>
            <a:off x="2272711" y="4083702"/>
            <a:ext cx="1013307" cy="349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δ</a:t>
            </a:r>
            <a:r>
              <a:rPr baseline="-5999" dirty="0"/>
              <a:t>cp</a:t>
            </a:r>
            <a:r>
              <a:rPr dirty="0"/>
              <a:t>=π, IH</a:t>
            </a:r>
          </a:p>
        </p:txBody>
      </p:sp>
      <p:sp>
        <p:nvSpPr>
          <p:cNvPr id="215" name="Shape 215"/>
          <p:cNvSpPr/>
          <p:nvPr/>
        </p:nvSpPr>
        <p:spPr>
          <a:xfrm>
            <a:off x="2589147" y="3149101"/>
            <a:ext cx="1334196" cy="34913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t>δ</a:t>
            </a:r>
            <a:r>
              <a:rPr baseline="-5999"/>
              <a:t>cp</a:t>
            </a:r>
            <a:r>
              <a:t>=3π/2, IH</a:t>
            </a:r>
          </a:p>
        </p:txBody>
      </p:sp>
      <p:sp>
        <p:nvSpPr>
          <p:cNvPr id="16" name="Shape 176"/>
          <p:cNvSpPr txBox="1">
            <a:spLocks/>
          </p:cNvSpPr>
          <p:nvPr/>
        </p:nvSpPr>
        <p:spPr>
          <a:xfrm>
            <a:off x="1" y="2905"/>
            <a:ext cx="9144000" cy="723893"/>
          </a:xfrm>
          <a:prstGeom prst="rect">
            <a:avLst/>
          </a:prstGeom>
          <a:solidFill>
            <a:srgbClr val="00009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332993" rtl="0" eaLnBrk="1" latinLnBrk="0" hangingPunct="1">
              <a:spcBef>
                <a:spcPct val="0"/>
              </a:spcBef>
              <a:buNone/>
              <a:defRPr sz="45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 smtClean="0">
                <a:solidFill>
                  <a:schemeClr val="bg1"/>
                </a:solidFill>
                <a:latin typeface="Arial"/>
                <a:cs typeface="Arial"/>
              </a:rPr>
              <a:t>Comment on Event Rates</a:t>
            </a:r>
            <a:endParaRPr lang="fr-FR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00725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>
            <a:spLocks noGrp="1"/>
          </p:cNvSpPr>
          <p:nvPr>
            <p:ph type="title"/>
          </p:nvPr>
        </p:nvSpPr>
        <p:spPr>
          <a:xfrm>
            <a:off x="0" y="-7129"/>
            <a:ext cx="9143999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rmAutofit fontScale="90000"/>
          </a:bodyPr>
          <a:lstStyle>
            <a:lvl1pPr defTabSz="327152">
              <a:defRPr sz="4480"/>
            </a:lvl1pPr>
          </a:lstStyle>
          <a:p>
            <a:r>
              <a:rPr dirty="0">
                <a:solidFill>
                  <a:srgbClr val="FFFFFF"/>
                </a:solidFill>
              </a:rPr>
              <a:t>Mass Hierarchy Sensitivity, Single Detector</a:t>
            </a:r>
          </a:p>
        </p:txBody>
      </p:sp>
      <p:sp>
        <p:nvSpPr>
          <p:cNvPr id="300" name="Shape 30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  <p:sp>
        <p:nvSpPr>
          <p:cNvPr id="301" name="Shape 301"/>
          <p:cNvSpPr>
            <a:spLocks noGrp="1"/>
          </p:cNvSpPr>
          <p:nvPr>
            <p:ph type="body" sz="quarter" idx="1"/>
          </p:nvPr>
        </p:nvSpPr>
        <p:spPr>
          <a:xfrm>
            <a:off x="193485" y="4794172"/>
            <a:ext cx="8774482" cy="1657218"/>
          </a:xfrm>
          <a:prstGeom prst="rect">
            <a:avLst/>
          </a:prstGeom>
          <a:solidFill>
            <a:srgbClr val="008000"/>
          </a:solidFill>
        </p:spPr>
        <p:txBody>
          <a:bodyPr anchor="t">
            <a:noAutofit/>
          </a:bodyPr>
          <a:lstStyle/>
          <a:p>
            <a:pPr marL="237521" indent="-237521" defTabSz="312170">
              <a:lnSpc>
                <a:spcPct val="90000"/>
              </a:lnSpc>
              <a:spcBef>
                <a:spcPts val="1406"/>
              </a:spcBef>
              <a:defRPr sz="2280"/>
            </a:pPr>
            <a:r>
              <a:rPr sz="2000" dirty="0">
                <a:solidFill>
                  <a:srgbClr val="FFFFFF"/>
                </a:solidFill>
              </a:rPr>
              <a:t>The 1.5 degree KD alone is over 5 “sigma” for </a:t>
            </a:r>
            <a:r>
              <a:rPr sz="2000" dirty="0" smtClean="0">
                <a:solidFill>
                  <a:srgbClr val="FFFFFF"/>
                </a:solidFill>
              </a:rPr>
              <a:t>almost </a:t>
            </a:r>
            <a:r>
              <a:rPr sz="2000" dirty="0">
                <a:solidFill>
                  <a:srgbClr val="FFFFFF"/>
                </a:solidFill>
              </a:rPr>
              <a:t>all true values of δ and the hierarchy</a:t>
            </a:r>
          </a:p>
          <a:p>
            <a:pPr marL="475042" lvl="1" indent="-237521" defTabSz="312170">
              <a:lnSpc>
                <a:spcPct val="90000"/>
              </a:lnSpc>
              <a:spcBef>
                <a:spcPts val="1406"/>
              </a:spcBef>
              <a:defRPr sz="2280"/>
            </a:pPr>
            <a:r>
              <a:rPr sz="2000" dirty="0">
                <a:solidFill>
                  <a:srgbClr val="FFFFFF"/>
                </a:solidFill>
              </a:rPr>
              <a:t>Dependence on true values of atmospheric parameters should also be tested</a:t>
            </a:r>
          </a:p>
          <a:p>
            <a:pPr marL="237521" indent="-237521" defTabSz="312170">
              <a:lnSpc>
                <a:spcPct val="90000"/>
              </a:lnSpc>
              <a:spcBef>
                <a:spcPts val="1406"/>
              </a:spcBef>
              <a:defRPr sz="2280"/>
            </a:pPr>
            <a:r>
              <a:rPr sz="2000" dirty="0">
                <a:solidFill>
                  <a:srgbClr val="FFFFFF"/>
                </a:solidFill>
              </a:rPr>
              <a:t>For HK, why is δ=0 more sensitive than δ=π?</a:t>
            </a:r>
          </a:p>
        </p:txBody>
      </p:sp>
      <p:pic>
        <p:nvPicPr>
          <p:cNvPr id="302" name="mh_sensitivity_ih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83812" y="1130321"/>
            <a:ext cx="4412115" cy="34938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mh_sensitivity_nh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697" y="1130321"/>
            <a:ext cx="4412115" cy="3493898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Shape 304"/>
          <p:cNvSpPr/>
          <p:nvPr/>
        </p:nvSpPr>
        <p:spPr>
          <a:xfrm>
            <a:off x="706015" y="2476022"/>
            <a:ext cx="7957346" cy="1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305" name="Shape 305"/>
          <p:cNvSpPr/>
          <p:nvPr/>
        </p:nvSpPr>
        <p:spPr>
          <a:xfrm>
            <a:off x="743365" y="2989590"/>
            <a:ext cx="7882644" cy="1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9" name="Shape 290"/>
          <p:cNvSpPr/>
          <p:nvPr/>
        </p:nvSpPr>
        <p:spPr>
          <a:xfrm>
            <a:off x="6553200" y="905134"/>
            <a:ext cx="983138" cy="441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400" dirty="0"/>
              <a:t>True IH</a:t>
            </a:r>
          </a:p>
        </p:txBody>
      </p:sp>
      <p:sp>
        <p:nvSpPr>
          <p:cNvPr id="10" name="Shape 289"/>
          <p:cNvSpPr/>
          <p:nvPr/>
        </p:nvSpPr>
        <p:spPr>
          <a:xfrm>
            <a:off x="1833808" y="905134"/>
            <a:ext cx="1104265" cy="441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400" dirty="0"/>
              <a:t>True NH</a:t>
            </a:r>
          </a:p>
        </p:txBody>
      </p:sp>
    </p:spTree>
    <p:extLst>
      <p:ext uri="{BB962C8B-B14F-4D97-AF65-F5344CB8AC3E}">
        <p14:creationId xmlns:p14="http://schemas.microsoft.com/office/powerpoint/2010/main" val="250131319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mh_sensitivity_ih_2de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5845" y="1181417"/>
            <a:ext cx="4449106" cy="3523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mh_sensitivity_nh_2de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6739" y="1181417"/>
            <a:ext cx="4449106" cy="3523190"/>
          </a:xfrm>
          <a:prstGeom prst="rect">
            <a:avLst/>
          </a:prstGeom>
          <a:ln w="12700">
            <a:miter lim="400000"/>
          </a:ln>
        </p:spPr>
      </p:pic>
      <p:sp>
        <p:nvSpPr>
          <p:cNvPr id="309" name="Shape 309"/>
          <p:cNvSpPr>
            <a:spLocks noGrp="1"/>
          </p:cNvSpPr>
          <p:nvPr>
            <p:ph type="title"/>
          </p:nvPr>
        </p:nvSpPr>
        <p:spPr>
          <a:xfrm>
            <a:off x="0" y="1511"/>
            <a:ext cx="9143999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rmAutofit/>
          </a:bodyPr>
          <a:lstStyle>
            <a:lvl1pPr defTabSz="350520">
              <a:defRPr sz="4800"/>
            </a:lvl1pPr>
          </a:lstStyle>
          <a:p>
            <a:r>
              <a:rPr sz="3600" dirty="0">
                <a:solidFill>
                  <a:srgbClr val="FFFFFF"/>
                </a:solidFill>
                <a:latin typeface="Arial"/>
                <a:cs typeface="Arial"/>
              </a:rPr>
              <a:t>Mass Hierarchy Sensitivity, Two Detector</a:t>
            </a:r>
          </a:p>
        </p:txBody>
      </p:sp>
      <p:sp>
        <p:nvSpPr>
          <p:cNvPr id="310" name="Shape 3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  <p:sp>
        <p:nvSpPr>
          <p:cNvPr id="311" name="Shape 311"/>
          <p:cNvSpPr>
            <a:spLocks noGrp="1"/>
          </p:cNvSpPr>
          <p:nvPr>
            <p:ph type="body" sz="quarter" idx="1"/>
          </p:nvPr>
        </p:nvSpPr>
        <p:spPr>
          <a:xfrm>
            <a:off x="263163" y="4889212"/>
            <a:ext cx="8539040" cy="1298685"/>
          </a:xfrm>
          <a:prstGeom prst="rect">
            <a:avLst/>
          </a:prstGeom>
          <a:solidFill>
            <a:srgbClr val="008000"/>
          </a:solidFill>
        </p:spPr>
        <p:txBody>
          <a:bodyPr anchor="t">
            <a:normAutofit/>
          </a:bodyPr>
          <a:lstStyle>
            <a:lvl1pPr marL="444500" indent="-444500">
              <a:spcBef>
                <a:spcPts val="2700"/>
              </a:spcBef>
              <a:defRPr sz="3000"/>
            </a:lvl1pPr>
          </a:lstStyle>
          <a:p>
            <a:r>
              <a:rPr sz="2600">
                <a:solidFill>
                  <a:srgbClr val="FFFFFF"/>
                </a:solidFill>
              </a:rPr>
              <a:t>With two detectors, the 1.5 degree KD+HK is the only option giving over 5 “sigma” for all true values of δ and the hierarchy</a:t>
            </a:r>
          </a:p>
        </p:txBody>
      </p:sp>
      <p:sp>
        <p:nvSpPr>
          <p:cNvPr id="312" name="Shape 312"/>
          <p:cNvSpPr/>
          <p:nvPr/>
        </p:nvSpPr>
        <p:spPr>
          <a:xfrm>
            <a:off x="693349" y="2735651"/>
            <a:ext cx="8108854" cy="1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313" name="Shape 313"/>
          <p:cNvSpPr/>
          <p:nvPr/>
        </p:nvSpPr>
        <p:spPr>
          <a:xfrm>
            <a:off x="692705" y="3128903"/>
            <a:ext cx="8110142" cy="1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9" name="Shape 289"/>
          <p:cNvSpPr/>
          <p:nvPr/>
        </p:nvSpPr>
        <p:spPr>
          <a:xfrm>
            <a:off x="1833808" y="905134"/>
            <a:ext cx="1104265" cy="441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400" dirty="0"/>
              <a:t>True NH</a:t>
            </a:r>
          </a:p>
        </p:txBody>
      </p:sp>
      <p:sp>
        <p:nvSpPr>
          <p:cNvPr id="10" name="Shape 290"/>
          <p:cNvSpPr/>
          <p:nvPr/>
        </p:nvSpPr>
        <p:spPr>
          <a:xfrm>
            <a:off x="6553200" y="905134"/>
            <a:ext cx="983138" cy="441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400" dirty="0"/>
              <a:t>True IH</a:t>
            </a:r>
          </a:p>
        </p:txBody>
      </p:sp>
    </p:spTree>
    <p:extLst>
      <p:ext uri="{BB962C8B-B14F-4D97-AF65-F5344CB8AC3E}">
        <p14:creationId xmlns:p14="http://schemas.microsoft.com/office/powerpoint/2010/main" val="286661182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Sunny Seo, SNU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FroST 2016 @Fermilab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6304A-383F-9B40-9AFA-564DFDF2CADC}" type="slidenum">
              <a:rPr lang="en-US" smtClean="0"/>
              <a:t>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8780" y="194940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14007" y="1597193"/>
            <a:ext cx="1505540" cy="584776"/>
          </a:xfrm>
          <a:prstGeom prst="rect">
            <a:avLst/>
          </a:prstGeom>
          <a:solidFill>
            <a:srgbClr val="FFFBB0"/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Reactor</a:t>
            </a:r>
          </a:p>
        </p:txBody>
      </p:sp>
      <p:sp>
        <p:nvSpPr>
          <p:cNvPr id="11" name="Oval 10"/>
          <p:cNvSpPr/>
          <p:nvPr/>
        </p:nvSpPr>
        <p:spPr>
          <a:xfrm>
            <a:off x="3425769" y="2111856"/>
            <a:ext cx="2037743" cy="1565435"/>
          </a:xfrm>
          <a:prstGeom prst="ellipse">
            <a:avLst/>
          </a:prstGeom>
          <a:solidFill>
            <a:srgbClr val="BFFF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02551" y="2248701"/>
            <a:ext cx="17363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atin typeface="Symbol" charset="2"/>
                <a:cs typeface="Symbol" charset="2"/>
              </a:rPr>
              <a:t>q</a:t>
            </a:r>
            <a:r>
              <a:rPr lang="en-US" sz="4000" b="1" baseline="-25000" dirty="0" smtClean="0"/>
              <a:t>13</a:t>
            </a:r>
            <a:r>
              <a:rPr lang="en-US" sz="4000" b="1" dirty="0" smtClean="0"/>
              <a:t> ≈ 9</a:t>
            </a:r>
            <a:r>
              <a:rPr lang="en-US" sz="4000" b="1" baseline="30000" dirty="0" smtClean="0"/>
              <a:t>o</a:t>
            </a:r>
            <a:endParaRPr lang="en-US" sz="4000" b="1" dirty="0" smtClean="0"/>
          </a:p>
          <a:p>
            <a:pPr algn="ctr"/>
            <a:endParaRPr lang="en-US" sz="800" b="1" dirty="0" smtClean="0"/>
          </a:p>
          <a:p>
            <a:pPr algn="ctr"/>
            <a:r>
              <a:rPr lang="en-US" sz="3200" b="1" dirty="0" smtClean="0"/>
              <a:t>2012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537570" y="832596"/>
            <a:ext cx="2147944" cy="584776"/>
          </a:xfrm>
          <a:prstGeom prst="rect">
            <a:avLst/>
          </a:prstGeom>
          <a:solidFill>
            <a:srgbClr val="FFFBB0"/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Accelerator</a:t>
            </a:r>
            <a:endParaRPr lang="en-US" sz="2800" dirty="0" smtClean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1597193"/>
            <a:ext cx="2066701" cy="8941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3119" y="3027486"/>
            <a:ext cx="1253610" cy="12480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0674" y="4413933"/>
            <a:ext cx="1554491" cy="155449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077458" y="6218012"/>
            <a:ext cx="2293216" cy="584776"/>
          </a:xfrm>
          <a:prstGeom prst="rect">
            <a:avLst/>
          </a:prstGeom>
          <a:solidFill>
            <a:srgbClr val="FFFBB0"/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Atmosphere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5577" y="773525"/>
            <a:ext cx="1603432" cy="129943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26571" y="2541628"/>
            <a:ext cx="1895396" cy="646331"/>
          </a:xfrm>
          <a:prstGeom prst="rect">
            <a:avLst/>
          </a:prstGeom>
          <a:solidFill>
            <a:srgbClr val="000090"/>
          </a:solidFill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RENO-50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1551" y="4637227"/>
            <a:ext cx="1249156" cy="134908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846978" y="5807187"/>
            <a:ext cx="1171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PINGU</a:t>
            </a:r>
            <a:endParaRPr lang="en-US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763161" y="5879816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ORCA</a:t>
            </a:r>
            <a:endParaRPr lang="en-US" sz="2800" b="1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5370674" y="2111857"/>
            <a:ext cx="1182526" cy="379500"/>
          </a:xfrm>
          <a:prstGeom prst="straightConnector1">
            <a:avLst/>
          </a:prstGeom>
          <a:ln w="762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409234" y="3187959"/>
            <a:ext cx="1486605" cy="322416"/>
          </a:xfrm>
          <a:prstGeom prst="straightConnector1">
            <a:avLst/>
          </a:prstGeom>
          <a:ln w="762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1" idx="5"/>
          </p:cNvCxnSpPr>
          <p:nvPr/>
        </p:nvCxnSpPr>
        <p:spPr>
          <a:xfrm>
            <a:off x="5165091" y="3448038"/>
            <a:ext cx="854709" cy="994079"/>
          </a:xfrm>
          <a:prstGeom prst="straightConnector1">
            <a:avLst/>
          </a:prstGeom>
          <a:ln w="762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3980217" y="3677291"/>
            <a:ext cx="205912" cy="959936"/>
          </a:xfrm>
          <a:prstGeom prst="straightConnector1">
            <a:avLst/>
          </a:prstGeom>
          <a:ln w="762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1" idx="1"/>
          </p:cNvCxnSpPr>
          <p:nvPr/>
        </p:nvCxnSpPr>
        <p:spPr>
          <a:xfrm flipH="1" flipV="1">
            <a:off x="3170297" y="1742652"/>
            <a:ext cx="553893" cy="598457"/>
          </a:xfrm>
          <a:prstGeom prst="straightConnector1">
            <a:avLst/>
          </a:prstGeom>
          <a:ln w="76200" cmpd="sng"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1" idx="2"/>
            <a:endCxn id="20" idx="3"/>
          </p:cNvCxnSpPr>
          <p:nvPr/>
        </p:nvCxnSpPr>
        <p:spPr>
          <a:xfrm flipH="1" flipV="1">
            <a:off x="2021967" y="2864794"/>
            <a:ext cx="1403802" cy="29780"/>
          </a:xfrm>
          <a:prstGeom prst="straightConnector1">
            <a:avLst/>
          </a:prstGeom>
          <a:ln w="76200" cmpd="sng"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127710" y="3918897"/>
            <a:ext cx="1588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MO &amp; </a:t>
            </a:r>
            <a:r>
              <a:rPr lang="en-US" sz="2800" b="1" dirty="0" err="1" smtClean="0">
                <a:latin typeface="Symbol" charset="2"/>
                <a:cs typeface="Symbol" charset="2"/>
              </a:rPr>
              <a:t>d</a:t>
            </a:r>
            <a:r>
              <a:rPr lang="en-US" sz="2800" b="1" baseline="-25000" dirty="0" err="1" smtClean="0"/>
              <a:t>CP</a:t>
            </a:r>
            <a:endParaRPr lang="en-US" sz="2800" b="1" baseline="-25000" dirty="0"/>
          </a:p>
        </p:txBody>
      </p:sp>
      <p:sp>
        <p:nvSpPr>
          <p:cNvPr id="56" name="TextBox 55"/>
          <p:cNvSpPr txBox="1"/>
          <p:nvPr/>
        </p:nvSpPr>
        <p:spPr>
          <a:xfrm>
            <a:off x="2559381" y="2111857"/>
            <a:ext cx="741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MO</a:t>
            </a:r>
          </a:p>
        </p:txBody>
      </p:sp>
      <p:sp>
        <p:nvSpPr>
          <p:cNvPr id="57" name="TextBox 56"/>
          <p:cNvSpPr txBox="1"/>
          <p:nvPr/>
        </p:nvSpPr>
        <p:spPr>
          <a:xfrm flipH="1">
            <a:off x="2702783" y="3619392"/>
            <a:ext cx="76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MO</a:t>
            </a:r>
          </a:p>
        </p:txBody>
      </p: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0" y="-1512"/>
            <a:ext cx="9143999" cy="708512"/>
          </a:xfrm>
          <a:prstGeom prst="rect">
            <a:avLst/>
          </a:prstGeom>
          <a:solidFill>
            <a:srgbClr val="00009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4000" b="1" dirty="0" smtClean="0">
                <a:solidFill>
                  <a:srgbClr val="FFFFFF"/>
                </a:solidFill>
                <a:cs typeface="Symbol" charset="2"/>
              </a:rPr>
              <a:t> </a:t>
            </a:r>
            <a:r>
              <a:rPr lang="en-US" altLang="ko-KR" sz="4000" b="1" dirty="0" smtClean="0">
                <a:solidFill>
                  <a:srgbClr val="FFFFFF"/>
                </a:solidFill>
                <a:latin typeface="Symbol" charset="2"/>
                <a:cs typeface="Symbol" charset="2"/>
              </a:rPr>
              <a:t>q</a:t>
            </a:r>
            <a:r>
              <a:rPr lang="en-US" altLang="ko-KR" sz="4000" b="1" baseline="-25000" dirty="0" smtClean="0">
                <a:solidFill>
                  <a:srgbClr val="FFFFFF"/>
                </a:solidFill>
                <a:latin typeface="Arial" charset="0"/>
              </a:rPr>
              <a:t>13</a:t>
            </a:r>
            <a:r>
              <a:rPr lang="en-US" altLang="ko-KR" sz="4000" b="1" dirty="0" smtClean="0">
                <a:solidFill>
                  <a:srgbClr val="FFFFFF"/>
                </a:solidFill>
                <a:latin typeface="Arial" charset="0"/>
              </a:rPr>
              <a:t> and Future Experiments</a:t>
            </a:r>
            <a:endParaRPr lang="en-US" altLang="ko-KR" sz="40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1323" y="3522100"/>
            <a:ext cx="25594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MO = Mass Ordering</a:t>
            </a:r>
            <a:endParaRPr lang="en-US" sz="2200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6015" y="5029672"/>
            <a:ext cx="2044700" cy="812800"/>
          </a:xfrm>
          <a:prstGeom prst="rect">
            <a:avLst/>
          </a:prstGeom>
        </p:spPr>
      </p:pic>
      <p:cxnSp>
        <p:nvCxnSpPr>
          <p:cNvPr id="63" name="Straight Arrow Connector 62"/>
          <p:cNvCxnSpPr/>
          <p:nvPr/>
        </p:nvCxnSpPr>
        <p:spPr>
          <a:xfrm flipH="1">
            <a:off x="2590800" y="3510375"/>
            <a:ext cx="1180885" cy="1519297"/>
          </a:xfrm>
          <a:prstGeom prst="straightConnector1">
            <a:avLst/>
          </a:prstGeom>
          <a:ln w="76200" cmpd="sng"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409234" y="2501389"/>
            <a:ext cx="1588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MO &amp; </a:t>
            </a:r>
            <a:r>
              <a:rPr lang="en-US" sz="2800" b="1" dirty="0" err="1" smtClean="0">
                <a:latin typeface="Symbol" charset="2"/>
                <a:cs typeface="Symbol" charset="2"/>
              </a:rPr>
              <a:t>d</a:t>
            </a:r>
            <a:r>
              <a:rPr lang="en-US" sz="2800" b="1" baseline="-25000" dirty="0" err="1" smtClean="0"/>
              <a:t>CP</a:t>
            </a:r>
            <a:endParaRPr lang="en-US" sz="2800" b="1" baseline="-25000" dirty="0"/>
          </a:p>
        </p:txBody>
      </p:sp>
    </p:spTree>
    <p:extLst>
      <p:ext uri="{BB962C8B-B14F-4D97-AF65-F5344CB8AC3E}">
        <p14:creationId xmlns:p14="http://schemas.microsoft.com/office/powerpoint/2010/main" val="1805028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Autofit/>
          </a:bodyPr>
          <a:lstStyle/>
          <a:p>
            <a:pPr defTabSz="308063">
              <a:defRPr sz="6000"/>
            </a:pPr>
            <a:r>
              <a:rPr sz="4800" dirty="0">
                <a:solidFill>
                  <a:srgbClr val="FFFFFF"/>
                </a:solidFill>
              </a:rPr>
              <a:t>δ</a:t>
            </a:r>
            <a:r>
              <a:rPr sz="4800" baseline="-5999" dirty="0">
                <a:solidFill>
                  <a:srgbClr val="FFFFFF"/>
                </a:solidFill>
              </a:rPr>
              <a:t>cp</a:t>
            </a:r>
            <a:r>
              <a:rPr sz="4800" dirty="0">
                <a:solidFill>
                  <a:srgbClr val="FFFFFF"/>
                </a:solidFill>
              </a:rPr>
              <a:t> Sensitivity, True NH</a:t>
            </a:r>
          </a:p>
        </p:txBody>
      </p:sp>
      <p:sp>
        <p:nvSpPr>
          <p:cNvPr id="258" name="Shape 2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/>
          </a:p>
        </p:txBody>
      </p:sp>
      <p:pic>
        <p:nvPicPr>
          <p:cNvPr id="259" name="dcp_sensitivity_nh_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9246" y="1285379"/>
            <a:ext cx="4384028" cy="347165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dcp_sensitivity_nh_unkow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24217" y="1267520"/>
            <a:ext cx="4429134" cy="3507374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hape 261"/>
          <p:cNvSpPr/>
          <p:nvPr/>
        </p:nvSpPr>
        <p:spPr>
          <a:xfrm>
            <a:off x="1107979" y="859341"/>
            <a:ext cx="1879768" cy="379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000" b="1" dirty="0">
                <a:solidFill>
                  <a:srgbClr val="FF0000"/>
                </a:solidFill>
              </a:rPr>
              <a:t>Known hierarchy</a:t>
            </a:r>
          </a:p>
        </p:txBody>
      </p:sp>
      <p:sp>
        <p:nvSpPr>
          <p:cNvPr id="262" name="Shape 262"/>
          <p:cNvSpPr/>
          <p:nvPr/>
        </p:nvSpPr>
        <p:spPr>
          <a:xfrm>
            <a:off x="5316927" y="885137"/>
            <a:ext cx="2167682" cy="379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000" b="1" dirty="0">
                <a:solidFill>
                  <a:srgbClr val="FF0000"/>
                </a:solidFill>
              </a:rPr>
              <a:t>Unknown hierarchy</a:t>
            </a:r>
          </a:p>
        </p:txBody>
      </p:sp>
      <p:sp>
        <p:nvSpPr>
          <p:cNvPr id="263" name="Shape 263"/>
          <p:cNvSpPr>
            <a:spLocks noGrp="1"/>
          </p:cNvSpPr>
          <p:nvPr>
            <p:ph type="body" sz="half" idx="1"/>
          </p:nvPr>
        </p:nvSpPr>
        <p:spPr>
          <a:xfrm>
            <a:off x="176995" y="4844785"/>
            <a:ext cx="8790012" cy="2013215"/>
          </a:xfrm>
          <a:prstGeom prst="rect">
            <a:avLst/>
          </a:prstGeom>
          <a:solidFill>
            <a:srgbClr val="F2FF85"/>
          </a:solidFill>
        </p:spPr>
        <p:txBody>
          <a:bodyPr anchor="t">
            <a:noAutofit/>
          </a:bodyPr>
          <a:lstStyle/>
          <a:p>
            <a:pPr marL="231271" indent="-231271" defTabSz="303956">
              <a:spcBef>
                <a:spcPts val="1336"/>
              </a:spcBef>
              <a:defRPr sz="2220"/>
            </a:pPr>
            <a:r>
              <a:rPr sz="2000" dirty="0"/>
              <a:t>For the KD, the CP sensitivity does not depend too much on prior knowledge of the mass hierarchy</a:t>
            </a:r>
          </a:p>
          <a:p>
            <a:pPr marL="231271" indent="-231271" defTabSz="303956">
              <a:spcBef>
                <a:spcPts val="1336"/>
              </a:spcBef>
              <a:defRPr sz="2220"/>
            </a:pPr>
            <a:r>
              <a:rPr sz="2000" dirty="0"/>
              <a:t>For HK, there is a degenerate region where the CP sensitivity is degraded if the hierarchy is not know</a:t>
            </a:r>
          </a:p>
          <a:p>
            <a:pPr marL="231271" indent="-231271" defTabSz="303956">
              <a:spcBef>
                <a:spcPts val="1336"/>
              </a:spcBef>
              <a:defRPr sz="2220"/>
            </a:pPr>
            <a:r>
              <a:rPr sz="2000" dirty="0"/>
              <a:t>The 2.0 and 1.5 degree off-axis cases appear to have better CP sensitivity</a:t>
            </a:r>
          </a:p>
        </p:txBody>
      </p:sp>
      <p:sp>
        <p:nvSpPr>
          <p:cNvPr id="264" name="Shape 264"/>
          <p:cNvSpPr/>
          <p:nvPr/>
        </p:nvSpPr>
        <p:spPr>
          <a:xfrm>
            <a:off x="756673" y="3362559"/>
            <a:ext cx="7957347" cy="1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265" name="Shape 265"/>
          <p:cNvSpPr/>
          <p:nvPr/>
        </p:nvSpPr>
        <p:spPr>
          <a:xfrm>
            <a:off x="756673" y="3730482"/>
            <a:ext cx="7957347" cy="1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266" name="Shape 266"/>
          <p:cNvSpPr/>
          <p:nvPr/>
        </p:nvSpPr>
        <p:spPr>
          <a:xfrm rot="16200000">
            <a:off x="4364428" y="1654582"/>
            <a:ext cx="567124" cy="3952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2100"/>
            </a:pPr>
            <a:r>
              <a:rPr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√</a:t>
            </a:r>
            <a:r>
              <a:rPr sz="1900"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Δχ</a:t>
            </a:r>
            <a:r>
              <a:rPr sz="1900" baseline="31999"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2</a:t>
            </a:r>
          </a:p>
        </p:txBody>
      </p:sp>
      <p:sp>
        <p:nvSpPr>
          <p:cNvPr id="267" name="Shape 267"/>
          <p:cNvSpPr/>
          <p:nvPr/>
        </p:nvSpPr>
        <p:spPr>
          <a:xfrm rot="16200000">
            <a:off x="-30265" y="1705241"/>
            <a:ext cx="567124" cy="3952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2100"/>
            </a:pPr>
            <a:r>
              <a:rPr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√</a:t>
            </a:r>
            <a:r>
              <a:rPr sz="1900"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Δχ</a:t>
            </a:r>
            <a:r>
              <a:rPr sz="1900" baseline="31999"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1291182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dcp_sensitivity_ih_unk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10605" y="1251644"/>
            <a:ext cx="4277985" cy="3387681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Shape 270"/>
          <p:cNvSpPr>
            <a:spLocks noGrp="1"/>
          </p:cNvSpPr>
          <p:nvPr>
            <p:ph type="title"/>
          </p:nvPr>
        </p:nvSpPr>
        <p:spPr>
          <a:xfrm>
            <a:off x="0" y="1511"/>
            <a:ext cx="9143999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Autofit/>
          </a:bodyPr>
          <a:lstStyle/>
          <a:p>
            <a:pPr defTabSz="308063">
              <a:defRPr sz="6000"/>
            </a:pPr>
            <a:r>
              <a:rPr sz="4800" dirty="0">
                <a:solidFill>
                  <a:srgbClr val="FFFFFF"/>
                </a:solidFill>
              </a:rPr>
              <a:t>δ</a:t>
            </a:r>
            <a:r>
              <a:rPr sz="4800" baseline="-5999" dirty="0">
                <a:solidFill>
                  <a:srgbClr val="FFFFFF"/>
                </a:solidFill>
              </a:rPr>
              <a:t>cp</a:t>
            </a:r>
            <a:r>
              <a:rPr sz="4800" dirty="0">
                <a:solidFill>
                  <a:srgbClr val="FFFFFF"/>
                </a:solidFill>
              </a:rPr>
              <a:t> Sensitivity, True IH</a:t>
            </a:r>
          </a:p>
        </p:txBody>
      </p:sp>
      <p:sp>
        <p:nvSpPr>
          <p:cNvPr id="271" name="Shape 27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31</a:t>
            </a:fld>
            <a:endParaRPr/>
          </a:p>
        </p:txBody>
      </p:sp>
      <p:sp>
        <p:nvSpPr>
          <p:cNvPr id="272" name="Shape 272"/>
          <p:cNvSpPr/>
          <p:nvPr/>
        </p:nvSpPr>
        <p:spPr>
          <a:xfrm>
            <a:off x="1107979" y="906966"/>
            <a:ext cx="1879768" cy="379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000" b="1" dirty="0">
                <a:solidFill>
                  <a:srgbClr val="FF0000"/>
                </a:solidFill>
              </a:rPr>
              <a:t>Known hierarchy</a:t>
            </a:r>
          </a:p>
        </p:txBody>
      </p:sp>
      <p:sp>
        <p:nvSpPr>
          <p:cNvPr id="273" name="Shape 273"/>
          <p:cNvSpPr/>
          <p:nvPr/>
        </p:nvSpPr>
        <p:spPr>
          <a:xfrm>
            <a:off x="5316927" y="1043887"/>
            <a:ext cx="2167682" cy="379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000" b="1">
                <a:solidFill>
                  <a:srgbClr val="FF0000"/>
                </a:solidFill>
              </a:rPr>
              <a:t>Unknown hierarchy</a:t>
            </a:r>
          </a:p>
        </p:txBody>
      </p:sp>
      <p:sp>
        <p:nvSpPr>
          <p:cNvPr id="274" name="Shape 274"/>
          <p:cNvSpPr>
            <a:spLocks noGrp="1"/>
          </p:cNvSpPr>
          <p:nvPr>
            <p:ph type="body" sz="half" idx="1"/>
          </p:nvPr>
        </p:nvSpPr>
        <p:spPr>
          <a:xfrm>
            <a:off x="176994" y="4777994"/>
            <a:ext cx="8827220" cy="1943481"/>
          </a:xfrm>
          <a:prstGeom prst="rect">
            <a:avLst/>
          </a:prstGeom>
          <a:solidFill>
            <a:srgbClr val="F2FF85"/>
          </a:solidFill>
        </p:spPr>
        <p:txBody>
          <a:bodyPr anchor="t">
            <a:noAutofit/>
          </a:bodyPr>
          <a:lstStyle/>
          <a:p>
            <a:pPr marL="290651" indent="-290651" defTabSz="381998">
              <a:spcBef>
                <a:spcPts val="1758"/>
              </a:spcBef>
              <a:defRPr sz="2790"/>
            </a:pPr>
            <a:r>
              <a:rPr sz="2200" dirty="0"/>
              <a:t>Same conclusions at the true NH case</a:t>
            </a:r>
          </a:p>
          <a:p>
            <a:pPr marL="290651" indent="-290651" defTabSz="381998">
              <a:spcBef>
                <a:spcPts val="1758"/>
              </a:spcBef>
              <a:defRPr sz="2790"/>
            </a:pPr>
            <a:r>
              <a:rPr sz="2200" dirty="0"/>
              <a:t>The degenerate region for HK switches to 180-360 degrees</a:t>
            </a:r>
          </a:p>
          <a:p>
            <a:pPr marL="290651" indent="-290651" defTabSz="381998">
              <a:spcBef>
                <a:spcPts val="1758"/>
              </a:spcBef>
              <a:defRPr sz="2790"/>
            </a:pPr>
            <a:r>
              <a:rPr sz="2200" dirty="0"/>
              <a:t>Expect “realistic” systematic errors to degrade the HK peak significance to </a:t>
            </a:r>
            <a:r>
              <a:rPr lang="en-US" sz="2200" dirty="0" smtClean="0"/>
              <a:t> </a:t>
            </a:r>
            <a:r>
              <a:rPr sz="2200" dirty="0" smtClean="0"/>
              <a:t>~</a:t>
            </a:r>
            <a:r>
              <a:rPr sz="2200" dirty="0"/>
              <a:t>8 sigma based on Hyper-K sensitivity calculations</a:t>
            </a:r>
          </a:p>
        </p:txBody>
      </p:sp>
      <p:pic>
        <p:nvPicPr>
          <p:cNvPr id="275" name="dcp_sensitivity_ih_know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621" y="1251644"/>
            <a:ext cx="4277984" cy="3387681"/>
          </a:xfrm>
          <a:prstGeom prst="rect">
            <a:avLst/>
          </a:prstGeom>
          <a:ln w="12700">
            <a:miter lim="400000"/>
          </a:ln>
        </p:spPr>
      </p:pic>
      <p:sp>
        <p:nvSpPr>
          <p:cNvPr id="276" name="Shape 276"/>
          <p:cNvSpPr/>
          <p:nvPr/>
        </p:nvSpPr>
        <p:spPr>
          <a:xfrm>
            <a:off x="693349" y="3197916"/>
            <a:ext cx="7757303" cy="1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277" name="Shape 277"/>
          <p:cNvSpPr/>
          <p:nvPr/>
        </p:nvSpPr>
        <p:spPr>
          <a:xfrm>
            <a:off x="733149" y="3558864"/>
            <a:ext cx="7714910" cy="1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278" name="Shape 278"/>
          <p:cNvSpPr/>
          <p:nvPr/>
        </p:nvSpPr>
        <p:spPr>
          <a:xfrm rot="16200000">
            <a:off x="4288439" y="1553264"/>
            <a:ext cx="567124" cy="3952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2100"/>
            </a:pPr>
            <a:r>
              <a:rPr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√</a:t>
            </a:r>
            <a:r>
              <a:rPr sz="1900"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Δχ</a:t>
            </a:r>
            <a:r>
              <a:rPr sz="1900" baseline="31999"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2</a:t>
            </a:r>
          </a:p>
        </p:txBody>
      </p:sp>
      <p:sp>
        <p:nvSpPr>
          <p:cNvPr id="279" name="Shape 279"/>
          <p:cNvSpPr/>
          <p:nvPr/>
        </p:nvSpPr>
        <p:spPr>
          <a:xfrm rot="16200000">
            <a:off x="-67617" y="1553264"/>
            <a:ext cx="567124" cy="3952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>
              <a:defRPr sz="2100"/>
            </a:pPr>
            <a:r>
              <a:rPr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√</a:t>
            </a:r>
            <a:r>
              <a:rPr sz="1900"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Δχ</a:t>
            </a:r>
            <a:r>
              <a:rPr sz="1900" baseline="31999">
                <a:latin typeface="American Typewriter Condensed"/>
                <a:ea typeface="American Typewriter Condensed"/>
                <a:cs typeface="American Typewriter Condensed"/>
                <a:sym typeface="American Typewriter Condensed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1827137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/>
          </p:cNvSpPr>
          <p:nvPr>
            <p:ph type="title"/>
          </p:nvPr>
        </p:nvSpPr>
        <p:spPr>
          <a:xfrm>
            <a:off x="0" y="1511"/>
            <a:ext cx="9143999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Autofit/>
          </a:bodyPr>
          <a:lstStyle/>
          <a:p>
            <a:pPr defTabSz="308063">
              <a:defRPr sz="6000"/>
            </a:pPr>
            <a:r>
              <a:rPr sz="4800" dirty="0">
                <a:solidFill>
                  <a:srgbClr val="FFFFFF"/>
                </a:solidFill>
              </a:rPr>
              <a:t>δ</a:t>
            </a:r>
            <a:r>
              <a:rPr sz="4800" baseline="-5999" dirty="0">
                <a:solidFill>
                  <a:srgbClr val="FFFFFF"/>
                </a:solidFill>
              </a:rPr>
              <a:t>cp</a:t>
            </a:r>
            <a:r>
              <a:rPr sz="4800" dirty="0">
                <a:solidFill>
                  <a:srgbClr val="FFFFFF"/>
                </a:solidFill>
              </a:rPr>
              <a:t> Sensitivity, 2 Detectors</a:t>
            </a:r>
          </a:p>
        </p:txBody>
      </p:sp>
      <p:sp>
        <p:nvSpPr>
          <p:cNvPr id="282" name="Shape 2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32</a:t>
            </a:fld>
            <a:endParaRPr/>
          </a:p>
        </p:txBody>
      </p:sp>
      <p:sp>
        <p:nvSpPr>
          <p:cNvPr id="283" name="Shape 283"/>
          <p:cNvSpPr>
            <a:spLocks noGrp="1"/>
          </p:cNvSpPr>
          <p:nvPr>
            <p:ph type="body" sz="half" idx="1"/>
          </p:nvPr>
        </p:nvSpPr>
        <p:spPr>
          <a:xfrm>
            <a:off x="221320" y="5161399"/>
            <a:ext cx="8827220" cy="1686887"/>
          </a:xfrm>
          <a:prstGeom prst="rect">
            <a:avLst/>
          </a:prstGeom>
          <a:solidFill>
            <a:srgbClr val="008000"/>
          </a:solidFill>
        </p:spPr>
        <p:txBody>
          <a:bodyPr anchor="t">
            <a:normAutofit/>
          </a:bodyPr>
          <a:lstStyle>
            <a:lvl1pPr marL="444500" indent="-444500">
              <a:spcBef>
                <a:spcPts val="2700"/>
              </a:spcBef>
              <a:defRPr sz="3000"/>
            </a:lvl1pPr>
          </a:lstStyle>
          <a:p>
            <a:r>
              <a:rPr sz="2800" dirty="0">
                <a:solidFill>
                  <a:srgbClr val="FFFFFF"/>
                </a:solidFill>
              </a:rPr>
              <a:t>In combination with the HK detector, it looks like the KD at 1.5 degrees is best for ensuring 5 sigma significance over the widest range of δ values</a:t>
            </a:r>
          </a:p>
        </p:txBody>
      </p:sp>
      <p:pic>
        <p:nvPicPr>
          <p:cNvPr id="284" name="dcp_sensitivity_ih_unkown_2de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68250" y="1374269"/>
            <a:ext cx="4476805" cy="3545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dcp_sensitivity_nh_unkown_2de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4808" y="1374269"/>
            <a:ext cx="4476805" cy="3545125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Shape 286"/>
          <p:cNvSpPr/>
          <p:nvPr/>
        </p:nvSpPr>
        <p:spPr>
          <a:xfrm>
            <a:off x="746460" y="3533534"/>
            <a:ext cx="8175986" cy="1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287" name="Shape 287"/>
          <p:cNvSpPr/>
          <p:nvPr/>
        </p:nvSpPr>
        <p:spPr>
          <a:xfrm>
            <a:off x="747103" y="3857130"/>
            <a:ext cx="8175986" cy="1"/>
          </a:xfrm>
          <a:prstGeom prst="line">
            <a:avLst/>
          </a:prstGeom>
          <a:ln w="254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35717" tIns="35717" rIns="35717" bIns="35717" anchor="ctr"/>
          <a:lstStyle/>
          <a:p>
            <a:pPr>
              <a:defRPr sz="2400"/>
            </a:pPr>
            <a:endParaRPr/>
          </a:p>
        </p:txBody>
      </p:sp>
      <p:sp>
        <p:nvSpPr>
          <p:cNvPr id="288" name="Shape 288"/>
          <p:cNvSpPr/>
          <p:nvPr/>
        </p:nvSpPr>
        <p:spPr>
          <a:xfrm>
            <a:off x="3271099" y="866354"/>
            <a:ext cx="2525177" cy="441463"/>
          </a:xfrm>
          <a:prstGeom prst="rect">
            <a:avLst/>
          </a:prstGeom>
          <a:solidFill>
            <a:srgbClr val="FF66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400" dirty="0">
                <a:solidFill>
                  <a:srgbClr val="FFFFFF"/>
                </a:solidFill>
              </a:rPr>
              <a:t>Unknown hierarchy</a:t>
            </a:r>
          </a:p>
        </p:txBody>
      </p:sp>
      <p:sp>
        <p:nvSpPr>
          <p:cNvPr id="289" name="Shape 289"/>
          <p:cNvSpPr/>
          <p:nvPr/>
        </p:nvSpPr>
        <p:spPr>
          <a:xfrm>
            <a:off x="1833808" y="1241720"/>
            <a:ext cx="1104265" cy="441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400" dirty="0"/>
              <a:t>True NH</a:t>
            </a:r>
          </a:p>
        </p:txBody>
      </p:sp>
      <p:sp>
        <p:nvSpPr>
          <p:cNvPr id="290" name="Shape 290"/>
          <p:cNvSpPr/>
          <p:nvPr/>
        </p:nvSpPr>
        <p:spPr>
          <a:xfrm>
            <a:off x="6566470" y="1241719"/>
            <a:ext cx="983138" cy="441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2400" dirty="0"/>
              <a:t>True IH</a:t>
            </a:r>
          </a:p>
        </p:txBody>
      </p:sp>
    </p:spTree>
    <p:extLst>
      <p:ext uri="{BB962C8B-B14F-4D97-AF65-F5344CB8AC3E}">
        <p14:creationId xmlns:p14="http://schemas.microsoft.com/office/powerpoint/2010/main" val="335622053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21571"/>
            <a:ext cx="9143999" cy="1323439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T2HKK Sensitivity: </a:t>
            </a: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Near(0.5 Mt)-only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4089" y="2739893"/>
            <a:ext cx="803569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This study needs better understanding of systematics.</a:t>
            </a:r>
          </a:p>
          <a:p>
            <a:endParaRPr lang="en-US" sz="2800" dirty="0" smtClean="0"/>
          </a:p>
          <a:p>
            <a:r>
              <a:rPr lang="en-US" sz="2800" dirty="0" smtClean="0"/>
              <a:t>Hopefully soon…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62639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978" y="1222375"/>
            <a:ext cx="8342248" cy="1754327"/>
          </a:xfrm>
          <a:prstGeom prst="rect">
            <a:avLst/>
          </a:prstGeom>
          <a:solidFill>
            <a:srgbClr val="00009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Even a smaller (~100 </a:t>
            </a:r>
            <a:r>
              <a:rPr lang="en-US" sz="3600" dirty="0" err="1" smtClean="0">
                <a:solidFill>
                  <a:schemeClr val="bg1"/>
                </a:solidFill>
              </a:rPr>
              <a:t>kton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fiducial</a:t>
            </a:r>
            <a:r>
              <a:rPr lang="en-US" sz="3600" dirty="0" smtClean="0">
                <a:solidFill>
                  <a:schemeClr val="bg1"/>
                </a:solidFill>
              </a:rPr>
              <a:t>) detector </a:t>
            </a:r>
          </a:p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in Korea would still enhance </a:t>
            </a:r>
          </a:p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Symbol" charset="2"/>
                <a:cs typeface="Symbol" charset="2"/>
              </a:rPr>
              <a:t>d</a:t>
            </a:r>
            <a:r>
              <a:rPr lang="en-US" sz="3600" baseline="-25000" dirty="0" err="1" smtClean="0">
                <a:solidFill>
                  <a:schemeClr val="bg1"/>
                </a:solidFill>
              </a:rPr>
              <a:t>CP</a:t>
            </a:r>
            <a:r>
              <a:rPr lang="en-US" sz="3600" dirty="0" smtClean="0">
                <a:solidFill>
                  <a:schemeClr val="bg1"/>
                </a:solidFill>
              </a:rPr>
              <a:t> &amp; mass </a:t>
            </a:r>
            <a:r>
              <a:rPr lang="en-US" sz="3600" dirty="0">
                <a:solidFill>
                  <a:schemeClr val="bg1"/>
                </a:solidFill>
              </a:rPr>
              <a:t>o</a:t>
            </a:r>
            <a:r>
              <a:rPr lang="en-US" sz="3600" dirty="0" smtClean="0">
                <a:solidFill>
                  <a:schemeClr val="bg1"/>
                </a:solidFill>
              </a:rPr>
              <a:t>rdering sensitivities.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3851" y="3646557"/>
            <a:ext cx="24423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arXiv</a:t>
            </a:r>
            <a:r>
              <a:rPr lang="en-US" sz="2400" dirty="0" smtClean="0"/>
              <a:t>: 1605.02368</a:t>
            </a:r>
          </a:p>
          <a:p>
            <a:pPr algn="ctr"/>
            <a:r>
              <a:rPr lang="en-US" sz="2400" dirty="0" smtClean="0"/>
              <a:t>Hagiwara et al.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5742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C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0325"/>
            <a:ext cx="9144000" cy="49261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24625" y="396875"/>
            <a:ext cx="2069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arXiv</a:t>
            </a:r>
            <a:r>
              <a:rPr lang="en-US" sz="2000" dirty="0" smtClean="0"/>
              <a:t>: 1605.02368</a:t>
            </a:r>
          </a:p>
          <a:p>
            <a:pPr algn="ctr"/>
            <a:r>
              <a:rPr lang="en-US" sz="2000" dirty="0" smtClean="0"/>
              <a:t>Hagiwara et al.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523604" y="403027"/>
            <a:ext cx="3266189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</a:rPr>
              <a:t>100 </a:t>
            </a:r>
            <a:r>
              <a:rPr lang="en-US" sz="2400" dirty="0" err="1" smtClean="0">
                <a:solidFill>
                  <a:srgbClr val="FFFFFF"/>
                </a:solidFill>
              </a:rPr>
              <a:t>kton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fiducial</a:t>
            </a:r>
            <a:r>
              <a:rPr lang="en-US" sz="2400" dirty="0" smtClean="0">
                <a:solidFill>
                  <a:srgbClr val="FFFFFF"/>
                </a:solidFill>
              </a:rPr>
              <a:t> volume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79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H_dC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906"/>
            <a:ext cx="4349750" cy="5909094"/>
          </a:xfrm>
          <a:prstGeom prst="rect">
            <a:avLst/>
          </a:prstGeom>
        </p:spPr>
      </p:pic>
      <p:pic>
        <p:nvPicPr>
          <p:cNvPr id="3" name="Picture 2" descr="IH_dC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236" y="948906"/>
            <a:ext cx="4280764" cy="59090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62750" y="174625"/>
            <a:ext cx="2069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arXiv</a:t>
            </a:r>
            <a:r>
              <a:rPr lang="en-US" sz="2000" dirty="0" smtClean="0"/>
              <a:t>: 1605.02368</a:t>
            </a:r>
          </a:p>
          <a:p>
            <a:pPr algn="ctr"/>
            <a:r>
              <a:rPr lang="en-US" sz="2000" dirty="0" smtClean="0"/>
              <a:t>Hagiwara et al.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670133" y="240227"/>
            <a:ext cx="3266189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</a:rPr>
              <a:t>100 </a:t>
            </a:r>
            <a:r>
              <a:rPr lang="en-US" sz="2400" dirty="0" err="1" smtClean="0">
                <a:solidFill>
                  <a:srgbClr val="FFFFFF"/>
                </a:solidFill>
              </a:rPr>
              <a:t>kton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fiducial</a:t>
            </a:r>
            <a:r>
              <a:rPr lang="en-US" sz="2400" dirty="0" smtClean="0">
                <a:solidFill>
                  <a:srgbClr val="FFFFFF"/>
                </a:solidFill>
              </a:rPr>
              <a:t> volume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358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21571"/>
            <a:ext cx="9143999" cy="646331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Arial"/>
                <a:cs typeface="Arial"/>
              </a:rPr>
              <a:t>Candidate </a:t>
            </a:r>
            <a:r>
              <a:rPr lang="en-US" sz="3600" b="1" dirty="0" smtClean="0">
                <a:solidFill>
                  <a:srgbClr val="FFFFFF"/>
                </a:solidFill>
                <a:latin typeface="Arial"/>
                <a:cs typeface="Arial"/>
              </a:rPr>
              <a:t>sites in Korea (OA 1~1.5</a:t>
            </a:r>
            <a:r>
              <a:rPr lang="en-US" sz="3600" b="1" baseline="30000" dirty="0" smtClean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lang="en-US" sz="3600" b="1" dirty="0" smtClean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lang="en-US" sz="3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" name="Picture 1" descr="OAB_1_1.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68" y="1035849"/>
            <a:ext cx="8706596" cy="583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10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21571"/>
            <a:ext cx="9144000" cy="646331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Arial"/>
                <a:cs typeface="Arial"/>
              </a:rPr>
              <a:t>Candidate </a:t>
            </a:r>
            <a:r>
              <a:rPr lang="en-US" sz="3600" b="1" dirty="0" smtClean="0">
                <a:solidFill>
                  <a:srgbClr val="FFFFFF"/>
                </a:solidFill>
                <a:latin typeface="Arial"/>
                <a:cs typeface="Arial"/>
              </a:rPr>
              <a:t>sites in Korea (OA 1.5~2.0</a:t>
            </a:r>
            <a:r>
              <a:rPr lang="en-US" sz="3600" b="1" baseline="30000" dirty="0" smtClean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lang="en-US" sz="3600" b="1" dirty="0" smtClean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lang="en-US" sz="3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4" name="Picture 3" descr="OAB_1.5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52" y="1116916"/>
            <a:ext cx="8456667" cy="575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25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21571"/>
            <a:ext cx="9143999" cy="646331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Arial"/>
                <a:cs typeface="Arial"/>
              </a:rPr>
              <a:t>Candidate </a:t>
            </a:r>
            <a:r>
              <a:rPr lang="en-US" sz="3600" b="1" dirty="0" smtClean="0">
                <a:solidFill>
                  <a:srgbClr val="FFFFFF"/>
                </a:solidFill>
                <a:latin typeface="Arial"/>
                <a:cs typeface="Arial"/>
              </a:rPr>
              <a:t>sites in Korea (OA 2~2.5</a:t>
            </a:r>
            <a:r>
              <a:rPr lang="en-US" sz="3600" b="1" baseline="30000" dirty="0" smtClean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lang="en-US" sz="3600" b="1" dirty="0" smtClean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lang="en-US" sz="3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4" name="Picture 3" descr="OAB_2_2.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5" y="1223459"/>
            <a:ext cx="8414461" cy="562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97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154"/>
            <a:ext cx="9144000" cy="646331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venir Heavy"/>
                <a:cs typeface="Avenir Heavy"/>
              </a:rPr>
              <a:t>Two ways to measure </a:t>
            </a:r>
            <a:r>
              <a:rPr lang="en-US" sz="3600" b="1" dirty="0" err="1" smtClean="0">
                <a:solidFill>
                  <a:schemeClr val="bg1"/>
                </a:solidFill>
                <a:latin typeface="Symbol" charset="2"/>
                <a:cs typeface="Symbol" charset="2"/>
              </a:rPr>
              <a:t>d</a:t>
            </a:r>
            <a:r>
              <a:rPr lang="en-US" sz="3600" b="1" baseline="-25000" dirty="0" err="1" smtClean="0">
                <a:solidFill>
                  <a:schemeClr val="bg1"/>
                </a:solidFill>
                <a:latin typeface="Avenir Heavy"/>
                <a:cs typeface="Avenir Heavy"/>
              </a:rPr>
              <a:t>CP</a:t>
            </a:r>
            <a:endParaRPr lang="en-US" sz="3600" b="1" baseline="-25000" dirty="0">
              <a:solidFill>
                <a:schemeClr val="bg1"/>
              </a:solidFill>
              <a:latin typeface="Avenir Heavy"/>
              <a:cs typeface="Avenir Heavy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3083" y="1068271"/>
            <a:ext cx="8624151" cy="4585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1</a:t>
            </a:r>
            <a:r>
              <a:rPr lang="en-US" sz="2800" dirty="0" smtClean="0">
                <a:solidFill>
                  <a:srgbClr val="0000FF"/>
                </a:solidFill>
              </a:rPr>
              <a:t>. Asymmetry between </a:t>
            </a:r>
            <a:r>
              <a:rPr lang="en-US" sz="2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n</a:t>
            </a:r>
            <a:r>
              <a:rPr lang="en-US" sz="2800" dirty="0" smtClean="0">
                <a:solidFill>
                  <a:srgbClr val="0000FF"/>
                </a:solidFill>
              </a:rPr>
              <a:t> and </a:t>
            </a:r>
            <a:r>
              <a:rPr lang="en-US" sz="28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n</a:t>
            </a:r>
            <a:r>
              <a:rPr lang="en-US" sz="2800" dirty="0" smtClean="0">
                <a:solidFill>
                  <a:srgbClr val="0000FF"/>
                </a:solidFill>
              </a:rPr>
              <a:t>:  </a:t>
            </a:r>
            <a:r>
              <a:rPr lang="en-US" sz="2800" dirty="0" smtClean="0">
                <a:solidFill>
                  <a:srgbClr val="FF6600"/>
                </a:solidFill>
              </a:rPr>
              <a:t>Hyper-K </a:t>
            </a:r>
            <a:r>
              <a:rPr lang="en-US" sz="2400" dirty="0" smtClean="0">
                <a:solidFill>
                  <a:srgbClr val="FF6600"/>
                </a:solidFill>
              </a:rPr>
              <a:t>(0.63 </a:t>
            </a:r>
            <a:r>
              <a:rPr lang="en-US" sz="2400" dirty="0" err="1" smtClean="0">
                <a:solidFill>
                  <a:srgbClr val="FF6600"/>
                </a:solidFill>
              </a:rPr>
              <a:t>GeV</a:t>
            </a:r>
            <a:r>
              <a:rPr lang="en-US" sz="2400" dirty="0" smtClean="0">
                <a:solidFill>
                  <a:srgbClr val="FF6600"/>
                </a:solidFill>
              </a:rPr>
              <a:t> +/- 20%)</a:t>
            </a:r>
            <a:endParaRPr lang="en-US" sz="2400" dirty="0">
              <a:solidFill>
                <a:srgbClr val="FF6600"/>
              </a:solidFill>
            </a:endParaRPr>
          </a:p>
          <a:p>
            <a:endParaRPr lang="en-US" sz="1000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   -- narrow band </a:t>
            </a:r>
            <a:r>
              <a:rPr lang="en-US" sz="2400" dirty="0"/>
              <a:t>(off-axis) </a:t>
            </a:r>
            <a:r>
              <a:rPr lang="en-US" sz="2400" dirty="0" smtClean="0"/>
              <a:t>beam can control </a:t>
            </a:r>
            <a:r>
              <a:rPr lang="en-US" sz="2400" dirty="0" err="1" smtClean="0">
                <a:latin typeface="Symbol" charset="2"/>
                <a:cs typeface="Symbol" charset="2"/>
              </a:rPr>
              <a:t>p</a:t>
            </a:r>
            <a:r>
              <a:rPr lang="en-US" sz="2400" baseline="30000" dirty="0" err="1" smtClean="0"/>
              <a:t>o</a:t>
            </a:r>
            <a:r>
              <a:rPr lang="en-US" sz="2400" dirty="0" smtClean="0"/>
              <a:t> BG.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-- need good control of sys. errors between </a:t>
            </a:r>
            <a:r>
              <a:rPr lang="en-US" sz="2400" dirty="0">
                <a:latin typeface="Symbol" charset="2"/>
                <a:cs typeface="Symbol" charset="2"/>
              </a:rPr>
              <a:t>n</a:t>
            </a:r>
            <a:r>
              <a:rPr lang="en-US" sz="2400" dirty="0"/>
              <a:t> </a:t>
            </a:r>
            <a:r>
              <a:rPr lang="en-US" sz="2400" dirty="0" smtClean="0"/>
              <a:t>and </a:t>
            </a:r>
            <a:r>
              <a:rPr lang="en-US" sz="2400" dirty="0" smtClean="0">
                <a:latin typeface="Symbol" charset="2"/>
                <a:cs typeface="Symbol" charset="2"/>
              </a:rPr>
              <a:t>n</a:t>
            </a:r>
            <a:r>
              <a:rPr lang="en-US" sz="2400" dirty="0" smtClean="0">
                <a:cs typeface="Symbol" charset="2"/>
              </a:rPr>
              <a:t> data</a:t>
            </a:r>
            <a:r>
              <a:rPr lang="en-US" sz="2400" dirty="0" smtClean="0"/>
              <a:t>. </a:t>
            </a:r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800" dirty="0" smtClean="0">
                <a:solidFill>
                  <a:srgbClr val="0000FF"/>
                </a:solidFill>
              </a:rPr>
              <a:t>2. Spectral </a:t>
            </a:r>
            <a:r>
              <a:rPr lang="en-US" sz="2800" dirty="0">
                <a:solidFill>
                  <a:srgbClr val="0000FF"/>
                </a:solidFill>
              </a:rPr>
              <a:t>shape of </a:t>
            </a:r>
            <a:r>
              <a:rPr lang="en-US" sz="2800" dirty="0">
                <a:solidFill>
                  <a:srgbClr val="0000FF"/>
                </a:solidFill>
                <a:latin typeface="Symbol" charset="2"/>
                <a:cs typeface="Symbol" charset="2"/>
              </a:rPr>
              <a:t>n</a:t>
            </a:r>
            <a:r>
              <a:rPr lang="en-US" sz="2800" baseline="-25000" dirty="0">
                <a:solidFill>
                  <a:srgbClr val="0000FF"/>
                </a:solidFill>
              </a:rPr>
              <a:t>e</a:t>
            </a:r>
            <a:r>
              <a:rPr lang="en-US" sz="2800" dirty="0">
                <a:solidFill>
                  <a:srgbClr val="0000FF"/>
                </a:solidFill>
              </a:rPr>
              <a:t> spectrum:  </a:t>
            </a:r>
            <a:r>
              <a:rPr lang="en-US" sz="2800" dirty="0">
                <a:solidFill>
                  <a:srgbClr val="FF6600"/>
                </a:solidFill>
              </a:rPr>
              <a:t>DUNE </a:t>
            </a:r>
            <a:r>
              <a:rPr lang="en-US" sz="2400" dirty="0">
                <a:solidFill>
                  <a:srgbClr val="FF6600"/>
                </a:solidFill>
              </a:rPr>
              <a:t>(1 – 5 </a:t>
            </a:r>
            <a:r>
              <a:rPr lang="en-US" sz="2400" dirty="0" err="1">
                <a:solidFill>
                  <a:srgbClr val="FF6600"/>
                </a:solidFill>
              </a:rPr>
              <a:t>GeV</a:t>
            </a:r>
            <a:r>
              <a:rPr lang="en-US" sz="2400" dirty="0">
                <a:solidFill>
                  <a:srgbClr val="FF6600"/>
                </a:solidFill>
              </a:rPr>
              <a:t>)</a:t>
            </a:r>
          </a:p>
          <a:p>
            <a:endParaRPr lang="en-US" sz="1000" dirty="0"/>
          </a:p>
          <a:p>
            <a:r>
              <a:rPr lang="en-US" sz="2400" dirty="0"/>
              <a:t>   Investigate position and amplitude of 1</a:t>
            </a:r>
            <a:r>
              <a:rPr lang="en-US" sz="2400" baseline="30000" dirty="0"/>
              <a:t>st</a:t>
            </a:r>
            <a:r>
              <a:rPr lang="en-US" sz="2400" dirty="0"/>
              <a:t> and 2</a:t>
            </a:r>
            <a:r>
              <a:rPr lang="en-US" sz="2400" baseline="30000" dirty="0"/>
              <a:t>nd</a:t>
            </a:r>
            <a:r>
              <a:rPr lang="en-US" sz="2400" dirty="0"/>
              <a:t> </a:t>
            </a:r>
            <a:r>
              <a:rPr lang="en-US" sz="2400" dirty="0" err="1"/>
              <a:t>osc</a:t>
            </a:r>
            <a:r>
              <a:rPr lang="en-US" sz="2400" dirty="0"/>
              <a:t>. min., max. </a:t>
            </a:r>
          </a:p>
          <a:p>
            <a:r>
              <a:rPr lang="en-US" sz="2400" dirty="0"/>
              <a:t>   with wide band </a:t>
            </a:r>
            <a:r>
              <a:rPr lang="en-US" sz="2400" dirty="0">
                <a:latin typeface="Symbol" charset="2"/>
                <a:cs typeface="Symbol" charset="2"/>
              </a:rPr>
              <a:t>n</a:t>
            </a:r>
            <a:r>
              <a:rPr lang="en-US" sz="2400" dirty="0"/>
              <a:t> beam at long baseline. </a:t>
            </a:r>
          </a:p>
          <a:p>
            <a:r>
              <a:rPr lang="en-US" sz="2400" dirty="0">
                <a:sym typeface="Wingdings"/>
              </a:rPr>
              <a:t>   good energy resolution is needed at 2</a:t>
            </a:r>
            <a:r>
              <a:rPr lang="en-US" sz="2400" baseline="30000" dirty="0">
                <a:sym typeface="Wingdings"/>
              </a:rPr>
              <a:t>nd</a:t>
            </a:r>
            <a:r>
              <a:rPr lang="en-US" sz="2400" dirty="0">
                <a:sym typeface="Wingdings"/>
              </a:rPr>
              <a:t> </a:t>
            </a:r>
            <a:r>
              <a:rPr lang="en-US" sz="2400" dirty="0" err="1">
                <a:sym typeface="Wingdings"/>
              </a:rPr>
              <a:t>osc</a:t>
            </a:r>
            <a:r>
              <a:rPr lang="en-US" sz="2400" dirty="0">
                <a:sym typeface="Wingdings"/>
              </a:rPr>
              <a:t>. max. </a:t>
            </a:r>
          </a:p>
          <a:p>
            <a:r>
              <a:rPr lang="en-US" sz="2400" dirty="0">
                <a:sym typeface="Wingdings"/>
              </a:rPr>
              <a:t>       ** appearance channel looks dominated by beam BKG in </a:t>
            </a:r>
            <a:r>
              <a:rPr lang="en-US" sz="2400" dirty="0" smtClean="0">
                <a:sym typeface="Wingdings"/>
              </a:rPr>
              <a:t>DUNE</a:t>
            </a:r>
          </a:p>
          <a:p>
            <a:r>
              <a:rPr lang="en-US" sz="2400" dirty="0">
                <a:sym typeface="Wingdings"/>
              </a:rPr>
              <a:t> </a:t>
            </a:r>
            <a:r>
              <a:rPr lang="en-US" sz="2400" dirty="0" smtClean="0">
                <a:sym typeface="Wingdings"/>
              </a:rPr>
              <a:t>            at 2</a:t>
            </a:r>
            <a:r>
              <a:rPr lang="en-US" sz="2400" baseline="30000" dirty="0" smtClean="0">
                <a:sym typeface="Wingdings"/>
              </a:rPr>
              <a:t>nd</a:t>
            </a:r>
            <a:r>
              <a:rPr lang="en-US" sz="2400" dirty="0" smtClean="0">
                <a:sym typeface="Wingdings"/>
              </a:rPr>
              <a:t> </a:t>
            </a:r>
            <a:r>
              <a:rPr lang="en-US" sz="2400" dirty="0" err="1" smtClean="0">
                <a:sym typeface="Wingdings"/>
              </a:rPr>
              <a:t>osc</a:t>
            </a:r>
            <a:r>
              <a:rPr lang="en-US" sz="2400" dirty="0" smtClean="0">
                <a:sym typeface="Wingdings"/>
              </a:rPr>
              <a:t>. max. </a:t>
            </a:r>
            <a:endParaRPr lang="en-US" sz="2400" dirty="0"/>
          </a:p>
        </p:txBody>
      </p:sp>
      <p:pic>
        <p:nvPicPr>
          <p:cNvPr id="2" name="Picture 1" descr="asymmetry_C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74" y="1083349"/>
            <a:ext cx="4253420" cy="543776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6795631" y="2111423"/>
            <a:ext cx="2639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1447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459916"/>
              </p:ext>
            </p:extLst>
          </p:nvPr>
        </p:nvGraphicFramePr>
        <p:xfrm>
          <a:off x="301626" y="2730499"/>
          <a:ext cx="8588376" cy="3571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094"/>
                <a:gridCol w="2147094"/>
                <a:gridCol w="2147094"/>
                <a:gridCol w="2147094"/>
              </a:tblGrid>
              <a:tr h="51026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Site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OAB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Baseline [km]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Height [m]</a:t>
                      </a:r>
                      <a:endParaRPr lang="en-US" sz="2400" dirty="0"/>
                    </a:p>
                  </a:txBody>
                  <a:tcPr/>
                </a:tc>
              </a:tr>
              <a:tr h="51026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Mt. </a:t>
                      </a:r>
                      <a:r>
                        <a:rPr lang="en-US" sz="2200" dirty="0" err="1" smtClean="0"/>
                        <a:t>Bisul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~1.4</a:t>
                      </a:r>
                      <a:r>
                        <a:rPr lang="en-US" sz="2200" baseline="30000" dirty="0" smtClean="0"/>
                        <a:t>o</a:t>
                      </a:r>
                      <a:endParaRPr lang="en-US" sz="22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1080 km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1084 m</a:t>
                      </a:r>
                      <a:endParaRPr lang="en-US" sz="2200" dirty="0"/>
                    </a:p>
                  </a:txBody>
                  <a:tcPr/>
                </a:tc>
              </a:tr>
              <a:tr h="51026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Mt. </a:t>
                      </a:r>
                      <a:r>
                        <a:rPr lang="en-US" sz="2200" dirty="0" err="1" smtClean="0"/>
                        <a:t>Hwangmae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~1.8</a:t>
                      </a:r>
                      <a:r>
                        <a:rPr lang="en-US" sz="2200" baseline="30000" dirty="0" smtClean="0"/>
                        <a:t>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1140 km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1113 m</a:t>
                      </a:r>
                      <a:endParaRPr lang="en-US" sz="2200" dirty="0"/>
                    </a:p>
                  </a:txBody>
                  <a:tcPr/>
                </a:tc>
              </a:tr>
              <a:tr h="51026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Mt. </a:t>
                      </a:r>
                      <a:r>
                        <a:rPr lang="en-US" sz="2200" dirty="0" err="1" smtClean="0"/>
                        <a:t>Sambong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~1.9</a:t>
                      </a:r>
                      <a:r>
                        <a:rPr lang="en-US" sz="2200" baseline="30000" dirty="0" smtClean="0"/>
                        <a:t>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1180 km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1186 m</a:t>
                      </a:r>
                      <a:endParaRPr lang="en-US" sz="2200" dirty="0"/>
                    </a:p>
                  </a:txBody>
                  <a:tcPr/>
                </a:tc>
              </a:tr>
              <a:tr h="51026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Mt. </a:t>
                      </a:r>
                      <a:r>
                        <a:rPr lang="en-US" sz="2200" dirty="0" err="1" smtClean="0"/>
                        <a:t>Bohyun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~2.2</a:t>
                      </a:r>
                      <a:r>
                        <a:rPr lang="en-US" sz="2200" baseline="30000" dirty="0" smtClean="0"/>
                        <a:t>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1040 km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1126 m</a:t>
                      </a:r>
                      <a:endParaRPr lang="en-US" sz="2200" dirty="0"/>
                    </a:p>
                  </a:txBody>
                  <a:tcPr/>
                </a:tc>
              </a:tr>
              <a:tr h="51026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Mt. </a:t>
                      </a:r>
                      <a:r>
                        <a:rPr lang="en-US" sz="2200" dirty="0" err="1" smtClean="0"/>
                        <a:t>Minjuii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~2.2</a:t>
                      </a:r>
                      <a:r>
                        <a:rPr lang="en-US" sz="2200" baseline="30000" dirty="0" smtClean="0"/>
                        <a:t>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1140 km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1242 m</a:t>
                      </a:r>
                      <a:endParaRPr lang="en-US" sz="2200" dirty="0"/>
                    </a:p>
                  </a:txBody>
                  <a:tcPr/>
                </a:tc>
              </a:tr>
              <a:tr h="51026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Mt. </a:t>
                      </a:r>
                      <a:r>
                        <a:rPr lang="en-US" sz="2200" dirty="0" err="1" smtClean="0"/>
                        <a:t>Unjang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~2.2</a:t>
                      </a:r>
                      <a:r>
                        <a:rPr lang="en-US" sz="2200" baseline="30000" dirty="0" smtClean="0"/>
                        <a:t>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1190 km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1125 m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69876" y="974248"/>
            <a:ext cx="8588375" cy="1482970"/>
          </a:xfrm>
          <a:prstGeom prst="rect">
            <a:avLst/>
          </a:prstGeom>
          <a:solidFill>
            <a:srgbClr val="F2FF85"/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</a:pPr>
            <a:r>
              <a:rPr lang="en-US" altLang="ko-KR" sz="2400" dirty="0">
                <a:latin typeface="Arial" charset="0"/>
                <a:ea typeface="휴먼태고딕" charset="0"/>
                <a:cs typeface="휴먼태고딕" charset="0"/>
              </a:rPr>
              <a:t>Site candidates for a 2</a:t>
            </a:r>
            <a:r>
              <a:rPr lang="en-US" altLang="ko-KR" sz="2400" baseline="30000" dirty="0">
                <a:latin typeface="Arial" charset="0"/>
                <a:ea typeface="휴먼태고딕" charset="0"/>
                <a:cs typeface="휴먼태고딕" charset="0"/>
              </a:rPr>
              <a:t>nd</a:t>
            </a:r>
            <a:r>
              <a:rPr lang="en-US" altLang="ko-KR" sz="2400" dirty="0">
                <a:latin typeface="Arial" charset="0"/>
                <a:ea typeface="휴먼태고딕" charset="0"/>
                <a:cs typeface="휴먼태고딕" charset="0"/>
              </a:rPr>
              <a:t> </a:t>
            </a:r>
            <a:r>
              <a:rPr lang="en-US" altLang="ko-KR" sz="2400" dirty="0" err="1">
                <a:latin typeface="Arial" charset="0"/>
                <a:ea typeface="휴먼태고딕" charset="0"/>
                <a:cs typeface="휴먼태고딕" charset="0"/>
              </a:rPr>
              <a:t>osc</a:t>
            </a:r>
            <a:r>
              <a:rPr lang="en-US" altLang="ko-KR" sz="2400" dirty="0">
                <a:latin typeface="Arial" charset="0"/>
                <a:ea typeface="휴먼태고딕" charset="0"/>
                <a:cs typeface="휴먼태고딕" charset="0"/>
              </a:rPr>
              <a:t>. maximum detector in </a:t>
            </a:r>
            <a:r>
              <a:rPr lang="en-US" altLang="ko-KR" sz="2400" dirty="0" smtClean="0">
                <a:latin typeface="Arial" charset="0"/>
                <a:ea typeface="휴먼태고딕" charset="0"/>
                <a:cs typeface="휴먼태고딕" charset="0"/>
              </a:rPr>
              <a:t>Korea</a:t>
            </a:r>
          </a:p>
          <a:p>
            <a:pPr marL="457200" indent="-457200">
              <a:lnSpc>
                <a:spcPct val="90000"/>
              </a:lnSpc>
            </a:pPr>
            <a:endParaRPr lang="en-US" altLang="ko-KR" sz="1000" dirty="0">
              <a:latin typeface="Arial" charset="0"/>
              <a:ea typeface="휴먼태고딕" charset="0"/>
              <a:cs typeface="휴먼태고딕" charset="0"/>
            </a:endParaRPr>
          </a:p>
          <a:p>
            <a:pPr marL="952500" lvl="1" indent="-381000">
              <a:lnSpc>
                <a:spcPct val="90000"/>
              </a:lnSpc>
            </a:pPr>
            <a:r>
              <a:rPr lang="en-US" altLang="ko-KR" sz="2200" dirty="0" smtClean="0">
                <a:latin typeface="Arial" charset="0"/>
                <a:ea typeface="휴먼태고딕" charset="0"/>
                <a:cs typeface="휴먼태고딕" charset="0"/>
              </a:rPr>
              <a:t>--  Baselines </a:t>
            </a:r>
            <a:r>
              <a:rPr lang="en-US" altLang="ko-KR" sz="2200" dirty="0">
                <a:latin typeface="Arial" charset="0"/>
                <a:ea typeface="휴먼태고딕" charset="0"/>
                <a:cs typeface="휴먼태고딕" charset="0"/>
              </a:rPr>
              <a:t>with 1,000~1,200 km</a:t>
            </a:r>
          </a:p>
          <a:p>
            <a:pPr marL="952500" lvl="1" indent="-381000">
              <a:lnSpc>
                <a:spcPct val="90000"/>
              </a:lnSpc>
            </a:pPr>
            <a:r>
              <a:rPr lang="en-US" altLang="ko-KR" sz="2200" dirty="0" smtClean="0">
                <a:latin typeface="Arial" charset="0"/>
                <a:ea typeface="휴먼태고딕" charset="0"/>
                <a:cs typeface="휴먼태고딕" charset="0"/>
              </a:rPr>
              <a:t>--  2.0</a:t>
            </a:r>
            <a:r>
              <a:rPr lang="en-US" altLang="ko-KR" sz="2200" dirty="0">
                <a:latin typeface="Arial" charset="0"/>
                <a:ea typeface="휴먼태고딕" charset="0"/>
                <a:cs typeface="휴먼태고딕" charset="0"/>
              </a:rPr>
              <a:t>~2.5</a:t>
            </a:r>
            <a:r>
              <a:rPr lang="en-US" altLang="ko-KR" sz="2200" baseline="30000" dirty="0">
                <a:latin typeface="Arial" charset="0"/>
                <a:ea typeface="휴먼태고딕" charset="0"/>
                <a:cs typeface="휴먼태고딕" charset="0"/>
              </a:rPr>
              <a:t>o</a:t>
            </a:r>
            <a:r>
              <a:rPr lang="en-US" altLang="ko-KR" sz="2200" dirty="0">
                <a:latin typeface="Arial" charset="0"/>
                <a:ea typeface="휴먼태고딕" charset="0"/>
                <a:cs typeface="휴먼태고딕" charset="0"/>
              </a:rPr>
              <a:t> or 1.5~2.0</a:t>
            </a:r>
            <a:r>
              <a:rPr lang="en-US" altLang="ko-KR" sz="2200" baseline="30000" dirty="0">
                <a:latin typeface="Arial" charset="0"/>
                <a:ea typeface="휴먼태고딕" charset="0"/>
                <a:cs typeface="휴먼태고딕" charset="0"/>
              </a:rPr>
              <a:t>o  </a:t>
            </a:r>
            <a:r>
              <a:rPr lang="en-US" altLang="ko-KR" sz="2200" dirty="0">
                <a:latin typeface="Arial" charset="0"/>
                <a:ea typeface="휴먼태고딕" charset="0"/>
                <a:cs typeface="휴먼태고딕" charset="0"/>
              </a:rPr>
              <a:t>off axis beam directions</a:t>
            </a:r>
          </a:p>
          <a:p>
            <a:pPr marL="952500" lvl="1" indent="-381000">
              <a:lnSpc>
                <a:spcPct val="90000"/>
              </a:lnSpc>
            </a:pPr>
            <a:r>
              <a:rPr lang="en-US" altLang="ko-KR" sz="2200" dirty="0" smtClean="0">
                <a:latin typeface="Arial" charset="0"/>
                <a:ea typeface="휴먼태고딕" charset="0"/>
                <a:cs typeface="휴먼태고딕" charset="0"/>
              </a:rPr>
              <a:t>--  &gt;</a:t>
            </a:r>
            <a:r>
              <a:rPr lang="en-US" altLang="ko-KR" sz="2200" dirty="0">
                <a:latin typeface="Arial" charset="0"/>
                <a:ea typeface="휴먼태고딕" charset="0"/>
                <a:cs typeface="휴먼태고딕" charset="0"/>
              </a:rPr>
              <a:t>1,000 m high mountains with hard granite rocks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615"/>
            <a:ext cx="9144000" cy="625503"/>
          </a:xfrm>
          <a:prstGeom prst="rect">
            <a:avLst/>
          </a:prstGeom>
          <a:solidFill>
            <a:srgbClr val="00009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anchor="ctr"/>
          <a:lstStyle/>
          <a:p>
            <a:pPr algn="ctr"/>
            <a:r>
              <a:rPr lang="en-US" altLang="ko-KR" sz="3600" b="1" dirty="0" smtClean="0">
                <a:solidFill>
                  <a:srgbClr val="FFFFFF"/>
                </a:solidFill>
                <a:ea typeface="굴림" charset="0"/>
                <a:cs typeface="굴림" charset="0"/>
              </a:rPr>
              <a:t>Summary </a:t>
            </a:r>
            <a:r>
              <a:rPr lang="en-US" altLang="ko-KR" sz="3600" b="1" dirty="0">
                <a:solidFill>
                  <a:srgbClr val="FFFFFF"/>
                </a:solidFill>
                <a:ea typeface="굴림" charset="0"/>
                <a:cs typeface="굴림" charset="0"/>
              </a:rPr>
              <a:t>on candidate sites in Korea</a:t>
            </a:r>
          </a:p>
        </p:txBody>
      </p:sp>
    </p:spTree>
    <p:extLst>
      <p:ext uri="{BB962C8B-B14F-4D97-AF65-F5344CB8AC3E}">
        <p14:creationId xmlns:p14="http://schemas.microsoft.com/office/powerpoint/2010/main" val="664503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21571"/>
            <a:ext cx="9143999" cy="707886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FF"/>
                </a:solidFill>
                <a:latin typeface="Arial"/>
                <a:cs typeface="Arial"/>
              </a:rPr>
              <a:t>Plans &amp; Strategy</a:t>
            </a:r>
            <a:endParaRPr lang="en-US" sz="4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6640" y="1456561"/>
            <a:ext cx="841283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/>
              <a:t>We will form a T2HKK working group.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dirty="0" smtClean="0">
                <a:sym typeface="Wingdings"/>
              </a:rPr>
              <a:t> Please joint us if you are interested.</a:t>
            </a:r>
            <a:endParaRPr lang="en-US" sz="2800" dirty="0" smtClean="0"/>
          </a:p>
          <a:p>
            <a:endParaRPr lang="en-US" sz="2800" dirty="0"/>
          </a:p>
          <a:p>
            <a:pPr marL="342900" indent="-342900">
              <a:buFont typeface="Arial"/>
              <a:buChar char="•"/>
            </a:pPr>
            <a:r>
              <a:rPr lang="en-US" sz="2800" dirty="0" smtClean="0"/>
              <a:t>We plan to have a </a:t>
            </a:r>
            <a:r>
              <a:rPr lang="en-US" sz="2800" dirty="0" smtClean="0">
                <a:solidFill>
                  <a:srgbClr val="FF6600"/>
                </a:solidFill>
              </a:rPr>
              <a:t>international workshop on T2HKK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en-US" sz="2800" dirty="0" smtClean="0">
                <a:solidFill>
                  <a:srgbClr val="0000FF"/>
                </a:solidFill>
              </a:rPr>
              <a:t> this Fall in Korea</a:t>
            </a:r>
            <a:r>
              <a:rPr lang="en-US" sz="2800" dirty="0" smtClean="0"/>
              <a:t>. </a:t>
            </a:r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** With well known technology we can/should push this </a:t>
            </a:r>
          </a:p>
          <a:p>
            <a:r>
              <a:rPr lang="en-US" sz="2800" dirty="0" smtClean="0"/>
              <a:t>ASAP. We may get very interesting results much earlier.</a:t>
            </a:r>
          </a:p>
        </p:txBody>
      </p:sp>
    </p:spTree>
    <p:extLst>
      <p:ext uri="{BB962C8B-B14F-4D97-AF65-F5344CB8AC3E}">
        <p14:creationId xmlns:p14="http://schemas.microsoft.com/office/powerpoint/2010/main" val="3252054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/>
          <p:nvPr/>
        </p:nvSpPr>
        <p:spPr>
          <a:xfrm>
            <a:off x="7361607" y="3004580"/>
            <a:ext cx="1416239" cy="26789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7" tIns="35717" rIns="35717" bIns="35717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6" name="Shape 316"/>
          <p:cNvSpPr>
            <a:spLocks noGrp="1"/>
          </p:cNvSpPr>
          <p:nvPr>
            <p:ph type="title"/>
          </p:nvPr>
        </p:nvSpPr>
        <p:spPr>
          <a:xfrm>
            <a:off x="0" y="-7129"/>
            <a:ext cx="9143999" cy="723893"/>
          </a:xfrm>
          <a:prstGeom prst="rect">
            <a:avLst/>
          </a:prstGeom>
          <a:solidFill>
            <a:srgbClr val="000090"/>
          </a:solidFill>
        </p:spPr>
        <p:txBody>
          <a:bodyPr>
            <a:normAutofit/>
          </a:bodyPr>
          <a:lstStyle>
            <a:lvl1pPr defTabSz="449833">
              <a:defRPr sz="6160"/>
            </a:lvl1pPr>
          </a:lstStyle>
          <a:p>
            <a:r>
              <a:rPr sz="4000" dirty="0">
                <a:solidFill>
                  <a:srgbClr val="FFFFFF"/>
                </a:solidFill>
                <a:latin typeface="Arial"/>
                <a:cs typeface="Arial"/>
              </a:rPr>
              <a:t>To-do List</a:t>
            </a:r>
          </a:p>
        </p:txBody>
      </p:sp>
      <p:sp>
        <p:nvSpPr>
          <p:cNvPr id="317" name="Shape 3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42</a:t>
            </a:fld>
            <a:endParaRPr/>
          </a:p>
        </p:txBody>
      </p:sp>
      <p:sp>
        <p:nvSpPr>
          <p:cNvPr id="318" name="Shape 318"/>
          <p:cNvSpPr>
            <a:spLocks noGrp="1"/>
          </p:cNvSpPr>
          <p:nvPr>
            <p:ph type="body" idx="1"/>
          </p:nvPr>
        </p:nvSpPr>
        <p:spPr>
          <a:xfrm>
            <a:off x="555979" y="1175901"/>
            <a:ext cx="8014564" cy="535272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312528" indent="-312528">
              <a:spcBef>
                <a:spcPts val="1898"/>
              </a:spcBef>
              <a:defRPr sz="3000"/>
            </a:pPr>
            <a:r>
              <a:rPr sz="2600" dirty="0" smtClean="0"/>
              <a:t>Implement </a:t>
            </a:r>
            <a:r>
              <a:rPr sz="2600" dirty="0"/>
              <a:t>δ</a:t>
            </a:r>
            <a:r>
              <a:rPr sz="2600" baseline="-5999" dirty="0"/>
              <a:t>cp</a:t>
            </a:r>
            <a:r>
              <a:rPr sz="2600" dirty="0"/>
              <a:t> precision sensitivity</a:t>
            </a:r>
          </a:p>
          <a:p>
            <a:pPr marL="312528" indent="-312528">
              <a:spcBef>
                <a:spcPts val="1898"/>
              </a:spcBef>
              <a:defRPr sz="3000"/>
            </a:pPr>
            <a:r>
              <a:rPr sz="2600" dirty="0"/>
              <a:t>Implement systematic errors on:</a:t>
            </a:r>
          </a:p>
          <a:p>
            <a:pPr lvl="1">
              <a:spcBef>
                <a:spcPts val="1898"/>
              </a:spcBef>
              <a:defRPr sz="3000"/>
            </a:pPr>
            <a:r>
              <a:rPr sz="2600" dirty="0"/>
              <a:t>Electron (anti)neutrino cross-section uncertainty </a:t>
            </a:r>
          </a:p>
          <a:p>
            <a:pPr lvl="1">
              <a:spcBef>
                <a:spcPts val="1898"/>
              </a:spcBef>
              <a:defRPr sz="3000"/>
            </a:pPr>
            <a:r>
              <a:rPr sz="2600" dirty="0"/>
              <a:t>Energy scale</a:t>
            </a:r>
          </a:p>
          <a:p>
            <a:pPr lvl="1">
              <a:spcBef>
                <a:spcPts val="1898"/>
              </a:spcBef>
              <a:defRPr sz="3000"/>
            </a:pPr>
            <a:r>
              <a:rPr sz="2600" dirty="0"/>
              <a:t>non-QE fraction of the CC cross-section</a:t>
            </a:r>
          </a:p>
          <a:p>
            <a:pPr lvl="1">
              <a:spcBef>
                <a:spcPts val="1898"/>
              </a:spcBef>
              <a:defRPr sz="3000"/>
            </a:pPr>
            <a:r>
              <a:rPr sz="2600" dirty="0"/>
              <a:t>Backgrounds</a:t>
            </a:r>
          </a:p>
          <a:p>
            <a:pPr marL="312528" indent="-312528">
              <a:spcBef>
                <a:spcPts val="1898"/>
              </a:spcBef>
              <a:defRPr sz="3000"/>
            </a:pPr>
            <a:r>
              <a:rPr sz="2600" dirty="0"/>
              <a:t>Study exposure dependence of </a:t>
            </a:r>
            <a:r>
              <a:rPr sz="2600" dirty="0" smtClean="0"/>
              <a:t>sensitivities</a:t>
            </a:r>
            <a:endParaRPr lang="en-US" sz="2600" dirty="0" smtClean="0"/>
          </a:p>
          <a:p>
            <a:pPr marL="312528" indent="-312528">
              <a:spcBef>
                <a:spcPts val="1898"/>
              </a:spcBef>
              <a:defRPr sz="3000"/>
            </a:pPr>
            <a:r>
              <a:rPr lang="en-US" sz="2600" dirty="0" smtClean="0"/>
              <a:t>Other physics studies</a:t>
            </a:r>
            <a:endParaRPr sz="2600" dirty="0"/>
          </a:p>
        </p:txBody>
      </p:sp>
    </p:spTree>
    <p:extLst>
      <p:ext uri="{BB962C8B-B14F-4D97-AF65-F5344CB8AC3E}">
        <p14:creationId xmlns:p14="http://schemas.microsoft.com/office/powerpoint/2010/main" val="7382597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body" idx="1"/>
          </p:nvPr>
        </p:nvSpPr>
        <p:spPr>
          <a:xfrm>
            <a:off x="419112" y="1184174"/>
            <a:ext cx="8790012" cy="3983633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/>
          <a:p>
            <a:pPr marL="265649" indent="-265649" defTabSz="349138">
              <a:spcBef>
                <a:spcPts val="2461"/>
              </a:spcBef>
              <a:defRPr sz="3060"/>
            </a:pPr>
            <a:r>
              <a:rPr dirty="0"/>
              <a:t>Currently using NEUT 5.3.2 based MC</a:t>
            </a:r>
          </a:p>
          <a:p>
            <a:pPr marL="531298" lvl="1" indent="-265649" defTabSz="349138">
              <a:spcBef>
                <a:spcPts val="2461"/>
              </a:spcBef>
              <a:defRPr sz="3060"/>
            </a:pPr>
            <a:r>
              <a:rPr dirty="0"/>
              <a:t>Need to scale by 1.37 to get rates consistent with NEUT 5.1.4.2 based MC in HK documents</a:t>
            </a:r>
          </a:p>
          <a:p>
            <a:pPr marL="265649" indent="-265649" defTabSz="349138">
              <a:spcBef>
                <a:spcPts val="2461"/>
              </a:spcBef>
              <a:defRPr sz="3060"/>
            </a:pPr>
            <a:r>
              <a:rPr dirty="0">
                <a:solidFill>
                  <a:srgbClr val="0000FF"/>
                </a:solidFill>
              </a:rPr>
              <a:t>2.7e22 POT, 1:3 ν/ν-bar (FHC/RHC) operation ratio</a:t>
            </a:r>
          </a:p>
          <a:p>
            <a:pPr marL="265649" indent="-265649" defTabSz="349138">
              <a:spcBef>
                <a:spcPts val="2461"/>
              </a:spcBef>
              <a:defRPr sz="3060"/>
            </a:pPr>
            <a:r>
              <a:rPr dirty="0"/>
              <a:t>187 kton fiducial volume (compared to 22.5 kton for SK)</a:t>
            </a:r>
          </a:p>
          <a:p>
            <a:pPr marL="265649" indent="-265649" defTabSz="349138">
              <a:spcBef>
                <a:spcPts val="2461"/>
              </a:spcBef>
              <a:defRPr sz="3060"/>
            </a:pPr>
            <a:r>
              <a:rPr dirty="0"/>
              <a:t>Baseline to Korea is 1100 km</a:t>
            </a:r>
          </a:p>
          <a:p>
            <a:pPr marL="265649" indent="-265649" defTabSz="349138">
              <a:spcBef>
                <a:spcPts val="2461"/>
              </a:spcBef>
              <a:defRPr sz="3060"/>
            </a:pPr>
            <a:r>
              <a:rPr dirty="0"/>
              <a:t>Oscillation parameters: </a:t>
            </a:r>
          </a:p>
        </p:txBody>
      </p:sp>
      <p:sp>
        <p:nvSpPr>
          <p:cNvPr id="144" name="Shape 144"/>
          <p:cNvSpPr>
            <a:spLocks noGrp="1"/>
          </p:cNvSpPr>
          <p:nvPr>
            <p:ph type="sldNum" sz="quarter" idx="2"/>
          </p:nvPr>
        </p:nvSpPr>
        <p:spPr>
          <a:xfrm>
            <a:off x="4482667" y="6505277"/>
            <a:ext cx="169736" cy="2678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43</a:t>
            </a:fld>
            <a:endParaRPr/>
          </a:p>
        </p:txBody>
      </p:sp>
      <p:pic>
        <p:nvPicPr>
          <p:cNvPr id="145" name="Screen Shot 2016-06-20 at 3.57.54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99194" y="4120830"/>
            <a:ext cx="3089930" cy="2652338"/>
          </a:xfrm>
          <a:prstGeom prst="rect">
            <a:avLst/>
          </a:prstGeom>
          <a:ln w="19050" cmpd="sng">
            <a:solidFill>
              <a:srgbClr val="800000"/>
            </a:solidFill>
            <a:miter lim="400000"/>
          </a:ln>
        </p:spPr>
      </p:pic>
      <p:sp>
        <p:nvSpPr>
          <p:cNvPr id="6" name="TextBox 5"/>
          <p:cNvSpPr txBox="1"/>
          <p:nvPr/>
        </p:nvSpPr>
        <p:spPr>
          <a:xfrm>
            <a:off x="0" y="3154"/>
            <a:ext cx="9143999" cy="707886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/>
                <a:cs typeface="Arial"/>
              </a:rPr>
              <a:t>Event Rate Calculation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556709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5" name="Rectangle 3"/>
          <p:cNvSpPr>
            <a:spLocks noChangeArrowheads="1"/>
          </p:cNvSpPr>
          <p:nvPr/>
        </p:nvSpPr>
        <p:spPr bwMode="auto">
          <a:xfrm>
            <a:off x="196049" y="1050520"/>
            <a:ext cx="8822224" cy="1295400"/>
          </a:xfrm>
          <a:prstGeom prst="rect">
            <a:avLst/>
          </a:prstGeom>
          <a:solidFill>
            <a:srgbClr val="F5FF72"/>
          </a:solidFill>
          <a:ln>
            <a:noFill/>
          </a:ln>
          <a:effectLst/>
        </p:spPr>
        <p:txBody>
          <a:bodyPr anchor="ctr"/>
          <a:lstStyle/>
          <a:p>
            <a:pPr marL="377825" indent="-377825">
              <a:lnSpc>
                <a:spcPct val="80000"/>
              </a:lnSpc>
              <a:spcBef>
                <a:spcPct val="50000"/>
              </a:spcBef>
              <a:buFont typeface="Wingdings" charset="0"/>
              <a:buChar char="q"/>
            </a:pPr>
            <a:r>
              <a:rPr lang="en-US" altLang="ja-JP" sz="2600" dirty="0" smtClean="0"/>
              <a:t>T2HKK </a:t>
            </a:r>
            <a:r>
              <a:rPr lang="en-US" altLang="ja-JP" sz="2600" dirty="0"/>
              <a:t>is an interesting option to resolve the oscillation parameter degeneracy based on the longer baseline and an additional, identical </a:t>
            </a:r>
            <a:r>
              <a:rPr lang="en-US" altLang="ja-JP" sz="2600" dirty="0" smtClean="0"/>
              <a:t>detector (0.25 Mt) </a:t>
            </a:r>
            <a:r>
              <a:rPr lang="en-US" altLang="ja-JP" sz="2600" dirty="0"/>
              <a:t>in </a:t>
            </a:r>
            <a:r>
              <a:rPr lang="en-US" altLang="ja-JP" sz="2600" dirty="0" smtClean="0"/>
              <a:t>Korea.</a:t>
            </a:r>
            <a:endParaRPr lang="en-US" altLang="ja-JP" sz="2600" dirty="0"/>
          </a:p>
        </p:txBody>
      </p:sp>
      <p:sp>
        <p:nvSpPr>
          <p:cNvPr id="422919" name="Rectangle 7"/>
          <p:cNvSpPr>
            <a:spLocks noChangeArrowheads="1"/>
          </p:cNvSpPr>
          <p:nvPr/>
        </p:nvSpPr>
        <p:spPr bwMode="auto">
          <a:xfrm>
            <a:off x="304800" y="3571231"/>
            <a:ext cx="8610600" cy="1063112"/>
          </a:xfrm>
          <a:prstGeom prst="rect">
            <a:avLst/>
          </a:prstGeom>
          <a:solidFill>
            <a:srgbClr val="BEFF0F"/>
          </a:solidFill>
          <a:ln>
            <a:noFill/>
          </a:ln>
          <a:effectLst/>
        </p:spPr>
        <p:txBody>
          <a:bodyPr anchor="ctr"/>
          <a:lstStyle/>
          <a:p>
            <a:pPr marL="377825" indent="-377825">
              <a:lnSpc>
                <a:spcPct val="80000"/>
              </a:lnSpc>
              <a:spcBef>
                <a:spcPct val="50000"/>
              </a:spcBef>
              <a:buFont typeface="Wingdings" charset="0"/>
              <a:buChar char="q"/>
            </a:pPr>
            <a:r>
              <a:rPr lang="en-US" altLang="ja-JP" sz="2600" dirty="0" smtClean="0">
                <a:solidFill>
                  <a:srgbClr val="000000"/>
                </a:solidFill>
              </a:rPr>
              <a:t>T2HKK </a:t>
            </a:r>
            <a:r>
              <a:rPr lang="en-US" altLang="ja-JP" sz="2600" dirty="0">
                <a:solidFill>
                  <a:srgbClr val="000000"/>
                </a:solidFill>
              </a:rPr>
              <a:t>needs further tuning of some of parameters such as </a:t>
            </a:r>
            <a:r>
              <a:rPr lang="en-US" altLang="ja-JP" sz="2600" dirty="0" smtClean="0">
                <a:solidFill>
                  <a:srgbClr val="000000"/>
                </a:solidFill>
              </a:rPr>
              <a:t>detector mass, baseline</a:t>
            </a:r>
            <a:r>
              <a:rPr lang="en-US" altLang="ja-JP" sz="2600" dirty="0">
                <a:solidFill>
                  <a:srgbClr val="000000"/>
                </a:solidFill>
              </a:rPr>
              <a:t>, off-axis </a:t>
            </a:r>
            <a:r>
              <a:rPr lang="en-US" altLang="ja-JP" sz="2600" dirty="0" smtClean="0">
                <a:solidFill>
                  <a:srgbClr val="000000"/>
                </a:solidFill>
              </a:rPr>
              <a:t>angle, </a:t>
            </a:r>
            <a:r>
              <a:rPr lang="en-US" altLang="ja-JP" sz="2600" dirty="0">
                <a:solidFill>
                  <a:srgbClr val="000000"/>
                </a:solidFill>
              </a:rPr>
              <a:t>etc.</a:t>
            </a:r>
          </a:p>
        </p:txBody>
      </p:sp>
      <p:sp>
        <p:nvSpPr>
          <p:cNvPr id="422920" name="Rectangle 8"/>
          <p:cNvSpPr>
            <a:spLocks noChangeArrowheads="1"/>
          </p:cNvSpPr>
          <p:nvPr/>
        </p:nvSpPr>
        <p:spPr bwMode="auto">
          <a:xfrm>
            <a:off x="304800" y="4905424"/>
            <a:ext cx="8610600" cy="609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anchor="ctr"/>
          <a:lstStyle/>
          <a:p>
            <a:pPr marL="377825" indent="-377825">
              <a:lnSpc>
                <a:spcPct val="80000"/>
              </a:lnSpc>
              <a:spcBef>
                <a:spcPct val="50000"/>
              </a:spcBef>
              <a:buFont typeface="Wingdings" charset="0"/>
              <a:buChar char="q"/>
            </a:pPr>
            <a:r>
              <a:rPr lang="en-US" altLang="ja-JP" sz="2600" dirty="0" smtClean="0">
                <a:solidFill>
                  <a:srgbClr val="000000"/>
                </a:solidFill>
              </a:rPr>
              <a:t>T2HKK </a:t>
            </a:r>
            <a:r>
              <a:rPr lang="en-US" altLang="ja-JP" sz="2600" dirty="0">
                <a:solidFill>
                  <a:srgbClr val="000000"/>
                </a:solidFill>
              </a:rPr>
              <a:t>needs a study </a:t>
            </a:r>
            <a:r>
              <a:rPr lang="en-US" altLang="ja-JP" sz="2600" dirty="0" smtClean="0">
                <a:solidFill>
                  <a:srgbClr val="000000"/>
                </a:solidFill>
              </a:rPr>
              <a:t>on </a:t>
            </a:r>
            <a:r>
              <a:rPr lang="en-US" altLang="ja-JP" sz="2600" dirty="0">
                <a:solidFill>
                  <a:srgbClr val="000000"/>
                </a:solidFill>
              </a:rPr>
              <a:t>more physics opportunities.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-6080"/>
            <a:ext cx="9143999" cy="707886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/>
                <a:cs typeface="Arial"/>
              </a:rPr>
              <a:t>Summary &amp; Conclusion</a:t>
            </a:r>
            <a:endParaRPr lang="en-US" sz="4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04800" y="5756095"/>
            <a:ext cx="8610600" cy="609600"/>
          </a:xfrm>
          <a:prstGeom prst="rect">
            <a:avLst/>
          </a:prstGeom>
          <a:solidFill>
            <a:srgbClr val="FFB428"/>
          </a:solidFill>
          <a:ln>
            <a:noFill/>
          </a:ln>
          <a:effectLst/>
        </p:spPr>
        <p:txBody>
          <a:bodyPr anchor="ctr"/>
          <a:lstStyle/>
          <a:p>
            <a:pPr marL="377825" indent="-377825">
              <a:lnSpc>
                <a:spcPct val="80000"/>
              </a:lnSpc>
              <a:spcBef>
                <a:spcPct val="50000"/>
              </a:spcBef>
              <a:buFont typeface="Wingdings" charset="0"/>
              <a:buChar char="q"/>
            </a:pPr>
            <a:r>
              <a:rPr lang="en-US" altLang="ja-JP" sz="2600" dirty="0" smtClean="0">
                <a:solidFill>
                  <a:srgbClr val="000000"/>
                </a:solidFill>
              </a:rPr>
              <a:t>T2HKK needs you!  &amp;  Let’s focus on  science.</a:t>
            </a:r>
            <a:endParaRPr lang="en-US" altLang="ja-JP" sz="26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2539" y="2454690"/>
            <a:ext cx="67120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srgbClr val="0000FF"/>
                </a:solidFill>
              </a:rPr>
              <a:t>Korea has many options for proper sites </a:t>
            </a:r>
            <a:r>
              <a:rPr lang="en-US" altLang="ja-JP" sz="2200" dirty="0">
                <a:solidFill>
                  <a:srgbClr val="0000FF"/>
                </a:solidFill>
              </a:rPr>
              <a:t>w/ 1~2</a:t>
            </a:r>
            <a:r>
              <a:rPr lang="en-US" altLang="ja-JP" sz="2200" baseline="30000" dirty="0">
                <a:solidFill>
                  <a:srgbClr val="0000FF"/>
                </a:solidFill>
              </a:rPr>
              <a:t>o</a:t>
            </a:r>
            <a:r>
              <a:rPr lang="en-US" altLang="ja-JP" sz="2200" dirty="0">
                <a:solidFill>
                  <a:srgbClr val="0000FF"/>
                </a:solidFill>
              </a:rPr>
              <a:t> OAB</a:t>
            </a:r>
            <a:r>
              <a:rPr lang="en-US" sz="2200" dirty="0" smtClean="0">
                <a:solidFill>
                  <a:srgbClr val="0000FF"/>
                </a:solidFill>
              </a:rPr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srgbClr val="FF6600"/>
                </a:solidFill>
              </a:rPr>
              <a:t>We can build T2HKK and do better physics. </a:t>
            </a:r>
            <a:endParaRPr lang="en-US" sz="22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86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90437" y="765929"/>
            <a:ext cx="7739689" cy="5230713"/>
            <a:chOff x="499017" y="1218240"/>
            <a:chExt cx="7577192" cy="4998463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7484" y="1218240"/>
              <a:ext cx="2627891" cy="3887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499017" y="5304960"/>
              <a:ext cx="7577192" cy="91174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“Why don’t you bring one of the 2 tanks to Korea ?” </a:t>
              </a:r>
            </a:p>
            <a:p>
              <a:pPr algn="ctr"/>
              <a:r>
                <a:rPr lang="en-US" sz="2800" dirty="0" smtClean="0"/>
                <a:t>@EPP2010</a:t>
              </a:r>
              <a:endParaRPr lang="en-US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08264" y="4644027"/>
              <a:ext cx="1336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E. Witten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93667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asted1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6736" y="319041"/>
            <a:ext cx="1725930" cy="473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pasted921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23991" y="945433"/>
            <a:ext cx="7125879" cy="7766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6" name="Group 146"/>
          <p:cNvGrpSpPr/>
          <p:nvPr/>
        </p:nvGrpSpPr>
        <p:grpSpPr>
          <a:xfrm>
            <a:off x="1250156" y="1838657"/>
            <a:ext cx="6423660" cy="1709553"/>
            <a:chOff x="0" y="0"/>
            <a:chExt cx="9135871" cy="2431363"/>
          </a:xfrm>
        </p:grpSpPr>
        <p:pic>
          <p:nvPicPr>
            <p:cNvPr id="143" name="pasted841.pdf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9135872" cy="11781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4" name="pasted8611.pd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820672" y="1905293"/>
              <a:ext cx="5819648" cy="5260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5" name="pasted91.pdf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576831" y="1064242"/>
              <a:ext cx="5965954" cy="8135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4" name="Group 13"/>
          <p:cNvGrpSpPr/>
          <p:nvPr/>
        </p:nvGrpSpPr>
        <p:grpSpPr>
          <a:xfrm>
            <a:off x="332214" y="3979683"/>
            <a:ext cx="7994554" cy="1957118"/>
            <a:chOff x="342900" y="6134100"/>
            <a:chExt cx="11948161" cy="3230596"/>
          </a:xfrm>
        </p:grpSpPr>
        <p:pic>
          <p:nvPicPr>
            <p:cNvPr id="15" name="droppedImage.pdf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14324" y="6326112"/>
              <a:ext cx="11281665" cy="770152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" name="droppedImage.pdf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9038034" y="7719058"/>
              <a:ext cx="2459090" cy="84531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" name="droppedImage.pdf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667508" y="8641872"/>
              <a:ext cx="8729474" cy="722824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8" name="Shape 132"/>
            <p:cNvSpPr/>
            <p:nvPr/>
          </p:nvSpPr>
          <p:spPr>
            <a:xfrm>
              <a:off x="342900" y="6134100"/>
              <a:ext cx="11948161" cy="1202945"/>
            </a:xfrm>
            <a:prstGeom prst="rect">
              <a:avLst/>
            </a:prstGeom>
            <a:ln w="63500">
              <a:solidFill>
                <a:srgbClr val="000000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lnSpc>
                  <a:spcPts val="4800"/>
                </a:lnSpc>
                <a:tabLst>
                  <a:tab pos="1066800" algn="l"/>
                </a:tabLst>
                <a:defRPr sz="4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19" name="Shape 133"/>
            <p:cNvSpPr/>
            <p:nvPr/>
          </p:nvSpPr>
          <p:spPr>
            <a:xfrm rot="16153400">
              <a:off x="7460328" y="7042243"/>
              <a:ext cx="1479297" cy="1658113"/>
            </a:xfrm>
            <a:prstGeom prst="leftRightArrow">
              <a:avLst>
                <a:gd name="adj1" fmla="val 9112"/>
                <a:gd name="adj2" fmla="val 19253"/>
              </a:avLst>
            </a:prstGeom>
            <a:solidFill>
              <a:srgbClr val="FF2600"/>
            </a:solidFill>
            <a:ln w="25400">
              <a:solidFill>
                <a:srgbClr val="000000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 defTabSz="457200">
                <a:lnSpc>
                  <a:spcPts val="4800"/>
                </a:lnSpc>
                <a:tabLst>
                  <a:tab pos="1066800" algn="l"/>
                </a:tabLst>
                <a:defRPr sz="4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pic>
        <p:nvPicPr>
          <p:cNvPr id="20" name="droppedImage.pdf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348633" y="254566"/>
            <a:ext cx="2232422" cy="619361"/>
          </a:xfrm>
          <a:prstGeom prst="rect">
            <a:avLst/>
          </a:prstGeom>
        </p:spPr>
      </p:pic>
      <p:pic>
        <p:nvPicPr>
          <p:cNvPr id="21" name="Picture 20" descr="anti_nu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46" y="6170489"/>
            <a:ext cx="6003966" cy="679019"/>
          </a:xfrm>
          <a:prstGeom prst="rect">
            <a:avLst/>
          </a:prstGeom>
          <a:solidFill>
            <a:srgbClr val="BEFF0F"/>
          </a:solidFill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882238583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17928" y="93991"/>
            <a:ext cx="7456024" cy="89255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600" dirty="0" smtClean="0">
                <a:solidFill>
                  <a:schemeClr val="bg1"/>
                </a:solidFill>
              </a:rPr>
              <a:t>Relatively large </a:t>
            </a:r>
            <a:r>
              <a:rPr lang="en-US" sz="26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q</a:t>
            </a:r>
            <a:r>
              <a:rPr lang="en-US" sz="2600" baseline="-25000" dirty="0" smtClean="0">
                <a:solidFill>
                  <a:schemeClr val="bg1"/>
                </a:solidFill>
              </a:rPr>
              <a:t>13</a:t>
            </a:r>
            <a:r>
              <a:rPr lang="en-US" sz="2600" dirty="0" smtClean="0">
                <a:solidFill>
                  <a:schemeClr val="bg1"/>
                </a:solidFill>
              </a:rPr>
              <a:t> ~ 9</a:t>
            </a:r>
            <a:r>
              <a:rPr lang="en-US" sz="2600" baseline="30000" dirty="0" smtClean="0">
                <a:solidFill>
                  <a:schemeClr val="bg1"/>
                </a:solidFill>
              </a:rPr>
              <a:t>o </a:t>
            </a:r>
            <a:r>
              <a:rPr lang="en-US" sz="2600" dirty="0" smtClean="0">
                <a:solidFill>
                  <a:schemeClr val="bg1"/>
                </a:solidFill>
              </a:rPr>
              <a:t>allows us to explore </a:t>
            </a:r>
            <a:r>
              <a:rPr lang="en-US" sz="2600" dirty="0" err="1">
                <a:solidFill>
                  <a:schemeClr val="bg1"/>
                </a:solidFill>
                <a:latin typeface="Symbol" charset="2"/>
                <a:cs typeface="Symbol" charset="2"/>
              </a:rPr>
              <a:t>d</a:t>
            </a:r>
            <a:r>
              <a:rPr lang="en-US" sz="2600" baseline="-25000" dirty="0" err="1">
                <a:solidFill>
                  <a:schemeClr val="bg1"/>
                </a:solidFill>
              </a:rPr>
              <a:t>CP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smtClean="0">
                <a:solidFill>
                  <a:schemeClr val="bg1"/>
                </a:solidFill>
              </a:rPr>
              <a:t>better</a:t>
            </a:r>
          </a:p>
          <a:p>
            <a:pPr algn="ctr"/>
            <a:r>
              <a:rPr lang="en-US" sz="2600" dirty="0" smtClean="0">
                <a:solidFill>
                  <a:schemeClr val="bg1"/>
                </a:solidFill>
              </a:rPr>
              <a:t>in the 2</a:t>
            </a:r>
            <a:r>
              <a:rPr lang="en-US" sz="2600" baseline="30000" dirty="0" smtClean="0">
                <a:solidFill>
                  <a:schemeClr val="bg1"/>
                </a:solidFill>
              </a:rPr>
              <a:t>nd</a:t>
            </a:r>
            <a:r>
              <a:rPr lang="en-US" sz="2600" dirty="0" smtClean="0">
                <a:solidFill>
                  <a:schemeClr val="bg1"/>
                </a:solidFill>
              </a:rPr>
              <a:t> oscillation max. at large L/E. </a:t>
            </a:r>
            <a:endParaRPr lang="en-US" sz="2600" dirty="0">
              <a:solidFill>
                <a:schemeClr val="bg1"/>
              </a:solidFill>
            </a:endParaRPr>
          </a:p>
        </p:txBody>
      </p:sp>
      <p:pic>
        <p:nvPicPr>
          <p:cNvPr id="16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75" y="1012301"/>
            <a:ext cx="8458199" cy="5088753"/>
          </a:xfrm>
        </p:spPr>
      </p:pic>
      <p:sp>
        <p:nvSpPr>
          <p:cNvPr id="17" name="TextBox 16"/>
          <p:cNvSpPr txBox="1"/>
          <p:nvPr/>
        </p:nvSpPr>
        <p:spPr>
          <a:xfrm>
            <a:off x="332432" y="6136636"/>
            <a:ext cx="863391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For large </a:t>
            </a:r>
            <a:r>
              <a:rPr lang="en-US" sz="2000" dirty="0" smtClean="0">
                <a:latin typeface="Symbol" charset="2"/>
                <a:cs typeface="Symbol" charset="2"/>
              </a:rPr>
              <a:t>q</a:t>
            </a:r>
            <a:r>
              <a:rPr lang="en-US" sz="2000" baseline="-25000" dirty="0" smtClean="0"/>
              <a:t>13</a:t>
            </a:r>
            <a:r>
              <a:rPr lang="en-US" sz="2000" dirty="0" smtClean="0"/>
              <a:t>, signal systematics is a limiting factor at the 1</a:t>
            </a:r>
            <a:r>
              <a:rPr lang="en-US" sz="2000" baseline="30000" dirty="0" smtClean="0"/>
              <a:t>st</a:t>
            </a:r>
            <a:r>
              <a:rPr lang="en-US" sz="2000" dirty="0" smtClean="0"/>
              <a:t> oscillation maximum.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               signal statistics is a limiting factor at the 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oscillation max.   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304235" y="1861051"/>
            <a:ext cx="2839765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000090"/>
                </a:solidFill>
              </a:rPr>
              <a:t>Sin</a:t>
            </a:r>
            <a:r>
              <a:rPr lang="en-US" sz="2000" baseline="30000" dirty="0">
                <a:solidFill>
                  <a:srgbClr val="000090"/>
                </a:solidFill>
              </a:rPr>
              <a:t>2</a:t>
            </a:r>
            <a:r>
              <a:rPr lang="en-US" sz="2000" dirty="0">
                <a:solidFill>
                  <a:srgbClr val="000090"/>
                </a:solidFill>
              </a:rPr>
              <a:t>(2</a:t>
            </a:r>
            <a:r>
              <a:rPr lang="en-US" sz="2000" dirty="0">
                <a:solidFill>
                  <a:srgbClr val="000090"/>
                </a:solidFill>
                <a:latin typeface="Symbol" charset="2"/>
                <a:cs typeface="Symbol" charset="2"/>
              </a:rPr>
              <a:t>q</a:t>
            </a:r>
            <a:r>
              <a:rPr lang="en-US" sz="2000" baseline="-25000" dirty="0">
                <a:solidFill>
                  <a:srgbClr val="000090"/>
                </a:solidFill>
              </a:rPr>
              <a:t>13</a:t>
            </a:r>
            <a:r>
              <a:rPr lang="en-US" sz="2000" dirty="0">
                <a:solidFill>
                  <a:srgbClr val="000090"/>
                </a:solidFill>
              </a:rPr>
              <a:t>) = </a:t>
            </a:r>
            <a:r>
              <a:rPr lang="en-US" sz="2000" dirty="0" smtClean="0">
                <a:solidFill>
                  <a:srgbClr val="000090"/>
                </a:solidFill>
              </a:rPr>
              <a:t>0.05</a:t>
            </a:r>
          </a:p>
          <a:p>
            <a:pPr algn="ctr"/>
            <a:r>
              <a:rPr lang="en-US" sz="2000" dirty="0" smtClean="0">
                <a:solidFill>
                  <a:srgbClr val="000090"/>
                </a:solidFill>
              </a:rPr>
              <a:t>Almost Same background </a:t>
            </a:r>
          </a:p>
          <a:p>
            <a:pPr algn="ctr"/>
            <a:r>
              <a:rPr lang="en-US" sz="2000" dirty="0" smtClean="0">
                <a:solidFill>
                  <a:srgbClr val="000090"/>
                </a:solidFill>
              </a:rPr>
              <a:t>Same OAB = 2.5</a:t>
            </a:r>
            <a:r>
              <a:rPr lang="en-US" sz="2000" baseline="30000" dirty="0" smtClean="0">
                <a:solidFill>
                  <a:srgbClr val="000090"/>
                </a:solidFill>
              </a:rPr>
              <a:t>o</a:t>
            </a:r>
            <a:endParaRPr lang="en-US" sz="2000" baseline="30000" dirty="0">
              <a:solidFill>
                <a:srgbClr val="00009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42516" y="1721330"/>
            <a:ext cx="2479586" cy="102816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04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154"/>
            <a:ext cx="9144000" cy="1323439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venir Heavy"/>
                <a:cs typeface="Avenir Heavy"/>
              </a:rPr>
              <a:t>Motivation of </a:t>
            </a: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venir Heavy"/>
                <a:cs typeface="Avenir Heavy"/>
              </a:rPr>
              <a:t>the 2</a:t>
            </a:r>
            <a:r>
              <a:rPr lang="en-US" sz="4000" b="1" baseline="30000" dirty="0" smtClean="0">
                <a:solidFill>
                  <a:schemeClr val="bg1"/>
                </a:solidFill>
                <a:latin typeface="Avenir Heavy"/>
                <a:cs typeface="Avenir Heavy"/>
              </a:rPr>
              <a:t>nd</a:t>
            </a:r>
            <a:r>
              <a:rPr lang="en-US" sz="4000" b="1" dirty="0" smtClean="0">
                <a:solidFill>
                  <a:schemeClr val="bg1"/>
                </a:solidFill>
                <a:latin typeface="Avenir Heavy"/>
                <a:cs typeface="Avenir Heavy"/>
              </a:rPr>
              <a:t> Detector in Korea</a:t>
            </a:r>
            <a:endParaRPr lang="en-US" sz="4000" b="1" dirty="0">
              <a:solidFill>
                <a:schemeClr val="bg1"/>
              </a:solidFill>
              <a:latin typeface="Avenir Heavy"/>
              <a:cs typeface="Avenir Heavy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425306"/>
            <a:ext cx="9144000" cy="1292662"/>
          </a:xfrm>
          <a:prstGeom prst="rect">
            <a:avLst/>
          </a:prstGeom>
          <a:solidFill>
            <a:srgbClr val="F2FF8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/>
              <a:t>Instead of Hyper-K (0.25 + 0.25 Mt) alone w/ 2.5</a:t>
            </a:r>
            <a:r>
              <a:rPr lang="en-US" sz="2600" baseline="30000" dirty="0" smtClean="0"/>
              <a:t>o</a:t>
            </a:r>
            <a:r>
              <a:rPr lang="en-US" sz="2600" dirty="0" smtClean="0"/>
              <a:t> OAB, </a:t>
            </a:r>
          </a:p>
          <a:p>
            <a:pPr algn="ctr"/>
            <a:r>
              <a:rPr lang="en-US" sz="2600" dirty="0" smtClean="0"/>
              <a:t>      HK(0.25 Mt</a:t>
            </a:r>
            <a:r>
              <a:rPr lang="en-US" sz="2600" dirty="0"/>
              <a:t>) w/ </a:t>
            </a:r>
            <a:r>
              <a:rPr lang="en-US" sz="2600" dirty="0" smtClean="0"/>
              <a:t>2.5</a:t>
            </a:r>
            <a:r>
              <a:rPr lang="en-US" sz="2600" baseline="30000" dirty="0" smtClean="0"/>
              <a:t>o</a:t>
            </a:r>
            <a:r>
              <a:rPr lang="en-US" sz="2600" dirty="0" smtClean="0"/>
              <a:t> + Korean Detector (0.25 Mt) w/ 1~3</a:t>
            </a:r>
            <a:r>
              <a:rPr lang="en-US" sz="2600" baseline="30000" dirty="0" smtClean="0"/>
              <a:t>o</a:t>
            </a:r>
            <a:r>
              <a:rPr lang="en-US" sz="2600" dirty="0" smtClean="0"/>
              <a:t> OAB</a:t>
            </a:r>
            <a:endParaRPr lang="en-US" sz="2600" baseline="30000" dirty="0" smtClean="0"/>
          </a:p>
          <a:p>
            <a:pPr algn="ctr"/>
            <a:r>
              <a:rPr lang="en-US" sz="2600" dirty="0" smtClean="0"/>
              <a:t>will improve </a:t>
            </a:r>
            <a:r>
              <a:rPr lang="en-US" sz="2600" dirty="0" err="1" smtClean="0">
                <a:latin typeface="Symbol" charset="2"/>
                <a:cs typeface="Symbol" charset="2"/>
              </a:rPr>
              <a:t>d</a:t>
            </a:r>
            <a:r>
              <a:rPr lang="en-US" sz="2600" baseline="-25000" dirty="0" err="1" smtClean="0"/>
              <a:t>CP</a:t>
            </a:r>
            <a:r>
              <a:rPr lang="en-US" sz="2600" dirty="0" smtClean="0"/>
              <a:t> and mass ordering measurements.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6519" y="5834841"/>
            <a:ext cx="6989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Because oscillation parameter degeneracy is resolved. </a:t>
            </a:r>
            <a:endParaRPr lang="en-US" sz="2400" dirty="0">
              <a:solidFill>
                <a:srgbClr val="0000FF"/>
              </a:solidFill>
            </a:endParaRPr>
          </a:p>
        </p:txBody>
      </p: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1304569" y="1326593"/>
            <a:ext cx="5926825" cy="3039089"/>
            <a:chOff x="860" y="1162"/>
            <a:chExt cx="4900" cy="2565"/>
          </a:xfrm>
        </p:grpSpPr>
        <p:pic>
          <p:nvPicPr>
            <p:cNvPr id="8" name="Picture 10" descr="To2Kr2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17" b="19357"/>
            <a:stretch>
              <a:fillRect/>
            </a:stretch>
          </p:blipFill>
          <p:spPr bwMode="auto">
            <a:xfrm>
              <a:off x="860" y="1162"/>
              <a:ext cx="4900" cy="1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HK-2detectors-041014"/>
            <p:cNvPicPr>
              <a:picLocks noChangeAspect="1" noChangeArrowheads="1"/>
            </p:cNvPicPr>
            <p:nvPr/>
          </p:nvPicPr>
          <p:blipFill>
            <a:blip r:embed="rId3"/>
            <a:srcRect l="9982" t="38173" r="33830" b="28587"/>
            <a:stretch>
              <a:fillRect/>
            </a:stretch>
          </p:blipFill>
          <p:spPr bwMode="auto">
            <a:xfrm>
              <a:off x="1730" y="2500"/>
              <a:ext cx="2949" cy="122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10" name="直線矢印コネクタ 7"/>
            <p:cNvCxnSpPr>
              <a:cxnSpLocks noChangeShapeType="1"/>
            </p:cNvCxnSpPr>
            <p:nvPr/>
          </p:nvCxnSpPr>
          <p:spPr bwMode="auto">
            <a:xfrm flipH="1" flipV="1">
              <a:off x="1730" y="1846"/>
              <a:ext cx="790" cy="1025"/>
            </a:xfrm>
            <a:prstGeom prst="straightConnector1">
              <a:avLst/>
            </a:prstGeom>
            <a:noFill/>
            <a:ln w="76200">
              <a:solidFill>
                <a:srgbClr val="4A7EB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直線矢印コネクタ 10"/>
            <p:cNvCxnSpPr/>
            <p:nvPr/>
          </p:nvCxnSpPr>
          <p:spPr>
            <a:xfrm flipV="1">
              <a:off x="4092" y="1651"/>
              <a:ext cx="276" cy="1496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2142632" y="6296506"/>
            <a:ext cx="4271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smtClean="0"/>
              <a:t>Different baseline and matter effects etc…)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092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345" y="107568"/>
            <a:ext cx="8572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90"/>
                </a:solidFill>
                <a:latin typeface="Arial"/>
                <a:cs typeface="Arial"/>
              </a:rPr>
              <a:t>Past Three T2KK Workshops</a:t>
            </a:r>
            <a:endParaRPr lang="en-US" sz="4000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110" y="2590289"/>
            <a:ext cx="3029889" cy="42677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590289"/>
            <a:ext cx="3002112" cy="42677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66388" y="1024484"/>
            <a:ext cx="2988000" cy="1440000"/>
          </a:xfrm>
          <a:prstGeom prst="rect">
            <a:avLst/>
          </a:prstGeom>
          <a:gradFill>
            <a:gsLst>
              <a:gs pos="0">
                <a:srgbClr val="46D71F"/>
              </a:gs>
              <a:gs pos="100000">
                <a:srgbClr val="00A44A"/>
              </a:gs>
            </a:gsLst>
            <a:lin ang="5400000" scaled="0"/>
          </a:gradFill>
          <a:effectLst/>
        </p:spPr>
        <p:txBody>
          <a:bodyPr wrap="square" lIns="0" tIns="36000" rIns="0" bIns="0" rtlCol="0">
            <a:noAutofit/>
          </a:bodyPr>
          <a:lstStyle>
            <a:defPPr>
              <a:defRPr lang="ko-KR"/>
            </a:defPPr>
            <a:lvl1pPr>
              <a:defRPr sz="8000" b="1">
                <a:ln w="15875">
                  <a:solidFill>
                    <a:srgbClr val="002776"/>
                  </a:solidFill>
                </a:ln>
                <a:solidFill>
                  <a:srgbClr val="00277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en-US" altLang="ko-KR" sz="3200" spc="-9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Arial Bold"/>
              </a:rPr>
              <a:t>2006</a:t>
            </a:r>
            <a:endParaRPr lang="en-US" altLang="ko-KR" sz="3200" spc="-9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Arial Bold"/>
            </a:endParaRPr>
          </a:p>
          <a:p>
            <a:pPr algn="ctr"/>
            <a:r>
              <a:rPr lang="en-US" altLang="ko-KR" sz="3200" spc="-9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Arial Bold"/>
              </a:rPr>
              <a:t>SNU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32" y="1024484"/>
            <a:ext cx="2988000" cy="1440000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rgbClr val="FF6600"/>
              </a:gs>
            </a:gsLst>
            <a:lin ang="5400000" scaled="0"/>
          </a:gradFill>
          <a:effectLst/>
        </p:spPr>
        <p:txBody>
          <a:bodyPr wrap="square" lIns="0" tIns="36000" rIns="0" bIns="0" rtlCol="0">
            <a:noAutofit/>
          </a:bodyPr>
          <a:lstStyle>
            <a:defPPr>
              <a:defRPr lang="ko-KR"/>
            </a:defPPr>
            <a:lvl1pPr>
              <a:defRPr sz="8000" b="1">
                <a:ln w="15875">
                  <a:solidFill>
                    <a:srgbClr val="002776"/>
                  </a:solidFill>
                </a:ln>
                <a:solidFill>
                  <a:srgbClr val="00277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en-US" altLang="ko-KR" sz="3200" spc="-9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Arial Bold"/>
              </a:rPr>
              <a:t>2005</a:t>
            </a:r>
          </a:p>
          <a:p>
            <a:pPr algn="ctr"/>
            <a:r>
              <a:rPr lang="en-US" altLang="ko-KR" sz="3200" spc="-9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Arial Bold"/>
              </a:rPr>
              <a:t>KIAS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6000" y="1033491"/>
            <a:ext cx="2988000" cy="1440000"/>
          </a:xfrm>
          <a:prstGeom prst="rect">
            <a:avLst/>
          </a:prstGeom>
          <a:gradFill>
            <a:gsLst>
              <a:gs pos="0">
                <a:srgbClr val="3366FF"/>
              </a:gs>
              <a:gs pos="100000">
                <a:srgbClr val="000090"/>
              </a:gs>
            </a:gsLst>
            <a:lin ang="5400000" scaled="0"/>
          </a:gradFill>
          <a:effectLst/>
        </p:spPr>
        <p:txBody>
          <a:bodyPr wrap="square" lIns="0" tIns="36000" rIns="0" bIns="0" rtlCol="0">
            <a:noAutofit/>
          </a:bodyPr>
          <a:lstStyle>
            <a:defPPr>
              <a:defRPr lang="ko-KR"/>
            </a:defPPr>
            <a:lvl1pPr>
              <a:defRPr sz="8000" b="1">
                <a:ln w="15875">
                  <a:solidFill>
                    <a:srgbClr val="002776"/>
                  </a:solidFill>
                </a:ln>
                <a:solidFill>
                  <a:srgbClr val="00277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en-US" altLang="ko-KR" sz="3200" spc="-9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Arial Bold"/>
              </a:rPr>
              <a:t>2007</a:t>
            </a:r>
          </a:p>
          <a:p>
            <a:pPr algn="ctr"/>
            <a:r>
              <a:rPr lang="en-US" altLang="ko-KR" sz="3200" spc="-9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Arial Bold"/>
              </a:rPr>
              <a:t>U. Tokyo</a:t>
            </a:r>
          </a:p>
        </p:txBody>
      </p:sp>
      <p:pic>
        <p:nvPicPr>
          <p:cNvPr id="12" name="Picture 235" descr="C:\Documents and Settings\ksb\My Documents\korea-far-detector-JPARC\워크샵포스터_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381" y="2590289"/>
            <a:ext cx="3002537" cy="426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641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6675" y="1766520"/>
            <a:ext cx="8839200" cy="5334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ko-KR" sz="3200" b="1" dirty="0">
                <a:solidFill>
                  <a:srgbClr val="0000CC"/>
                </a:solidFill>
                <a:ea typeface="휴먼모음T" charset="0"/>
                <a:cs typeface="휴먼모음T" charset="0"/>
              </a:rPr>
              <a:t>Resolving the degeneracy: T2K-II vs. T2KK</a:t>
            </a:r>
            <a:endParaRPr lang="en-US" altLang="ja-JP" sz="3600" b="1" i="1" dirty="0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4096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03424"/>
            <a:ext cx="9143999" cy="347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直線矢印コネクタ 6"/>
          <p:cNvCxnSpPr/>
          <p:nvPr/>
        </p:nvCxnSpPr>
        <p:spPr>
          <a:xfrm rot="5400000" flipH="1" flipV="1">
            <a:off x="2319338" y="4224338"/>
            <a:ext cx="11430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flipV="1">
            <a:off x="2676525" y="3938588"/>
            <a:ext cx="1428750" cy="1000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>
            <a:spLocks noChangeArrowheads="1"/>
          </p:cNvSpPr>
          <p:nvPr/>
        </p:nvSpPr>
        <p:spPr bwMode="auto">
          <a:xfrm>
            <a:off x="2533650" y="4938713"/>
            <a:ext cx="1570038" cy="646112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>
                <a:solidFill>
                  <a:srgbClr val="000000"/>
                </a:solidFill>
              </a:rPr>
              <a:t>Octant of </a:t>
            </a:r>
            <a:r>
              <a:rPr lang="en-US" altLang="ja-JP">
                <a:solidFill>
                  <a:srgbClr val="000000"/>
                </a:solidFill>
                <a:latin typeface="Symbol" charset="0"/>
              </a:rPr>
              <a:t>q</a:t>
            </a:r>
            <a:r>
              <a:rPr lang="en-US" altLang="ja-JP" baseline="-25000">
                <a:solidFill>
                  <a:srgbClr val="000000"/>
                </a:solidFill>
              </a:rPr>
              <a:t>23</a:t>
            </a:r>
            <a:r>
              <a:rPr lang="en-US" altLang="ja-JP">
                <a:solidFill>
                  <a:srgbClr val="000000"/>
                </a:solidFill>
              </a:rPr>
              <a:t> </a:t>
            </a:r>
          </a:p>
          <a:p>
            <a:r>
              <a:rPr lang="en-US" altLang="ja-JP">
                <a:solidFill>
                  <a:srgbClr val="000000"/>
                </a:solidFill>
              </a:rPr>
              <a:t>not  resolved </a:t>
            </a:r>
          </a:p>
        </p:txBody>
      </p:sp>
      <p:cxnSp>
        <p:nvCxnSpPr>
          <p:cNvPr id="12" name="直線矢印コネクタ 11"/>
          <p:cNvCxnSpPr/>
          <p:nvPr/>
        </p:nvCxnSpPr>
        <p:spPr>
          <a:xfrm rot="5400000" flipH="1" flipV="1">
            <a:off x="569119" y="2616994"/>
            <a:ext cx="2571750" cy="2214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 flipV="1">
            <a:off x="747713" y="3795713"/>
            <a:ext cx="2214562" cy="1214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>
            <a:spLocks noChangeArrowheads="1"/>
          </p:cNvSpPr>
          <p:nvPr/>
        </p:nvSpPr>
        <p:spPr bwMode="auto">
          <a:xfrm>
            <a:off x="247650" y="5010150"/>
            <a:ext cx="1928813" cy="646113"/>
          </a:xfrm>
          <a:prstGeom prst="rect">
            <a:avLst/>
          </a:prstGeom>
          <a:gradFill rotWithShape="1">
            <a:gsLst>
              <a:gs pos="0">
                <a:srgbClr val="C9B5E8"/>
              </a:gs>
              <a:gs pos="35001">
                <a:srgbClr val="D9CBEE"/>
              </a:gs>
              <a:gs pos="100000">
                <a:srgbClr val="F0EAF9"/>
              </a:gs>
            </a:gsLst>
            <a:lin ang="16200000" scaled="1"/>
          </a:gradFill>
          <a:ln w="9525">
            <a:solidFill>
              <a:srgbClr val="7D60A0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>
                <a:solidFill>
                  <a:srgbClr val="000000"/>
                </a:solidFill>
              </a:rPr>
              <a:t>Mass hierarchy not  determined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036922" y="5072074"/>
            <a:ext cx="3931044" cy="1292662"/>
          </a:xfrm>
          <a:prstGeom prst="rect">
            <a:avLst/>
          </a:prstGeom>
          <a:solidFill>
            <a:srgbClr val="008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ja-JP" sz="2600">
                <a:solidFill>
                  <a:srgbClr val="FFFFFF"/>
                </a:solidFill>
              </a:rPr>
              <a:t>T2KK has a good sensitivity to resolve the parameter degeneracies.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" y="0"/>
            <a:ext cx="9143999" cy="646331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T2K-II (0.54 Mt)  vs. T2KK(0.27+ 0.27 Mt)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2261821" y="724091"/>
            <a:ext cx="414704" cy="604800"/>
          </a:xfrm>
          <a:prstGeom prst="downArrow">
            <a:avLst/>
          </a:prstGeom>
          <a:solidFill>
            <a:srgbClr val="FF6600"/>
          </a:solidFill>
          <a:ln w="1905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6759970" y="724091"/>
            <a:ext cx="414704" cy="604800"/>
          </a:xfrm>
          <a:prstGeom prst="downArrow">
            <a:avLst/>
          </a:prstGeom>
          <a:solidFill>
            <a:srgbClr val="FF6600"/>
          </a:solidFill>
          <a:ln w="1905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632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9484</TotalTime>
  <Words>2261</Words>
  <Application>Microsoft Macintosh PowerPoint</Application>
  <PresentationFormat>On-screen Show (4:3)</PresentationFormat>
  <Paragraphs>453</Paragraphs>
  <Slides>45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Resolving the degeneracy: T2K-II vs. T2KK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Oscillation Probabilities (295 km)</vt:lpstr>
      <vt:lpstr>Oscillation Probabilities (1100 km)</vt:lpstr>
      <vt:lpstr>PowerPoint Presentation</vt:lpstr>
      <vt:lpstr>295 km, NH (Erec &lt; 1.2 GeV)</vt:lpstr>
      <vt:lpstr>1100 km, 1.5° OAB, NH (Erec&lt;2.4 GeV)</vt:lpstr>
      <vt:lpstr>1100 km, 1.5° OAB, NH (Erec &lt; 1.2 GeV)</vt:lpstr>
      <vt:lpstr>PowerPoint Presentation</vt:lpstr>
      <vt:lpstr>PowerPoint Presentation</vt:lpstr>
      <vt:lpstr>PowerPoint Presentation</vt:lpstr>
      <vt:lpstr>PowerPoint Presentation</vt:lpstr>
      <vt:lpstr>Mass Hierarchy Sensitivity, Single Detector</vt:lpstr>
      <vt:lpstr>Mass Hierarchy Sensitivity, Two Detector</vt:lpstr>
      <vt:lpstr>δcp Sensitivity, True NH</vt:lpstr>
      <vt:lpstr>δcp Sensitivity, True IH</vt:lpstr>
      <vt:lpstr>δcp Sensitivity, 2 Detectors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To-do List</vt:lpstr>
      <vt:lpstr>PowerPoint Presentation</vt:lpstr>
      <vt:lpstr>PowerPoint Presentation</vt:lpstr>
      <vt:lpstr>PowerPoint Presentation</vt:lpstr>
    </vt:vector>
  </TitlesOfParts>
  <Company>Seoul National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Seon-Hee Seo</dc:creator>
  <cp:lastModifiedBy>Seon-Hee Seo</cp:lastModifiedBy>
  <cp:revision>359</cp:revision>
  <cp:lastPrinted>2016-07-10T10:21:37Z</cp:lastPrinted>
  <dcterms:created xsi:type="dcterms:W3CDTF">2016-06-26T11:36:07Z</dcterms:created>
  <dcterms:modified xsi:type="dcterms:W3CDTF">2016-07-12T15:34:05Z</dcterms:modified>
</cp:coreProperties>
</file>