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8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86" r:id="rId13"/>
    <p:sldId id="287" r:id="rId14"/>
    <p:sldId id="285" r:id="rId15"/>
    <p:sldId id="294" r:id="rId16"/>
    <p:sldId id="292" r:id="rId17"/>
    <p:sldId id="293" r:id="rId18"/>
    <p:sldId id="289" r:id="rId19"/>
    <p:sldId id="288" r:id="rId20"/>
    <p:sldId id="290" r:id="rId21"/>
    <p:sldId id="291" r:id="rId22"/>
    <p:sldId id="295" r:id="rId23"/>
    <p:sldId id="296" r:id="rId24"/>
    <p:sldId id="298" r:id="rId25"/>
    <p:sldId id="299" r:id="rId26"/>
    <p:sldId id="261" r:id="rId27"/>
    <p:sldId id="262" r:id="rId28"/>
    <p:sldId id="26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489"/>
    <a:srgbClr val="FFFF8F"/>
    <a:srgbClr val="CCFF33"/>
    <a:srgbClr val="FBE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7" y="-1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CCD0A-96D0-4D33-8D32-5C58535EDCF7}" type="datetimeFigureOut">
              <a:rPr lang="en-US" smtClean="0"/>
              <a:t>7/10/2016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953A0-5748-4BE3-9669-367EA8C85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97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</a:pPr>
            <a:fld id="{FAAA2B76-4D56-4B50-A41C-F10CFF6E25D8}" type="datetime1">
              <a:rPr lang="en-US" altLang="en-US" smtClean="0"/>
              <a:t>7/10/2016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</a:pPr>
            <a:r>
              <a:rPr lang="en-GB" altLang="en-US" smtClean="0"/>
              <a:t>Baby MIND and CERN neutrino platform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</a:pPr>
            <a:fld id="{F44D081D-2087-4BDF-A055-56ED2C1543DC}" type="slidenum">
              <a:rPr lang="en-US" altLang="en-US" smtClean="0"/>
              <a:pPr eaLnBrk="0" fontAlgn="base" hangingPunct="0">
                <a:spcAft>
                  <a:spcPct val="0"/>
                </a:spcAft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81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C929-B162-493F-80DD-E9F01152A07B}" type="datetime1">
              <a:rPr lang="en-US" smtClean="0"/>
              <a:t>7/10/2016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7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BCDCB-AEAD-484B-8FFA-F92DF93E7E3D}" type="datetime1">
              <a:rPr lang="en-US" smtClean="0"/>
              <a:t>7/10/2016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9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4D58-24D4-413F-8CB4-AC333EAF451E}" type="datetime1">
              <a:rPr lang="en-US" smtClean="0"/>
              <a:t>7/10/2016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6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A1BC3-4800-414D-9A26-8BCD21C37582}" type="datetime1">
              <a:rPr lang="en-US" smtClean="0"/>
              <a:t>7/10/2016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3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746F-EFB2-453B-BAB5-8ECD6014C053}" type="datetime1">
              <a:rPr lang="en-US" smtClean="0"/>
              <a:t>7/10/2016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1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0379-D596-416F-AD7B-79CB55FBC45E}" type="datetime1">
              <a:rPr lang="en-US" smtClean="0"/>
              <a:t>7/10/2016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3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FA15-B552-4140-AAF4-7A66BCE70B72}" type="datetime1">
              <a:rPr lang="en-US" smtClean="0"/>
              <a:t>7/10/2016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39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C6C7-1C6D-4DD2-B74B-D21BDBBFF5AD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9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3219-8C4D-47A4-BBA7-CE3EFEFEB137}" type="datetime1">
              <a:rPr lang="en-US" smtClean="0"/>
              <a:t>7/10/2016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59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98808-D5AC-4BDB-A495-89CA2640C146}" type="datetime1">
              <a:rPr lang="en-US" smtClean="0"/>
              <a:t>7/10/2016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1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2E614-15B9-4FCE-B628-242F82334BE3}" type="datetime1">
              <a:rPr lang="en-US" smtClean="0"/>
              <a:t>7/10/2016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Baby MIND and CERN neutrino platform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E8BBB-6279-415D-8052-C936E184195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8" descr="unigelogo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7206" y="0"/>
            <a:ext cx="727075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61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C5CF-459E-4D2C-BD7F-4F25C23E257B}" type="datetime1">
              <a:rPr lang="en-US" smtClean="0"/>
              <a:t>7/10/2016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17501" y="580619"/>
            <a:ext cx="677672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Baby-MIND and the CERN neutrino platform</a:t>
            </a:r>
            <a:endParaRPr lang="en-US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80" y="1493785"/>
            <a:ext cx="75565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1590" y="6129300"/>
            <a:ext cx="74485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15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F9D6-0113-4EFB-9420-1A07384A7015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10</a:t>
            </a:fld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515" y="188640"/>
            <a:ext cx="8248650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552220" y="6483775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CH" dirty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4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D7B44-F689-455F-B899-A57F06F914B8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11</a:t>
            </a:fld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600" y="361950"/>
            <a:ext cx="8178800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552220" y="6483775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CH" dirty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0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E8FD-34C9-4C98-83D0-4AD30E0DAA13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EBF-1F3C-48C6-922A-91127ABDEE74}" type="slidenum">
              <a:rPr lang="en-US" smtClean="0"/>
              <a:t>12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46" y="548680"/>
            <a:ext cx="8888517" cy="571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50" y="346075"/>
            <a:ext cx="82931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35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DB09-44F1-47DC-83A4-828E5DF8CF93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EBF-1F3C-48C6-922A-91127ABDEE74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44319" y="848233"/>
            <a:ext cx="4111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400" b="1" dirty="0" smtClean="0"/>
              <a:t>Multiple </a:t>
            </a:r>
            <a:r>
              <a:rPr lang="fr-CH" sz="2400" b="1" dirty="0" err="1" smtClean="0"/>
              <a:t>scattering</a:t>
            </a:r>
            <a:r>
              <a:rPr lang="fr-CH" sz="2400" b="1" dirty="0" smtClean="0"/>
              <a:t> vs </a:t>
            </a:r>
            <a:r>
              <a:rPr lang="fr-CH" sz="2400" b="1" dirty="0" err="1" smtClean="0"/>
              <a:t>bending</a:t>
            </a:r>
            <a:r>
              <a:rPr lang="fr-CH" sz="2400" b="1" dirty="0" smtClean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1620" y="1628800"/>
            <a:ext cx="674812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Symbol"/>
              </a:rPr>
              <a:t></a:t>
            </a:r>
            <a:r>
              <a:rPr lang="en-US" baseline="-25000" dirty="0" smtClean="0">
                <a:sym typeface="Symbol"/>
              </a:rPr>
              <a:t>MS</a:t>
            </a:r>
            <a:r>
              <a:rPr lang="en-US" dirty="0" smtClean="0">
                <a:sym typeface="Symbol"/>
              </a:rPr>
              <a:t> = 0.015/P .  L/X</a:t>
            </a:r>
            <a:r>
              <a:rPr lang="en-US" baseline="-25000" dirty="0" smtClean="0">
                <a:sym typeface="Symbol"/>
              </a:rPr>
              <a:t>0</a:t>
            </a:r>
            <a:r>
              <a:rPr lang="en-US" dirty="0" smtClean="0">
                <a:sym typeface="Symbol"/>
              </a:rPr>
              <a:t>   = 0.034/P for 9cm of iron</a:t>
            </a:r>
          </a:p>
          <a:p>
            <a:endParaRPr lang="fr-CH" dirty="0">
              <a:sym typeface="Symbol"/>
            </a:endParaRPr>
          </a:p>
          <a:p>
            <a:r>
              <a:rPr lang="en-US" dirty="0" smtClean="0">
                <a:sym typeface="Symbol"/>
              </a:rPr>
              <a:t></a:t>
            </a:r>
            <a:r>
              <a:rPr lang="en-US" baseline="-25000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 = L x 0.3x B /P = 0.04/P for 9cm of magnetized iron at 1.5 T. </a:t>
            </a:r>
          </a:p>
          <a:p>
            <a:endParaRPr lang="fr-CH" dirty="0" smtClean="0"/>
          </a:p>
          <a:p>
            <a:r>
              <a:rPr lang="fr-CH" dirty="0" smtClean="0"/>
              <a:t>-- </a:t>
            </a:r>
            <a:r>
              <a:rPr lang="fr-CH" dirty="0" err="1"/>
              <a:t>S</a:t>
            </a:r>
            <a:r>
              <a:rPr lang="fr-CH" dirty="0" err="1" smtClean="0"/>
              <a:t>ame</a:t>
            </a:r>
            <a:r>
              <a:rPr lang="fr-CH" dirty="0" smtClean="0"/>
              <a:t> </a:t>
            </a:r>
            <a:r>
              <a:rPr lang="fr-CH" dirty="0" err="1" smtClean="0"/>
              <a:t>scaling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P </a:t>
            </a:r>
            <a:endParaRPr lang="fr-CH" dirty="0" smtClean="0"/>
          </a:p>
          <a:p>
            <a:r>
              <a:rPr lang="fr-CH" dirty="0" smtClean="0"/>
              <a:t>-- </a:t>
            </a:r>
            <a:r>
              <a:rPr lang="fr-CH" dirty="0" err="1" smtClean="0"/>
              <a:t>Efficiency</a:t>
            </a:r>
            <a:r>
              <a:rPr lang="fr-CH" dirty="0" smtClean="0"/>
              <a:t> </a:t>
            </a:r>
            <a:r>
              <a:rPr lang="fr-CH" dirty="0" err="1"/>
              <a:t>begins</a:t>
            </a:r>
            <a:r>
              <a:rPr lang="fr-CH" dirty="0"/>
              <a:t> </a:t>
            </a:r>
            <a:r>
              <a:rPr lang="fr-CH" dirty="0" err="1"/>
              <a:t>below</a:t>
            </a:r>
            <a:r>
              <a:rPr lang="fr-CH" dirty="0"/>
              <a:t> 300 MeV/c to </a:t>
            </a:r>
            <a:r>
              <a:rPr lang="fr-CH" dirty="0" err="1"/>
              <a:t>penetrate</a:t>
            </a:r>
            <a:r>
              <a:rPr lang="fr-CH" dirty="0"/>
              <a:t> 9cm of iron. </a:t>
            </a:r>
          </a:p>
          <a:p>
            <a:endParaRPr lang="fr-CH" dirty="0" smtClean="0"/>
          </a:p>
          <a:p>
            <a:r>
              <a:rPr lang="fr-CH" dirty="0" smtClean="0"/>
              <a:t>-- </a:t>
            </a:r>
            <a:r>
              <a:rPr lang="fr-CH" dirty="0" err="1" smtClean="0"/>
              <a:t>Improves</a:t>
            </a:r>
            <a:r>
              <a:rPr lang="fr-CH" dirty="0" smtClean="0"/>
              <a:t> </a:t>
            </a:r>
            <a:r>
              <a:rPr lang="fr-CH" dirty="0" err="1" smtClean="0"/>
              <a:t>when</a:t>
            </a:r>
            <a:r>
              <a:rPr lang="fr-CH" dirty="0" smtClean="0"/>
              <a:t> L </a:t>
            </a:r>
            <a:r>
              <a:rPr lang="fr-CH" dirty="0" err="1" smtClean="0"/>
              <a:t>increases</a:t>
            </a:r>
            <a:r>
              <a:rPr lang="fr-CH" dirty="0"/>
              <a:t> </a:t>
            </a:r>
            <a:r>
              <a:rPr lang="fr-CH" dirty="0" smtClean="0"/>
              <a:t>if more </a:t>
            </a:r>
            <a:r>
              <a:rPr lang="fr-CH" dirty="0" err="1" smtClean="0"/>
              <a:t>sampling</a:t>
            </a:r>
            <a:r>
              <a:rPr lang="fr-CH" dirty="0" smtClean="0"/>
              <a:t> points are </a:t>
            </a:r>
            <a:r>
              <a:rPr lang="fr-CH" dirty="0" err="1" smtClean="0"/>
              <a:t>provided</a:t>
            </a:r>
            <a:r>
              <a:rPr lang="fr-CH" dirty="0" smtClean="0"/>
              <a:t>.</a:t>
            </a:r>
            <a:endParaRPr lang="fr-CH" dirty="0"/>
          </a:p>
          <a:p>
            <a:r>
              <a:rPr lang="fr-CH" dirty="0" smtClean="0"/>
              <a:t>        </a:t>
            </a:r>
            <a:r>
              <a:rPr lang="fr-CH" dirty="0" smtClean="0">
                <a:sym typeface="Wingdings" panose="05000000000000000000" pitchFamily="2" charset="2"/>
              </a:rPr>
              <a:t> </a:t>
            </a:r>
            <a:r>
              <a:rPr lang="fr-CH" dirty="0" err="1" smtClean="0"/>
              <a:t>provided</a:t>
            </a:r>
            <a:r>
              <a:rPr lang="fr-CH" dirty="0" smtClean="0"/>
              <a:t> angles are </a:t>
            </a:r>
            <a:r>
              <a:rPr lang="fr-CH" dirty="0" err="1" smtClean="0"/>
              <a:t>measured</a:t>
            </a:r>
            <a:r>
              <a:rPr lang="fr-CH" dirty="0" smtClean="0"/>
              <a:t> </a:t>
            </a:r>
            <a:r>
              <a:rPr lang="fr-CH" dirty="0" err="1" smtClean="0"/>
              <a:t>before</a:t>
            </a:r>
            <a:r>
              <a:rPr lang="fr-CH" dirty="0" smtClean="0"/>
              <a:t> and </a:t>
            </a:r>
            <a:r>
              <a:rPr lang="fr-CH" dirty="0" err="1" smtClean="0"/>
              <a:t>after</a:t>
            </a:r>
            <a:r>
              <a:rPr lang="fr-CH" dirty="0" smtClean="0"/>
              <a:t> the </a:t>
            </a:r>
            <a:r>
              <a:rPr lang="fr-CH" dirty="0" err="1" smtClean="0"/>
              <a:t>iron</a:t>
            </a:r>
            <a:r>
              <a:rPr lang="fr-CH" dirty="0" smtClean="0"/>
              <a:t> </a:t>
            </a:r>
            <a:r>
              <a:rPr lang="fr-CH" dirty="0" smtClean="0"/>
              <a:t>plate  </a:t>
            </a:r>
            <a:endParaRPr lang="fr-CH" dirty="0" smtClean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266855" y="2618910"/>
            <a:ext cx="4950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98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C255-8908-49E4-85F8-B3AD862EB75A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EBF-1F3C-48C6-922A-91127ABDEE74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46" y="548680"/>
            <a:ext cx="8888517" cy="571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21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F2DA-2E4F-4E9C-8513-BA30C50F247F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1520" y="188640"/>
            <a:ext cx="8123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 smtClean="0"/>
              <a:t>The </a:t>
            </a:r>
            <a:r>
              <a:rPr lang="fr-CH" b="1" dirty="0" err="1" smtClean="0"/>
              <a:t>magnetic</a:t>
            </a:r>
            <a:r>
              <a:rPr lang="fr-CH" b="1" dirty="0" smtClean="0"/>
              <a:t> design has been </a:t>
            </a:r>
            <a:r>
              <a:rPr lang="fr-CH" b="1" dirty="0" err="1" smtClean="0"/>
              <a:t>elaborated</a:t>
            </a:r>
            <a:r>
              <a:rPr lang="fr-CH" b="1" dirty="0" smtClean="0"/>
              <a:t> in collaboration </a:t>
            </a:r>
            <a:r>
              <a:rPr lang="fr-CH" b="1" dirty="0" err="1" smtClean="0"/>
              <a:t>with</a:t>
            </a:r>
            <a:r>
              <a:rPr lang="fr-CH" b="1" dirty="0" smtClean="0"/>
              <a:t> CERN  (A. </a:t>
            </a:r>
            <a:r>
              <a:rPr lang="fr-CH" b="1" dirty="0" err="1" smtClean="0"/>
              <a:t>Dudarev</a:t>
            </a:r>
            <a:r>
              <a:rPr lang="fr-CH" b="1" dirty="0" smtClean="0"/>
              <a:t>);</a:t>
            </a:r>
          </a:p>
          <a:p>
            <a:r>
              <a:rPr lang="fr-CH" b="1" dirty="0" smtClean="0"/>
              <a:t> </a:t>
            </a:r>
            <a:r>
              <a:rPr lang="fr-CH" b="1" dirty="0" err="1" smtClean="0"/>
              <a:t>Requirements</a:t>
            </a:r>
            <a:r>
              <a:rPr lang="fr-CH" b="1" dirty="0" smtClean="0"/>
              <a:t> in </a:t>
            </a:r>
            <a:r>
              <a:rPr lang="fr-CH" b="1" dirty="0" err="1" smtClean="0"/>
              <a:t>magnetic</a:t>
            </a:r>
            <a:r>
              <a:rPr lang="fr-CH" b="1" dirty="0" smtClean="0"/>
              <a:t> </a:t>
            </a:r>
            <a:r>
              <a:rPr lang="fr-CH" b="1" dirty="0" err="1" smtClean="0"/>
              <a:t>field</a:t>
            </a:r>
            <a:r>
              <a:rPr lang="fr-CH" b="1" dirty="0" smtClean="0"/>
              <a:t> (1.5 T), </a:t>
            </a:r>
            <a:r>
              <a:rPr lang="fr-CH" b="1" dirty="0" err="1" smtClean="0"/>
              <a:t>space</a:t>
            </a:r>
            <a:r>
              <a:rPr lang="fr-CH" b="1" dirty="0" smtClean="0"/>
              <a:t> and power </a:t>
            </a:r>
            <a:r>
              <a:rPr lang="fr-CH" b="1" dirty="0" err="1" smtClean="0"/>
              <a:t>consumption</a:t>
            </a:r>
            <a:r>
              <a:rPr lang="fr-CH" b="1" dirty="0" smtClean="0"/>
              <a:t>.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95195">
            <a:off x="-18477" y="2230836"/>
            <a:ext cx="2750038" cy="2590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857249"/>
            <a:ext cx="2835315" cy="179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4481990" y="953725"/>
            <a:ext cx="1222194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CH" dirty="0" smtClean="0"/>
              <a:t>2015, </a:t>
            </a:r>
          </a:p>
          <a:p>
            <a:r>
              <a:rPr lang="fr-CH" dirty="0" smtClean="0"/>
              <a:t>A. </a:t>
            </a:r>
            <a:r>
              <a:rPr lang="fr-CH" dirty="0" err="1" smtClean="0"/>
              <a:t>Dudarev</a:t>
            </a:r>
            <a:endParaRPr lang="fr-CH" dirty="0" smtClean="0"/>
          </a:p>
        </p:txBody>
      </p:sp>
      <p:sp>
        <p:nvSpPr>
          <p:cNvPr id="59" name="TextBox 58"/>
          <p:cNvSpPr txBox="1"/>
          <p:nvPr/>
        </p:nvSpPr>
        <p:spPr>
          <a:xfrm>
            <a:off x="5787135" y="908720"/>
            <a:ext cx="3429529" cy="34163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fr-CH" b="1" dirty="0" err="1" smtClean="0"/>
              <a:t>Layout</a:t>
            </a:r>
            <a:r>
              <a:rPr lang="fr-CH" b="1" dirty="0" smtClean="0"/>
              <a:t> </a:t>
            </a:r>
            <a:r>
              <a:rPr lang="fr-CH" b="1" dirty="0" err="1" smtClean="0"/>
              <a:t>is</a:t>
            </a:r>
            <a:r>
              <a:rPr lang="fr-CH" b="1" dirty="0" smtClean="0"/>
              <a:t> power efficient and </a:t>
            </a:r>
          </a:p>
          <a:p>
            <a:r>
              <a:rPr lang="fr-CH" b="1" dirty="0" err="1" smtClean="0"/>
              <a:t>provides</a:t>
            </a:r>
            <a:r>
              <a:rPr lang="fr-CH" b="1" dirty="0" smtClean="0"/>
              <a:t> </a:t>
            </a:r>
          </a:p>
          <a:p>
            <a:r>
              <a:rPr lang="fr-CH" b="1" dirty="0"/>
              <a:t> </a:t>
            </a:r>
            <a:r>
              <a:rPr lang="fr-CH" b="1" dirty="0" smtClean="0"/>
              <a:t>   -- </a:t>
            </a:r>
            <a:r>
              <a:rPr lang="fr-CH" b="1" dirty="0" err="1" smtClean="0"/>
              <a:t>homogeneous</a:t>
            </a:r>
            <a:r>
              <a:rPr lang="fr-CH" b="1" dirty="0" smtClean="0"/>
              <a:t> </a:t>
            </a:r>
            <a:r>
              <a:rPr lang="fr-CH" b="1" dirty="0" err="1" smtClean="0"/>
              <a:t>field</a:t>
            </a:r>
            <a:r>
              <a:rPr lang="fr-CH" b="1" dirty="0" smtClean="0"/>
              <a:t>. </a:t>
            </a:r>
          </a:p>
          <a:p>
            <a:r>
              <a:rPr lang="fr-CH" b="1" dirty="0" smtClean="0"/>
              <a:t>    -- </a:t>
            </a:r>
            <a:r>
              <a:rPr lang="fr-CH" b="1" dirty="0" err="1" smtClean="0"/>
              <a:t>little</a:t>
            </a:r>
            <a:r>
              <a:rPr lang="fr-CH" b="1" dirty="0" smtClean="0"/>
              <a:t> </a:t>
            </a:r>
            <a:r>
              <a:rPr lang="fr-CH" b="1" dirty="0" err="1" smtClean="0"/>
              <a:t>dead</a:t>
            </a:r>
            <a:r>
              <a:rPr lang="fr-CH" b="1" dirty="0" smtClean="0"/>
              <a:t> </a:t>
            </a:r>
            <a:r>
              <a:rPr lang="fr-CH" b="1" dirty="0" err="1" smtClean="0"/>
              <a:t>space</a:t>
            </a:r>
            <a:r>
              <a:rPr lang="fr-CH" b="1" dirty="0" smtClean="0"/>
              <a:t> in end plates</a:t>
            </a:r>
          </a:p>
          <a:p>
            <a:r>
              <a:rPr lang="fr-CH" b="1" dirty="0"/>
              <a:t> </a:t>
            </a:r>
            <a:r>
              <a:rPr lang="fr-CH" b="1" dirty="0" smtClean="0"/>
              <a:t>   -- </a:t>
            </a:r>
            <a:r>
              <a:rPr lang="fr-CH" b="1" dirty="0" err="1" smtClean="0"/>
              <a:t>sign</a:t>
            </a:r>
            <a:r>
              <a:rPr lang="fr-CH" b="1" dirty="0" smtClean="0"/>
              <a:t> </a:t>
            </a:r>
            <a:r>
              <a:rPr lang="fr-CH" b="1" dirty="0" err="1" smtClean="0"/>
              <a:t>symmetry</a:t>
            </a:r>
            <a:r>
              <a:rPr lang="fr-CH" b="1" dirty="0" smtClean="0"/>
              <a:t> </a:t>
            </a:r>
            <a:r>
              <a:rPr lang="fr-CH" b="1" dirty="0" err="1" smtClean="0"/>
              <a:t>between</a:t>
            </a:r>
            <a:r>
              <a:rPr lang="fr-CH" b="1" dirty="0" smtClean="0"/>
              <a:t> </a:t>
            </a:r>
          </a:p>
          <a:p>
            <a:r>
              <a:rPr lang="fr-CH" b="1" dirty="0"/>
              <a:t> </a:t>
            </a:r>
            <a:r>
              <a:rPr lang="fr-CH" b="1" dirty="0" smtClean="0"/>
              <a:t>                        </a:t>
            </a:r>
            <a:r>
              <a:rPr lang="fr-CH" b="1" dirty="0" smtClean="0">
                <a:sym typeface="Symbol"/>
              </a:rPr>
              <a:t></a:t>
            </a:r>
            <a:r>
              <a:rPr lang="fr-CH" b="1" baseline="30000" dirty="0" smtClean="0">
                <a:sym typeface="Symbol"/>
              </a:rPr>
              <a:t>+</a:t>
            </a:r>
            <a:r>
              <a:rPr lang="fr-CH" b="1" dirty="0" smtClean="0">
                <a:sym typeface="Symbol"/>
              </a:rPr>
              <a:t>  and </a:t>
            </a:r>
            <a:r>
              <a:rPr lang="fr-CH" sz="2000" b="1" baseline="30000" dirty="0" smtClean="0">
                <a:sym typeface="Symbol"/>
              </a:rPr>
              <a:t>-</a:t>
            </a:r>
            <a:r>
              <a:rPr lang="fr-CH" b="1" dirty="0" smtClean="0"/>
              <a:t>  </a:t>
            </a:r>
          </a:p>
          <a:p>
            <a:endParaRPr lang="fr-CH" b="1" dirty="0" smtClean="0"/>
          </a:p>
          <a:p>
            <a:r>
              <a:rPr lang="fr-CH" b="1" dirty="0"/>
              <a:t> </a:t>
            </a:r>
            <a:r>
              <a:rPr lang="fr-CH" b="1" dirty="0" smtClean="0"/>
              <a:t>     89% </a:t>
            </a:r>
            <a:r>
              <a:rPr lang="fr-CH" b="1" dirty="0" err="1" smtClean="0"/>
              <a:t>sign</a:t>
            </a:r>
            <a:r>
              <a:rPr lang="fr-CH" b="1" dirty="0"/>
              <a:t> </a:t>
            </a:r>
            <a:r>
              <a:rPr lang="fr-CH" b="1" dirty="0" err="1" smtClean="0"/>
              <a:t>separation</a:t>
            </a:r>
            <a:r>
              <a:rPr lang="fr-CH" b="1" dirty="0" smtClean="0"/>
              <a:t> for </a:t>
            </a:r>
          </a:p>
          <a:p>
            <a:r>
              <a:rPr lang="fr-CH" b="1" dirty="0"/>
              <a:t> </a:t>
            </a:r>
            <a:r>
              <a:rPr lang="fr-CH" b="1" dirty="0" smtClean="0"/>
              <a:t>     muons </a:t>
            </a:r>
            <a:r>
              <a:rPr lang="fr-CH" b="1" dirty="0" err="1" smtClean="0"/>
              <a:t>entering</a:t>
            </a:r>
            <a:r>
              <a:rPr lang="fr-CH" b="1" dirty="0" smtClean="0"/>
              <a:t> front face of</a:t>
            </a:r>
          </a:p>
          <a:p>
            <a:r>
              <a:rPr lang="fr-CH" b="1" dirty="0"/>
              <a:t> </a:t>
            </a:r>
            <a:r>
              <a:rPr lang="fr-CH" b="1" dirty="0" smtClean="0"/>
              <a:t>     Baby-MIND </a:t>
            </a:r>
            <a:r>
              <a:rPr lang="fr-CH" b="1" dirty="0" smtClean="0">
                <a:sym typeface="Wingdings" panose="05000000000000000000" pitchFamily="2" charset="2"/>
              </a:rPr>
              <a:t> 300 MeV/c</a:t>
            </a:r>
            <a:endParaRPr lang="fr-CH" b="1" dirty="0" smtClean="0"/>
          </a:p>
          <a:p>
            <a:r>
              <a:rPr lang="fr-CH" b="1" dirty="0" smtClean="0"/>
              <a:t>(</a:t>
            </a:r>
            <a:r>
              <a:rPr lang="fr-CH" b="1" dirty="0" err="1" smtClean="0"/>
              <a:t>will</a:t>
            </a:r>
            <a:r>
              <a:rPr lang="fr-CH" b="1" dirty="0" smtClean="0"/>
              <a:t> </a:t>
            </a:r>
            <a:r>
              <a:rPr lang="fr-CH" b="1" dirty="0" err="1" smtClean="0"/>
              <a:t>improve</a:t>
            </a:r>
            <a:r>
              <a:rPr lang="fr-CH" b="1" dirty="0" smtClean="0"/>
              <a:t> </a:t>
            </a:r>
            <a:r>
              <a:rPr lang="fr-CH" b="1" dirty="0" err="1" smtClean="0"/>
              <a:t>further</a:t>
            </a:r>
            <a:r>
              <a:rPr lang="fr-CH" b="1" dirty="0" smtClean="0"/>
              <a:t> by </a:t>
            </a:r>
            <a:r>
              <a:rPr lang="fr-CH" b="1" dirty="0" err="1" smtClean="0"/>
              <a:t>fid</a:t>
            </a:r>
            <a:r>
              <a:rPr lang="fr-CH" b="1" dirty="0" smtClean="0"/>
              <a:t>. </a:t>
            </a:r>
            <a:r>
              <a:rPr lang="fr-CH" b="1" dirty="0" err="1" smtClean="0"/>
              <a:t>cuts</a:t>
            </a:r>
            <a:r>
              <a:rPr lang="fr-CH" b="1" dirty="0" smtClean="0"/>
              <a:t>) </a:t>
            </a:r>
          </a:p>
          <a:p>
            <a:r>
              <a:rPr lang="fr-CH" b="1" dirty="0"/>
              <a:t> </a:t>
            </a:r>
            <a:r>
              <a:rPr lang="fr-CH" b="1" dirty="0" smtClean="0"/>
              <a:t>            </a:t>
            </a:r>
            <a:endParaRPr lang="en-US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66460"/>
            <a:ext cx="5230425" cy="231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4205" y="4136937"/>
            <a:ext cx="3995485" cy="272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:\Users\bdl\AppData\Local\Temp\IMG_1027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16805" y="1808820"/>
            <a:ext cx="2581581" cy="241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4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871700" y="2888940"/>
            <a:ext cx="145411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CH" dirty="0" smtClean="0"/>
              <a:t>&gt;2 ton </a:t>
            </a:r>
            <a:r>
              <a:rPr lang="fr-CH" dirty="0" err="1" smtClean="0"/>
              <a:t>target</a:t>
            </a:r>
            <a:r>
              <a:rPr lang="fr-CH" dirty="0" smtClean="0"/>
              <a:t>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46575" y="2618910"/>
            <a:ext cx="851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smtClean="0"/>
              <a:t>+ more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806915" y="3158970"/>
            <a:ext cx="1839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H" b="1" dirty="0" err="1" smtClean="0">
                <a:solidFill>
                  <a:srgbClr val="FFFF00"/>
                </a:solidFill>
              </a:rPr>
              <a:t>Magnetized</a:t>
            </a:r>
            <a:r>
              <a:rPr lang="fr-CH" b="1" dirty="0" smtClean="0">
                <a:solidFill>
                  <a:srgbClr val="FFFF00"/>
                </a:solidFill>
              </a:rPr>
              <a:t> MRD</a:t>
            </a:r>
          </a:p>
          <a:p>
            <a:pPr algn="ctr"/>
            <a:r>
              <a:rPr lang="fr-CH" b="1" dirty="0" smtClean="0">
                <a:solidFill>
                  <a:srgbClr val="FFFF00"/>
                </a:solidFill>
              </a:rPr>
              <a:t>(Baby-MIND)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 rot="580655">
            <a:off x="7621449" y="1902931"/>
            <a:ext cx="129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H" b="1" dirty="0" smtClean="0">
                <a:solidFill>
                  <a:srgbClr val="FFFF00"/>
                </a:solidFill>
              </a:rPr>
              <a:t>Baby-MIND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4D91-16E8-4217-9B43-9C9EAC8662FA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4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C213-1224-4E3C-89E0-E0FB3100DCF0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17</a:t>
            </a:fld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525" y="866775"/>
            <a:ext cx="8325925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56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CD-97A4-490E-B15F-40FD4B584E88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18</a:t>
            </a:fld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924" y="1603"/>
            <a:ext cx="7842284" cy="5420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5487272"/>
            <a:ext cx="8741817" cy="120032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fr-CH" dirty="0" smtClean="0"/>
              <a:t>This </a:t>
            </a:r>
            <a:r>
              <a:rPr lang="fr-CH" dirty="0" err="1" smtClean="0"/>
              <a:t>efficiency</a:t>
            </a:r>
            <a:r>
              <a:rPr lang="fr-CH" dirty="0" smtClean="0"/>
              <a:t> </a:t>
            </a:r>
            <a:r>
              <a:rPr lang="fr-CH" dirty="0" err="1" smtClean="0"/>
              <a:t>can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calculated</a:t>
            </a:r>
            <a:r>
              <a:rPr lang="fr-CH" dirty="0" smtClean="0"/>
              <a:t> and </a:t>
            </a:r>
            <a:r>
              <a:rPr lang="fr-CH" dirty="0" err="1" smtClean="0"/>
              <a:t>will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measured</a:t>
            </a:r>
            <a:r>
              <a:rPr lang="fr-CH" dirty="0" smtClean="0"/>
              <a:t> </a:t>
            </a:r>
            <a:r>
              <a:rPr lang="fr-CH" dirty="0" err="1" smtClean="0"/>
              <a:t>precisely</a:t>
            </a:r>
            <a:r>
              <a:rPr lang="fr-CH" dirty="0" smtClean="0"/>
              <a:t>. </a:t>
            </a:r>
          </a:p>
          <a:p>
            <a:r>
              <a:rPr lang="fr-CH" dirty="0" err="1" smtClean="0"/>
              <a:t>Low</a:t>
            </a:r>
            <a:r>
              <a:rPr lang="fr-CH" dirty="0" smtClean="0"/>
              <a:t> </a:t>
            </a:r>
            <a:r>
              <a:rPr lang="fr-CH" dirty="0" err="1" smtClean="0"/>
              <a:t>momentum</a:t>
            </a:r>
            <a:r>
              <a:rPr lang="fr-CH" dirty="0" smtClean="0"/>
              <a:t> range !</a:t>
            </a:r>
          </a:p>
          <a:p>
            <a:pPr marL="285750" indent="-285750">
              <a:buFont typeface="Wingdings"/>
              <a:buChar char="è"/>
            </a:pPr>
            <a:r>
              <a:rPr lang="fr-CH" dirty="0" smtClean="0"/>
              <a:t>good </a:t>
            </a:r>
            <a:r>
              <a:rPr lang="fr-CH" dirty="0"/>
              <a:t>c</a:t>
            </a:r>
            <a:r>
              <a:rPr lang="fr-CH" dirty="0" smtClean="0"/>
              <a:t>andidate for </a:t>
            </a:r>
            <a:r>
              <a:rPr lang="fr-CH" dirty="0"/>
              <a:t>Muon </a:t>
            </a:r>
            <a:r>
              <a:rPr lang="fr-CH" dirty="0" smtClean="0"/>
              <a:t>detector in </a:t>
            </a:r>
            <a:r>
              <a:rPr lang="en-GB" dirty="0" smtClean="0"/>
              <a:t> </a:t>
            </a:r>
            <a:r>
              <a:rPr lang="fr-CH" dirty="0" smtClean="0"/>
              <a:t>HK </a:t>
            </a:r>
            <a:r>
              <a:rPr lang="fr-CH" dirty="0" err="1" smtClean="0"/>
              <a:t>Intermediate</a:t>
            </a:r>
            <a:r>
              <a:rPr lang="fr-CH" dirty="0" smtClean="0"/>
              <a:t> water detector  </a:t>
            </a:r>
          </a:p>
          <a:p>
            <a:pPr marL="285750" indent="-285750">
              <a:buFont typeface="Wingdings"/>
              <a:buChar char="è"/>
            </a:pPr>
            <a:r>
              <a:rPr lang="fr-CH" dirty="0" err="1" smtClean="0"/>
              <a:t>other</a:t>
            </a:r>
            <a:r>
              <a:rPr lang="fr-CH" dirty="0" smtClean="0"/>
              <a:t> applications (muon </a:t>
            </a:r>
            <a:r>
              <a:rPr lang="fr-CH" dirty="0" err="1" smtClean="0"/>
              <a:t>spectrometer</a:t>
            </a:r>
            <a:r>
              <a:rPr lang="fr-CH" dirty="0" smtClean="0"/>
              <a:t> for HP TPC in T2K(?), DUNE </a:t>
            </a:r>
            <a:r>
              <a:rPr lang="fr-CH" dirty="0" err="1" smtClean="0"/>
              <a:t>near</a:t>
            </a:r>
            <a:r>
              <a:rPr lang="fr-CH" dirty="0" smtClean="0"/>
              <a:t> detector, etc…) </a:t>
            </a:r>
          </a:p>
        </p:txBody>
      </p:sp>
    </p:spTree>
    <p:extLst>
      <p:ext uri="{BB962C8B-B14F-4D97-AF65-F5344CB8AC3E}">
        <p14:creationId xmlns:p14="http://schemas.microsoft.com/office/powerpoint/2010/main" val="8904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5BEFE-6752-4131-B8E0-8618D354348E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19</a:t>
            </a:fld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585" y="683695"/>
            <a:ext cx="73406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7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D5D5-8239-4803-AACC-717E1DEDD7BF}" type="datetime1">
              <a:rPr lang="en-US" smtClean="0"/>
              <a:t>7/10/2016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extBox 5"/>
          <p:cNvSpPr txBox="1">
            <a:spLocks/>
          </p:cNvSpPr>
          <p:nvPr/>
        </p:nvSpPr>
        <p:spPr>
          <a:xfrm>
            <a:off x="701569" y="593685"/>
            <a:ext cx="83259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u="sng" dirty="0" err="1" smtClean="0"/>
              <a:t>Historical</a:t>
            </a:r>
            <a:r>
              <a:rPr lang="fr-CH" sz="2000" b="1" u="sng" dirty="0" smtClean="0"/>
              <a:t> </a:t>
            </a:r>
            <a:r>
              <a:rPr lang="fr-CH" sz="2000" b="1" u="sng" dirty="0" smtClean="0"/>
              <a:t>Introduction</a:t>
            </a:r>
          </a:p>
          <a:p>
            <a:endParaRPr lang="fr-CH" dirty="0"/>
          </a:p>
          <a:p>
            <a:r>
              <a:rPr lang="fr-CH" dirty="0" smtClean="0"/>
              <a:t>At the occasion of the International </a:t>
            </a:r>
            <a:r>
              <a:rPr lang="fr-CH" dirty="0" err="1" smtClean="0"/>
              <a:t>Scoping</a:t>
            </a:r>
            <a:r>
              <a:rPr lang="fr-CH" dirty="0" smtClean="0"/>
              <a:t> </a:t>
            </a:r>
            <a:r>
              <a:rPr lang="fr-CH" dirty="0" err="1" smtClean="0"/>
              <a:t>Study</a:t>
            </a:r>
            <a:r>
              <a:rPr lang="fr-CH" dirty="0" smtClean="0"/>
              <a:t> for neutrino detectors, </a:t>
            </a:r>
            <a:r>
              <a:rPr lang="fr-CH" dirty="0" smtClean="0"/>
              <a:t>(2005-2008) the </a:t>
            </a:r>
            <a:r>
              <a:rPr lang="fr-CH" dirty="0" err="1" smtClean="0"/>
              <a:t>need</a:t>
            </a:r>
            <a:r>
              <a:rPr lang="fr-CH" dirty="0" smtClean="0"/>
              <a:t> for state-of-the-art prototypes of  </a:t>
            </a:r>
          </a:p>
          <a:p>
            <a:r>
              <a:rPr lang="fr-CH" dirty="0" smtClean="0"/>
              <a:t>-- </a:t>
            </a:r>
            <a:r>
              <a:rPr lang="fr-CH" dirty="0" err="1" smtClean="0"/>
              <a:t>totally</a:t>
            </a:r>
            <a:r>
              <a:rPr lang="fr-CH" dirty="0" smtClean="0"/>
              <a:t> active </a:t>
            </a:r>
            <a:r>
              <a:rPr lang="fr-CH" dirty="0" err="1" smtClean="0"/>
              <a:t>scintillator</a:t>
            </a:r>
            <a:r>
              <a:rPr lang="fr-CH" dirty="0" smtClean="0"/>
              <a:t> detectors (TASD) and </a:t>
            </a:r>
            <a:r>
              <a:rPr lang="fr-CH" dirty="0" err="1" smtClean="0"/>
              <a:t>Liq</a:t>
            </a:r>
            <a:r>
              <a:rPr lang="fr-CH" dirty="0" smtClean="0"/>
              <a:t>. Argon detectors , in </a:t>
            </a:r>
            <a:r>
              <a:rPr lang="fr-CH" dirty="0" err="1" smtClean="0"/>
              <a:t>magnetic</a:t>
            </a:r>
            <a:r>
              <a:rPr lang="fr-CH" dirty="0" smtClean="0"/>
              <a:t> </a:t>
            </a:r>
            <a:r>
              <a:rPr lang="fr-CH" dirty="0" err="1" smtClean="0"/>
              <a:t>field</a:t>
            </a:r>
            <a:endParaRPr lang="fr-CH" dirty="0" smtClean="0"/>
          </a:p>
          <a:p>
            <a:r>
              <a:rPr lang="fr-CH" dirty="0" smtClean="0"/>
              <a:t>-- </a:t>
            </a:r>
            <a:r>
              <a:rPr lang="fr-CH" dirty="0" err="1" smtClean="0"/>
              <a:t>magnetized</a:t>
            </a:r>
            <a:r>
              <a:rPr lang="fr-CH" dirty="0" smtClean="0"/>
              <a:t> </a:t>
            </a:r>
            <a:r>
              <a:rPr lang="fr-CH" dirty="0" err="1" smtClean="0"/>
              <a:t>iron</a:t>
            </a:r>
            <a:r>
              <a:rPr lang="fr-CH" dirty="0" smtClean="0"/>
              <a:t> neutrino detector (MIND) </a:t>
            </a:r>
          </a:p>
          <a:p>
            <a:r>
              <a:rPr lang="fr-CH" dirty="0" err="1" smtClean="0"/>
              <a:t>was</a:t>
            </a:r>
            <a:r>
              <a:rPr lang="fr-CH" dirty="0" smtClean="0"/>
              <a:t> </a:t>
            </a:r>
            <a:r>
              <a:rPr lang="fr-CH" dirty="0" err="1" smtClean="0"/>
              <a:t>emphasized</a:t>
            </a:r>
            <a:r>
              <a:rPr lang="fr-CH" dirty="0" smtClean="0"/>
              <a:t>, for </a:t>
            </a:r>
            <a:r>
              <a:rPr lang="fr-CH" dirty="0" err="1" smtClean="0"/>
              <a:t>measurement</a:t>
            </a:r>
            <a:r>
              <a:rPr lang="fr-CH" dirty="0" smtClean="0"/>
              <a:t> of the charge </a:t>
            </a:r>
            <a:r>
              <a:rPr lang="fr-CH" dirty="0" err="1" smtClean="0"/>
              <a:t>separation</a:t>
            </a:r>
            <a:r>
              <a:rPr lang="fr-CH" dirty="0" smtClean="0"/>
              <a:t> for </a:t>
            </a:r>
            <a:r>
              <a:rPr lang="fr-CH" dirty="0" err="1" smtClean="0"/>
              <a:t>electrons</a:t>
            </a:r>
            <a:r>
              <a:rPr lang="fr-CH" dirty="0" smtClean="0"/>
              <a:t> and muons. </a:t>
            </a:r>
          </a:p>
          <a:p>
            <a:endParaRPr lang="fr-CH" dirty="0" smtClean="0"/>
          </a:p>
          <a:p>
            <a:r>
              <a:rPr lang="fr-CH" dirty="0" smtClean="0"/>
              <a:t>TASD and MIND  </a:t>
            </a:r>
            <a:r>
              <a:rPr lang="fr-CH" dirty="0" err="1" smtClean="0"/>
              <a:t>were</a:t>
            </a:r>
            <a:r>
              <a:rPr lang="fr-CH" dirty="0" smtClean="0"/>
              <a:t> </a:t>
            </a:r>
            <a:r>
              <a:rPr lang="fr-CH" dirty="0" err="1" smtClean="0"/>
              <a:t>included</a:t>
            </a:r>
            <a:r>
              <a:rPr lang="fr-CH" dirty="0" smtClean="0"/>
              <a:t> in the AIDA EU-FP7 program in </a:t>
            </a:r>
            <a:r>
              <a:rPr lang="fr-CH" dirty="0" smtClean="0"/>
              <a:t>2009</a:t>
            </a:r>
            <a:r>
              <a:rPr lang="fr-CH" dirty="0"/>
              <a:t> </a:t>
            </a:r>
            <a:endParaRPr lang="fr-CH" dirty="0" smtClean="0"/>
          </a:p>
          <a:p>
            <a:endParaRPr lang="fr-CH" dirty="0"/>
          </a:p>
          <a:p>
            <a:r>
              <a:rPr lang="fr-CH" dirty="0" err="1" smtClean="0"/>
              <a:t>Also</a:t>
            </a:r>
            <a:r>
              <a:rPr lang="fr-CH" dirty="0" smtClean="0"/>
              <a:t>, an infrastructure for test and </a:t>
            </a:r>
            <a:r>
              <a:rPr lang="fr-CH" dirty="0" err="1" smtClean="0"/>
              <a:t>developmen</a:t>
            </a:r>
            <a:r>
              <a:rPr lang="fr-CH" dirty="0" err="1"/>
              <a:t>t</a:t>
            </a:r>
            <a:r>
              <a:rPr lang="fr-CH" dirty="0" smtClean="0"/>
              <a:t> of neutrino detectors </a:t>
            </a:r>
            <a:r>
              <a:rPr lang="fr-CH" dirty="0" err="1" smtClean="0"/>
              <a:t>was</a:t>
            </a:r>
            <a:r>
              <a:rPr lang="fr-CH" dirty="0" smtClean="0"/>
              <a:t> </a:t>
            </a:r>
            <a:r>
              <a:rPr lang="fr-CH" dirty="0" err="1" smtClean="0"/>
              <a:t>requested</a:t>
            </a:r>
            <a:r>
              <a:rPr lang="fr-CH" dirty="0" smtClean="0"/>
              <a:t>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6615" y="4149080"/>
            <a:ext cx="659263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u="sng" dirty="0" err="1" smtClean="0"/>
              <a:t>Today</a:t>
            </a:r>
            <a:r>
              <a:rPr lang="fr-CH" b="1" u="sng" dirty="0" smtClean="0"/>
              <a:t>:</a:t>
            </a:r>
          </a:p>
          <a:p>
            <a:endParaRPr lang="fr-CH" b="1" dirty="0"/>
          </a:p>
          <a:p>
            <a:r>
              <a:rPr lang="fr-CH" b="1" dirty="0" smtClean="0"/>
              <a:t>A Baby-MIND detector </a:t>
            </a:r>
            <a:r>
              <a:rPr lang="fr-CH" b="1" dirty="0" err="1" smtClean="0"/>
              <a:t>will</a:t>
            </a:r>
            <a:r>
              <a:rPr lang="fr-CH" b="1" dirty="0" smtClean="0"/>
              <a:t> </a:t>
            </a:r>
            <a:r>
              <a:rPr lang="fr-CH" b="1" dirty="0" err="1" smtClean="0"/>
              <a:t>be</a:t>
            </a:r>
            <a:r>
              <a:rPr lang="fr-CH" b="1" dirty="0" smtClean="0"/>
              <a:t> </a:t>
            </a:r>
            <a:r>
              <a:rPr lang="fr-CH" b="1" dirty="0" err="1" smtClean="0"/>
              <a:t>tested</a:t>
            </a:r>
            <a:r>
              <a:rPr lang="fr-CH" b="1" dirty="0" smtClean="0"/>
              <a:t> at CERN </a:t>
            </a:r>
          </a:p>
          <a:p>
            <a:r>
              <a:rPr lang="fr-CH" b="1" dirty="0" smtClean="0"/>
              <a:t>and </a:t>
            </a:r>
            <a:r>
              <a:rPr lang="fr-CH" b="1" dirty="0" err="1" smtClean="0"/>
              <a:t>deployed</a:t>
            </a:r>
            <a:r>
              <a:rPr lang="fr-CH" b="1" dirty="0" smtClean="0"/>
              <a:t> as part of the WAGASCI </a:t>
            </a:r>
            <a:r>
              <a:rPr lang="fr-CH" b="1" dirty="0" err="1" smtClean="0"/>
              <a:t>experiment</a:t>
            </a:r>
            <a:r>
              <a:rPr lang="fr-CH" b="1" dirty="0" smtClean="0"/>
              <a:t> in T2K ND280 </a:t>
            </a:r>
            <a:r>
              <a:rPr lang="fr-CH" b="1" dirty="0" err="1" smtClean="0"/>
              <a:t>pit</a:t>
            </a:r>
            <a:endParaRPr lang="fr-CH" b="1" dirty="0" smtClean="0"/>
          </a:p>
          <a:p>
            <a:r>
              <a:rPr lang="fr-CH" b="1" dirty="0" smtClean="0"/>
              <a:t>It </a:t>
            </a:r>
            <a:r>
              <a:rPr lang="fr-CH" b="1" dirty="0" err="1" smtClean="0"/>
              <a:t>is</a:t>
            </a:r>
            <a:r>
              <a:rPr lang="fr-CH" b="1" dirty="0" smtClean="0"/>
              <a:t> </a:t>
            </a:r>
            <a:r>
              <a:rPr lang="fr-CH" b="1" dirty="0" err="1" smtClean="0"/>
              <a:t>built</a:t>
            </a:r>
            <a:r>
              <a:rPr lang="fr-CH" b="1" dirty="0" smtClean="0"/>
              <a:t> in the </a:t>
            </a:r>
            <a:r>
              <a:rPr lang="fr-CH" b="1" dirty="0" err="1" smtClean="0"/>
              <a:t>framework</a:t>
            </a:r>
            <a:r>
              <a:rPr lang="fr-CH" b="1" dirty="0" smtClean="0"/>
              <a:t> of the CERN neutrino </a:t>
            </a:r>
            <a:r>
              <a:rPr lang="fr-CH" b="1" dirty="0" err="1" smtClean="0"/>
              <a:t>platfor</a:t>
            </a:r>
            <a:r>
              <a:rPr lang="fr-CH" b="1" dirty="0" err="1"/>
              <a:t>m</a:t>
            </a:r>
            <a:r>
              <a:rPr lang="fr-CH" b="1" dirty="0" smtClean="0"/>
              <a:t>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628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54698-5B6B-4396-949B-B6CDDD722FD0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20</a:t>
            </a:fld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225" y="323850"/>
            <a:ext cx="8337550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58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3702E-B07D-441C-B059-6DD0D0DC274A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21</a:t>
            </a:fld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525" y="278650"/>
            <a:ext cx="8375908" cy="4957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46575" y="5409220"/>
            <a:ext cx="7466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smtClean="0"/>
              <a:t>Detector </a:t>
            </a:r>
            <a:r>
              <a:rPr lang="fr-CH" dirty="0" err="1" smtClean="0"/>
              <a:t>will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assembled</a:t>
            </a:r>
            <a:r>
              <a:rPr lang="fr-CH" dirty="0" smtClean="0"/>
              <a:t> in </a:t>
            </a:r>
            <a:r>
              <a:rPr lang="fr-CH" dirty="0" err="1" smtClean="0"/>
              <a:t>this</a:t>
            </a:r>
            <a:r>
              <a:rPr lang="fr-CH" dirty="0" smtClean="0"/>
              <a:t> </a:t>
            </a:r>
            <a:r>
              <a:rPr lang="fr-CH" dirty="0" err="1" smtClean="0"/>
              <a:t>platform</a:t>
            </a:r>
            <a:r>
              <a:rPr lang="fr-CH" dirty="0" smtClean="0"/>
              <a:t> in the </a:t>
            </a:r>
            <a:r>
              <a:rPr lang="fr-CH" dirty="0" err="1" smtClean="0"/>
              <a:t>east</a:t>
            </a:r>
            <a:r>
              <a:rPr lang="fr-CH" dirty="0" smtClean="0"/>
              <a:t> hall in Q1(</a:t>
            </a:r>
            <a:r>
              <a:rPr lang="fr-CH" dirty="0" err="1" smtClean="0"/>
              <a:t>winter</a:t>
            </a:r>
            <a:r>
              <a:rPr lang="fr-CH" dirty="0" smtClean="0"/>
              <a:t>) 2017</a:t>
            </a:r>
          </a:p>
          <a:p>
            <a:r>
              <a:rPr lang="fr-CH" dirty="0" smtClean="0"/>
              <a:t>Test in </a:t>
            </a:r>
            <a:r>
              <a:rPr lang="fr-CH" dirty="0" err="1" smtClean="0"/>
              <a:t>beam</a:t>
            </a:r>
            <a:r>
              <a:rPr lang="fr-CH" dirty="0" smtClean="0"/>
              <a:t> in May 2017, </a:t>
            </a:r>
            <a:r>
              <a:rPr lang="fr-CH" dirty="0" err="1" smtClean="0"/>
              <a:t>then</a:t>
            </a:r>
            <a:r>
              <a:rPr lang="fr-CH" dirty="0" smtClean="0"/>
              <a:t> </a:t>
            </a:r>
            <a:r>
              <a:rPr lang="fr-CH" dirty="0" err="1" smtClean="0"/>
              <a:t>packed</a:t>
            </a:r>
            <a:r>
              <a:rPr lang="fr-CH" dirty="0" smtClean="0"/>
              <a:t> and </a:t>
            </a:r>
            <a:r>
              <a:rPr lang="fr-CH" dirty="0" err="1" smtClean="0"/>
              <a:t>shiped</a:t>
            </a:r>
            <a:r>
              <a:rPr lang="fr-CH" dirty="0" smtClean="0"/>
              <a:t> to </a:t>
            </a:r>
          </a:p>
          <a:p>
            <a:r>
              <a:rPr lang="fr-CH" dirty="0"/>
              <a:t> </a:t>
            </a:r>
            <a:r>
              <a:rPr lang="fr-CH" dirty="0" smtClean="0"/>
              <a:t>    ND280,      J-PARC,  Tokai-Mura,  Ibaraki </a:t>
            </a:r>
            <a:r>
              <a:rPr lang="fr-CH" dirty="0" err="1" smtClean="0"/>
              <a:t>Prefecture</a:t>
            </a:r>
            <a:r>
              <a:rPr lang="fr-CH" dirty="0" smtClean="0"/>
              <a:t>,  </a:t>
            </a:r>
            <a:r>
              <a:rPr lang="fr-CH" dirty="0" err="1" smtClean="0"/>
              <a:t>Japan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86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822E-D0D0-4FA3-B01B-81B118876619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22</a:t>
            </a:fld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3777" y="740051"/>
            <a:ext cx="4025395" cy="24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7916" y="3879050"/>
            <a:ext cx="4096083" cy="24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505" y="503675"/>
            <a:ext cx="4822715" cy="321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6555" y="3879050"/>
            <a:ext cx="3833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smtClean="0"/>
              <a:t>prototype detector in T9, 28 </a:t>
            </a:r>
            <a:r>
              <a:rPr lang="fr-CH" dirty="0" err="1" smtClean="0"/>
              <a:t>June</a:t>
            </a:r>
            <a:r>
              <a:rPr lang="fr-CH" dirty="0" smtClean="0"/>
              <a:t> 2016</a:t>
            </a:r>
          </a:p>
          <a:p>
            <a:r>
              <a:rPr lang="fr-CH" dirty="0"/>
              <a:t> </a:t>
            </a:r>
            <a:r>
              <a:rPr lang="fr-CH" dirty="0" smtClean="0"/>
              <a:t>384 </a:t>
            </a:r>
            <a:r>
              <a:rPr lang="fr-CH" dirty="0" err="1" smtClean="0"/>
              <a:t>channels</a:t>
            </a:r>
            <a:r>
              <a:rPr lang="fr-CH" dirty="0" smtClean="0"/>
              <a:t> </a:t>
            </a:r>
            <a:r>
              <a:rPr lang="fr-CH" dirty="0" err="1" smtClean="0"/>
              <a:t>equipped</a:t>
            </a:r>
            <a:r>
              <a:rPr lang="fr-CH" dirty="0" smtClean="0"/>
              <a:t>, 4 </a:t>
            </a:r>
            <a:r>
              <a:rPr lang="fr-CH" dirty="0" err="1" smtClean="0"/>
              <a:t>FEBs</a:t>
            </a:r>
            <a:r>
              <a:rPr lang="fr-CH" dirty="0"/>
              <a:t>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041830" y="3387"/>
            <a:ext cx="2583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800" b="1" dirty="0" err="1" smtClean="0"/>
              <a:t>beam</a:t>
            </a:r>
            <a:r>
              <a:rPr lang="fr-CH" sz="2800" b="1" dirty="0" smtClean="0"/>
              <a:t> test on T9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2735" y="4734145"/>
            <a:ext cx="4496231" cy="1477328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fr-CH" dirty="0" err="1" smtClean="0"/>
              <a:t>Advantage</a:t>
            </a:r>
            <a:r>
              <a:rPr lang="fr-CH" dirty="0" smtClean="0"/>
              <a:t> of </a:t>
            </a:r>
            <a:r>
              <a:rPr lang="fr-CH" dirty="0" err="1" smtClean="0"/>
              <a:t>being</a:t>
            </a:r>
            <a:r>
              <a:rPr lang="fr-CH" dirty="0" smtClean="0"/>
              <a:t> in East area </a:t>
            </a:r>
            <a:r>
              <a:rPr lang="fr-CH" dirty="0" err="1" smtClean="0"/>
              <a:t>instead</a:t>
            </a:r>
            <a:r>
              <a:rPr lang="fr-CH" dirty="0" smtClean="0"/>
              <a:t> of </a:t>
            </a:r>
          </a:p>
          <a:p>
            <a:r>
              <a:rPr lang="fr-CH" dirty="0" err="1" smtClean="0"/>
              <a:t>North</a:t>
            </a:r>
            <a:r>
              <a:rPr lang="fr-CH" dirty="0" smtClean="0"/>
              <a:t> area: </a:t>
            </a:r>
          </a:p>
          <a:p>
            <a:r>
              <a:rPr lang="fr-CH" dirty="0" smtClean="0"/>
              <a:t>-- </a:t>
            </a:r>
            <a:r>
              <a:rPr lang="fr-CH" dirty="0" err="1" smtClean="0"/>
              <a:t>beam</a:t>
            </a:r>
            <a:r>
              <a:rPr lang="fr-CH" dirty="0" smtClean="0"/>
              <a:t> </a:t>
            </a:r>
            <a:r>
              <a:rPr lang="fr-CH" dirty="0" err="1" smtClean="0"/>
              <a:t>already</a:t>
            </a:r>
            <a:r>
              <a:rPr lang="fr-CH" dirty="0" smtClean="0"/>
              <a:t> </a:t>
            </a:r>
            <a:r>
              <a:rPr lang="fr-CH" dirty="0" err="1" smtClean="0"/>
              <a:t>available</a:t>
            </a:r>
            <a:r>
              <a:rPr lang="fr-CH" dirty="0" smtClean="0"/>
              <a:t>, </a:t>
            </a:r>
          </a:p>
          <a:p>
            <a:r>
              <a:rPr lang="fr-CH" dirty="0" smtClean="0"/>
              <a:t>-- </a:t>
            </a:r>
            <a:r>
              <a:rPr lang="fr-CH" dirty="0" err="1" smtClean="0"/>
              <a:t>low</a:t>
            </a:r>
            <a:r>
              <a:rPr lang="fr-CH" dirty="0" smtClean="0"/>
              <a:t> </a:t>
            </a:r>
            <a:r>
              <a:rPr lang="fr-CH" dirty="0" err="1" smtClean="0"/>
              <a:t>energy</a:t>
            </a:r>
            <a:r>
              <a:rPr lang="fr-CH" dirty="0" smtClean="0"/>
              <a:t> </a:t>
            </a:r>
            <a:r>
              <a:rPr lang="fr-CH" dirty="0" err="1" smtClean="0"/>
              <a:t>beams</a:t>
            </a:r>
            <a:r>
              <a:rPr lang="fr-CH" dirty="0" smtClean="0"/>
              <a:t> </a:t>
            </a:r>
            <a:r>
              <a:rPr lang="fr-CH" dirty="0" err="1" smtClean="0"/>
              <a:t>much</a:t>
            </a:r>
            <a:r>
              <a:rPr lang="fr-CH" dirty="0" smtClean="0"/>
              <a:t> </a:t>
            </a:r>
            <a:r>
              <a:rPr lang="fr-CH" dirty="0" err="1" smtClean="0"/>
              <a:t>easier</a:t>
            </a:r>
            <a:r>
              <a:rPr lang="fr-CH" dirty="0"/>
              <a:t> </a:t>
            </a:r>
            <a:endParaRPr lang="fr-CH" dirty="0" smtClean="0"/>
          </a:p>
          <a:p>
            <a:r>
              <a:rPr lang="fr-CH" dirty="0"/>
              <a:t> </a:t>
            </a:r>
            <a:r>
              <a:rPr lang="fr-CH" dirty="0" smtClean="0"/>
              <a:t>   </a:t>
            </a:r>
            <a:r>
              <a:rPr lang="fr-CH" dirty="0" err="1" smtClean="0"/>
              <a:t>from</a:t>
            </a:r>
            <a:r>
              <a:rPr lang="fr-CH" dirty="0" smtClean="0"/>
              <a:t> PS </a:t>
            </a:r>
            <a:r>
              <a:rPr lang="fr-CH" dirty="0" err="1" smtClean="0"/>
              <a:t>beam</a:t>
            </a:r>
            <a:r>
              <a:rPr lang="fr-CH" dirty="0" smtClean="0"/>
              <a:t> (24 </a:t>
            </a:r>
            <a:r>
              <a:rPr lang="fr-CH" dirty="0" err="1" smtClean="0"/>
              <a:t>GeV</a:t>
            </a:r>
            <a:r>
              <a:rPr lang="fr-CH" dirty="0" smtClean="0"/>
              <a:t>) </a:t>
            </a:r>
            <a:r>
              <a:rPr lang="fr-CH" dirty="0" err="1" smtClean="0"/>
              <a:t>than</a:t>
            </a:r>
            <a:r>
              <a:rPr lang="fr-CH" dirty="0" smtClean="0"/>
              <a:t> SPS (450 </a:t>
            </a:r>
            <a:r>
              <a:rPr lang="fr-CH" dirty="0" err="1" smtClean="0"/>
              <a:t>GeV</a:t>
            </a:r>
            <a:r>
              <a:rPr lang="fr-CH" dirty="0" smtClean="0"/>
              <a:t>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55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8BFA9-180E-495F-892D-7DE2E88223EF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1530" y="233644"/>
            <a:ext cx="8607485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Baby-MIND status (July 2016)</a:t>
            </a:r>
            <a:endParaRPr lang="en-GB" sz="2400" b="1" dirty="0"/>
          </a:p>
          <a:p>
            <a:r>
              <a:rPr lang="en-GB" sz="2000" b="1" dirty="0" smtClean="0">
                <a:solidFill>
                  <a:srgbClr val="0000FF"/>
                </a:solidFill>
              </a:rPr>
              <a:t>NP05</a:t>
            </a:r>
            <a:r>
              <a:rPr lang="en-GB" dirty="0" smtClean="0"/>
              <a:t> The </a:t>
            </a:r>
            <a:r>
              <a:rPr lang="en-GB" dirty="0"/>
              <a:t>Baby MIND was approved by the </a:t>
            </a:r>
            <a:r>
              <a:rPr lang="en-GB" dirty="0" smtClean="0"/>
              <a:t>CERN Research </a:t>
            </a:r>
            <a:r>
              <a:rPr lang="en-GB" dirty="0"/>
              <a:t>Board </a:t>
            </a:r>
            <a:r>
              <a:rPr lang="en-GB" dirty="0" smtClean="0"/>
              <a:t>on </a:t>
            </a:r>
            <a:r>
              <a:rPr lang="en-GB" dirty="0"/>
              <a:t>9 December 2015 </a:t>
            </a:r>
            <a:endParaRPr lang="en-GB" dirty="0" smtClean="0"/>
          </a:p>
          <a:p>
            <a:r>
              <a:rPr lang="en-GB" dirty="0" smtClean="0"/>
              <a:t>as </a:t>
            </a:r>
            <a:r>
              <a:rPr lang="en-GB" dirty="0"/>
              <a:t>an R&amp;D project at </a:t>
            </a:r>
            <a:r>
              <a:rPr lang="en-GB" dirty="0" smtClean="0"/>
              <a:t>the Neutrino </a:t>
            </a:r>
            <a:r>
              <a:rPr lang="en-GB" dirty="0"/>
              <a:t>Platform and is now listed as </a:t>
            </a:r>
            <a:r>
              <a:rPr lang="en-GB" dirty="0" smtClean="0"/>
              <a:t>NP05. </a:t>
            </a:r>
          </a:p>
          <a:p>
            <a:endParaRPr lang="en-GB" dirty="0" smtClean="0"/>
          </a:p>
          <a:p>
            <a:r>
              <a:rPr lang="en-GB" sz="2000" b="1" dirty="0">
                <a:solidFill>
                  <a:srgbClr val="0000FF"/>
                </a:solidFill>
              </a:rPr>
              <a:t>Magnet </a:t>
            </a:r>
            <a:r>
              <a:rPr lang="en-GB" sz="2000" b="1" dirty="0">
                <a:solidFill>
                  <a:srgbClr val="0000FF"/>
                </a:solidFill>
              </a:rPr>
              <a:t>modules: </a:t>
            </a:r>
            <a:r>
              <a:rPr lang="en-GB" dirty="0" smtClean="0"/>
              <a:t>design is </a:t>
            </a:r>
            <a:r>
              <a:rPr lang="en-GB" dirty="0"/>
              <a:t>complete. A </a:t>
            </a:r>
            <a:r>
              <a:rPr lang="en-GB" dirty="0" smtClean="0"/>
              <a:t>functional prototype </a:t>
            </a:r>
            <a:r>
              <a:rPr lang="en-GB" dirty="0"/>
              <a:t>has been assembled. </a:t>
            </a:r>
            <a:endParaRPr lang="en-GB" dirty="0" smtClean="0"/>
          </a:p>
          <a:p>
            <a:r>
              <a:rPr lang="en-GB" dirty="0" smtClean="0"/>
              <a:t>Procurement </a:t>
            </a:r>
            <a:r>
              <a:rPr lang="en-GB" dirty="0"/>
              <a:t>of all components is underway </a:t>
            </a:r>
            <a:r>
              <a:rPr lang="en-GB" dirty="0" smtClean="0"/>
              <a:t>and </a:t>
            </a:r>
            <a:r>
              <a:rPr lang="en-GB" u="sng" dirty="0" smtClean="0"/>
              <a:t>on </a:t>
            </a:r>
            <a:r>
              <a:rPr lang="en-GB" u="sng" dirty="0"/>
              <a:t>schedule </a:t>
            </a:r>
            <a:r>
              <a:rPr lang="en-GB" dirty="0"/>
              <a:t>to meet </a:t>
            </a:r>
            <a:r>
              <a:rPr lang="en-GB" dirty="0" smtClean="0"/>
              <a:t>milestone Dec ’16</a:t>
            </a:r>
          </a:p>
          <a:p>
            <a:endParaRPr lang="en-GB" dirty="0"/>
          </a:p>
          <a:p>
            <a:r>
              <a:rPr lang="en-GB" sz="2000" b="1" dirty="0" smtClean="0">
                <a:solidFill>
                  <a:srgbClr val="0000FF"/>
                </a:solidFill>
              </a:rPr>
              <a:t>Scintillator </a:t>
            </a:r>
            <a:r>
              <a:rPr lang="en-GB" sz="2000" b="1" dirty="0">
                <a:solidFill>
                  <a:srgbClr val="0000FF"/>
                </a:solidFill>
              </a:rPr>
              <a:t>modules:</a:t>
            </a:r>
            <a:r>
              <a:rPr lang="en-GB" dirty="0"/>
              <a:t> </a:t>
            </a:r>
            <a:r>
              <a:rPr lang="en-GB" dirty="0" smtClean="0"/>
              <a:t>design is complete. Production is responsibility </a:t>
            </a:r>
            <a:r>
              <a:rPr lang="en-GB" dirty="0"/>
              <a:t>of </a:t>
            </a:r>
            <a:r>
              <a:rPr lang="en-GB" dirty="0" smtClean="0"/>
              <a:t>INR: </a:t>
            </a:r>
          </a:p>
          <a:p>
            <a:r>
              <a:rPr lang="en-GB" dirty="0" smtClean="0"/>
              <a:t>50% of scintillator </a:t>
            </a:r>
            <a:r>
              <a:rPr lang="en-GB" dirty="0"/>
              <a:t>bars </a:t>
            </a:r>
            <a:r>
              <a:rPr lang="en-GB" dirty="0" smtClean="0"/>
              <a:t>delivered. </a:t>
            </a:r>
            <a:r>
              <a:rPr lang="en-GB" dirty="0"/>
              <a:t> </a:t>
            </a:r>
            <a:r>
              <a:rPr lang="en-GB" dirty="0" smtClean="0"/>
              <a:t>100% in October.  Mechanics of first 2 modules ordered</a:t>
            </a:r>
          </a:p>
          <a:p>
            <a:r>
              <a:rPr lang="en-GB" dirty="0" smtClean="0"/>
              <a:t>and all mechanics ready for Dec. 2016.  </a:t>
            </a:r>
            <a:r>
              <a:rPr lang="en-GB" u="sng" dirty="0" smtClean="0"/>
              <a:t>on </a:t>
            </a:r>
            <a:r>
              <a:rPr lang="en-GB" u="sng" dirty="0"/>
              <a:t>schedule</a:t>
            </a:r>
            <a:r>
              <a:rPr lang="en-GB" u="sng" dirty="0" smtClean="0"/>
              <a:t>.</a:t>
            </a:r>
          </a:p>
          <a:p>
            <a:endParaRPr lang="en-GB" u="sng" dirty="0"/>
          </a:p>
          <a:p>
            <a:r>
              <a:rPr lang="en-GB" b="1" dirty="0" smtClean="0">
                <a:solidFill>
                  <a:srgbClr val="0000FF"/>
                </a:solidFill>
              </a:rPr>
              <a:t>Electronics</a:t>
            </a:r>
            <a:r>
              <a:rPr lang="en-GB" b="1" dirty="0">
                <a:solidFill>
                  <a:srgbClr val="0000FF"/>
                </a:solidFill>
              </a:rPr>
              <a:t>:</a:t>
            </a:r>
            <a:r>
              <a:rPr lang="en-GB" dirty="0"/>
              <a:t> </a:t>
            </a:r>
            <a:r>
              <a:rPr lang="en-GB" dirty="0"/>
              <a:t> </a:t>
            </a:r>
            <a:r>
              <a:rPr lang="en-GB" dirty="0" smtClean="0"/>
              <a:t>design </a:t>
            </a:r>
            <a:r>
              <a:rPr lang="en-GB" dirty="0"/>
              <a:t>of </a:t>
            </a:r>
            <a:r>
              <a:rPr lang="en-GB" dirty="0" smtClean="0"/>
              <a:t>Front </a:t>
            </a:r>
            <a:r>
              <a:rPr lang="en-GB" dirty="0"/>
              <a:t>End Board is complete. </a:t>
            </a:r>
            <a:r>
              <a:rPr lang="en-GB" dirty="0" smtClean="0"/>
              <a:t>First beam test has shown it works, </a:t>
            </a:r>
          </a:p>
          <a:p>
            <a:r>
              <a:rPr lang="en-GB" dirty="0" smtClean="0"/>
              <a:t>some issues with timing identified and being fixed.  Production in Q4 2016. </a:t>
            </a:r>
            <a:r>
              <a:rPr lang="en-GB" u="sng" dirty="0"/>
              <a:t>o</a:t>
            </a:r>
            <a:r>
              <a:rPr lang="en-GB" u="sng" dirty="0" smtClean="0"/>
              <a:t>n schedule</a:t>
            </a:r>
          </a:p>
          <a:p>
            <a:endParaRPr lang="en-GB" dirty="0" smtClean="0"/>
          </a:p>
          <a:p>
            <a:r>
              <a:rPr lang="en-GB" b="1" dirty="0" smtClean="0">
                <a:solidFill>
                  <a:srgbClr val="0000FF"/>
                </a:solidFill>
              </a:rPr>
              <a:t>Support </a:t>
            </a:r>
            <a:r>
              <a:rPr lang="en-GB" b="1" dirty="0">
                <a:solidFill>
                  <a:srgbClr val="0000FF"/>
                </a:solidFill>
              </a:rPr>
              <a:t>mechanics and logistics: </a:t>
            </a:r>
            <a:r>
              <a:rPr lang="en-GB" dirty="0"/>
              <a:t>C</a:t>
            </a:r>
            <a:r>
              <a:rPr lang="en-GB" dirty="0" smtClean="0"/>
              <a:t>oncept </a:t>
            </a:r>
            <a:r>
              <a:rPr lang="en-GB" dirty="0"/>
              <a:t>for support mechanics </a:t>
            </a:r>
            <a:r>
              <a:rPr lang="en-GB" dirty="0" smtClean="0"/>
              <a:t>in ND280 drafted. </a:t>
            </a:r>
          </a:p>
          <a:p>
            <a:r>
              <a:rPr lang="en-GB" dirty="0" smtClean="0"/>
              <a:t>or Japan </a:t>
            </a:r>
            <a:r>
              <a:rPr lang="en-GB" dirty="0"/>
              <a:t>implementation has been drafted. Detailed design and costing is planned</a:t>
            </a:r>
          </a:p>
          <a:p>
            <a:r>
              <a:rPr lang="en-GB" dirty="0"/>
              <a:t>for late 2016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b="1" dirty="0" smtClean="0">
                <a:solidFill>
                  <a:srgbClr val="0000FF"/>
                </a:solidFill>
              </a:rPr>
              <a:t>Physics </a:t>
            </a:r>
            <a:r>
              <a:rPr lang="en-GB" b="1" dirty="0">
                <a:solidFill>
                  <a:srgbClr val="0000FF"/>
                </a:solidFill>
              </a:rPr>
              <a:t>simulations: </a:t>
            </a:r>
            <a:r>
              <a:rPr lang="en-GB" dirty="0"/>
              <a:t>M</a:t>
            </a:r>
            <a:r>
              <a:rPr lang="en-GB" dirty="0" smtClean="0"/>
              <a:t>erging </a:t>
            </a:r>
            <a:r>
              <a:rPr lang="en-GB" dirty="0"/>
              <a:t>two simulation environments: </a:t>
            </a:r>
            <a:r>
              <a:rPr lang="en-GB" dirty="0" smtClean="0"/>
              <a:t>one developed </a:t>
            </a:r>
            <a:r>
              <a:rPr lang="en-GB" dirty="0"/>
              <a:t>by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WAGASCI collaboration derived from the T2K </a:t>
            </a:r>
            <a:r>
              <a:rPr lang="en-GB" dirty="0" smtClean="0"/>
              <a:t>ND280 software </a:t>
            </a:r>
          </a:p>
          <a:p>
            <a:r>
              <a:rPr lang="en-GB" dirty="0" smtClean="0"/>
              <a:t>and </a:t>
            </a:r>
            <a:r>
              <a:rPr lang="en-GB" dirty="0"/>
              <a:t>another developed by collaboration members in Glasgow, </a:t>
            </a:r>
            <a:r>
              <a:rPr lang="en-GB" dirty="0" smtClean="0"/>
              <a:t>the </a:t>
            </a:r>
            <a:r>
              <a:rPr lang="en-GB" dirty="0" err="1" smtClean="0"/>
              <a:t>SaRoMan</a:t>
            </a:r>
            <a:r>
              <a:rPr lang="en-GB" dirty="0" smtClean="0"/>
              <a:t> </a:t>
            </a:r>
            <a:r>
              <a:rPr lang="en-GB" dirty="0"/>
              <a:t>package, </a:t>
            </a:r>
            <a:endParaRPr lang="en-GB" dirty="0" smtClean="0"/>
          </a:p>
          <a:p>
            <a:r>
              <a:rPr lang="en-GB" dirty="0" smtClean="0"/>
              <a:t>derived </a:t>
            </a:r>
            <a:r>
              <a:rPr lang="en-GB" dirty="0"/>
              <a:t>from Neutrino Factory and </a:t>
            </a:r>
            <a:r>
              <a:rPr lang="en-GB" dirty="0" err="1"/>
              <a:t>nuSTORM</a:t>
            </a:r>
            <a:r>
              <a:rPr lang="en-GB" dirty="0"/>
              <a:t> </a:t>
            </a:r>
            <a:r>
              <a:rPr lang="en-GB" dirty="0" smtClean="0"/>
              <a:t>studies.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5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C6C7-1C6D-4DD2-B74B-D21BDBBFF5AD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1550" y="413665"/>
            <a:ext cx="4257256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CH" sz="2000" b="1" dirty="0" err="1" smtClean="0"/>
              <a:t>Other</a:t>
            </a:r>
            <a:r>
              <a:rPr lang="fr-CH" sz="2000" b="1" dirty="0" smtClean="0"/>
              <a:t> </a:t>
            </a:r>
            <a:r>
              <a:rPr lang="fr-CH" sz="2000" b="1" dirty="0" err="1" smtClean="0"/>
              <a:t>projects</a:t>
            </a:r>
            <a:r>
              <a:rPr lang="fr-CH" sz="2000" b="1" dirty="0" smtClean="0"/>
              <a:t> for T2K/T2KII/</a:t>
            </a:r>
            <a:r>
              <a:rPr lang="fr-CH" sz="2000" b="1" dirty="0" err="1" smtClean="0"/>
              <a:t>HyperK</a:t>
            </a:r>
            <a:r>
              <a:rPr lang="fr-CH" sz="2000" b="1" dirty="0" smtClean="0"/>
              <a:t>? </a:t>
            </a:r>
            <a:endParaRPr lang="en-GB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1510" y="948690"/>
            <a:ext cx="9199826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smtClean="0"/>
              <a:t>It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clear</a:t>
            </a:r>
            <a:r>
              <a:rPr lang="fr-CH" dirty="0" smtClean="0"/>
              <a:t> </a:t>
            </a:r>
            <a:r>
              <a:rPr lang="fr-CH" dirty="0" err="1" smtClean="0"/>
              <a:t>that</a:t>
            </a:r>
            <a:r>
              <a:rPr lang="fr-CH" dirty="0" smtClean="0"/>
              <a:t> CERN Platform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largely</a:t>
            </a:r>
            <a:r>
              <a:rPr lang="fr-CH" dirty="0" smtClean="0"/>
              <a:t> </a:t>
            </a:r>
            <a:r>
              <a:rPr lang="fr-CH" dirty="0" err="1" smtClean="0"/>
              <a:t>committed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the </a:t>
            </a:r>
            <a:r>
              <a:rPr lang="fr-CH" dirty="0" err="1" smtClean="0"/>
              <a:t>Fermilab</a:t>
            </a:r>
            <a:r>
              <a:rPr lang="fr-CH" dirty="0" smtClean="0"/>
              <a:t> </a:t>
            </a:r>
            <a:r>
              <a:rPr lang="fr-CH" dirty="0" err="1" smtClean="0"/>
              <a:t>LArgon-based</a:t>
            </a:r>
            <a:r>
              <a:rPr lang="fr-CH" dirty="0" smtClean="0"/>
              <a:t> program</a:t>
            </a:r>
          </a:p>
          <a:p>
            <a:r>
              <a:rPr lang="fr-CH" dirty="0" smtClean="0"/>
              <a:t>but encourages more participation to the </a:t>
            </a:r>
            <a:r>
              <a:rPr lang="fr-CH" dirty="0" err="1" smtClean="0"/>
              <a:t>japanese</a:t>
            </a:r>
            <a:r>
              <a:rPr lang="fr-CH" dirty="0" smtClean="0"/>
              <a:t> program.  </a:t>
            </a:r>
          </a:p>
          <a:p>
            <a:endParaRPr lang="fr-CH" dirty="0"/>
          </a:p>
          <a:p>
            <a:r>
              <a:rPr lang="fr-CH" dirty="0" smtClean="0"/>
              <a:t>For instance a TPC-</a:t>
            </a:r>
            <a:r>
              <a:rPr lang="fr-CH" dirty="0" err="1" smtClean="0"/>
              <a:t>based</a:t>
            </a:r>
            <a:r>
              <a:rPr lang="fr-CH" dirty="0" smtClean="0"/>
              <a:t> </a:t>
            </a:r>
            <a:r>
              <a:rPr lang="fr-CH" dirty="0" err="1" smtClean="0"/>
              <a:t>activity</a:t>
            </a:r>
            <a:r>
              <a:rPr lang="fr-CH" dirty="0" smtClean="0"/>
              <a:t>  for neutrinos </a:t>
            </a:r>
            <a:r>
              <a:rPr lang="fr-CH" dirty="0" err="1" smtClean="0"/>
              <a:t>could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undertaken</a:t>
            </a:r>
            <a:r>
              <a:rPr lang="fr-CH" dirty="0" smtClean="0"/>
              <a:t> </a:t>
            </a:r>
          </a:p>
          <a:p>
            <a:r>
              <a:rPr lang="fr-CH" dirty="0" smtClean="0"/>
              <a:t>(T2K upgrade </a:t>
            </a:r>
            <a:r>
              <a:rPr lang="fr-CH" dirty="0" err="1" smtClean="0"/>
              <a:t>see</a:t>
            </a:r>
            <a:r>
              <a:rPr lang="fr-CH" dirty="0" smtClean="0"/>
              <a:t> Marco </a:t>
            </a:r>
            <a:r>
              <a:rPr lang="fr-CH" dirty="0" err="1" smtClean="0"/>
              <a:t>Zito</a:t>
            </a:r>
            <a:r>
              <a:rPr lang="fr-CH" dirty="0" smtClean="0"/>
              <a:t>, </a:t>
            </a:r>
            <a:r>
              <a:rPr lang="fr-CH" dirty="0" err="1" smtClean="0"/>
              <a:t>also</a:t>
            </a:r>
            <a:r>
              <a:rPr lang="fr-CH" dirty="0" smtClean="0"/>
              <a:t> a possible </a:t>
            </a:r>
            <a:r>
              <a:rPr lang="fr-CH" dirty="0" err="1" smtClean="0"/>
              <a:t>project</a:t>
            </a:r>
            <a:r>
              <a:rPr lang="fr-CH" dirty="0" smtClean="0"/>
              <a:t> for DUNE </a:t>
            </a:r>
            <a:r>
              <a:rPr lang="fr-CH" dirty="0" err="1" smtClean="0"/>
              <a:t>near</a:t>
            </a:r>
            <a:r>
              <a:rPr lang="fr-CH" dirty="0" smtClean="0"/>
              <a:t> detector) </a:t>
            </a:r>
          </a:p>
          <a:p>
            <a:endParaRPr lang="fr-CH" dirty="0"/>
          </a:p>
          <a:p>
            <a:r>
              <a:rPr lang="fr-CH" dirty="0" smtClean="0"/>
              <a:t>-- </a:t>
            </a:r>
            <a:r>
              <a:rPr lang="fr-CH" dirty="0" err="1" smtClean="0"/>
              <a:t>need</a:t>
            </a:r>
            <a:r>
              <a:rPr lang="fr-CH" dirty="0" smtClean="0"/>
              <a:t> to </a:t>
            </a:r>
            <a:r>
              <a:rPr lang="fr-CH" dirty="0" err="1" smtClean="0"/>
              <a:t>follow</a:t>
            </a:r>
            <a:r>
              <a:rPr lang="fr-CH" dirty="0" smtClean="0"/>
              <a:t> </a:t>
            </a:r>
            <a:r>
              <a:rPr lang="fr-CH" dirty="0" err="1" smtClean="0"/>
              <a:t>some</a:t>
            </a:r>
            <a:r>
              <a:rPr lang="fr-CH" dirty="0" smtClean="0"/>
              <a:t> </a:t>
            </a:r>
            <a:r>
              <a:rPr lang="fr-CH" dirty="0" err="1" smtClean="0"/>
              <a:t>steps</a:t>
            </a:r>
            <a:endParaRPr lang="fr-CH" dirty="0" smtClean="0"/>
          </a:p>
          <a:p>
            <a:r>
              <a:rPr lang="fr-CH" dirty="0"/>
              <a:t> </a:t>
            </a:r>
            <a:endParaRPr lang="fr-CH" dirty="0" smtClean="0"/>
          </a:p>
          <a:p>
            <a:r>
              <a:rPr lang="fr-CH" dirty="0"/>
              <a:t> </a:t>
            </a:r>
            <a:r>
              <a:rPr lang="fr-CH" dirty="0" smtClean="0"/>
              <a:t>   -1. </a:t>
            </a:r>
            <a:r>
              <a:rPr lang="fr-CH" dirty="0"/>
              <a:t>P</a:t>
            </a:r>
            <a:r>
              <a:rPr lang="fr-CH" dirty="0" smtClean="0"/>
              <a:t>roject </a:t>
            </a:r>
            <a:r>
              <a:rPr lang="fr-CH" dirty="0" err="1" smtClean="0"/>
              <a:t>reasonably</a:t>
            </a:r>
            <a:r>
              <a:rPr lang="fr-CH" dirty="0" smtClean="0"/>
              <a:t> </a:t>
            </a:r>
            <a:r>
              <a:rPr lang="fr-CH" dirty="0" err="1" smtClean="0"/>
              <a:t>developped</a:t>
            </a:r>
            <a:r>
              <a:rPr lang="fr-CH" dirty="0" smtClean="0"/>
              <a:t> and </a:t>
            </a:r>
            <a:r>
              <a:rPr lang="fr-CH" dirty="0" err="1" smtClean="0"/>
              <a:t>well</a:t>
            </a:r>
            <a:r>
              <a:rPr lang="fr-CH" dirty="0" smtClean="0"/>
              <a:t> </a:t>
            </a:r>
            <a:r>
              <a:rPr lang="fr-CH" dirty="0" err="1" smtClean="0"/>
              <a:t>supported</a:t>
            </a:r>
            <a:r>
              <a:rPr lang="fr-CH" dirty="0" smtClean="0"/>
              <a:t> </a:t>
            </a:r>
            <a:r>
              <a:rPr lang="fr-CH" dirty="0" err="1" smtClean="0"/>
              <a:t>within</a:t>
            </a:r>
            <a:r>
              <a:rPr lang="fr-CH" dirty="0" smtClean="0"/>
              <a:t> T2K </a:t>
            </a:r>
          </a:p>
          <a:p>
            <a:r>
              <a:rPr lang="fr-CH" dirty="0"/>
              <a:t> </a:t>
            </a:r>
            <a:r>
              <a:rPr lang="fr-CH" dirty="0" smtClean="0"/>
              <a:t>   -2. </a:t>
            </a:r>
            <a:r>
              <a:rPr lang="fr-CH" dirty="0" err="1" smtClean="0"/>
              <a:t>Submit</a:t>
            </a:r>
            <a:r>
              <a:rPr lang="fr-CH" dirty="0" smtClean="0"/>
              <a:t> a </a:t>
            </a:r>
            <a:r>
              <a:rPr lang="fr-CH" dirty="0" err="1" smtClean="0"/>
              <a:t>Letter</a:t>
            </a:r>
            <a:r>
              <a:rPr lang="fr-CH" dirty="0" smtClean="0"/>
              <a:t> of </a:t>
            </a:r>
            <a:r>
              <a:rPr lang="fr-CH" dirty="0" err="1" smtClean="0"/>
              <a:t>Intent</a:t>
            </a:r>
            <a:r>
              <a:rPr lang="fr-CH" dirty="0" smtClean="0"/>
              <a:t> to the SPSC (</a:t>
            </a:r>
            <a:r>
              <a:rPr lang="fr-CH" dirty="0" err="1" smtClean="0"/>
              <a:t>next</a:t>
            </a:r>
            <a:r>
              <a:rPr lang="fr-CH" dirty="0" smtClean="0"/>
              <a:t> meeting end </a:t>
            </a:r>
            <a:r>
              <a:rPr lang="fr-CH" dirty="0" err="1" smtClean="0"/>
              <a:t>October</a:t>
            </a:r>
            <a:r>
              <a:rPr lang="fr-CH" dirty="0" smtClean="0"/>
              <a:t>, </a:t>
            </a:r>
            <a:r>
              <a:rPr lang="fr-CH" dirty="0" err="1" smtClean="0"/>
              <a:t>following</a:t>
            </a:r>
            <a:r>
              <a:rPr lang="fr-CH" dirty="0" smtClean="0"/>
              <a:t> one in </a:t>
            </a:r>
            <a:r>
              <a:rPr lang="fr-CH" dirty="0" err="1" smtClean="0"/>
              <a:t>January</a:t>
            </a:r>
            <a:r>
              <a:rPr lang="fr-CH" dirty="0" smtClean="0"/>
              <a:t>) </a:t>
            </a:r>
          </a:p>
          <a:p>
            <a:r>
              <a:rPr lang="fr-CH" dirty="0"/>
              <a:t> </a:t>
            </a:r>
            <a:r>
              <a:rPr lang="fr-CH" dirty="0" smtClean="0"/>
              <a:t>         (encouragement by SPSC </a:t>
            </a:r>
            <a:r>
              <a:rPr lang="fr-CH" dirty="0" err="1" smtClean="0"/>
              <a:t>is</a:t>
            </a:r>
            <a:r>
              <a:rPr lang="fr-CH" dirty="0" smtClean="0"/>
              <a:t> important) </a:t>
            </a:r>
          </a:p>
          <a:p>
            <a:r>
              <a:rPr lang="fr-CH" dirty="0"/>
              <a:t> </a:t>
            </a:r>
            <a:r>
              <a:rPr lang="fr-CH" dirty="0" smtClean="0"/>
              <a:t>         </a:t>
            </a:r>
            <a:r>
              <a:rPr lang="fr-CH" dirty="0" err="1" smtClean="0"/>
              <a:t>Need</a:t>
            </a:r>
            <a:r>
              <a:rPr lang="fr-CH" dirty="0" smtClean="0"/>
              <a:t> to </a:t>
            </a:r>
            <a:r>
              <a:rPr lang="fr-CH" dirty="0" err="1" smtClean="0"/>
              <a:t>specify</a:t>
            </a:r>
            <a:r>
              <a:rPr lang="fr-CH" dirty="0" smtClean="0"/>
              <a:t> dimensions, </a:t>
            </a:r>
            <a:r>
              <a:rPr lang="fr-CH" dirty="0" err="1" smtClean="0"/>
              <a:t>number</a:t>
            </a:r>
            <a:r>
              <a:rPr lang="fr-CH" dirty="0" smtClean="0"/>
              <a:t> of </a:t>
            </a:r>
            <a:r>
              <a:rPr lang="fr-CH" dirty="0" err="1" smtClean="0"/>
              <a:t>channels</a:t>
            </a:r>
            <a:r>
              <a:rPr lang="fr-CH" dirty="0" smtClean="0"/>
              <a:t>, </a:t>
            </a:r>
            <a:r>
              <a:rPr lang="fr-CH" dirty="0" err="1" smtClean="0"/>
              <a:t>requirements</a:t>
            </a:r>
            <a:r>
              <a:rPr lang="fr-CH" dirty="0" smtClean="0"/>
              <a:t>, </a:t>
            </a:r>
            <a:r>
              <a:rPr lang="fr-CH" dirty="0" err="1" smtClean="0"/>
              <a:t>critical</a:t>
            </a:r>
            <a:r>
              <a:rPr lang="fr-CH" dirty="0" smtClean="0"/>
              <a:t> items</a:t>
            </a:r>
          </a:p>
          <a:p>
            <a:r>
              <a:rPr lang="fr-CH" dirty="0"/>
              <a:t> </a:t>
            </a:r>
            <a:r>
              <a:rPr lang="fr-CH" dirty="0" smtClean="0"/>
              <a:t>         Time </a:t>
            </a:r>
            <a:r>
              <a:rPr lang="fr-CH" dirty="0" err="1" smtClean="0"/>
              <a:t>needed</a:t>
            </a:r>
            <a:r>
              <a:rPr lang="fr-CH" dirty="0" smtClean="0"/>
              <a:t> for </a:t>
            </a:r>
            <a:r>
              <a:rPr lang="fr-CH" dirty="0" err="1" smtClean="0"/>
              <a:t>technical</a:t>
            </a:r>
            <a:r>
              <a:rPr lang="fr-CH" dirty="0" smtClean="0"/>
              <a:t> design </a:t>
            </a:r>
            <a:r>
              <a:rPr lang="fr-CH" dirty="0" err="1" smtClean="0"/>
              <a:t>development</a:t>
            </a:r>
            <a:r>
              <a:rPr lang="fr-CH" dirty="0" smtClean="0"/>
              <a:t> </a:t>
            </a:r>
          </a:p>
          <a:p>
            <a:r>
              <a:rPr lang="fr-CH" dirty="0"/>
              <a:t> </a:t>
            </a:r>
            <a:r>
              <a:rPr lang="fr-CH" dirty="0" smtClean="0"/>
              <a:t>          etc…  and </a:t>
            </a:r>
            <a:r>
              <a:rPr lang="fr-CH" dirty="0" err="1" smtClean="0"/>
              <a:t>other</a:t>
            </a:r>
            <a:r>
              <a:rPr lang="fr-CH" dirty="0" smtClean="0"/>
              <a:t> </a:t>
            </a:r>
            <a:r>
              <a:rPr lang="fr-CH" dirty="0" err="1" smtClean="0"/>
              <a:t>timelines</a:t>
            </a:r>
            <a:r>
              <a:rPr lang="fr-CH" dirty="0" smtClean="0"/>
              <a:t> </a:t>
            </a:r>
          </a:p>
          <a:p>
            <a:r>
              <a:rPr lang="fr-CH" dirty="0"/>
              <a:t> </a:t>
            </a:r>
            <a:r>
              <a:rPr lang="fr-CH" dirty="0" smtClean="0"/>
              <a:t>           </a:t>
            </a:r>
          </a:p>
          <a:p>
            <a:r>
              <a:rPr lang="fr-CH" dirty="0" smtClean="0"/>
              <a:t>    -3. </a:t>
            </a:r>
            <a:r>
              <a:rPr lang="fr-CH" dirty="0" err="1" smtClean="0"/>
              <a:t>Proceed</a:t>
            </a:r>
            <a:r>
              <a:rPr lang="fr-CH" dirty="0" smtClean="0"/>
              <a:t> to </a:t>
            </a:r>
            <a:r>
              <a:rPr lang="fr-CH" dirty="0" err="1" smtClean="0"/>
              <a:t>technical</a:t>
            </a:r>
            <a:r>
              <a:rPr lang="fr-CH" dirty="0" smtClean="0"/>
              <a:t> </a:t>
            </a:r>
            <a:r>
              <a:rPr lang="fr-CH" dirty="0" err="1" smtClean="0"/>
              <a:t>definition</a:t>
            </a:r>
            <a:r>
              <a:rPr lang="fr-CH" dirty="0" smtClean="0"/>
              <a:t> </a:t>
            </a:r>
            <a:r>
              <a:rPr lang="fr-CH" dirty="0" err="1" smtClean="0"/>
              <a:t>towards</a:t>
            </a:r>
            <a:r>
              <a:rPr lang="fr-CH" dirty="0" smtClean="0"/>
              <a:t> a </a:t>
            </a:r>
            <a:r>
              <a:rPr lang="fr-CH" dirty="0" err="1" smtClean="0"/>
              <a:t>proposal</a:t>
            </a:r>
            <a:r>
              <a:rPr lang="fr-CH" dirty="0" smtClean="0"/>
              <a:t>, </a:t>
            </a:r>
            <a:r>
              <a:rPr lang="fr-CH" dirty="0" err="1" smtClean="0"/>
              <a:t>including</a:t>
            </a:r>
            <a:r>
              <a:rPr lang="fr-CH" dirty="0" smtClean="0"/>
              <a:t> CERN </a:t>
            </a:r>
            <a:r>
              <a:rPr lang="fr-CH" dirty="0" err="1" smtClean="0"/>
              <a:t>technical</a:t>
            </a:r>
            <a:r>
              <a:rPr lang="fr-CH" dirty="0" smtClean="0"/>
              <a:t> and </a:t>
            </a:r>
            <a:r>
              <a:rPr lang="fr-CH" dirty="0" err="1" smtClean="0"/>
              <a:t>financial</a:t>
            </a:r>
            <a:r>
              <a:rPr lang="fr-CH" dirty="0" smtClean="0"/>
              <a:t> </a:t>
            </a:r>
          </a:p>
          <a:p>
            <a:r>
              <a:rPr lang="fr-CH" dirty="0"/>
              <a:t> </a:t>
            </a:r>
            <a:r>
              <a:rPr lang="fr-CH" dirty="0" smtClean="0"/>
              <a:t>         </a:t>
            </a:r>
            <a:r>
              <a:rPr lang="fr-CH" dirty="0" err="1" smtClean="0"/>
              <a:t>responsibilities</a:t>
            </a:r>
            <a:r>
              <a:rPr lang="fr-CH" dirty="0" smtClean="0"/>
              <a:t>. </a:t>
            </a:r>
          </a:p>
          <a:p>
            <a:endParaRPr lang="fr-CH" dirty="0"/>
          </a:p>
          <a:p>
            <a:r>
              <a:rPr lang="fr-CH" dirty="0" smtClean="0"/>
              <a:t>    -4. location etc… of construction and tests to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discussed</a:t>
            </a:r>
            <a:r>
              <a:rPr lang="fr-CH" dirty="0" smtClean="0"/>
              <a:t> as part of the </a:t>
            </a:r>
            <a:r>
              <a:rPr lang="fr-CH" dirty="0" err="1" smtClean="0"/>
              <a:t>project</a:t>
            </a:r>
            <a:r>
              <a:rPr lang="fr-CH" dirty="0" smtClean="0"/>
              <a:t>. </a:t>
            </a:r>
          </a:p>
          <a:p>
            <a:r>
              <a:rPr lang="fr-CH" dirty="0" smtClean="0"/>
              <a:t>No </a:t>
            </a:r>
            <a:r>
              <a:rPr lang="fr-CH" dirty="0" err="1" smtClean="0"/>
              <a:t>necessarily</a:t>
            </a:r>
            <a:r>
              <a:rPr lang="fr-CH" dirty="0" smtClean="0"/>
              <a:t> </a:t>
            </a:r>
            <a:r>
              <a:rPr lang="fr-CH" dirty="0" err="1" smtClean="0"/>
              <a:t>located</a:t>
            </a:r>
            <a:r>
              <a:rPr lang="fr-CH" dirty="0" smtClean="0"/>
              <a:t> in the </a:t>
            </a:r>
            <a:r>
              <a:rPr lang="fr-CH" dirty="0" err="1" smtClean="0"/>
              <a:t>north</a:t>
            </a:r>
            <a:r>
              <a:rPr lang="fr-CH" dirty="0" smtClean="0"/>
              <a:t> area. </a:t>
            </a:r>
          </a:p>
          <a:p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104378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2C6C7-1C6D-4DD2-B74B-D21BDBBFF5AD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81790" y="2663915"/>
            <a:ext cx="2025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b="1" dirty="0" smtClean="0"/>
              <a:t>THANK YOU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885787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5" descr="DSC_5305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1988840"/>
            <a:ext cx="2458105" cy="76813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2CC-CF38-406D-8308-6F5AC84DAB5D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85" y="4464115"/>
            <a:ext cx="3510390" cy="2302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56565" y="143635"/>
            <a:ext cx="1991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400" b="1" dirty="0" smtClean="0"/>
              <a:t>TASD detector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57165" y="2"/>
            <a:ext cx="3071114" cy="194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1510" y="548680"/>
            <a:ext cx="5537926" cy="369331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CH" dirty="0" smtClean="0"/>
              <a:t>9000 bars of 0.7 x 1.0 x 900 mm</a:t>
            </a:r>
            <a:r>
              <a:rPr lang="fr-CH" baseline="30000" dirty="0" smtClean="0"/>
              <a:t>3 </a:t>
            </a:r>
            <a:r>
              <a:rPr lang="fr-CH" dirty="0" smtClean="0"/>
              <a:t> </a:t>
            </a:r>
            <a:r>
              <a:rPr lang="fr-CH" dirty="0" err="1" smtClean="0"/>
              <a:t>manufactured</a:t>
            </a:r>
            <a:r>
              <a:rPr lang="fr-CH" dirty="0"/>
              <a:t> </a:t>
            </a:r>
            <a:r>
              <a:rPr lang="fr-CH" dirty="0" smtClean="0"/>
              <a:t>&amp; </a:t>
            </a:r>
            <a:r>
              <a:rPr lang="fr-CH" dirty="0" err="1" smtClean="0"/>
              <a:t>tested</a:t>
            </a:r>
            <a:endParaRPr lang="fr-CH" dirty="0" smtClean="0"/>
          </a:p>
          <a:p>
            <a:r>
              <a:rPr lang="fr-CH" dirty="0" smtClean="0"/>
              <a:t>at INR </a:t>
            </a:r>
            <a:r>
              <a:rPr lang="fr-CH" dirty="0" err="1" smtClean="0"/>
              <a:t>with</a:t>
            </a:r>
            <a:r>
              <a:rPr lang="fr-CH" dirty="0" smtClean="0"/>
              <a:t> WLS (</a:t>
            </a:r>
            <a:r>
              <a:rPr lang="fr-CH" dirty="0" err="1"/>
              <a:t>K</a:t>
            </a:r>
            <a:r>
              <a:rPr lang="fr-CH" dirty="0" err="1" smtClean="0"/>
              <a:t>urarai</a:t>
            </a:r>
            <a:r>
              <a:rPr lang="fr-CH" dirty="0" smtClean="0"/>
              <a:t> Y11) </a:t>
            </a:r>
            <a:r>
              <a:rPr lang="fr-CH" dirty="0" err="1" smtClean="0"/>
              <a:t>fiber</a:t>
            </a:r>
            <a:r>
              <a:rPr lang="fr-CH" dirty="0" smtClean="0"/>
              <a:t> and custom </a:t>
            </a:r>
            <a:r>
              <a:rPr lang="fr-CH" dirty="0" err="1" smtClean="0"/>
              <a:t>designed</a:t>
            </a:r>
            <a:r>
              <a:rPr lang="fr-CH" dirty="0" smtClean="0"/>
              <a:t> </a:t>
            </a:r>
          </a:p>
          <a:p>
            <a:r>
              <a:rPr lang="fr-CH" dirty="0" err="1" smtClean="0"/>
              <a:t>connectors</a:t>
            </a:r>
            <a:r>
              <a:rPr lang="fr-CH" dirty="0" smtClean="0"/>
              <a:t> to </a:t>
            </a:r>
            <a:r>
              <a:rPr lang="fr-CH" dirty="0" err="1" smtClean="0"/>
              <a:t>MPPCs</a:t>
            </a:r>
            <a:endParaRPr lang="fr-CH" dirty="0" smtClean="0"/>
          </a:p>
          <a:p>
            <a:endParaRPr lang="fr-CH" dirty="0" smtClean="0"/>
          </a:p>
          <a:p>
            <a:r>
              <a:rPr lang="fr-CH" dirty="0" err="1"/>
              <a:t>A</a:t>
            </a:r>
            <a:r>
              <a:rPr lang="fr-CH" dirty="0" err="1" smtClean="0"/>
              <a:t>ssembled</a:t>
            </a:r>
            <a:r>
              <a:rPr lang="fr-CH" dirty="0" smtClean="0"/>
              <a:t> in 50 </a:t>
            </a:r>
            <a:r>
              <a:rPr lang="fr-CH" dirty="0" err="1" smtClean="0"/>
              <a:t>alternating</a:t>
            </a:r>
            <a:r>
              <a:rPr lang="fr-CH" dirty="0" smtClean="0"/>
              <a:t> x and y planes </a:t>
            </a:r>
          </a:p>
          <a:p>
            <a:r>
              <a:rPr lang="fr-CH" dirty="0" err="1" smtClean="0"/>
              <a:t>readout</a:t>
            </a:r>
            <a:r>
              <a:rPr lang="fr-CH" dirty="0" smtClean="0"/>
              <a:t> by 3000 </a:t>
            </a:r>
            <a:r>
              <a:rPr lang="fr-CH" dirty="0" err="1" smtClean="0"/>
              <a:t>Hammamatsu</a:t>
            </a:r>
            <a:r>
              <a:rPr lang="fr-CH" dirty="0" smtClean="0"/>
              <a:t> </a:t>
            </a:r>
            <a:r>
              <a:rPr lang="en-US" dirty="0" smtClean="0"/>
              <a:t>S12571-025C MPPC</a:t>
            </a:r>
          </a:p>
          <a:p>
            <a:r>
              <a:rPr lang="fr-CH" dirty="0" smtClean="0"/>
              <a:t>Will </a:t>
            </a:r>
            <a:r>
              <a:rPr lang="fr-CH" dirty="0" err="1" smtClean="0"/>
              <a:t>read</a:t>
            </a:r>
            <a:r>
              <a:rPr lang="fr-CH" dirty="0" smtClean="0"/>
              <a:t> out part of the detector (on </a:t>
            </a:r>
            <a:r>
              <a:rPr lang="fr-CH" dirty="0" err="1" smtClean="0"/>
              <a:t>beam</a:t>
            </a:r>
            <a:r>
              <a:rPr lang="fr-CH" dirty="0" smtClean="0"/>
              <a:t> </a:t>
            </a:r>
            <a:r>
              <a:rPr lang="fr-CH" dirty="0" err="1" smtClean="0"/>
              <a:t>path</a:t>
            </a:r>
            <a:r>
              <a:rPr lang="fr-CH" dirty="0" smtClean="0"/>
              <a:t>)  </a:t>
            </a:r>
          </a:p>
          <a:p>
            <a:endParaRPr lang="fr-CH" dirty="0"/>
          </a:p>
          <a:p>
            <a:r>
              <a:rPr lang="fr-CH" dirty="0" err="1" smtClean="0"/>
              <a:t>Mechanical</a:t>
            </a:r>
            <a:r>
              <a:rPr lang="fr-CH" dirty="0" smtClean="0"/>
              <a:t> </a:t>
            </a:r>
            <a:r>
              <a:rPr lang="fr-CH" dirty="0" err="1" smtClean="0"/>
              <a:t>assembly</a:t>
            </a:r>
            <a:r>
              <a:rPr lang="fr-CH" dirty="0" smtClean="0"/>
              <a:t> </a:t>
            </a:r>
            <a:r>
              <a:rPr lang="fr-CH" dirty="0" err="1" smtClean="0"/>
              <a:t>allows</a:t>
            </a:r>
            <a:r>
              <a:rPr lang="fr-CH" dirty="0" smtClean="0"/>
              <a:t> for extensible design </a:t>
            </a:r>
          </a:p>
          <a:p>
            <a:r>
              <a:rPr lang="fr-CH" dirty="0" err="1" smtClean="0"/>
              <a:t>with</a:t>
            </a:r>
            <a:r>
              <a:rPr lang="fr-CH" dirty="0" smtClean="0"/>
              <a:t> air gaps </a:t>
            </a:r>
            <a:r>
              <a:rPr lang="fr-CH" dirty="0" err="1" smtClean="0"/>
              <a:t>between</a:t>
            </a:r>
            <a:r>
              <a:rPr lang="fr-CH" dirty="0" smtClean="0"/>
              <a:t> planes </a:t>
            </a:r>
          </a:p>
          <a:p>
            <a:r>
              <a:rPr lang="fr-CH" dirty="0"/>
              <a:t> </a:t>
            </a:r>
            <a:r>
              <a:rPr lang="fr-CH" dirty="0" smtClean="0"/>
              <a:t> -- a cheap </a:t>
            </a:r>
            <a:r>
              <a:rPr lang="fr-CH" dirty="0" err="1" smtClean="0"/>
              <a:t>way</a:t>
            </a:r>
            <a:r>
              <a:rPr lang="fr-CH" dirty="0" smtClean="0"/>
              <a:t> to </a:t>
            </a:r>
            <a:r>
              <a:rPr lang="fr-CH" dirty="0" err="1" smtClean="0"/>
              <a:t>increase</a:t>
            </a:r>
            <a:r>
              <a:rPr lang="fr-CH" dirty="0" smtClean="0"/>
              <a:t> radiation </a:t>
            </a:r>
            <a:r>
              <a:rPr lang="fr-CH" dirty="0" err="1" smtClean="0"/>
              <a:t>length</a:t>
            </a:r>
            <a:r>
              <a:rPr lang="fr-CH" dirty="0" smtClean="0"/>
              <a:t>!</a:t>
            </a:r>
          </a:p>
          <a:p>
            <a:endParaRPr lang="fr-CH" dirty="0"/>
          </a:p>
          <a:p>
            <a:r>
              <a:rPr lang="fr-CH" dirty="0" err="1" smtClean="0"/>
              <a:t>These</a:t>
            </a:r>
            <a:r>
              <a:rPr lang="fr-CH" dirty="0" smtClean="0"/>
              <a:t> modules </a:t>
            </a:r>
            <a:r>
              <a:rPr lang="fr-CH" dirty="0" err="1" smtClean="0"/>
              <a:t>will</a:t>
            </a:r>
            <a:r>
              <a:rPr lang="fr-CH" dirty="0" smtClean="0"/>
              <a:t> </a:t>
            </a:r>
            <a:r>
              <a:rPr lang="fr-CH" dirty="0" err="1" smtClean="0"/>
              <a:t>also</a:t>
            </a:r>
            <a:r>
              <a:rPr lang="fr-CH" dirty="0" smtClean="0"/>
              <a:t> serve for 1st test of Baby-MIND </a:t>
            </a:r>
            <a:endParaRPr lang="fr-CH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3670" y="5139190"/>
            <a:ext cx="2970330" cy="1586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890" y="5004175"/>
            <a:ext cx="2572432" cy="177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51820" y="4374105"/>
            <a:ext cx="2700300" cy="646331"/>
          </a:xfrm>
          <a:prstGeom prst="rect">
            <a:avLst/>
          </a:prstGeom>
          <a:solidFill>
            <a:srgbClr val="FBE3B7"/>
          </a:solidFill>
        </p:spPr>
        <p:txBody>
          <a:bodyPr wrap="square" rtlCol="0">
            <a:spAutoFit/>
          </a:bodyPr>
          <a:lstStyle/>
          <a:p>
            <a:r>
              <a:rPr lang="fr-CH" dirty="0" smtClean="0"/>
              <a:t>construction ~ </a:t>
            </a:r>
            <a:r>
              <a:rPr lang="fr-CH" dirty="0" err="1" smtClean="0"/>
              <a:t>complete</a:t>
            </a:r>
            <a:endParaRPr lang="fr-CH" dirty="0" smtClean="0"/>
          </a:p>
          <a:p>
            <a:r>
              <a:rPr lang="fr-CH" dirty="0" smtClean="0">
                <a:sym typeface="Wingdings" panose="05000000000000000000" pitchFamily="2" charset="2"/>
              </a:rPr>
              <a:t> 50 modules  in </a:t>
            </a:r>
            <a:r>
              <a:rPr lang="fr-CH" dirty="0" err="1" smtClean="0">
                <a:sym typeface="Wingdings" panose="05000000000000000000" pitchFamily="2" charset="2"/>
              </a:rPr>
              <a:t>bdg</a:t>
            </a:r>
            <a:r>
              <a:rPr lang="fr-CH" dirty="0" smtClean="0">
                <a:sym typeface="Wingdings" panose="05000000000000000000" pitchFamily="2" charset="2"/>
              </a:rPr>
              <a:t> 595</a:t>
            </a:r>
            <a:endParaRPr lang="en-US" dirty="0"/>
          </a:p>
        </p:txBody>
      </p:sp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0741" y="2708920"/>
            <a:ext cx="3073259" cy="191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02171" y="4554125"/>
            <a:ext cx="31953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dirty="0" smtClean="0"/>
              <a:t>Light </a:t>
            </a:r>
            <a:r>
              <a:rPr lang="fr-CH" dirty="0" err="1" smtClean="0"/>
              <a:t>yield</a:t>
            </a:r>
            <a:r>
              <a:rPr lang="fr-CH" dirty="0" smtClean="0"/>
              <a:t> at INR (70 </a:t>
            </a:r>
            <a:r>
              <a:rPr lang="fr-CH" dirty="0" err="1" smtClean="0"/>
              <a:t>p.e</a:t>
            </a:r>
            <a:r>
              <a:rPr lang="fr-CH" dirty="0" smtClean="0"/>
              <a:t>. /</a:t>
            </a:r>
            <a:r>
              <a:rPr lang="fr-CH" dirty="0" err="1" smtClean="0"/>
              <a:t>mip</a:t>
            </a:r>
            <a:r>
              <a:rPr lang="fr-CH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3DA-16E5-4784-B0FD-742F85205EF3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6555" y="278650"/>
            <a:ext cx="1564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400" b="1" dirty="0" smtClean="0"/>
              <a:t>Electronics</a:t>
            </a:r>
            <a:endParaRPr lang="en-US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565" y="2303875"/>
            <a:ext cx="7245805" cy="235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6555" y="953725"/>
            <a:ext cx="7948586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CH" dirty="0" smtClean="0"/>
              <a:t>The </a:t>
            </a:r>
            <a:r>
              <a:rPr lang="fr-CH" dirty="0" err="1" smtClean="0"/>
              <a:t>electronics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designed</a:t>
            </a:r>
            <a:r>
              <a:rPr lang="fr-CH" dirty="0" smtClean="0"/>
              <a:t> to </a:t>
            </a:r>
            <a:r>
              <a:rPr lang="fr-CH" dirty="0" err="1" smtClean="0"/>
              <a:t>adapt</a:t>
            </a:r>
            <a:r>
              <a:rPr lang="fr-CH" dirty="0" smtClean="0"/>
              <a:t> to the time structures of </a:t>
            </a:r>
          </a:p>
          <a:p>
            <a:r>
              <a:rPr lang="fr-CH" dirty="0"/>
              <a:t> </a:t>
            </a:r>
            <a:r>
              <a:rPr lang="fr-CH" dirty="0" smtClean="0"/>
              <a:t>  -- SPS test </a:t>
            </a:r>
            <a:r>
              <a:rPr lang="fr-CH" dirty="0" err="1" smtClean="0"/>
              <a:t>beam</a:t>
            </a:r>
            <a:r>
              <a:rPr lang="fr-CH" dirty="0" smtClean="0"/>
              <a:t> (</a:t>
            </a:r>
            <a:r>
              <a:rPr lang="fr-CH" dirty="0" err="1" smtClean="0"/>
              <a:t>typically</a:t>
            </a:r>
            <a:r>
              <a:rPr lang="fr-CH" dirty="0" smtClean="0"/>
              <a:t> 10 second slow </a:t>
            </a:r>
            <a:r>
              <a:rPr lang="fr-CH" dirty="0" err="1" smtClean="0"/>
              <a:t>spill</a:t>
            </a:r>
            <a:r>
              <a:rPr lang="fr-CH" dirty="0" smtClean="0"/>
              <a:t> </a:t>
            </a:r>
            <a:r>
              <a:rPr lang="fr-CH" dirty="0" err="1" smtClean="0"/>
              <a:t>every</a:t>
            </a:r>
            <a:r>
              <a:rPr lang="fr-CH" dirty="0" smtClean="0"/>
              <a:t> 0.5 to 1 minute)  </a:t>
            </a:r>
          </a:p>
          <a:p>
            <a:r>
              <a:rPr lang="fr-CH" dirty="0"/>
              <a:t> </a:t>
            </a:r>
            <a:r>
              <a:rPr lang="fr-CH" dirty="0" smtClean="0"/>
              <a:t>  -- MICE </a:t>
            </a:r>
            <a:r>
              <a:rPr lang="fr-CH" dirty="0" err="1" smtClean="0"/>
              <a:t>beam</a:t>
            </a:r>
            <a:r>
              <a:rPr lang="fr-CH" dirty="0" smtClean="0"/>
              <a:t> ( 2 ms </a:t>
            </a:r>
            <a:r>
              <a:rPr lang="fr-CH" dirty="0" err="1" smtClean="0"/>
              <a:t>every</a:t>
            </a:r>
            <a:r>
              <a:rPr lang="fr-CH" dirty="0" smtClean="0"/>
              <a:t> 1 to 2.6 second)</a:t>
            </a:r>
          </a:p>
          <a:p>
            <a:r>
              <a:rPr lang="fr-CH" dirty="0" smtClean="0"/>
              <a:t>   -- T2K </a:t>
            </a:r>
            <a:r>
              <a:rPr lang="fr-CH" dirty="0" err="1" smtClean="0"/>
              <a:t>fast</a:t>
            </a:r>
            <a:r>
              <a:rPr lang="fr-CH" dirty="0" smtClean="0"/>
              <a:t> extraction </a:t>
            </a:r>
            <a:r>
              <a:rPr lang="fr-CH" dirty="0" err="1" smtClean="0"/>
              <a:t>with</a:t>
            </a:r>
            <a:r>
              <a:rPr lang="fr-CH" dirty="0" smtClean="0"/>
              <a:t> 8 </a:t>
            </a:r>
            <a:r>
              <a:rPr lang="fr-CH" dirty="0" err="1" smtClean="0"/>
              <a:t>bunches</a:t>
            </a:r>
            <a:r>
              <a:rPr lang="fr-CH" dirty="0" smtClean="0"/>
              <a:t> </a:t>
            </a:r>
            <a:r>
              <a:rPr lang="fr-CH" dirty="0" err="1" smtClean="0"/>
              <a:t>separated</a:t>
            </a:r>
            <a:r>
              <a:rPr lang="fr-CH" dirty="0" smtClean="0"/>
              <a:t> by 580 ns </a:t>
            </a:r>
            <a:r>
              <a:rPr lang="fr-CH" dirty="0" err="1" smtClean="0"/>
              <a:t>every</a:t>
            </a:r>
            <a:r>
              <a:rPr lang="fr-CH" dirty="0" smtClean="0"/>
              <a:t> 2.6 to 1 seconds.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1550" y="4959170"/>
            <a:ext cx="794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 smtClean="0"/>
              <a:t>In test </a:t>
            </a:r>
            <a:r>
              <a:rPr lang="fr-CH" b="1" dirty="0" err="1" smtClean="0"/>
              <a:t>beam</a:t>
            </a:r>
            <a:r>
              <a:rPr lang="fr-CH" b="1" dirty="0" smtClean="0"/>
              <a:t> mode, </a:t>
            </a:r>
            <a:r>
              <a:rPr lang="fr-CH" b="1" dirty="0" err="1" smtClean="0"/>
              <a:t>can</a:t>
            </a:r>
            <a:r>
              <a:rPr lang="fr-CH" b="1" dirty="0" smtClean="0"/>
              <a:t> record  up to 10</a:t>
            </a:r>
            <a:r>
              <a:rPr lang="fr-CH" b="1" baseline="30000" dirty="0" smtClean="0"/>
              <a:t>4</a:t>
            </a:r>
            <a:r>
              <a:rPr lang="fr-CH" b="1" dirty="0" smtClean="0"/>
              <a:t> </a:t>
            </a:r>
            <a:r>
              <a:rPr lang="fr-CH" b="1" dirty="0" err="1" smtClean="0"/>
              <a:t>events</a:t>
            </a:r>
            <a:r>
              <a:rPr lang="fr-CH" b="1" dirty="0" smtClean="0"/>
              <a:t> per </a:t>
            </a:r>
            <a:r>
              <a:rPr lang="fr-CH" b="1" dirty="0" err="1" smtClean="0"/>
              <a:t>spill</a:t>
            </a:r>
            <a:r>
              <a:rPr lang="fr-CH" b="1" dirty="0" smtClean="0"/>
              <a:t> -- or ~10</a:t>
            </a:r>
            <a:r>
              <a:rPr lang="fr-CH" b="1" baseline="30000" dirty="0" smtClean="0"/>
              <a:t>7  </a:t>
            </a:r>
            <a:r>
              <a:rPr lang="fr-CH" b="1" dirty="0" smtClean="0"/>
              <a:t>on a good </a:t>
            </a:r>
            <a:r>
              <a:rPr lang="fr-CH" b="1" dirty="0" err="1" smtClean="0"/>
              <a:t>day</a:t>
            </a:r>
            <a:r>
              <a:rPr lang="fr-CH" b="1" dirty="0"/>
              <a:t>.</a:t>
            </a:r>
            <a:endParaRPr lang="fr-CH" b="1" dirty="0" smtClean="0"/>
          </a:p>
          <a:p>
            <a:r>
              <a:rPr lang="fr-CH" dirty="0" smtClean="0"/>
              <a:t>In MICE or T2K mode, </a:t>
            </a:r>
            <a:r>
              <a:rPr lang="fr-CH" dirty="0" err="1" smtClean="0"/>
              <a:t>can</a:t>
            </a:r>
            <a:r>
              <a:rPr lang="fr-CH" dirty="0" smtClean="0"/>
              <a:t> record all data  </a:t>
            </a:r>
            <a:r>
              <a:rPr lang="fr-CH" dirty="0" err="1" smtClean="0"/>
              <a:t>without</a:t>
            </a:r>
            <a:r>
              <a:rPr lang="fr-CH" dirty="0" smtClean="0"/>
              <a:t> </a:t>
            </a:r>
            <a:r>
              <a:rPr lang="fr-CH" dirty="0" err="1" smtClean="0"/>
              <a:t>dead</a:t>
            </a:r>
            <a:r>
              <a:rPr lang="fr-CH" dirty="0" smtClean="0"/>
              <a:t> time.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2348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F625-B227-4C45-9635-4F15DCF5A719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510" y="548680"/>
            <a:ext cx="70866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87335" y="2033845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 err="1" smtClean="0"/>
              <a:t>MPPCs</a:t>
            </a:r>
            <a:r>
              <a:rPr lang="fr-CH" dirty="0" smtClean="0"/>
              <a:t> 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912261" y="2254224"/>
            <a:ext cx="585064" cy="464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35" y="4239090"/>
            <a:ext cx="455295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6525" y="4239090"/>
            <a:ext cx="1743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 smtClean="0"/>
              <a:t>Front-end </a:t>
            </a:r>
            <a:r>
              <a:rPr lang="fr-CH" b="1" dirty="0" err="1" smtClean="0"/>
              <a:t>board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57165" y="4734145"/>
            <a:ext cx="27785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 err="1" smtClean="0"/>
              <a:t>These</a:t>
            </a:r>
            <a:r>
              <a:rPr lang="fr-CH" b="1" dirty="0" smtClean="0"/>
              <a:t> </a:t>
            </a:r>
            <a:r>
              <a:rPr lang="fr-CH" b="1" dirty="0" err="1" smtClean="0"/>
              <a:t>electronics</a:t>
            </a:r>
            <a:r>
              <a:rPr lang="fr-CH" b="1" dirty="0" smtClean="0"/>
              <a:t> are</a:t>
            </a:r>
          </a:p>
          <a:p>
            <a:r>
              <a:rPr lang="fr-CH" b="1" dirty="0" err="1" smtClean="0"/>
              <a:t>proposed</a:t>
            </a:r>
            <a:r>
              <a:rPr lang="fr-CH" b="1" dirty="0" smtClean="0"/>
              <a:t> as </a:t>
            </a:r>
            <a:r>
              <a:rPr lang="fr-CH" b="1" dirty="0" err="1" smtClean="0"/>
              <a:t>common</a:t>
            </a:r>
            <a:r>
              <a:rPr lang="fr-CH" b="1" dirty="0" smtClean="0"/>
              <a:t> </a:t>
            </a:r>
            <a:r>
              <a:rPr lang="fr-CH" b="1" dirty="0" err="1" smtClean="0"/>
              <a:t>tool</a:t>
            </a:r>
            <a:r>
              <a:rPr lang="fr-CH" b="1" dirty="0" smtClean="0"/>
              <a:t> </a:t>
            </a:r>
          </a:p>
          <a:p>
            <a:r>
              <a:rPr lang="fr-CH" b="1" dirty="0" smtClean="0"/>
              <a:t>for</a:t>
            </a:r>
            <a:r>
              <a:rPr lang="en-US" b="1" dirty="0" smtClean="0"/>
              <a:t> </a:t>
            </a:r>
            <a:r>
              <a:rPr lang="fr-CH" b="1" dirty="0" smtClean="0"/>
              <a:t>neutrino </a:t>
            </a:r>
            <a:r>
              <a:rPr lang="fr-CH" b="1" dirty="0" err="1" smtClean="0"/>
              <a:t>platform</a:t>
            </a:r>
            <a:r>
              <a:rPr lang="fr-CH" b="1" dirty="0" smtClean="0"/>
              <a:t> </a:t>
            </a:r>
          </a:p>
          <a:p>
            <a:r>
              <a:rPr lang="fr-CH" b="1" dirty="0" err="1" smtClean="0"/>
              <a:t>experiments</a:t>
            </a:r>
            <a:r>
              <a:rPr lang="fr-CH" b="1" dirty="0"/>
              <a:t> </a:t>
            </a:r>
            <a:endParaRPr lang="fr-CH" b="1" dirty="0" smtClean="0"/>
          </a:p>
          <a:p>
            <a:r>
              <a:rPr lang="fr-CH" b="1" dirty="0" smtClean="0"/>
              <a:t>(</a:t>
            </a:r>
            <a:r>
              <a:rPr lang="fr-CH" b="1" dirty="0" err="1" smtClean="0"/>
              <a:t>ref</a:t>
            </a:r>
            <a:r>
              <a:rPr lang="fr-CH" b="1" dirty="0" smtClean="0"/>
              <a:t>. Y. Favre, Neutrino </a:t>
            </a:r>
          </a:p>
          <a:p>
            <a:r>
              <a:rPr lang="fr-CH" b="1" dirty="0" err="1" smtClean="0"/>
              <a:t>platform</a:t>
            </a:r>
            <a:r>
              <a:rPr lang="fr-CH" b="1" dirty="0" smtClean="0"/>
              <a:t>, 3-09-2015)</a:t>
            </a:r>
          </a:p>
        </p:txBody>
      </p:sp>
    </p:spTree>
    <p:extLst>
      <p:ext uri="{BB962C8B-B14F-4D97-AF65-F5344CB8AC3E}">
        <p14:creationId xmlns:p14="http://schemas.microsoft.com/office/powerpoint/2010/main" val="332800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3AB21-103C-42D2-B518-B97FA4BA2938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3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917575"/>
            <a:ext cx="8274050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871700" y="5544235"/>
            <a:ext cx="30153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797025" y="5814265"/>
            <a:ext cx="3549305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CH" dirty="0" smtClean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, 3d International </a:t>
            </a:r>
          </a:p>
          <a:p>
            <a:r>
              <a:rPr lang="fr-CH" dirty="0" smtClean="0"/>
              <a:t>meeting on neutrino infrastructures</a:t>
            </a:r>
          </a:p>
          <a:p>
            <a:r>
              <a:rPr lang="fr-CH" dirty="0" smtClean="0"/>
              <a:t>30-31 May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75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13EF3-9434-423D-B0E7-D8E2A020008A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4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75" y="352425"/>
            <a:ext cx="8197850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552220" y="6483775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CH" dirty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791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69F15-97E3-4AD7-A954-629139622821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5</a:t>
            </a:fld>
            <a:endParaRPr 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525" y="374650"/>
            <a:ext cx="8108950" cy="610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552220" y="6483775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CH" dirty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42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C08AD-4218-46AC-9CE8-CB6FCEBF1FAD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6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75" y="346075"/>
            <a:ext cx="819785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552220" y="6483775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CH" dirty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350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FD5C-5D39-4A82-8705-F6E0632DD16A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7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0" y="333375"/>
            <a:ext cx="82550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552220" y="6483775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CH" dirty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632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849-6225-44CE-B95E-438F8C15EE84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8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875" y="409575"/>
            <a:ext cx="7842250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552220" y="6483775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CH" dirty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495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876C7-D9BF-42B8-B242-F7A52E849289}" type="datetime1">
              <a:rPr lang="en-US" smtClean="0"/>
              <a:t>7/10/2016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Baby MIND and CERN neutrino platform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E8BBB-6279-415D-8052-C936E184195F}" type="slidenum">
              <a:rPr lang="en-US" smtClean="0"/>
              <a:t>9</a:t>
            </a:fld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325" y="355600"/>
            <a:ext cx="8261350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552220" y="6483775"/>
            <a:ext cx="10422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CH" dirty="0"/>
              <a:t>M. </a:t>
            </a:r>
            <a:r>
              <a:rPr lang="fr-CH" dirty="0" err="1" smtClean="0"/>
              <a:t>Nessi</a:t>
            </a:r>
            <a:r>
              <a:rPr lang="fr-CH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74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3774</TotalTime>
  <Words>1326</Words>
  <Application>Microsoft Office PowerPoint</Application>
  <PresentationFormat>On-screen Show (4:3)</PresentationFormat>
  <Paragraphs>233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bdl</dc:creator>
  <cp:lastModifiedBy>bdl</cp:lastModifiedBy>
  <cp:revision>88</cp:revision>
  <dcterms:created xsi:type="dcterms:W3CDTF">2015-10-18T08:16:53Z</dcterms:created>
  <dcterms:modified xsi:type="dcterms:W3CDTF">2016-07-10T18:56:47Z</dcterms:modified>
</cp:coreProperties>
</file>